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55"/>
  </p:notesMasterIdLst>
  <p:handoutMasterIdLst>
    <p:handoutMasterId r:id="rId56"/>
  </p:handoutMasterIdLst>
  <p:sldIdLst>
    <p:sldId id="258" r:id="rId4"/>
    <p:sldId id="413" r:id="rId5"/>
    <p:sldId id="414" r:id="rId6"/>
    <p:sldId id="415" r:id="rId7"/>
    <p:sldId id="416" r:id="rId8"/>
    <p:sldId id="417" r:id="rId9"/>
    <p:sldId id="360" r:id="rId10"/>
    <p:sldId id="418" r:id="rId11"/>
    <p:sldId id="419" r:id="rId12"/>
    <p:sldId id="293" r:id="rId13"/>
    <p:sldId id="420" r:id="rId14"/>
    <p:sldId id="421" r:id="rId15"/>
    <p:sldId id="422" r:id="rId16"/>
    <p:sldId id="423" r:id="rId17"/>
    <p:sldId id="424" r:id="rId18"/>
    <p:sldId id="425" r:id="rId19"/>
    <p:sldId id="426" r:id="rId20"/>
    <p:sldId id="427" r:id="rId21"/>
    <p:sldId id="259" r:id="rId22"/>
    <p:sldId id="428" r:id="rId23"/>
    <p:sldId id="430" r:id="rId24"/>
    <p:sldId id="429" r:id="rId25"/>
    <p:sldId id="431" r:id="rId26"/>
    <p:sldId id="435" r:id="rId27"/>
    <p:sldId id="436"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0" r:id="rId42"/>
    <p:sldId id="451" r:id="rId43"/>
    <p:sldId id="452" r:id="rId44"/>
    <p:sldId id="453" r:id="rId45"/>
    <p:sldId id="454" r:id="rId46"/>
    <p:sldId id="455" r:id="rId47"/>
    <p:sldId id="456" r:id="rId48"/>
    <p:sldId id="457" r:id="rId49"/>
    <p:sldId id="458" r:id="rId50"/>
    <p:sldId id="459" r:id="rId51"/>
    <p:sldId id="460" r:id="rId52"/>
    <p:sldId id="461" r:id="rId53"/>
    <p:sldId id="462" r:id="rId54"/>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1" autoAdjust="0"/>
    <p:restoredTop sz="96854" autoAdjust="0"/>
  </p:normalViewPr>
  <p:slideViewPr>
    <p:cSldViewPr>
      <p:cViewPr>
        <p:scale>
          <a:sx n="103" d="100"/>
          <a:sy n="103" d="100"/>
        </p:scale>
        <p:origin x="-888"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1563" tIns="45781" rIns="91563" bIns="45781" rtlCol="0"/>
          <a:lstStyle>
            <a:lvl1pPr algn="l">
              <a:defRPr sz="1200"/>
            </a:lvl1pPr>
          </a:lstStyle>
          <a:p>
            <a:endParaRPr lang="en-US"/>
          </a:p>
        </p:txBody>
      </p:sp>
      <p:sp>
        <p:nvSpPr>
          <p:cNvPr id="3" name="Date Placeholder 2"/>
          <p:cNvSpPr>
            <a:spLocks noGrp="1"/>
          </p:cNvSpPr>
          <p:nvPr>
            <p:ph type="dt" sz="quarter" idx="1"/>
          </p:nvPr>
        </p:nvSpPr>
        <p:spPr>
          <a:xfrm>
            <a:off x="3898101" y="0"/>
            <a:ext cx="2982119" cy="464820"/>
          </a:xfrm>
          <a:prstGeom prst="rect">
            <a:avLst/>
          </a:prstGeom>
        </p:spPr>
        <p:txBody>
          <a:bodyPr vert="horz" lIns="91563" tIns="45781" rIns="91563" bIns="45781" rtlCol="0"/>
          <a:lstStyle>
            <a:lvl1pPr algn="r">
              <a:defRPr sz="1200"/>
            </a:lvl1pPr>
          </a:lstStyle>
          <a:p>
            <a:fld id="{3F315F38-0F48-41F8-9CC5-BBBCA50C29F8}" type="datetimeFigureOut">
              <a:rPr lang="en-US" smtClean="0"/>
              <a:pPr/>
              <a:t>10/2/17</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1563" tIns="45781" rIns="91563" bIns="45781" rtlCol="0" anchor="b"/>
          <a:lstStyle>
            <a:lvl1pPr algn="l">
              <a:defRPr sz="12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1563" tIns="45781" rIns="91563" bIns="45781" rtlCol="0" anchor="b"/>
          <a:lstStyle>
            <a:lvl1pPr algn="r">
              <a:defRPr sz="1200"/>
            </a:lvl1pPr>
          </a:lstStyle>
          <a:p>
            <a:fld id="{7DCB10AF-03C9-4949-9F3C-49340B7D67BE}" type="slidenum">
              <a:rPr lang="en-US" smtClean="0"/>
              <a:pPr/>
              <a:t>‹#›</a:t>
            </a:fld>
            <a:endParaRPr lang="en-US"/>
          </a:p>
        </p:txBody>
      </p:sp>
    </p:spTree>
    <p:extLst>
      <p:ext uri="{BB962C8B-B14F-4D97-AF65-F5344CB8AC3E}">
        <p14:creationId xmlns:p14="http://schemas.microsoft.com/office/powerpoint/2010/main" val="3781986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1563" tIns="45781" rIns="91563" bIns="45781" rtlCol="0"/>
          <a:lstStyle>
            <a:lvl1pPr algn="l">
              <a:defRPr sz="1200"/>
            </a:lvl1pPr>
          </a:lstStyle>
          <a:p>
            <a:endParaRPr lang="en-US"/>
          </a:p>
        </p:txBody>
      </p:sp>
      <p:sp>
        <p:nvSpPr>
          <p:cNvPr id="3" name="Date Placeholder 2"/>
          <p:cNvSpPr>
            <a:spLocks noGrp="1"/>
          </p:cNvSpPr>
          <p:nvPr>
            <p:ph type="dt" idx="1"/>
          </p:nvPr>
        </p:nvSpPr>
        <p:spPr>
          <a:xfrm>
            <a:off x="3898101" y="0"/>
            <a:ext cx="2982119" cy="464820"/>
          </a:xfrm>
          <a:prstGeom prst="rect">
            <a:avLst/>
          </a:prstGeom>
        </p:spPr>
        <p:txBody>
          <a:bodyPr vert="horz" lIns="91563" tIns="45781" rIns="91563" bIns="45781" rtlCol="0"/>
          <a:lstStyle>
            <a:lvl1pPr algn="r">
              <a:defRPr sz="1200"/>
            </a:lvl1pPr>
          </a:lstStyle>
          <a:p>
            <a:fld id="{E6BB9C89-3F3D-4A78-B129-C4AE052A62A1}" type="datetimeFigureOut">
              <a:rPr lang="en-US" smtClean="0"/>
              <a:pPr/>
              <a:t>10/2/17</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1563" tIns="45781" rIns="91563" bIns="45781"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563" tIns="45781" rIns="91563" bIns="457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1563" tIns="45781" rIns="91563" bIns="45781"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1563" tIns="45781" rIns="91563" bIns="45781" rtlCol="0" anchor="b"/>
          <a:lstStyle>
            <a:lvl1pPr algn="r">
              <a:defRPr sz="1200"/>
            </a:lvl1pPr>
          </a:lstStyle>
          <a:p>
            <a:fld id="{0C7090CC-3D22-446F-8689-0A3D3094F4D7}" type="slidenum">
              <a:rPr lang="en-US" smtClean="0"/>
              <a:pPr/>
              <a:t>‹#›</a:t>
            </a:fld>
            <a:endParaRPr lang="en-US"/>
          </a:p>
        </p:txBody>
      </p:sp>
    </p:spTree>
    <p:extLst>
      <p:ext uri="{BB962C8B-B14F-4D97-AF65-F5344CB8AC3E}">
        <p14:creationId xmlns:p14="http://schemas.microsoft.com/office/powerpoint/2010/main" val="120247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7090CC-3D22-446F-8689-0A3D3094F4D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83AF72-7CF9-CF43-80C5-8FBA6C1ECECF}" type="slidenum">
              <a:rPr lang="en-US" smtClean="0">
                <a:solidFill>
                  <a:prstClr val="black"/>
                </a:solidFill>
                <a:latin typeface="Calibri"/>
              </a:rPr>
              <a:pPr>
                <a:defRPr/>
              </a:pPr>
              <a:t>47</a:t>
            </a:fld>
            <a:endParaRPr lang="en-US">
              <a:solidFill>
                <a:prstClr val="black"/>
              </a:solidFill>
              <a:latin typeface="Calibri"/>
            </a:endParaRPr>
          </a:p>
        </p:txBody>
      </p:sp>
    </p:spTree>
    <p:extLst>
      <p:ext uri="{BB962C8B-B14F-4D97-AF65-F5344CB8AC3E}">
        <p14:creationId xmlns:p14="http://schemas.microsoft.com/office/powerpoint/2010/main" val="136913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4D1E68D3-4850-4A37-928D-311967714178}"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5EF170F5-5B3A-46D3-A9EF-01506258B58C}"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317500"/>
            <a:ext cx="2105025"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317500"/>
            <a:ext cx="6165850"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848CC6DC-B4BA-4983-A231-FA2D153B122B}"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xmlns:p14="http://schemas.microsoft.com/office/powerpoint/2010/mai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3338"/>
            <a:ext cx="4097337"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3338"/>
            <a:ext cx="4097338"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D2C425F6-CA7B-4977-8DCE-0B0DAF9AC9E5}"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317500"/>
            <a:ext cx="2105025"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317500"/>
            <a:ext cx="6165850"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25147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03225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236358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77694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618853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01845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9616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B350E68E-62F3-417D-AA9C-E2C977939157}"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18600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71878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07112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1DD3B-00FA-C944-BD67-3026874FC268}" type="datetimeFigureOut">
              <a:rPr lang="en-US" smtClean="0">
                <a:solidFill>
                  <a:prstClr val="black">
                    <a:tint val="75000"/>
                  </a:prstClr>
                </a:solidFill>
                <a:latin typeface="Calibri"/>
              </a:rPr>
              <a:pPr/>
              <a:t>10/2/17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EC68E1-5BE1-F848-9A80-CF21BFF7E526}"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4180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3338"/>
            <a:ext cx="4097337"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3338"/>
            <a:ext cx="4097338"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a:t> </a:t>
            </a:r>
          </a:p>
        </p:txBody>
      </p:sp>
      <p:sp>
        <p:nvSpPr>
          <p:cNvPr id="6" name="Slide Number Placeholder 5"/>
          <p:cNvSpPr>
            <a:spLocks noGrp="1"/>
          </p:cNvSpPr>
          <p:nvPr>
            <p:ph type="sldNum" sz="quarter" idx="11"/>
          </p:nvPr>
        </p:nvSpPr>
        <p:spPr/>
        <p:txBody>
          <a:bodyPr/>
          <a:lstStyle>
            <a:lvl1pPr>
              <a:defRPr smtClean="0"/>
            </a:lvl1pPr>
          </a:lstStyle>
          <a:p>
            <a:pPr>
              <a:defRPr/>
            </a:pPr>
            <a:fld id="{1D07F053-8107-46B7-A652-BFA4BD89CBB0}"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a:t> </a:t>
            </a:r>
          </a:p>
        </p:txBody>
      </p:sp>
      <p:sp>
        <p:nvSpPr>
          <p:cNvPr id="8" name="Slide Number Placeholder 7"/>
          <p:cNvSpPr>
            <a:spLocks noGrp="1"/>
          </p:cNvSpPr>
          <p:nvPr>
            <p:ph type="sldNum" sz="quarter" idx="11"/>
          </p:nvPr>
        </p:nvSpPr>
        <p:spPr/>
        <p:txBody>
          <a:bodyPr/>
          <a:lstStyle>
            <a:lvl1pPr>
              <a:defRPr smtClean="0"/>
            </a:lvl1pPr>
          </a:lstStyle>
          <a:p>
            <a:pPr>
              <a:defRPr/>
            </a:pPr>
            <a:fld id="{809F3E17-C077-44AB-ADB4-BEDAC0AAB746}"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pPr>
              <a:defRPr/>
            </a:pPr>
            <a:r>
              <a:rPr lang="en-US"/>
              <a:t> </a:t>
            </a:r>
          </a:p>
        </p:txBody>
      </p:sp>
      <p:sp>
        <p:nvSpPr>
          <p:cNvPr id="4" name="Slide Number Placeholder 3"/>
          <p:cNvSpPr>
            <a:spLocks noGrp="1"/>
          </p:cNvSpPr>
          <p:nvPr>
            <p:ph type="sldNum" sz="quarter" idx="11"/>
          </p:nvPr>
        </p:nvSpPr>
        <p:spPr/>
        <p:txBody>
          <a:bodyPr/>
          <a:lstStyle>
            <a:lvl1pPr>
              <a:defRPr smtClean="0"/>
            </a:lvl1pPr>
          </a:lstStyle>
          <a:p>
            <a:pPr>
              <a:defRPr/>
            </a:pPr>
            <a:fld id="{54C99C5E-06A2-42B6-8ED0-480CEB160FE6}"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US"/>
              <a:t> </a:t>
            </a:r>
          </a:p>
        </p:txBody>
      </p:sp>
      <p:sp>
        <p:nvSpPr>
          <p:cNvPr id="3" name="Slide Number Placeholder 2"/>
          <p:cNvSpPr>
            <a:spLocks noGrp="1"/>
          </p:cNvSpPr>
          <p:nvPr>
            <p:ph type="sldNum" sz="quarter" idx="11"/>
          </p:nvPr>
        </p:nvSpPr>
        <p:spPr/>
        <p:txBody>
          <a:bodyPr/>
          <a:lstStyle>
            <a:lvl1pPr>
              <a:defRPr smtClean="0"/>
            </a:lvl1pPr>
          </a:lstStyle>
          <a:p>
            <a:pPr>
              <a:defRPr/>
            </a:pPr>
            <a:fld id="{1935EF8E-4697-4D3A-A2CC-907320EFDC7C}"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 </a:t>
            </a:r>
          </a:p>
        </p:txBody>
      </p:sp>
      <p:sp>
        <p:nvSpPr>
          <p:cNvPr id="6" name="Slide Number Placeholder 5"/>
          <p:cNvSpPr>
            <a:spLocks noGrp="1"/>
          </p:cNvSpPr>
          <p:nvPr>
            <p:ph type="sldNum" sz="quarter" idx="11"/>
          </p:nvPr>
        </p:nvSpPr>
        <p:spPr/>
        <p:txBody>
          <a:bodyPr/>
          <a:lstStyle>
            <a:lvl1pPr>
              <a:defRPr smtClean="0"/>
            </a:lvl1pPr>
          </a:lstStyle>
          <a:p>
            <a:pPr>
              <a:defRPr/>
            </a:pPr>
            <a:fld id="{34BE3028-DE42-4D30-A215-8BC2FBE4C680}"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 </a:t>
            </a:r>
          </a:p>
        </p:txBody>
      </p:sp>
      <p:sp>
        <p:nvSpPr>
          <p:cNvPr id="6" name="Slide Number Placeholder 5"/>
          <p:cNvSpPr>
            <a:spLocks noGrp="1"/>
          </p:cNvSpPr>
          <p:nvPr>
            <p:ph type="sldNum" sz="quarter" idx="11"/>
          </p:nvPr>
        </p:nvSpPr>
        <p:spPr/>
        <p:txBody>
          <a:bodyPr/>
          <a:lstStyle>
            <a:lvl1pPr>
              <a:defRPr smtClean="0"/>
            </a:lvl1pPr>
          </a:lstStyle>
          <a:p>
            <a:pPr>
              <a:defRPr/>
            </a:pPr>
            <a:fld id="{BC1CDC6B-383D-4907-803F-9B0CF9772B4D}" type="slidenum">
              <a:rPr lang="en-US"/>
              <a:pPr>
                <a:defRPr/>
              </a:pPr>
              <a:t>‹#›</a:t>
            </a:fld>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322263" y="317500"/>
            <a:ext cx="8229600" cy="758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cene3d>
              <a:camera prst="orthographicFront"/>
              <a:lightRig rig="glow" dir="tl">
                <a:rot lat="0" lon="0" rev="5400000"/>
              </a:lightRig>
            </a:scene3d>
            <a:sp3d contourW="12700">
              <a:bevelT w="25400" h="25400"/>
              <a:contourClr>
                <a:schemeClr val="accent6">
                  <a:shade val="73000"/>
                </a:schemeClr>
              </a:contourClr>
            </a:sp3d>
          </a:bodyPr>
          <a:lstStyle/>
          <a:p>
            <a:pPr lvl="0"/>
            <a:r>
              <a:rPr lang="en-US" dirty="0" smtClean="0"/>
              <a:t>Click to edit Master title style</a:t>
            </a:r>
          </a:p>
        </p:txBody>
      </p:sp>
      <p:sp>
        <p:nvSpPr>
          <p:cNvPr id="31747" name="Rectangle 3"/>
          <p:cNvSpPr>
            <a:spLocks noGrp="1" noChangeArrowheads="1"/>
          </p:cNvSpPr>
          <p:nvPr>
            <p:ph type="body" idx="1"/>
          </p:nvPr>
        </p:nvSpPr>
        <p:spPr bwMode="auto">
          <a:xfrm>
            <a:off x="398463" y="1303338"/>
            <a:ext cx="8347075"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044" name="Rectangle 4"/>
          <p:cNvSpPr>
            <a:spLocks noGrp="1" noChangeArrowheads="1"/>
          </p:cNvSpPr>
          <p:nvPr>
            <p:ph type="ftr" sz="quarter" idx="3"/>
          </p:nvPr>
        </p:nvSpPr>
        <p:spPr bwMode="auto">
          <a:xfrm>
            <a:off x="1687513" y="6616700"/>
            <a:ext cx="4024312" cy="165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400">
                <a:latin typeface="+mj-lt"/>
                <a:cs typeface="+mn-cs"/>
              </a:defRPr>
            </a:lvl1pPr>
          </a:lstStyle>
          <a:p>
            <a:pPr>
              <a:defRPr/>
            </a:pPr>
            <a:r>
              <a:rPr lang="en-US"/>
              <a:t> </a:t>
            </a:r>
          </a:p>
        </p:txBody>
      </p:sp>
      <p:sp>
        <p:nvSpPr>
          <p:cNvPr id="87045" name="Rectangle 5"/>
          <p:cNvSpPr>
            <a:spLocks noGrp="1" noChangeArrowheads="1"/>
          </p:cNvSpPr>
          <p:nvPr>
            <p:ph type="sldNum" sz="quarter" idx="4"/>
          </p:nvPr>
        </p:nvSpPr>
        <p:spPr bwMode="auto">
          <a:xfrm>
            <a:off x="8291513" y="6616700"/>
            <a:ext cx="606425"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latin typeface="+mn-lt"/>
                <a:cs typeface="+mn-cs"/>
              </a:defRPr>
            </a:lvl1pPr>
          </a:lstStyle>
          <a:p>
            <a:pPr>
              <a:defRPr/>
            </a:pPr>
            <a:fld id="{8661F247-7560-4126-8D1F-0B36169BB3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fade/>
  </p:transition>
  <p:hf sldNum="0" hd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Udimat"/>
        </a:defRPr>
      </a:lvl2pPr>
      <a:lvl3pPr algn="l" rtl="0" eaLnBrk="0" fontAlgn="base" hangingPunct="0">
        <a:spcBef>
          <a:spcPct val="0"/>
        </a:spcBef>
        <a:spcAft>
          <a:spcPct val="0"/>
        </a:spcAft>
        <a:defRPr sz="3600" b="1">
          <a:solidFill>
            <a:schemeClr val="tx1"/>
          </a:solidFill>
          <a:latin typeface="AUdimat"/>
        </a:defRPr>
      </a:lvl3pPr>
      <a:lvl4pPr algn="l" rtl="0" eaLnBrk="0" fontAlgn="base" hangingPunct="0">
        <a:spcBef>
          <a:spcPct val="0"/>
        </a:spcBef>
        <a:spcAft>
          <a:spcPct val="0"/>
        </a:spcAft>
        <a:defRPr sz="3600" b="1">
          <a:solidFill>
            <a:schemeClr val="tx1"/>
          </a:solidFill>
          <a:latin typeface="AUdimat"/>
        </a:defRPr>
      </a:lvl4pPr>
      <a:lvl5pPr algn="l" rtl="0" eaLnBrk="0" fontAlgn="base" hangingPunct="0">
        <a:spcBef>
          <a:spcPct val="0"/>
        </a:spcBef>
        <a:spcAft>
          <a:spcPct val="0"/>
        </a:spcAft>
        <a:defRPr sz="3600" b="1">
          <a:solidFill>
            <a:schemeClr val="tx1"/>
          </a:solidFill>
          <a:latin typeface="AUdimat"/>
        </a:defRPr>
      </a:lvl5pPr>
      <a:lvl6pPr marL="457200" algn="l" rtl="0" eaLnBrk="0" fontAlgn="base" hangingPunct="0">
        <a:spcBef>
          <a:spcPct val="0"/>
        </a:spcBef>
        <a:spcAft>
          <a:spcPct val="0"/>
        </a:spcAft>
        <a:defRPr sz="3600" b="1">
          <a:solidFill>
            <a:schemeClr val="tx1"/>
          </a:solidFill>
          <a:latin typeface="AUdimat"/>
        </a:defRPr>
      </a:lvl6pPr>
      <a:lvl7pPr marL="914400" algn="l" rtl="0" eaLnBrk="0" fontAlgn="base" hangingPunct="0">
        <a:spcBef>
          <a:spcPct val="0"/>
        </a:spcBef>
        <a:spcAft>
          <a:spcPct val="0"/>
        </a:spcAft>
        <a:defRPr sz="3600" b="1">
          <a:solidFill>
            <a:schemeClr val="tx1"/>
          </a:solidFill>
          <a:latin typeface="AUdimat"/>
        </a:defRPr>
      </a:lvl7pPr>
      <a:lvl8pPr marL="1371600" algn="l" rtl="0" eaLnBrk="0" fontAlgn="base" hangingPunct="0">
        <a:spcBef>
          <a:spcPct val="0"/>
        </a:spcBef>
        <a:spcAft>
          <a:spcPct val="0"/>
        </a:spcAft>
        <a:defRPr sz="3600" b="1">
          <a:solidFill>
            <a:schemeClr val="tx1"/>
          </a:solidFill>
          <a:latin typeface="AUdimat"/>
        </a:defRPr>
      </a:lvl8pPr>
      <a:lvl9pPr marL="1828800" algn="l" rtl="0" eaLnBrk="0" fontAlgn="base" hangingPunct="0">
        <a:spcBef>
          <a:spcPct val="0"/>
        </a:spcBef>
        <a:spcAft>
          <a:spcPct val="0"/>
        </a:spcAft>
        <a:defRPr sz="3600" b="1">
          <a:solidFill>
            <a:schemeClr val="tx1"/>
          </a:solidFill>
          <a:latin typeface="AUdimat"/>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322263" y="317500"/>
            <a:ext cx="8229600" cy="758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699" name="Rectangle 3"/>
          <p:cNvSpPr>
            <a:spLocks noGrp="1" noChangeArrowheads="1"/>
          </p:cNvSpPr>
          <p:nvPr>
            <p:ph type="body" idx="1"/>
          </p:nvPr>
        </p:nvSpPr>
        <p:spPr bwMode="auto">
          <a:xfrm>
            <a:off x="398463" y="1303338"/>
            <a:ext cx="8347075"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xmlns:p14="http://schemas.microsoft.com/office/powerpoint/2010/main">
    <p:dissolve/>
  </p:transition>
  <p:hf sldNum="0" hdr="0" dt="0"/>
  <p:txStyles>
    <p:titleStyle>
      <a:lvl1pPr algn="l" rtl="0" fontAlgn="base">
        <a:spcBef>
          <a:spcPct val="0"/>
        </a:spcBef>
        <a:spcAft>
          <a:spcPct val="0"/>
        </a:spcAft>
        <a:defRPr sz="3600" b="1">
          <a:solidFill>
            <a:schemeClr val="tx1"/>
          </a:solidFill>
          <a:latin typeface="+mj-lt"/>
          <a:ea typeface="+mj-ea"/>
          <a:cs typeface="+mj-cs"/>
        </a:defRPr>
      </a:lvl1pPr>
      <a:lvl2pPr algn="l" rtl="0" fontAlgn="base">
        <a:spcBef>
          <a:spcPct val="0"/>
        </a:spcBef>
        <a:spcAft>
          <a:spcPct val="0"/>
        </a:spcAft>
        <a:defRPr sz="3600" b="1">
          <a:solidFill>
            <a:schemeClr val="tx1"/>
          </a:solidFill>
          <a:latin typeface="AUdimat"/>
          <a:cs typeface="Arial" pitchFamily="34" charset="0"/>
        </a:defRPr>
      </a:lvl2pPr>
      <a:lvl3pPr algn="l" rtl="0" fontAlgn="base">
        <a:spcBef>
          <a:spcPct val="0"/>
        </a:spcBef>
        <a:spcAft>
          <a:spcPct val="0"/>
        </a:spcAft>
        <a:defRPr sz="3600" b="1">
          <a:solidFill>
            <a:schemeClr val="tx1"/>
          </a:solidFill>
          <a:latin typeface="AUdimat"/>
          <a:cs typeface="Arial" pitchFamily="34" charset="0"/>
        </a:defRPr>
      </a:lvl3pPr>
      <a:lvl4pPr algn="l" rtl="0" fontAlgn="base">
        <a:spcBef>
          <a:spcPct val="0"/>
        </a:spcBef>
        <a:spcAft>
          <a:spcPct val="0"/>
        </a:spcAft>
        <a:defRPr sz="3600" b="1">
          <a:solidFill>
            <a:schemeClr val="tx1"/>
          </a:solidFill>
          <a:latin typeface="AUdimat"/>
          <a:cs typeface="Arial" pitchFamily="34" charset="0"/>
        </a:defRPr>
      </a:lvl4pPr>
      <a:lvl5pPr algn="l" rtl="0" fontAlgn="base">
        <a:spcBef>
          <a:spcPct val="0"/>
        </a:spcBef>
        <a:spcAft>
          <a:spcPct val="0"/>
        </a:spcAft>
        <a:defRPr sz="3600" b="1">
          <a:solidFill>
            <a:schemeClr val="tx1"/>
          </a:solidFill>
          <a:latin typeface="AUdimat"/>
          <a:cs typeface="Arial" pitchFamily="34" charset="0"/>
        </a:defRPr>
      </a:lvl5pPr>
      <a:lvl6pPr marL="457200" algn="l" rtl="0" fontAlgn="base">
        <a:spcBef>
          <a:spcPct val="0"/>
        </a:spcBef>
        <a:spcAft>
          <a:spcPct val="0"/>
        </a:spcAft>
        <a:defRPr sz="3600" b="1">
          <a:solidFill>
            <a:schemeClr val="tx1"/>
          </a:solidFill>
          <a:latin typeface="AUdimat"/>
          <a:cs typeface="Arial" pitchFamily="34" charset="0"/>
        </a:defRPr>
      </a:lvl6pPr>
      <a:lvl7pPr marL="914400" algn="l" rtl="0" fontAlgn="base">
        <a:spcBef>
          <a:spcPct val="0"/>
        </a:spcBef>
        <a:spcAft>
          <a:spcPct val="0"/>
        </a:spcAft>
        <a:defRPr sz="3600" b="1">
          <a:solidFill>
            <a:schemeClr val="tx1"/>
          </a:solidFill>
          <a:latin typeface="AUdimat"/>
          <a:cs typeface="Arial" pitchFamily="34" charset="0"/>
        </a:defRPr>
      </a:lvl7pPr>
      <a:lvl8pPr marL="1371600" algn="l" rtl="0" fontAlgn="base">
        <a:spcBef>
          <a:spcPct val="0"/>
        </a:spcBef>
        <a:spcAft>
          <a:spcPct val="0"/>
        </a:spcAft>
        <a:defRPr sz="3600" b="1">
          <a:solidFill>
            <a:schemeClr val="tx1"/>
          </a:solidFill>
          <a:latin typeface="AUdimat"/>
          <a:cs typeface="Arial" pitchFamily="34" charset="0"/>
        </a:defRPr>
      </a:lvl8pPr>
      <a:lvl9pPr marL="1828800" algn="l" rtl="0" fontAlgn="base">
        <a:spcBef>
          <a:spcPct val="0"/>
        </a:spcBef>
        <a:spcAft>
          <a:spcPct val="0"/>
        </a:spcAft>
        <a:defRPr sz="3600" b="1">
          <a:solidFill>
            <a:schemeClr val="tx1"/>
          </a:solidFill>
          <a:latin typeface="AUdimat"/>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101DD3B-00FA-C944-BD67-3026874FC268}" type="datetimeFigureOut">
              <a:rPr lang="en-US" smtClean="0">
                <a:solidFill>
                  <a:prstClr val="black">
                    <a:tint val="75000"/>
                  </a:prstClr>
                </a:solidFill>
                <a:latin typeface="Calibri"/>
              </a:rPr>
              <a:pPr defTabSz="457200"/>
              <a:t>10/2/17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14EC68E1-5BE1-F848-9A80-CF21BFF7E526}" type="slidenum">
              <a:rPr lang="en-US" smtClean="0">
                <a:solidFill>
                  <a:prstClr val="black">
                    <a:tint val="75000"/>
                  </a:prstClr>
                </a:solidFill>
                <a:latin typeface="Calibri"/>
              </a:rPr>
              <a:pPr defTabSz="457200"/>
              <a:t>‹#›</a:t>
            </a:fld>
            <a:endParaRPr lang="en-US">
              <a:solidFill>
                <a:prstClr val="black">
                  <a:tint val="75000"/>
                </a:prstClr>
              </a:solidFill>
              <a:latin typeface="Calibri"/>
            </a:endParaRPr>
          </a:p>
        </p:txBody>
      </p:sp>
    </p:spTree>
    <p:extLst>
      <p:ext uri="{BB962C8B-B14F-4D97-AF65-F5344CB8AC3E}">
        <p14:creationId xmlns:p14="http://schemas.microsoft.com/office/powerpoint/2010/main" val="64903145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1600200" y="3581400"/>
            <a:ext cx="7227888" cy="708025"/>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ea typeface="+mj-ea"/>
                <a:cs typeface="+mj-cs"/>
              </a:rPr>
              <a:t>ECE4100/ECE6100/CS420/CS6290</a:t>
            </a:r>
            <a:endParaRPr 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ea typeface="+mj-ea"/>
              <a:cs typeface="+mj-cs"/>
            </a:endParaRPr>
          </a:p>
        </p:txBody>
      </p:sp>
      <p:sp>
        <p:nvSpPr>
          <p:cNvPr id="30723" name="Rectangle 3"/>
          <p:cNvSpPr>
            <a:spLocks noGrp="1" noChangeArrowheads="1"/>
          </p:cNvSpPr>
          <p:nvPr>
            <p:ph type="subTitle" idx="4294967295"/>
          </p:nvPr>
        </p:nvSpPr>
        <p:spPr>
          <a:xfrm>
            <a:off x="1676400" y="4267200"/>
            <a:ext cx="3200399" cy="609600"/>
          </a:xfrm>
        </p:spPr>
        <p:txBody>
          <a:bodyPr/>
          <a:lstStyle/>
          <a:p>
            <a:pPr marL="0" indent="0">
              <a:buFontTx/>
              <a:buNone/>
            </a:pPr>
            <a:r>
              <a:rPr lang="en-US" sz="2000" dirty="0" smtClean="0"/>
              <a:t>HW1 Solution</a:t>
            </a:r>
            <a:endParaRPr lang="en-US" sz="2000"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Q3: Forwarding and Balanced Pipeline</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6" name="Picture 5"/>
          <p:cNvPicPr>
            <a:picLocks noChangeAspect="1"/>
          </p:cNvPicPr>
          <p:nvPr/>
        </p:nvPicPr>
        <p:blipFill>
          <a:blip r:embed="rId2"/>
          <a:stretch>
            <a:fillRect/>
          </a:stretch>
        </p:blipFill>
        <p:spPr>
          <a:xfrm>
            <a:off x="228600" y="1905000"/>
            <a:ext cx="8801100" cy="2463800"/>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Q3-I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3" name="Picture 2"/>
          <p:cNvPicPr>
            <a:picLocks noChangeAspect="1"/>
          </p:cNvPicPr>
          <p:nvPr/>
        </p:nvPicPr>
        <p:blipFill>
          <a:blip r:embed="rId2"/>
          <a:stretch>
            <a:fillRect/>
          </a:stretch>
        </p:blipFill>
        <p:spPr>
          <a:xfrm>
            <a:off x="990600" y="1752600"/>
            <a:ext cx="6946900" cy="1308100"/>
          </a:xfrm>
          <a:prstGeom prst="rect">
            <a:avLst/>
          </a:prstGeom>
        </p:spPr>
      </p:pic>
      <p:pic>
        <p:nvPicPr>
          <p:cNvPr id="5" name="Picture 4"/>
          <p:cNvPicPr>
            <a:picLocks noChangeAspect="1"/>
          </p:cNvPicPr>
          <p:nvPr/>
        </p:nvPicPr>
        <p:blipFill>
          <a:blip r:embed="rId3"/>
          <a:stretch>
            <a:fillRect/>
          </a:stretch>
        </p:blipFill>
        <p:spPr>
          <a:xfrm>
            <a:off x="1371600" y="3505200"/>
            <a:ext cx="6692900" cy="914400"/>
          </a:xfrm>
          <a:prstGeom prst="rect">
            <a:avLst/>
          </a:prstGeom>
        </p:spPr>
      </p:pic>
      <p:sp>
        <p:nvSpPr>
          <p:cNvPr id="7" name="TextBox 6"/>
          <p:cNvSpPr txBox="1"/>
          <p:nvPr/>
        </p:nvSpPr>
        <p:spPr>
          <a:xfrm>
            <a:off x="1447800" y="4343400"/>
            <a:ext cx="5466198" cy="369332"/>
          </a:xfrm>
          <a:prstGeom prst="rect">
            <a:avLst/>
          </a:prstGeom>
          <a:noFill/>
        </p:spPr>
        <p:txBody>
          <a:bodyPr wrap="none" rtlCol="0">
            <a:spAutoFit/>
          </a:bodyPr>
          <a:lstStyle/>
          <a:p>
            <a:r>
              <a:rPr lang="en-US" dirty="0" smtClean="0"/>
              <a:t>The M stage will determine frequency, 1ns so 1GHz</a:t>
            </a:r>
            <a:endParaRPr lang="en-US" dirty="0"/>
          </a:p>
        </p:txBody>
      </p:sp>
    </p:spTree>
    <p:extLst>
      <p:ext uri="{BB962C8B-B14F-4D97-AF65-F5344CB8AC3E}">
        <p14:creationId xmlns:p14="http://schemas.microsoft.com/office/powerpoint/2010/main" val="31364240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Q3-II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3" name="Picture 2"/>
          <p:cNvPicPr>
            <a:picLocks noChangeAspect="1"/>
          </p:cNvPicPr>
          <p:nvPr/>
        </p:nvPicPr>
        <p:blipFill>
          <a:blip r:embed="rId2"/>
          <a:stretch>
            <a:fillRect/>
          </a:stretch>
        </p:blipFill>
        <p:spPr>
          <a:xfrm>
            <a:off x="990600" y="1752600"/>
            <a:ext cx="6946900" cy="1308100"/>
          </a:xfrm>
          <a:prstGeom prst="rect">
            <a:avLst/>
          </a:prstGeom>
        </p:spPr>
      </p:pic>
      <p:sp>
        <p:nvSpPr>
          <p:cNvPr id="7" name="TextBox 6"/>
          <p:cNvSpPr txBox="1"/>
          <p:nvPr/>
        </p:nvSpPr>
        <p:spPr>
          <a:xfrm>
            <a:off x="1524000" y="4038600"/>
            <a:ext cx="5910730" cy="2031325"/>
          </a:xfrm>
          <a:prstGeom prst="rect">
            <a:avLst/>
          </a:prstGeom>
          <a:noFill/>
        </p:spPr>
        <p:txBody>
          <a:bodyPr wrap="none" rtlCol="0">
            <a:spAutoFit/>
          </a:bodyPr>
          <a:lstStyle/>
          <a:p>
            <a:r>
              <a:rPr lang="en-US" dirty="0" smtClean="0"/>
              <a:t>ID stage critical path now: 0.8+0.4=1.2ns </a:t>
            </a:r>
          </a:p>
          <a:p>
            <a:endParaRPr lang="en-US" dirty="0"/>
          </a:p>
          <a:p>
            <a:r>
              <a:rPr lang="en-US" dirty="0" smtClean="0"/>
              <a:t>Frequency now, 1/1.2ns = 833MHz</a:t>
            </a:r>
          </a:p>
          <a:p>
            <a:endParaRPr lang="en-US" dirty="0"/>
          </a:p>
          <a:p>
            <a:r>
              <a:rPr lang="en-US" dirty="0" err="1" smtClean="0"/>
              <a:t>NewTime</a:t>
            </a:r>
            <a:r>
              <a:rPr lang="en-US" dirty="0" smtClean="0"/>
              <a:t> = 0.85 (New CPI) * 1/0.833 (New </a:t>
            </a:r>
            <a:r>
              <a:rPr lang="en-US" dirty="0" err="1" smtClean="0"/>
              <a:t>Freq</a:t>
            </a:r>
            <a:r>
              <a:rPr lang="en-US" dirty="0" smtClean="0"/>
              <a:t>) = 1.02</a:t>
            </a:r>
          </a:p>
          <a:p>
            <a:endParaRPr lang="en-US" dirty="0"/>
          </a:p>
          <a:p>
            <a:r>
              <a:rPr lang="en-US" dirty="0" smtClean="0"/>
              <a:t>Speedup = </a:t>
            </a:r>
            <a:r>
              <a:rPr lang="en-US" dirty="0" err="1" smtClean="0"/>
              <a:t>OldTime</a:t>
            </a:r>
            <a:r>
              <a:rPr lang="en-US" dirty="0" smtClean="0"/>
              <a:t>/</a:t>
            </a:r>
            <a:r>
              <a:rPr lang="en-US" dirty="0" err="1" smtClean="0"/>
              <a:t>NewTime</a:t>
            </a:r>
            <a:r>
              <a:rPr lang="en-US" dirty="0" smtClean="0"/>
              <a:t> = 1/1.02 = 0.98 </a:t>
            </a:r>
            <a:endParaRPr lang="en-US" dirty="0"/>
          </a:p>
        </p:txBody>
      </p:sp>
      <p:pic>
        <p:nvPicPr>
          <p:cNvPr id="6" name="Picture 5"/>
          <p:cNvPicPr>
            <a:picLocks noChangeAspect="1"/>
          </p:cNvPicPr>
          <p:nvPr/>
        </p:nvPicPr>
        <p:blipFill>
          <a:blip r:embed="rId3"/>
          <a:stretch>
            <a:fillRect/>
          </a:stretch>
        </p:blipFill>
        <p:spPr>
          <a:xfrm>
            <a:off x="190500" y="3009900"/>
            <a:ext cx="8750300" cy="825500"/>
          </a:xfrm>
          <a:prstGeom prst="rect">
            <a:avLst/>
          </a:prstGeom>
        </p:spPr>
      </p:pic>
    </p:spTree>
    <p:extLst>
      <p:ext uri="{BB962C8B-B14F-4D97-AF65-F5344CB8AC3E}">
        <p14:creationId xmlns:p14="http://schemas.microsoft.com/office/powerpoint/2010/main" val="384760122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Q3-III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3" name="Picture 2"/>
          <p:cNvPicPr>
            <a:picLocks noChangeAspect="1"/>
          </p:cNvPicPr>
          <p:nvPr/>
        </p:nvPicPr>
        <p:blipFill>
          <a:blip r:embed="rId2"/>
          <a:stretch>
            <a:fillRect/>
          </a:stretch>
        </p:blipFill>
        <p:spPr>
          <a:xfrm>
            <a:off x="990600" y="1752600"/>
            <a:ext cx="6946900" cy="1308100"/>
          </a:xfrm>
          <a:prstGeom prst="rect">
            <a:avLst/>
          </a:prstGeom>
        </p:spPr>
      </p:pic>
      <p:sp>
        <p:nvSpPr>
          <p:cNvPr id="7" name="TextBox 6"/>
          <p:cNvSpPr txBox="1"/>
          <p:nvPr/>
        </p:nvSpPr>
        <p:spPr>
          <a:xfrm>
            <a:off x="1524000" y="4038600"/>
            <a:ext cx="5910730" cy="2031325"/>
          </a:xfrm>
          <a:prstGeom prst="rect">
            <a:avLst/>
          </a:prstGeom>
          <a:noFill/>
        </p:spPr>
        <p:txBody>
          <a:bodyPr wrap="none" rtlCol="0">
            <a:spAutoFit/>
          </a:bodyPr>
          <a:lstStyle/>
          <a:p>
            <a:r>
              <a:rPr lang="en-US" dirty="0" smtClean="0"/>
              <a:t>EX stage critical path now: 0.9+0.4=1.3ns </a:t>
            </a:r>
          </a:p>
          <a:p>
            <a:endParaRPr lang="en-US" dirty="0"/>
          </a:p>
          <a:p>
            <a:r>
              <a:rPr lang="en-US" dirty="0" smtClean="0"/>
              <a:t>Frequency now, 1/1.3ns = 770 MHz</a:t>
            </a:r>
          </a:p>
          <a:p>
            <a:endParaRPr lang="en-US" dirty="0"/>
          </a:p>
          <a:p>
            <a:r>
              <a:rPr lang="en-US" dirty="0" err="1" smtClean="0"/>
              <a:t>NewTime</a:t>
            </a:r>
            <a:r>
              <a:rPr lang="en-US" dirty="0" smtClean="0"/>
              <a:t> = 0.85 (New CPI) * 1/0.77 (New </a:t>
            </a:r>
            <a:r>
              <a:rPr lang="en-US" dirty="0" err="1" smtClean="0"/>
              <a:t>Freq</a:t>
            </a:r>
            <a:r>
              <a:rPr lang="en-US" dirty="0" smtClean="0"/>
              <a:t>) = 1.105</a:t>
            </a:r>
          </a:p>
          <a:p>
            <a:endParaRPr lang="en-US" dirty="0"/>
          </a:p>
          <a:p>
            <a:r>
              <a:rPr lang="en-US" dirty="0" smtClean="0"/>
              <a:t>Speedup = </a:t>
            </a:r>
            <a:r>
              <a:rPr lang="en-US" dirty="0" err="1" smtClean="0"/>
              <a:t>OldTime</a:t>
            </a:r>
            <a:r>
              <a:rPr lang="en-US" dirty="0" smtClean="0"/>
              <a:t>/</a:t>
            </a:r>
            <a:r>
              <a:rPr lang="en-US" dirty="0" err="1" smtClean="0"/>
              <a:t>NewTime</a:t>
            </a:r>
            <a:r>
              <a:rPr lang="en-US" dirty="0" smtClean="0"/>
              <a:t> = 1/1.105 = 0.90 </a:t>
            </a:r>
            <a:endParaRPr lang="en-US" dirty="0"/>
          </a:p>
        </p:txBody>
      </p:sp>
      <p:pic>
        <p:nvPicPr>
          <p:cNvPr id="5" name="Picture 4"/>
          <p:cNvPicPr>
            <a:picLocks noChangeAspect="1"/>
          </p:cNvPicPr>
          <p:nvPr/>
        </p:nvPicPr>
        <p:blipFill>
          <a:blip r:embed="rId3"/>
          <a:stretch>
            <a:fillRect/>
          </a:stretch>
        </p:blipFill>
        <p:spPr>
          <a:xfrm>
            <a:off x="228600" y="2971800"/>
            <a:ext cx="8623300" cy="685800"/>
          </a:xfrm>
          <a:prstGeom prst="rect">
            <a:avLst/>
          </a:prstGeom>
        </p:spPr>
      </p:pic>
    </p:spTree>
    <p:extLst>
      <p:ext uri="{BB962C8B-B14F-4D97-AF65-F5344CB8AC3E}">
        <p14:creationId xmlns:p14="http://schemas.microsoft.com/office/powerpoint/2010/main" val="32856848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Q3-IV</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3" name="Picture 2"/>
          <p:cNvPicPr>
            <a:picLocks noChangeAspect="1"/>
          </p:cNvPicPr>
          <p:nvPr/>
        </p:nvPicPr>
        <p:blipFill>
          <a:blip r:embed="rId2"/>
          <a:stretch>
            <a:fillRect/>
          </a:stretch>
        </p:blipFill>
        <p:spPr>
          <a:xfrm>
            <a:off x="990600" y="1752600"/>
            <a:ext cx="6946900" cy="1308100"/>
          </a:xfrm>
          <a:prstGeom prst="rect">
            <a:avLst/>
          </a:prstGeom>
        </p:spPr>
      </p:pic>
      <p:sp>
        <p:nvSpPr>
          <p:cNvPr id="7" name="TextBox 6"/>
          <p:cNvSpPr txBox="1"/>
          <p:nvPr/>
        </p:nvSpPr>
        <p:spPr>
          <a:xfrm>
            <a:off x="2743200" y="4495800"/>
            <a:ext cx="3572312" cy="369332"/>
          </a:xfrm>
          <a:prstGeom prst="rect">
            <a:avLst/>
          </a:prstGeom>
          <a:noFill/>
        </p:spPr>
        <p:txBody>
          <a:bodyPr wrap="none" rtlCol="0">
            <a:spAutoFit/>
          </a:bodyPr>
          <a:lstStyle/>
          <a:p>
            <a:r>
              <a:rPr lang="en-US" dirty="0" smtClean="0"/>
              <a:t>C. Both A and B cause slowdown</a:t>
            </a:r>
            <a:endParaRPr lang="en-US" dirty="0"/>
          </a:p>
        </p:txBody>
      </p:sp>
      <p:pic>
        <p:nvPicPr>
          <p:cNvPr id="6" name="Picture 5"/>
          <p:cNvPicPr>
            <a:picLocks noChangeAspect="1"/>
          </p:cNvPicPr>
          <p:nvPr/>
        </p:nvPicPr>
        <p:blipFill>
          <a:blip r:embed="rId3"/>
          <a:stretch>
            <a:fillRect/>
          </a:stretch>
        </p:blipFill>
        <p:spPr>
          <a:xfrm>
            <a:off x="1612900" y="2857500"/>
            <a:ext cx="5918200" cy="1130300"/>
          </a:xfrm>
          <a:prstGeom prst="rect">
            <a:avLst/>
          </a:prstGeom>
        </p:spPr>
      </p:pic>
    </p:spTree>
    <p:extLst>
      <p:ext uri="{BB962C8B-B14F-4D97-AF65-F5344CB8AC3E}">
        <p14:creationId xmlns:p14="http://schemas.microsoft.com/office/powerpoint/2010/main" val="83709564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Q3-IV</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3" name="Picture 2"/>
          <p:cNvPicPr>
            <a:picLocks noChangeAspect="1"/>
          </p:cNvPicPr>
          <p:nvPr/>
        </p:nvPicPr>
        <p:blipFill>
          <a:blip r:embed="rId2"/>
          <a:stretch>
            <a:fillRect/>
          </a:stretch>
        </p:blipFill>
        <p:spPr>
          <a:xfrm>
            <a:off x="990600" y="1752600"/>
            <a:ext cx="6946900" cy="1308100"/>
          </a:xfrm>
          <a:prstGeom prst="rect">
            <a:avLst/>
          </a:prstGeom>
        </p:spPr>
      </p:pic>
      <p:sp>
        <p:nvSpPr>
          <p:cNvPr id="7" name="TextBox 6"/>
          <p:cNvSpPr txBox="1"/>
          <p:nvPr/>
        </p:nvSpPr>
        <p:spPr>
          <a:xfrm>
            <a:off x="1600200" y="4267200"/>
            <a:ext cx="6245144" cy="1477328"/>
          </a:xfrm>
          <a:prstGeom prst="rect">
            <a:avLst/>
          </a:prstGeom>
          <a:noFill/>
        </p:spPr>
        <p:txBody>
          <a:bodyPr wrap="none" rtlCol="0">
            <a:spAutoFit/>
          </a:bodyPr>
          <a:lstStyle/>
          <a:p>
            <a:r>
              <a:rPr lang="en-US" dirty="0" smtClean="0"/>
              <a:t>Yes, recommendation changes to A (implement in ID stage)</a:t>
            </a:r>
          </a:p>
          <a:p>
            <a:endParaRPr lang="en-US" dirty="0"/>
          </a:p>
          <a:p>
            <a:r>
              <a:rPr lang="en-US" dirty="0" smtClean="0"/>
              <a:t>Critical path of ID now is 1ns </a:t>
            </a:r>
            <a:r>
              <a:rPr lang="en-US" dirty="0" smtClean="0">
                <a:sym typeface="Wingdings"/>
              </a:rPr>
              <a:t> No change in frequency</a:t>
            </a:r>
          </a:p>
          <a:p>
            <a:endParaRPr lang="en-US" dirty="0">
              <a:sym typeface="Wingdings"/>
            </a:endParaRPr>
          </a:p>
          <a:p>
            <a:r>
              <a:rPr lang="en-US" dirty="0" err="1" smtClean="0">
                <a:sym typeface="Wingdings"/>
              </a:rPr>
              <a:t>NewTime</a:t>
            </a:r>
            <a:r>
              <a:rPr lang="en-US" dirty="0" smtClean="0">
                <a:sym typeface="Wingdings"/>
              </a:rPr>
              <a:t> = 0.85   Speedup = 1/0.85 = 1.17x</a:t>
            </a:r>
            <a:endParaRPr lang="en-US" dirty="0" smtClean="0"/>
          </a:p>
        </p:txBody>
      </p:sp>
      <p:pic>
        <p:nvPicPr>
          <p:cNvPr id="5" name="Picture 4"/>
          <p:cNvPicPr>
            <a:picLocks noChangeAspect="1"/>
          </p:cNvPicPr>
          <p:nvPr/>
        </p:nvPicPr>
        <p:blipFill>
          <a:blip r:embed="rId3"/>
          <a:stretch>
            <a:fillRect/>
          </a:stretch>
        </p:blipFill>
        <p:spPr>
          <a:xfrm>
            <a:off x="787400" y="3060700"/>
            <a:ext cx="7569200" cy="736600"/>
          </a:xfrm>
          <a:prstGeom prst="rect">
            <a:avLst/>
          </a:prstGeom>
        </p:spPr>
      </p:pic>
    </p:spTree>
    <p:extLst>
      <p:ext uri="{BB962C8B-B14F-4D97-AF65-F5344CB8AC3E}">
        <p14:creationId xmlns:p14="http://schemas.microsoft.com/office/powerpoint/2010/main" val="135168475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Q4-I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990600" y="4826675"/>
            <a:ext cx="6794047" cy="1200329"/>
          </a:xfrm>
          <a:prstGeom prst="rect">
            <a:avLst/>
          </a:prstGeom>
          <a:noFill/>
        </p:spPr>
        <p:txBody>
          <a:bodyPr wrap="none" rtlCol="0">
            <a:spAutoFit/>
          </a:bodyPr>
          <a:lstStyle/>
          <a:p>
            <a:r>
              <a:rPr lang="en-US" dirty="0" smtClean="0"/>
              <a:t>2^20 elements </a:t>
            </a:r>
            <a:r>
              <a:rPr lang="en-US" dirty="0" smtClean="0">
                <a:sym typeface="Wingdings"/>
              </a:rPr>
              <a:t> 2^17 cache lines (element 8B, cache line 64B)</a:t>
            </a:r>
            <a:br>
              <a:rPr lang="en-US" dirty="0" smtClean="0">
                <a:sym typeface="Wingdings"/>
              </a:rPr>
            </a:br>
            <a:endParaRPr lang="en-US" dirty="0" smtClean="0">
              <a:sym typeface="Wingdings"/>
            </a:endParaRPr>
          </a:p>
          <a:p>
            <a:r>
              <a:rPr lang="en-US" dirty="0" smtClean="0"/>
              <a:t>Cache misses 2^17 each for A and B = 2^18</a:t>
            </a:r>
          </a:p>
          <a:p>
            <a:endParaRPr lang="en-US" dirty="0"/>
          </a:p>
        </p:txBody>
      </p:sp>
      <p:pic>
        <p:nvPicPr>
          <p:cNvPr id="6" name="Picture 5"/>
          <p:cNvPicPr>
            <a:picLocks noChangeAspect="1"/>
          </p:cNvPicPr>
          <p:nvPr/>
        </p:nvPicPr>
        <p:blipFill>
          <a:blip r:embed="rId2"/>
          <a:stretch>
            <a:fillRect/>
          </a:stretch>
        </p:blipFill>
        <p:spPr>
          <a:xfrm>
            <a:off x="762000" y="1371600"/>
            <a:ext cx="8005797" cy="2616200"/>
          </a:xfrm>
          <a:prstGeom prst="rect">
            <a:avLst/>
          </a:prstGeom>
        </p:spPr>
      </p:pic>
      <p:pic>
        <p:nvPicPr>
          <p:cNvPr id="8" name="Picture 7"/>
          <p:cNvPicPr>
            <a:picLocks noChangeAspect="1"/>
          </p:cNvPicPr>
          <p:nvPr/>
        </p:nvPicPr>
        <p:blipFill>
          <a:blip r:embed="rId3"/>
          <a:stretch>
            <a:fillRect/>
          </a:stretch>
        </p:blipFill>
        <p:spPr>
          <a:xfrm>
            <a:off x="990600" y="4038600"/>
            <a:ext cx="6451600" cy="469900"/>
          </a:xfrm>
          <a:prstGeom prst="rect">
            <a:avLst/>
          </a:prstGeom>
        </p:spPr>
      </p:pic>
    </p:spTree>
    <p:extLst>
      <p:ext uri="{BB962C8B-B14F-4D97-AF65-F5344CB8AC3E}">
        <p14:creationId xmlns:p14="http://schemas.microsoft.com/office/powerpoint/2010/main" val="33185579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Q4-II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914400" y="5181600"/>
            <a:ext cx="5571921" cy="1200329"/>
          </a:xfrm>
          <a:prstGeom prst="rect">
            <a:avLst/>
          </a:prstGeom>
          <a:noFill/>
        </p:spPr>
        <p:txBody>
          <a:bodyPr wrap="none" rtlCol="0">
            <a:spAutoFit/>
          </a:bodyPr>
          <a:lstStyle/>
          <a:p>
            <a:r>
              <a:rPr lang="en-US" dirty="0" smtClean="0">
                <a:sym typeface="Wingdings"/>
              </a:rPr>
              <a:t>There are four lines in the row buffer</a:t>
            </a:r>
          </a:p>
          <a:p>
            <a:r>
              <a:rPr lang="en-US" dirty="0" err="1" smtClean="0">
                <a:sym typeface="Wingdings"/>
              </a:rPr>
              <a:t>Rowbuf</a:t>
            </a:r>
            <a:r>
              <a:rPr lang="en-US" dirty="0" smtClean="0">
                <a:sym typeface="Wingdings"/>
              </a:rPr>
              <a:t> sequence Miss, Hit, Hit Hit, Miss, Hit, Hit, Hit</a:t>
            </a:r>
          </a:p>
          <a:p>
            <a:r>
              <a:rPr lang="en-US" dirty="0" smtClean="0"/>
              <a:t>Average latency (100+50+50+50)/4 = 62.5 cycles</a:t>
            </a:r>
          </a:p>
          <a:p>
            <a:endParaRPr lang="en-US" dirty="0"/>
          </a:p>
        </p:txBody>
      </p:sp>
      <p:pic>
        <p:nvPicPr>
          <p:cNvPr id="6" name="Picture 5"/>
          <p:cNvPicPr>
            <a:picLocks noChangeAspect="1"/>
          </p:cNvPicPr>
          <p:nvPr/>
        </p:nvPicPr>
        <p:blipFill>
          <a:blip r:embed="rId2"/>
          <a:stretch>
            <a:fillRect/>
          </a:stretch>
        </p:blipFill>
        <p:spPr>
          <a:xfrm>
            <a:off x="762000" y="1371600"/>
            <a:ext cx="8005797" cy="2616200"/>
          </a:xfrm>
          <a:prstGeom prst="rect">
            <a:avLst/>
          </a:prstGeom>
        </p:spPr>
      </p:pic>
      <p:pic>
        <p:nvPicPr>
          <p:cNvPr id="3" name="Picture 2"/>
          <p:cNvPicPr>
            <a:picLocks noChangeAspect="1"/>
          </p:cNvPicPr>
          <p:nvPr/>
        </p:nvPicPr>
        <p:blipFill>
          <a:blip r:embed="rId3"/>
          <a:stretch>
            <a:fillRect/>
          </a:stretch>
        </p:blipFill>
        <p:spPr>
          <a:xfrm>
            <a:off x="533400" y="3886200"/>
            <a:ext cx="8432800" cy="914400"/>
          </a:xfrm>
          <a:prstGeom prst="rect">
            <a:avLst/>
          </a:prstGeom>
        </p:spPr>
      </p:pic>
    </p:spTree>
    <p:extLst>
      <p:ext uri="{BB962C8B-B14F-4D97-AF65-F5344CB8AC3E}">
        <p14:creationId xmlns:p14="http://schemas.microsoft.com/office/powerpoint/2010/main" val="15685268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Q4-III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914400" y="5029200"/>
            <a:ext cx="7032544" cy="1200329"/>
          </a:xfrm>
          <a:prstGeom prst="rect">
            <a:avLst/>
          </a:prstGeom>
          <a:noFill/>
        </p:spPr>
        <p:txBody>
          <a:bodyPr wrap="none" rtlCol="0">
            <a:spAutoFit/>
          </a:bodyPr>
          <a:lstStyle/>
          <a:p>
            <a:r>
              <a:rPr lang="en-US" dirty="0" smtClean="0">
                <a:sym typeface="Wingdings"/>
              </a:rPr>
              <a:t>25% probability of bank collision: Each access takes 100 cycles</a:t>
            </a:r>
          </a:p>
          <a:p>
            <a:r>
              <a:rPr lang="en-US" dirty="0" smtClean="0">
                <a:sym typeface="Wingdings"/>
              </a:rPr>
              <a:t>75% probability of no bank collision: Average latency of 62.5 cycles</a:t>
            </a:r>
          </a:p>
          <a:p>
            <a:endParaRPr lang="en-US" dirty="0">
              <a:sym typeface="Wingdings"/>
            </a:endParaRPr>
          </a:p>
          <a:p>
            <a:r>
              <a:rPr lang="en-US" dirty="0" smtClean="0">
                <a:sym typeface="Wingdings"/>
              </a:rPr>
              <a:t>So, average now = (0.25*100)+(0.75*62.5)= 71.8 cycles </a:t>
            </a:r>
            <a:endParaRPr lang="en-US" dirty="0"/>
          </a:p>
        </p:txBody>
      </p:sp>
      <p:pic>
        <p:nvPicPr>
          <p:cNvPr id="6" name="Picture 5"/>
          <p:cNvPicPr>
            <a:picLocks noChangeAspect="1"/>
          </p:cNvPicPr>
          <p:nvPr/>
        </p:nvPicPr>
        <p:blipFill>
          <a:blip r:embed="rId2"/>
          <a:stretch>
            <a:fillRect/>
          </a:stretch>
        </p:blipFill>
        <p:spPr>
          <a:xfrm>
            <a:off x="762000" y="1371600"/>
            <a:ext cx="8005797" cy="2616200"/>
          </a:xfrm>
          <a:prstGeom prst="rect">
            <a:avLst/>
          </a:prstGeom>
        </p:spPr>
      </p:pic>
      <p:pic>
        <p:nvPicPr>
          <p:cNvPr id="5" name="Picture 4"/>
          <p:cNvPicPr>
            <a:picLocks noChangeAspect="1"/>
          </p:cNvPicPr>
          <p:nvPr/>
        </p:nvPicPr>
        <p:blipFill>
          <a:blip r:embed="rId3"/>
          <a:stretch>
            <a:fillRect/>
          </a:stretch>
        </p:blipFill>
        <p:spPr>
          <a:xfrm>
            <a:off x="381000" y="3810000"/>
            <a:ext cx="8204200" cy="812800"/>
          </a:xfrm>
          <a:prstGeom prst="rect">
            <a:avLst/>
          </a:prstGeom>
        </p:spPr>
      </p:pic>
    </p:spTree>
    <p:extLst>
      <p:ext uri="{BB962C8B-B14F-4D97-AF65-F5344CB8AC3E}">
        <p14:creationId xmlns:p14="http://schemas.microsoft.com/office/powerpoint/2010/main" val="239047115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57698" name="Rectangle 2"/>
          <p:cNvSpPr>
            <a:spLocks noGrp="1" noChangeArrowheads="1"/>
          </p:cNvSpPr>
          <p:nvPr>
            <p:ph type="title"/>
          </p:nvPr>
        </p:nvSpPr>
        <p:spPr/>
        <p:txBody>
          <a:bodyPr/>
          <a:lstStyle/>
          <a:p>
            <a:r>
              <a:rPr lang="en-US" sz="3200" dirty="0" smtClean="0"/>
              <a:t>Q5</a:t>
            </a:r>
            <a:endParaRPr lang="en-US" sz="3200" dirty="0"/>
          </a:p>
        </p:txBody>
      </p:sp>
      <p:pic>
        <p:nvPicPr>
          <p:cNvPr id="3" name="Picture 2"/>
          <p:cNvPicPr>
            <a:picLocks noChangeAspect="1"/>
          </p:cNvPicPr>
          <p:nvPr/>
        </p:nvPicPr>
        <p:blipFill>
          <a:blip r:embed="rId2"/>
          <a:stretch>
            <a:fillRect/>
          </a:stretch>
        </p:blipFill>
        <p:spPr>
          <a:xfrm>
            <a:off x="228600" y="1371600"/>
            <a:ext cx="8636000" cy="2832100"/>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A</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7" name="Picture 6"/>
          <p:cNvPicPr>
            <a:picLocks noChangeAspect="1"/>
          </p:cNvPicPr>
          <p:nvPr/>
        </p:nvPicPr>
        <p:blipFill>
          <a:blip r:embed="rId2"/>
          <a:stretch>
            <a:fillRect/>
          </a:stretch>
        </p:blipFill>
        <p:spPr>
          <a:xfrm>
            <a:off x="304800" y="1295400"/>
            <a:ext cx="8623300" cy="1549400"/>
          </a:xfrm>
          <a:prstGeom prst="rect">
            <a:avLst/>
          </a:prstGeom>
        </p:spPr>
      </p:pic>
      <p:sp>
        <p:nvSpPr>
          <p:cNvPr id="8" name="TextBox 7"/>
          <p:cNvSpPr txBox="1"/>
          <p:nvPr/>
        </p:nvSpPr>
        <p:spPr>
          <a:xfrm>
            <a:off x="1752600" y="4114800"/>
            <a:ext cx="3989569" cy="923330"/>
          </a:xfrm>
          <a:prstGeom prst="rect">
            <a:avLst/>
          </a:prstGeom>
          <a:noFill/>
        </p:spPr>
        <p:txBody>
          <a:bodyPr wrap="none" rtlCol="0">
            <a:spAutoFit/>
          </a:bodyPr>
          <a:lstStyle/>
          <a:p>
            <a:pPr algn="ctr"/>
            <a:r>
              <a:rPr lang="en-US" dirty="0" err="1" smtClean="0"/>
              <a:t>Geomean</a:t>
            </a:r>
            <a:r>
              <a:rPr lang="en-US" dirty="0" smtClean="0"/>
              <a:t>(1.5, 1.25, 0.8, 0.6) = 0.974</a:t>
            </a:r>
          </a:p>
          <a:p>
            <a:pPr algn="ctr"/>
            <a:endParaRPr lang="en-US" dirty="0"/>
          </a:p>
          <a:p>
            <a:pPr algn="ctr"/>
            <a:r>
              <a:rPr lang="en-US" dirty="0" smtClean="0"/>
              <a:t>NO</a:t>
            </a:r>
            <a:endParaRPr lang="en-US" dirty="0"/>
          </a:p>
        </p:txBody>
      </p:sp>
    </p:spTree>
    <p:extLst>
      <p:ext uri="{BB962C8B-B14F-4D97-AF65-F5344CB8AC3E}">
        <p14:creationId xmlns:p14="http://schemas.microsoft.com/office/powerpoint/2010/main" val="305279100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57698" name="Rectangle 2"/>
          <p:cNvSpPr>
            <a:spLocks noGrp="1" noChangeArrowheads="1"/>
          </p:cNvSpPr>
          <p:nvPr>
            <p:ph type="title"/>
          </p:nvPr>
        </p:nvSpPr>
        <p:spPr/>
        <p:txBody>
          <a:bodyPr/>
          <a:lstStyle/>
          <a:p>
            <a:r>
              <a:rPr lang="en-US" sz="3200" dirty="0" smtClean="0"/>
              <a:t>Q5-A</a:t>
            </a:r>
            <a:endParaRPr lang="en-US" sz="3200" dirty="0"/>
          </a:p>
        </p:txBody>
      </p:sp>
      <p:pic>
        <p:nvPicPr>
          <p:cNvPr id="2" name="Picture 1"/>
          <p:cNvPicPr>
            <a:picLocks noChangeAspect="1"/>
          </p:cNvPicPr>
          <p:nvPr/>
        </p:nvPicPr>
        <p:blipFill>
          <a:blip r:embed="rId2"/>
          <a:stretch>
            <a:fillRect/>
          </a:stretch>
        </p:blipFill>
        <p:spPr>
          <a:xfrm>
            <a:off x="215286" y="1524000"/>
            <a:ext cx="8928100" cy="2489200"/>
          </a:xfrm>
          <a:prstGeom prst="rect">
            <a:avLst/>
          </a:prstGeom>
        </p:spPr>
      </p:pic>
      <p:sp>
        <p:nvSpPr>
          <p:cNvPr id="5" name="TextBox 4"/>
          <p:cNvSpPr txBox="1"/>
          <p:nvPr/>
        </p:nvSpPr>
        <p:spPr>
          <a:xfrm>
            <a:off x="228600" y="4191000"/>
            <a:ext cx="8306155" cy="2031325"/>
          </a:xfrm>
          <a:prstGeom prst="rect">
            <a:avLst/>
          </a:prstGeom>
          <a:noFill/>
        </p:spPr>
        <p:txBody>
          <a:bodyPr wrap="none" rtlCol="0">
            <a:spAutoFit/>
          </a:bodyPr>
          <a:lstStyle/>
          <a:p>
            <a:r>
              <a:rPr lang="en-US" dirty="0" smtClean="0"/>
              <a:t>A has a coverage of 80%, that means it eliminates 80% of the misses</a:t>
            </a:r>
          </a:p>
          <a:p>
            <a:endParaRPr lang="en-US" dirty="0"/>
          </a:p>
          <a:p>
            <a:r>
              <a:rPr lang="en-US" dirty="0" smtClean="0"/>
              <a:t>However, accuracy is 50%, that means it sent </a:t>
            </a:r>
            <a:r>
              <a:rPr lang="en-US" dirty="0" smtClean="0">
                <a:solidFill>
                  <a:srgbClr val="FF0000"/>
                </a:solidFill>
              </a:rPr>
              <a:t>160</a:t>
            </a:r>
            <a:r>
              <a:rPr lang="en-US" dirty="0" smtClean="0"/>
              <a:t> accesses to avoid 80 misses</a:t>
            </a:r>
          </a:p>
          <a:p>
            <a:endParaRPr lang="en-US" dirty="0"/>
          </a:p>
          <a:p>
            <a:r>
              <a:rPr lang="en-US" dirty="0" smtClean="0"/>
              <a:t>Prefetch accesses do not stall the processor, only </a:t>
            </a:r>
            <a:r>
              <a:rPr lang="en-US" dirty="0" smtClean="0">
                <a:solidFill>
                  <a:srgbClr val="FF0000"/>
                </a:solidFill>
              </a:rPr>
              <a:t>demand access do</a:t>
            </a:r>
          </a:p>
          <a:p>
            <a:endParaRPr lang="en-US" dirty="0">
              <a:solidFill>
                <a:srgbClr val="FF0000"/>
              </a:solidFill>
            </a:endParaRPr>
          </a:p>
          <a:p>
            <a:r>
              <a:rPr lang="en-US" dirty="0" smtClean="0">
                <a:solidFill>
                  <a:srgbClr val="FF0000"/>
                </a:solidFill>
              </a:rPr>
              <a:t>Total access: 180  Total stall cycles: </a:t>
            </a:r>
            <a:r>
              <a:rPr lang="en-US" dirty="0" smtClean="0"/>
              <a:t>20*80=1600 cycles </a:t>
            </a:r>
            <a:endParaRPr lang="en-US" dirty="0"/>
          </a:p>
        </p:txBody>
      </p:sp>
    </p:spTree>
    <p:extLst>
      <p:ext uri="{BB962C8B-B14F-4D97-AF65-F5344CB8AC3E}">
        <p14:creationId xmlns:p14="http://schemas.microsoft.com/office/powerpoint/2010/main" val="362215312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57698" name="Rectangle 2"/>
          <p:cNvSpPr>
            <a:spLocks noGrp="1" noChangeArrowheads="1"/>
          </p:cNvSpPr>
          <p:nvPr>
            <p:ph type="title"/>
          </p:nvPr>
        </p:nvSpPr>
        <p:spPr/>
        <p:txBody>
          <a:bodyPr/>
          <a:lstStyle/>
          <a:p>
            <a:r>
              <a:rPr lang="en-US" sz="3200" dirty="0" smtClean="0"/>
              <a:t>Q5-B</a:t>
            </a:r>
            <a:endParaRPr lang="en-US" sz="3200" dirty="0"/>
          </a:p>
        </p:txBody>
      </p:sp>
      <p:pic>
        <p:nvPicPr>
          <p:cNvPr id="2" name="Picture 1"/>
          <p:cNvPicPr>
            <a:picLocks noChangeAspect="1"/>
          </p:cNvPicPr>
          <p:nvPr/>
        </p:nvPicPr>
        <p:blipFill>
          <a:blip r:embed="rId2"/>
          <a:stretch>
            <a:fillRect/>
          </a:stretch>
        </p:blipFill>
        <p:spPr>
          <a:xfrm>
            <a:off x="215286" y="1524000"/>
            <a:ext cx="8928100" cy="2489200"/>
          </a:xfrm>
          <a:prstGeom prst="rect">
            <a:avLst/>
          </a:prstGeom>
        </p:spPr>
      </p:pic>
      <p:sp>
        <p:nvSpPr>
          <p:cNvPr id="5" name="TextBox 4"/>
          <p:cNvSpPr txBox="1"/>
          <p:nvPr/>
        </p:nvSpPr>
        <p:spPr>
          <a:xfrm>
            <a:off x="228600" y="4191000"/>
            <a:ext cx="8107696" cy="2031325"/>
          </a:xfrm>
          <a:prstGeom prst="rect">
            <a:avLst/>
          </a:prstGeom>
          <a:noFill/>
        </p:spPr>
        <p:txBody>
          <a:bodyPr wrap="none" rtlCol="0">
            <a:spAutoFit/>
          </a:bodyPr>
          <a:lstStyle/>
          <a:p>
            <a:r>
              <a:rPr lang="en-US" dirty="0"/>
              <a:t>B</a:t>
            </a:r>
            <a:r>
              <a:rPr lang="en-US" dirty="0" smtClean="0"/>
              <a:t> has a coverage of 50%, that means it eliminates 50% of the misses</a:t>
            </a:r>
          </a:p>
          <a:p>
            <a:endParaRPr lang="en-US" dirty="0"/>
          </a:p>
          <a:p>
            <a:r>
              <a:rPr lang="en-US" dirty="0" smtClean="0"/>
              <a:t>However, accuracy is 80%, that means it sent </a:t>
            </a:r>
            <a:r>
              <a:rPr lang="en-US" dirty="0" smtClean="0">
                <a:solidFill>
                  <a:srgbClr val="FF0000"/>
                </a:solidFill>
              </a:rPr>
              <a:t>50*(1/0.8)=63 </a:t>
            </a:r>
            <a:r>
              <a:rPr lang="en-US" dirty="0" smtClean="0"/>
              <a:t> prefetch request</a:t>
            </a:r>
          </a:p>
          <a:p>
            <a:endParaRPr lang="en-US" dirty="0" smtClean="0">
              <a:solidFill>
                <a:srgbClr val="FF0000"/>
              </a:solidFill>
            </a:endParaRPr>
          </a:p>
          <a:p>
            <a:r>
              <a:rPr lang="en-US" dirty="0" smtClean="0">
                <a:solidFill>
                  <a:srgbClr val="FF0000"/>
                </a:solidFill>
              </a:rPr>
              <a:t>Demand access: 50,  Prefetch access: 63,  </a:t>
            </a:r>
          </a:p>
          <a:p>
            <a:r>
              <a:rPr lang="en-US" dirty="0" smtClean="0">
                <a:solidFill>
                  <a:srgbClr val="FF0000"/>
                </a:solidFill>
              </a:rPr>
              <a:t>Total access: 113  (50+63)</a:t>
            </a:r>
          </a:p>
          <a:p>
            <a:r>
              <a:rPr lang="en-US" dirty="0" smtClean="0">
                <a:solidFill>
                  <a:srgbClr val="FF0000"/>
                </a:solidFill>
              </a:rPr>
              <a:t>Total stall cycles: </a:t>
            </a:r>
            <a:r>
              <a:rPr lang="en-US" dirty="0"/>
              <a:t>5</a:t>
            </a:r>
            <a:r>
              <a:rPr lang="en-US" dirty="0" smtClean="0"/>
              <a:t>0*80=4000 cycles </a:t>
            </a:r>
            <a:endParaRPr lang="en-US" dirty="0"/>
          </a:p>
        </p:txBody>
      </p:sp>
    </p:spTree>
    <p:extLst>
      <p:ext uri="{BB962C8B-B14F-4D97-AF65-F5344CB8AC3E}">
        <p14:creationId xmlns:p14="http://schemas.microsoft.com/office/powerpoint/2010/main" val="6937332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57698" name="Rectangle 2"/>
          <p:cNvSpPr>
            <a:spLocks noGrp="1" noChangeArrowheads="1"/>
          </p:cNvSpPr>
          <p:nvPr>
            <p:ph type="title"/>
          </p:nvPr>
        </p:nvSpPr>
        <p:spPr/>
        <p:txBody>
          <a:bodyPr/>
          <a:lstStyle/>
          <a:p>
            <a:r>
              <a:rPr lang="en-US" sz="3200" dirty="0" smtClean="0"/>
              <a:t>Q5-C</a:t>
            </a:r>
            <a:endParaRPr lang="en-US" sz="3200" dirty="0"/>
          </a:p>
        </p:txBody>
      </p:sp>
      <p:pic>
        <p:nvPicPr>
          <p:cNvPr id="2" name="Picture 1"/>
          <p:cNvPicPr>
            <a:picLocks noChangeAspect="1"/>
          </p:cNvPicPr>
          <p:nvPr/>
        </p:nvPicPr>
        <p:blipFill>
          <a:blip r:embed="rId2"/>
          <a:stretch>
            <a:fillRect/>
          </a:stretch>
        </p:blipFill>
        <p:spPr>
          <a:xfrm>
            <a:off x="201265" y="1143000"/>
            <a:ext cx="8928100" cy="2489200"/>
          </a:xfrm>
          <a:prstGeom prst="rect">
            <a:avLst/>
          </a:prstGeom>
        </p:spPr>
      </p:pic>
      <p:sp>
        <p:nvSpPr>
          <p:cNvPr id="5" name="TextBox 4"/>
          <p:cNvSpPr txBox="1"/>
          <p:nvPr/>
        </p:nvSpPr>
        <p:spPr>
          <a:xfrm>
            <a:off x="228600" y="3657600"/>
            <a:ext cx="8569473" cy="2585323"/>
          </a:xfrm>
          <a:prstGeom prst="rect">
            <a:avLst/>
          </a:prstGeom>
          <a:noFill/>
        </p:spPr>
        <p:txBody>
          <a:bodyPr wrap="none" rtlCol="0">
            <a:spAutoFit/>
          </a:bodyPr>
          <a:lstStyle/>
          <a:p>
            <a:r>
              <a:rPr lang="en-US" dirty="0" smtClean="0"/>
              <a:t>C sent out 80 good prefetches (coverage of 80%)</a:t>
            </a:r>
          </a:p>
          <a:p>
            <a:endParaRPr lang="en-US" dirty="0"/>
          </a:p>
          <a:p>
            <a:r>
              <a:rPr lang="en-US" dirty="0" smtClean="0"/>
              <a:t>To do this, it actually had to send out 80*(1/0.9)= 88 prefetches</a:t>
            </a:r>
          </a:p>
          <a:p>
            <a:endParaRPr lang="en-US" dirty="0"/>
          </a:p>
          <a:p>
            <a:r>
              <a:rPr lang="en-US" dirty="0" smtClean="0"/>
              <a:t>There are 20 demand accesses (full latency) + 80 demand accesses (half latency)</a:t>
            </a:r>
          </a:p>
          <a:p>
            <a:endParaRPr lang="en-US" dirty="0"/>
          </a:p>
          <a:p>
            <a:r>
              <a:rPr lang="en-US" dirty="0" smtClean="0">
                <a:solidFill>
                  <a:srgbClr val="FF0000"/>
                </a:solidFill>
              </a:rPr>
              <a:t>Demand access: 20 + 80* (half latency ones)</a:t>
            </a:r>
            <a:endParaRPr lang="en-US" dirty="0">
              <a:solidFill>
                <a:srgbClr val="FF0000"/>
              </a:solidFill>
            </a:endParaRPr>
          </a:p>
          <a:p>
            <a:r>
              <a:rPr lang="en-US" dirty="0" smtClean="0">
                <a:solidFill>
                  <a:srgbClr val="FF0000"/>
                </a:solidFill>
              </a:rPr>
              <a:t>Prefetch access: 88,  Total access: 20+88=108 (don</a:t>
            </a:r>
            <a:r>
              <a:rPr lang="fr-FR" dirty="0" smtClean="0">
                <a:solidFill>
                  <a:srgbClr val="FF0000"/>
                </a:solidFill>
              </a:rPr>
              <a:t>’</a:t>
            </a:r>
            <a:r>
              <a:rPr lang="en-US" dirty="0" smtClean="0">
                <a:solidFill>
                  <a:srgbClr val="FF0000"/>
                </a:solidFill>
              </a:rPr>
              <a:t>t double count late prefetches)</a:t>
            </a:r>
          </a:p>
          <a:p>
            <a:r>
              <a:rPr lang="en-US" dirty="0" smtClean="0">
                <a:solidFill>
                  <a:srgbClr val="FF0000"/>
                </a:solidFill>
              </a:rPr>
              <a:t>Total stall cycles: </a:t>
            </a:r>
            <a:r>
              <a:rPr lang="en-US" dirty="0" smtClean="0"/>
              <a:t>(20*80 cycles)+(80*40 cycles)=4800 cycles </a:t>
            </a:r>
            <a:endParaRPr lang="en-US" dirty="0"/>
          </a:p>
        </p:txBody>
      </p:sp>
    </p:spTree>
    <p:extLst>
      <p:ext uri="{BB962C8B-B14F-4D97-AF65-F5344CB8AC3E}">
        <p14:creationId xmlns:p14="http://schemas.microsoft.com/office/powerpoint/2010/main" val="11709701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57698" name="Rectangle 2"/>
          <p:cNvSpPr>
            <a:spLocks noGrp="1" noChangeArrowheads="1"/>
          </p:cNvSpPr>
          <p:nvPr>
            <p:ph type="title"/>
          </p:nvPr>
        </p:nvSpPr>
        <p:spPr/>
        <p:txBody>
          <a:bodyPr/>
          <a:lstStyle/>
          <a:p>
            <a:r>
              <a:rPr lang="en-US" sz="3200" dirty="0" smtClean="0"/>
              <a:t>Q5-II</a:t>
            </a:r>
            <a:endParaRPr lang="en-US" sz="3200" dirty="0"/>
          </a:p>
        </p:txBody>
      </p:sp>
      <p:sp>
        <p:nvSpPr>
          <p:cNvPr id="6" name="TextBox 5"/>
          <p:cNvSpPr txBox="1"/>
          <p:nvPr/>
        </p:nvSpPr>
        <p:spPr>
          <a:xfrm>
            <a:off x="457200" y="2514600"/>
            <a:ext cx="7869988" cy="3693319"/>
          </a:xfrm>
          <a:prstGeom prst="rect">
            <a:avLst/>
          </a:prstGeom>
          <a:noFill/>
        </p:spPr>
        <p:txBody>
          <a:bodyPr wrap="none" rtlCol="0">
            <a:spAutoFit/>
          </a:bodyPr>
          <a:lstStyle/>
          <a:p>
            <a:r>
              <a:rPr lang="en-US" dirty="0" smtClean="0"/>
              <a:t>Under our assumptions, A provides the best performance</a:t>
            </a:r>
          </a:p>
          <a:p>
            <a:endParaRPr lang="en-US" dirty="0"/>
          </a:p>
          <a:p>
            <a:r>
              <a:rPr lang="en-US" dirty="0" smtClean="0"/>
              <a:t>Stall cycles for A=1600, B= 4000, C=4800</a:t>
            </a:r>
          </a:p>
          <a:p>
            <a:endParaRPr lang="en-US" dirty="0"/>
          </a:p>
          <a:p>
            <a:endParaRPr lang="en-US" dirty="0" smtClean="0"/>
          </a:p>
          <a:p>
            <a:r>
              <a:rPr lang="en-US" dirty="0" smtClean="0"/>
              <a:t>We specified that the system has enough bandwidth such that the</a:t>
            </a:r>
            <a:br>
              <a:rPr lang="en-US" dirty="0" smtClean="0"/>
            </a:br>
            <a:r>
              <a:rPr lang="en-US" dirty="0" smtClean="0"/>
              <a:t>bandwidth contention from prefetching is negligible.  For some systems this</a:t>
            </a:r>
            <a:br>
              <a:rPr lang="en-US" dirty="0" smtClean="0"/>
            </a:br>
            <a:r>
              <a:rPr lang="en-US" dirty="0" smtClean="0"/>
              <a:t>is true, for others it is not.  If system is bandwidth constrained then a highly</a:t>
            </a:r>
            <a:br>
              <a:rPr lang="en-US" dirty="0" smtClean="0"/>
            </a:br>
            <a:r>
              <a:rPr lang="en-US" dirty="0" smtClean="0"/>
              <a:t>accurate</a:t>
            </a:r>
            <a:r>
              <a:rPr lang="en-US" dirty="0"/>
              <a:t> </a:t>
            </a:r>
            <a:r>
              <a:rPr lang="en-US" dirty="0" smtClean="0"/>
              <a:t>Prefetcher is desirable.</a:t>
            </a:r>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2"/>
          <a:stretch>
            <a:fillRect/>
          </a:stretch>
        </p:blipFill>
        <p:spPr>
          <a:xfrm>
            <a:off x="914400" y="1371600"/>
            <a:ext cx="6877050" cy="838200"/>
          </a:xfrm>
          <a:prstGeom prst="rect">
            <a:avLst/>
          </a:prstGeom>
        </p:spPr>
      </p:pic>
    </p:spTree>
    <p:extLst>
      <p:ext uri="{BB962C8B-B14F-4D97-AF65-F5344CB8AC3E}">
        <p14:creationId xmlns:p14="http://schemas.microsoft.com/office/powerpoint/2010/main" val="18361191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A</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3" name="Rectangle 2"/>
          <p:cNvSpPr/>
          <p:nvPr/>
        </p:nvSpPr>
        <p:spPr>
          <a:xfrm>
            <a:off x="914400" y="1295400"/>
            <a:ext cx="7543800" cy="2769989"/>
          </a:xfrm>
          <a:prstGeom prst="rect">
            <a:avLst/>
          </a:prstGeom>
        </p:spPr>
        <p:txBody>
          <a:bodyPr wrap="square">
            <a:spAutoFit/>
          </a:bodyPr>
          <a:lstStyle/>
          <a:p>
            <a:pPr marL="400050" indent="-400050">
              <a:buAutoNum type="romanUcParenBoth"/>
            </a:pPr>
            <a:r>
              <a:rPr lang="en-US" baseline="30000" dirty="0" smtClean="0"/>
              <a:t>We </a:t>
            </a:r>
            <a:r>
              <a:rPr lang="en-US" baseline="30000" dirty="0"/>
              <a:t>have three workloads (X, Y, and Z) each containing the same number of instructions. The IPC for X is 1, for Y is 0.5, and for Z is 2. A new design option can change the IPC of X to 2, Y to 0.25, and Z to 4, while maintaining the same frequency as before. </a:t>
            </a:r>
            <a:endParaRPr lang="en-US" baseline="30000" dirty="0" smtClean="0"/>
          </a:p>
          <a:p>
            <a:pPr marL="400050" indent="-400050">
              <a:buAutoNum type="romanUcParenBoth"/>
            </a:pPr>
            <a:endParaRPr lang="en-US" baseline="30000" dirty="0"/>
          </a:p>
          <a:p>
            <a:r>
              <a:rPr lang="en-US" baseline="30000" dirty="0" smtClean="0"/>
              <a:t>          What </a:t>
            </a:r>
            <a:r>
              <a:rPr lang="en-US" baseline="30000" dirty="0"/>
              <a:t>is the average IPC before the design change</a:t>
            </a:r>
            <a:r>
              <a:rPr lang="en-US" b="1" baseline="30000" dirty="0">
                <a:latin typeface="Arial"/>
                <a:cs typeface="Arial"/>
              </a:rPr>
              <a:t>? </a:t>
            </a:r>
            <a:r>
              <a:rPr lang="en-US" b="1" baseline="30000" dirty="0" smtClean="0">
                <a:latin typeface="Arial"/>
                <a:cs typeface="Arial"/>
              </a:rPr>
              <a:t> </a:t>
            </a:r>
            <a:r>
              <a:rPr lang="en-US" b="1" dirty="0" smtClean="0">
                <a:latin typeface="Arial"/>
                <a:cs typeface="Arial"/>
              </a:rPr>
              <a:t>HMEAN(1,0.5,2) = 0.857</a:t>
            </a:r>
            <a:endParaRPr lang="en-US" b="1" baseline="30000" dirty="0" smtClean="0">
              <a:latin typeface="Arial"/>
              <a:cs typeface="Arial"/>
            </a:endParaRPr>
          </a:p>
          <a:p>
            <a:pPr marL="400050" indent="-400050">
              <a:buAutoNum type="romanUcParenBoth"/>
            </a:pPr>
            <a:endParaRPr lang="en-US" baseline="30000" dirty="0"/>
          </a:p>
          <a:p>
            <a:pPr marL="400050" indent="-400050">
              <a:buAutoNum type="romanUcParenBoth"/>
            </a:pPr>
            <a:endParaRPr lang="en-US" baseline="30000" dirty="0"/>
          </a:p>
          <a:p>
            <a:r>
              <a:rPr lang="en-US" baseline="30000" dirty="0"/>
              <a:t> </a:t>
            </a:r>
            <a:r>
              <a:rPr lang="en-US" dirty="0" smtClean="0"/>
              <a:t>      </a:t>
            </a:r>
            <a:r>
              <a:rPr lang="en-US" baseline="30000" dirty="0" smtClean="0"/>
              <a:t>What </a:t>
            </a:r>
            <a:r>
              <a:rPr lang="en-US" baseline="30000" dirty="0"/>
              <a:t>is the average IPC after the design </a:t>
            </a:r>
            <a:r>
              <a:rPr lang="en-US" baseline="30000" dirty="0" smtClean="0"/>
              <a:t>change</a:t>
            </a:r>
            <a:r>
              <a:rPr lang="en-US" b="1" baseline="30000" dirty="0" smtClean="0">
                <a:latin typeface="Arial"/>
                <a:cs typeface="Arial"/>
              </a:rPr>
              <a:t>?  </a:t>
            </a:r>
            <a:r>
              <a:rPr lang="en-US" b="1" dirty="0">
                <a:latin typeface="Arial"/>
                <a:cs typeface="Arial"/>
              </a:rPr>
              <a:t>HMEAN</a:t>
            </a:r>
            <a:r>
              <a:rPr lang="en-US" b="1" dirty="0" smtClean="0">
                <a:latin typeface="Arial"/>
                <a:cs typeface="Arial"/>
              </a:rPr>
              <a:t>(2,0.25,4) </a:t>
            </a:r>
            <a:r>
              <a:rPr lang="en-US" b="1" dirty="0">
                <a:latin typeface="Arial"/>
                <a:cs typeface="Arial"/>
              </a:rPr>
              <a:t>= </a:t>
            </a:r>
            <a:r>
              <a:rPr lang="en-US" b="1" dirty="0" smtClean="0">
                <a:latin typeface="Arial"/>
                <a:cs typeface="Arial"/>
              </a:rPr>
              <a:t>0.63</a:t>
            </a:r>
            <a:endParaRPr lang="en-US" baseline="30000" dirty="0" smtClean="0"/>
          </a:p>
          <a:p>
            <a:endParaRPr lang="en-US" baseline="30000" dirty="0"/>
          </a:p>
          <a:p>
            <a:r>
              <a:rPr lang="en-US" baseline="30000" dirty="0" smtClean="0"/>
              <a:t>         </a:t>
            </a:r>
          </a:p>
          <a:p>
            <a:endParaRPr lang="en-US" baseline="30000" dirty="0"/>
          </a:p>
          <a:p>
            <a:r>
              <a:rPr lang="en-US" baseline="30000" dirty="0"/>
              <a:t> </a:t>
            </a:r>
            <a:r>
              <a:rPr lang="en-US" dirty="0" smtClean="0"/>
              <a:t>      </a:t>
            </a:r>
            <a:r>
              <a:rPr lang="en-US" baseline="30000" dirty="0" smtClean="0"/>
              <a:t>Would </a:t>
            </a:r>
            <a:r>
              <a:rPr lang="en-US" baseline="30000" dirty="0"/>
              <a:t>you recommend this design change (yes/no)? </a:t>
            </a:r>
            <a:r>
              <a:rPr lang="en-US" b="1" baseline="30000" dirty="0" smtClean="0">
                <a:latin typeface="Arial"/>
                <a:cs typeface="Arial"/>
              </a:rPr>
              <a:t>  </a:t>
            </a:r>
            <a:r>
              <a:rPr lang="en-US" b="1" dirty="0" smtClean="0">
                <a:latin typeface="Arial"/>
                <a:cs typeface="Arial"/>
              </a:rPr>
              <a:t> NO</a:t>
            </a:r>
            <a:endParaRPr lang="en-US" b="1" baseline="30000" dirty="0">
              <a:latin typeface="Arial"/>
              <a:cs typeface="Arial"/>
            </a:endParaRPr>
          </a:p>
          <a:p>
            <a:endParaRPr lang="en-US" b="1" baseline="30000" dirty="0">
              <a:latin typeface="Arial"/>
              <a:cs typeface="Arial"/>
            </a:endParaRPr>
          </a:p>
        </p:txBody>
      </p:sp>
    </p:spTree>
    <p:extLst>
      <p:ext uri="{BB962C8B-B14F-4D97-AF65-F5344CB8AC3E}">
        <p14:creationId xmlns:p14="http://schemas.microsoft.com/office/powerpoint/2010/main" val="11753535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B</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8" name="TextBox 7"/>
          <p:cNvSpPr txBox="1"/>
          <p:nvPr/>
        </p:nvSpPr>
        <p:spPr>
          <a:xfrm>
            <a:off x="762000" y="2971800"/>
            <a:ext cx="7519343" cy="1477328"/>
          </a:xfrm>
          <a:prstGeom prst="rect">
            <a:avLst/>
          </a:prstGeom>
          <a:noFill/>
        </p:spPr>
        <p:txBody>
          <a:bodyPr wrap="none" rtlCol="0">
            <a:spAutoFit/>
          </a:bodyPr>
          <a:lstStyle/>
          <a:p>
            <a:pPr algn="ctr"/>
            <a:r>
              <a:rPr lang="en-US" dirty="0" smtClean="0"/>
              <a:t>Page size 4KB, means 12 bits for byte in page</a:t>
            </a:r>
          </a:p>
          <a:p>
            <a:pPr algn="ctr"/>
            <a:r>
              <a:rPr lang="en-US" dirty="0" smtClean="0"/>
              <a:t>There are 2^28 pages, each needing 2^2 bytes of PTE = 2^30=1 GB</a:t>
            </a:r>
          </a:p>
          <a:p>
            <a:pPr algn="ctr"/>
            <a:endParaRPr lang="en-US" dirty="0"/>
          </a:p>
          <a:p>
            <a:pPr algn="ctr"/>
            <a:r>
              <a:rPr lang="en-US" dirty="0" smtClean="0"/>
              <a:t>To reduce size:  Make Multi-Level Page Tables (or increase Page Size)</a:t>
            </a:r>
            <a:endParaRPr lang="en-US" dirty="0"/>
          </a:p>
          <a:p>
            <a:pPr algn="ctr"/>
            <a:endParaRPr lang="en-US" dirty="0"/>
          </a:p>
        </p:txBody>
      </p:sp>
      <p:pic>
        <p:nvPicPr>
          <p:cNvPr id="5" name="Picture 4"/>
          <p:cNvPicPr>
            <a:picLocks noChangeAspect="1"/>
          </p:cNvPicPr>
          <p:nvPr/>
        </p:nvPicPr>
        <p:blipFill>
          <a:blip r:embed="rId2"/>
          <a:stretch>
            <a:fillRect/>
          </a:stretch>
        </p:blipFill>
        <p:spPr>
          <a:xfrm>
            <a:off x="0" y="1524000"/>
            <a:ext cx="9144000" cy="919053"/>
          </a:xfrm>
          <a:prstGeom prst="rect">
            <a:avLst/>
          </a:prstGeom>
        </p:spPr>
      </p:pic>
    </p:spTree>
    <p:extLst>
      <p:ext uri="{BB962C8B-B14F-4D97-AF65-F5344CB8AC3E}">
        <p14:creationId xmlns:p14="http://schemas.microsoft.com/office/powerpoint/2010/main" val="366714018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C</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8" name="TextBox 7"/>
          <p:cNvSpPr txBox="1"/>
          <p:nvPr/>
        </p:nvSpPr>
        <p:spPr>
          <a:xfrm>
            <a:off x="1625946" y="4038600"/>
            <a:ext cx="5314275" cy="646331"/>
          </a:xfrm>
          <a:prstGeom prst="rect">
            <a:avLst/>
          </a:prstGeom>
          <a:noFill/>
        </p:spPr>
        <p:txBody>
          <a:bodyPr wrap="none" rtlCol="0">
            <a:spAutoFit/>
          </a:bodyPr>
          <a:lstStyle/>
          <a:p>
            <a:pPr algn="ctr"/>
            <a:r>
              <a:rPr lang="en-US" dirty="0" smtClean="0"/>
              <a:t>Virtually Indexed Physically Tagged and Four Way </a:t>
            </a:r>
          </a:p>
          <a:p>
            <a:pPr algn="ctr"/>
            <a:endParaRPr lang="en-US" dirty="0"/>
          </a:p>
        </p:txBody>
      </p:sp>
      <p:pic>
        <p:nvPicPr>
          <p:cNvPr id="3" name="Picture 2"/>
          <p:cNvPicPr>
            <a:picLocks noChangeAspect="1"/>
          </p:cNvPicPr>
          <p:nvPr/>
        </p:nvPicPr>
        <p:blipFill>
          <a:blip r:embed="rId2"/>
          <a:stretch>
            <a:fillRect/>
          </a:stretch>
        </p:blipFill>
        <p:spPr>
          <a:xfrm>
            <a:off x="76200" y="1219200"/>
            <a:ext cx="9144000" cy="1333975"/>
          </a:xfrm>
          <a:prstGeom prst="rect">
            <a:avLst/>
          </a:prstGeom>
        </p:spPr>
      </p:pic>
    </p:spTree>
    <p:extLst>
      <p:ext uri="{BB962C8B-B14F-4D97-AF65-F5344CB8AC3E}">
        <p14:creationId xmlns:p14="http://schemas.microsoft.com/office/powerpoint/2010/main" val="401861449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D</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8" name="TextBox 7"/>
          <p:cNvSpPr txBox="1"/>
          <p:nvPr/>
        </p:nvSpPr>
        <p:spPr>
          <a:xfrm>
            <a:off x="1611847" y="4038600"/>
            <a:ext cx="5342553" cy="1477328"/>
          </a:xfrm>
          <a:prstGeom prst="rect">
            <a:avLst/>
          </a:prstGeom>
          <a:noFill/>
        </p:spPr>
        <p:txBody>
          <a:bodyPr wrap="none" rtlCol="0">
            <a:spAutoFit/>
          </a:bodyPr>
          <a:lstStyle/>
          <a:p>
            <a:pPr algn="ctr"/>
            <a:r>
              <a:rPr lang="en-US" dirty="0" smtClean="0"/>
              <a:t>C needs most storage</a:t>
            </a:r>
          </a:p>
          <a:p>
            <a:pPr algn="ctr"/>
            <a:r>
              <a:rPr lang="en-US" dirty="0" smtClean="0"/>
              <a:t>D does not require storage (lowest) </a:t>
            </a:r>
          </a:p>
          <a:p>
            <a:pPr algn="ctr"/>
            <a:r>
              <a:rPr lang="en-US" dirty="0" smtClean="0"/>
              <a:t>B requires current virtual address </a:t>
            </a:r>
          </a:p>
          <a:p>
            <a:pPr algn="ctr"/>
            <a:r>
              <a:rPr lang="en-US" dirty="0"/>
              <a:t> </a:t>
            </a:r>
            <a:r>
              <a:rPr lang="en-US" dirty="0" smtClean="0"/>
              <a:t>A requires past line address and stride (two fields)</a:t>
            </a:r>
          </a:p>
          <a:p>
            <a:pPr algn="ctr"/>
            <a:r>
              <a:rPr lang="en-US" dirty="0" smtClean="0"/>
              <a:t>So, DBAC (DABC is okay too) </a:t>
            </a:r>
          </a:p>
        </p:txBody>
      </p:sp>
      <p:pic>
        <p:nvPicPr>
          <p:cNvPr id="5" name="Picture 4"/>
          <p:cNvPicPr>
            <a:picLocks noChangeAspect="1"/>
          </p:cNvPicPr>
          <p:nvPr/>
        </p:nvPicPr>
        <p:blipFill>
          <a:blip r:embed="rId2"/>
          <a:stretch>
            <a:fillRect/>
          </a:stretch>
        </p:blipFill>
        <p:spPr>
          <a:xfrm>
            <a:off x="152400" y="1219200"/>
            <a:ext cx="9144000" cy="1632857"/>
          </a:xfrm>
          <a:prstGeom prst="rect">
            <a:avLst/>
          </a:prstGeom>
        </p:spPr>
      </p:pic>
    </p:spTree>
    <p:extLst>
      <p:ext uri="{BB962C8B-B14F-4D97-AF65-F5344CB8AC3E}">
        <p14:creationId xmlns:p14="http://schemas.microsoft.com/office/powerpoint/2010/main" val="415216048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E</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8" name="TextBox 7"/>
          <p:cNvSpPr txBox="1"/>
          <p:nvPr/>
        </p:nvSpPr>
        <p:spPr>
          <a:xfrm>
            <a:off x="1027954" y="4038600"/>
            <a:ext cx="6510353" cy="923330"/>
          </a:xfrm>
          <a:prstGeom prst="rect">
            <a:avLst/>
          </a:prstGeom>
          <a:noFill/>
        </p:spPr>
        <p:txBody>
          <a:bodyPr wrap="none" rtlCol="0">
            <a:spAutoFit/>
          </a:bodyPr>
          <a:lstStyle/>
          <a:p>
            <a:pPr algn="ctr"/>
            <a:r>
              <a:rPr lang="en-US" dirty="0" smtClean="0"/>
              <a:t>P1: Sends 2x requests, so to hide 100 misses, it will send 200</a:t>
            </a:r>
          </a:p>
          <a:p>
            <a:pPr algn="ctr"/>
            <a:endParaRPr lang="en-US" dirty="0"/>
          </a:p>
          <a:p>
            <a:pPr algn="ctr"/>
            <a:r>
              <a:rPr lang="en-US" dirty="0" smtClean="0"/>
              <a:t>P2:  50 </a:t>
            </a:r>
            <a:r>
              <a:rPr lang="en-US" dirty="0" err="1" smtClean="0"/>
              <a:t>prefetch</a:t>
            </a:r>
            <a:r>
              <a:rPr lang="en-US" dirty="0" smtClean="0"/>
              <a:t> requests + 50 demand requests: so 100</a:t>
            </a:r>
          </a:p>
        </p:txBody>
      </p:sp>
      <p:pic>
        <p:nvPicPr>
          <p:cNvPr id="3" name="Picture 2"/>
          <p:cNvPicPr>
            <a:picLocks noChangeAspect="1"/>
          </p:cNvPicPr>
          <p:nvPr/>
        </p:nvPicPr>
        <p:blipFill>
          <a:blip r:embed="rId2"/>
          <a:stretch>
            <a:fillRect/>
          </a:stretch>
        </p:blipFill>
        <p:spPr>
          <a:xfrm>
            <a:off x="34330" y="1371600"/>
            <a:ext cx="9144000" cy="1640336"/>
          </a:xfrm>
          <a:prstGeom prst="rect">
            <a:avLst/>
          </a:prstGeom>
        </p:spPr>
      </p:pic>
    </p:spTree>
    <p:extLst>
      <p:ext uri="{BB962C8B-B14F-4D97-AF65-F5344CB8AC3E}">
        <p14:creationId xmlns:p14="http://schemas.microsoft.com/office/powerpoint/2010/main" val="35065875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3" name="Picture 2"/>
          <p:cNvPicPr>
            <a:picLocks noChangeAspect="1"/>
          </p:cNvPicPr>
          <p:nvPr/>
        </p:nvPicPr>
        <p:blipFill>
          <a:blip r:embed="rId2"/>
          <a:stretch>
            <a:fillRect/>
          </a:stretch>
        </p:blipFill>
        <p:spPr>
          <a:xfrm>
            <a:off x="228600" y="1219200"/>
            <a:ext cx="8716207" cy="4657688"/>
          </a:xfrm>
          <a:prstGeom prst="rect">
            <a:avLst/>
          </a:prstGeom>
        </p:spPr>
      </p:pic>
    </p:spTree>
    <p:extLst>
      <p:ext uri="{BB962C8B-B14F-4D97-AF65-F5344CB8AC3E}">
        <p14:creationId xmlns:p14="http://schemas.microsoft.com/office/powerpoint/2010/main" val="34967547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B</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8" name="TextBox 7"/>
          <p:cNvSpPr txBox="1"/>
          <p:nvPr/>
        </p:nvSpPr>
        <p:spPr>
          <a:xfrm>
            <a:off x="381000" y="4114800"/>
            <a:ext cx="7195412" cy="923330"/>
          </a:xfrm>
          <a:prstGeom prst="rect">
            <a:avLst/>
          </a:prstGeom>
          <a:noFill/>
        </p:spPr>
        <p:txBody>
          <a:bodyPr wrap="none" rtlCol="0">
            <a:spAutoFit/>
          </a:bodyPr>
          <a:lstStyle/>
          <a:p>
            <a:pPr algn="ctr"/>
            <a:r>
              <a:rPr lang="en-US" dirty="0" smtClean="0"/>
              <a:t>Page size 8KB, means 13 bits for byte in page</a:t>
            </a:r>
          </a:p>
          <a:p>
            <a:pPr algn="ctr"/>
            <a:r>
              <a:rPr lang="en-US" dirty="0" smtClean="0"/>
              <a:t>There are 2^17 pages, each needing 2^3 bytes of PTE = 2^20=1 MB</a:t>
            </a:r>
            <a:endParaRPr lang="en-US" dirty="0"/>
          </a:p>
          <a:p>
            <a:pPr algn="ctr"/>
            <a:endParaRPr lang="en-US" dirty="0"/>
          </a:p>
        </p:txBody>
      </p:sp>
      <p:pic>
        <p:nvPicPr>
          <p:cNvPr id="3" name="Picture 2"/>
          <p:cNvPicPr>
            <a:picLocks noChangeAspect="1"/>
          </p:cNvPicPr>
          <p:nvPr/>
        </p:nvPicPr>
        <p:blipFill>
          <a:blip r:embed="rId2"/>
          <a:stretch>
            <a:fillRect/>
          </a:stretch>
        </p:blipFill>
        <p:spPr>
          <a:xfrm>
            <a:off x="228600" y="1219200"/>
            <a:ext cx="8509000" cy="1193800"/>
          </a:xfrm>
          <a:prstGeom prst="rect">
            <a:avLst/>
          </a:prstGeom>
        </p:spPr>
      </p:pic>
    </p:spTree>
    <p:extLst>
      <p:ext uri="{BB962C8B-B14F-4D97-AF65-F5344CB8AC3E}">
        <p14:creationId xmlns:p14="http://schemas.microsoft.com/office/powerpoint/2010/main" val="79589239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3" y="376280"/>
            <a:ext cx="8229600" cy="758825"/>
          </a:xfrm>
        </p:spPr>
        <p:txBody>
          <a:bodyPr/>
          <a:lstStyle/>
          <a:p>
            <a:r>
              <a:rPr lang="en-US" dirty="0" smtClean="0"/>
              <a:t>Q2-I</a:t>
            </a:r>
            <a:endParaRPr lang="en-US" dirty="0"/>
          </a:p>
        </p:txBody>
      </p:sp>
      <p:sp>
        <p:nvSpPr>
          <p:cNvPr id="102" name="Rectangle 9"/>
          <p:cNvSpPr>
            <a:spLocks noChangeArrowheads="1"/>
          </p:cNvSpPr>
          <p:nvPr/>
        </p:nvSpPr>
        <p:spPr bwMode="auto">
          <a:xfrm>
            <a:off x="609600" y="1201780"/>
            <a:ext cx="3810000" cy="1074653"/>
          </a:xfrm>
          <a:prstGeom prst="rect">
            <a:avLst/>
          </a:prstGeom>
          <a:solidFill>
            <a:srgbClr val="FFFF00"/>
          </a:solidFill>
          <a:ln w="12700">
            <a:noFill/>
            <a:miter lim="800000"/>
            <a:headEnd/>
            <a:tailEnd/>
          </a:ln>
          <a:effectLst/>
        </p:spPr>
        <p:txBody>
          <a:bodyPr wrap="square" lIns="90488" tIns="44450" rIns="90488" bIns="44450">
            <a:spAutoFit/>
          </a:bodyPr>
          <a:lstStyle/>
          <a:p>
            <a:pPr rtl="0" eaLnBrk="0" fontAlgn="base" hangingPunct="0">
              <a:spcBef>
                <a:spcPct val="0"/>
              </a:spcBef>
              <a:spcAft>
                <a:spcPct val="0"/>
              </a:spcAft>
            </a:pPr>
            <a:r>
              <a:rPr lang="en-US" sz="1600" b="1" kern="1200" dirty="0" smtClean="0">
                <a:latin typeface="Courier New" pitchFamily="49" charset="0"/>
                <a:ea typeface="+mn-ea"/>
                <a:cs typeface="+mn-cs"/>
              </a:rPr>
              <a:t>   A. ADD R3, R2, R1  5</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B. MUL R4, R3, R2  10</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C. DIV R5, R4, R3  17</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D. SUB R6, R5, R4  21</a:t>
            </a:r>
          </a:p>
        </p:txBody>
      </p:sp>
      <p:pic>
        <p:nvPicPr>
          <p:cNvPr id="4" name="Picture 3"/>
          <p:cNvPicPr>
            <a:picLocks noChangeAspect="1"/>
          </p:cNvPicPr>
          <p:nvPr/>
        </p:nvPicPr>
        <p:blipFill>
          <a:blip r:embed="rId2"/>
          <a:stretch>
            <a:fillRect/>
          </a:stretch>
        </p:blipFill>
        <p:spPr>
          <a:xfrm>
            <a:off x="228600" y="2954380"/>
            <a:ext cx="4766001" cy="1600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454926776"/>
              </p:ext>
            </p:extLst>
          </p:nvPr>
        </p:nvGraphicFramePr>
        <p:xfrm>
          <a:off x="4953000" y="-19007"/>
          <a:ext cx="3962400" cy="6969760"/>
        </p:xfrm>
        <a:graphic>
          <a:graphicData uri="http://schemas.openxmlformats.org/drawingml/2006/table">
            <a:tbl>
              <a:tblPr firstRow="1" bandRow="1">
                <a:tableStyleId>{10A1B5D5-9B99-4C35-A422-299274C87663}</a:tableStyleId>
              </a:tblPr>
              <a:tblGrid>
                <a:gridCol w="660400"/>
                <a:gridCol w="660400"/>
                <a:gridCol w="660400"/>
                <a:gridCol w="660400"/>
                <a:gridCol w="660400"/>
                <a:gridCol w="660400"/>
              </a:tblGrid>
              <a:tr h="330200">
                <a:tc>
                  <a:txBody>
                    <a:bodyPr/>
                    <a:lstStyle/>
                    <a:p>
                      <a:pPr algn="ctr"/>
                      <a:r>
                        <a:rPr lang="en-US" sz="900" b="1" i="0" dirty="0" err="1" smtClean="0">
                          <a:latin typeface="Arial"/>
                          <a:cs typeface="Arial"/>
                        </a:rPr>
                        <a:t>Cyc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FE</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ID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EX</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M</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WB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2</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3</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4</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FF0000"/>
                          </a:solidFill>
                          <a:latin typeface="Arial"/>
                          <a:cs typeface="Arial"/>
                        </a:rPr>
                        <a:t>5</a:t>
                      </a:r>
                      <a:endParaRPr lang="en-US" sz="900" b="1" i="0" dirty="0">
                        <a:solidFill>
                          <a:srgbClr val="FF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6</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 B (R3)</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7</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 </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B(E1)</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chemeClr val="tx1"/>
                          </a:solidFill>
                          <a:latin typeface="Arial"/>
                          <a:cs typeface="Arial"/>
                        </a:rPr>
                        <a:t>8</a:t>
                      </a:r>
                      <a:endParaRPr lang="en-US" sz="900" b="1" i="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B(E2)</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chemeClr val="tx1"/>
                          </a:solidFill>
                          <a:latin typeface="Arial"/>
                          <a:cs typeface="Arial"/>
                        </a:rPr>
                        <a:t>9</a:t>
                      </a:r>
                      <a:endParaRPr lang="en-US" sz="900" b="1" i="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FF0000"/>
                          </a:solidFill>
                          <a:latin typeface="Arial"/>
                          <a:cs typeface="Arial"/>
                        </a:rPr>
                        <a:t>10</a:t>
                      </a:r>
                      <a:endParaRPr lang="en-US" sz="900" b="1" i="0" dirty="0">
                        <a:solidFill>
                          <a:srgbClr val="FF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000000"/>
                          </a:solidFill>
                          <a:latin typeface="Arial"/>
                          <a:cs typeface="Arial"/>
                        </a:rPr>
                        <a:t>11</a:t>
                      </a:r>
                      <a:endParaRPr lang="en-US" sz="900" b="1" i="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C(R4)</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12</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C(E1)</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13</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C(E2)</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000000"/>
                          </a:solidFill>
                          <a:latin typeface="Arial"/>
                          <a:cs typeface="Arial"/>
                        </a:rPr>
                        <a:t>14</a:t>
                      </a:r>
                      <a:endParaRPr lang="en-US" sz="900" b="1" i="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C(E3)</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15</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C(E4)</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16</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FF0000"/>
                          </a:solidFill>
                          <a:latin typeface="Arial"/>
                          <a:cs typeface="Arial"/>
                        </a:rPr>
                        <a:t>17</a:t>
                      </a:r>
                      <a:endParaRPr lang="en-US" sz="900" b="1" i="0" dirty="0">
                        <a:solidFill>
                          <a:srgbClr val="FF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18</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i="0" dirty="0" smtClean="0">
                          <a:latin typeface="Arial"/>
                          <a:cs typeface="Arial"/>
                        </a:rPr>
                        <a:t>D(R5)</a:t>
                      </a:r>
                    </a:p>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19</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chemeClr val="tx1"/>
                          </a:solidFill>
                          <a:latin typeface="Arial"/>
                          <a:cs typeface="Arial"/>
                        </a:rPr>
                        <a:t>20</a:t>
                      </a:r>
                      <a:endParaRPr lang="en-US" sz="900" b="1" i="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TextBox 6"/>
          <p:cNvSpPr txBox="1"/>
          <p:nvPr/>
        </p:nvSpPr>
        <p:spPr>
          <a:xfrm>
            <a:off x="304800" y="5011780"/>
            <a:ext cx="4560000" cy="1477328"/>
          </a:xfrm>
          <a:prstGeom prst="rect">
            <a:avLst/>
          </a:prstGeom>
          <a:noFill/>
        </p:spPr>
        <p:txBody>
          <a:bodyPr wrap="none" rtlCol="0">
            <a:spAutoFit/>
          </a:bodyPr>
          <a:lstStyle/>
          <a:p>
            <a:r>
              <a:rPr lang="en-US" dirty="0" smtClean="0"/>
              <a:t>We assumed read/write in same cycle</a:t>
            </a:r>
          </a:p>
          <a:p>
            <a:r>
              <a:rPr lang="en-US" dirty="0" smtClean="0"/>
              <a:t>To register file is not allowed </a:t>
            </a:r>
          </a:p>
          <a:p>
            <a:endParaRPr lang="en-US" dirty="0" smtClean="0"/>
          </a:p>
          <a:p>
            <a:endParaRPr lang="en-US" dirty="0"/>
          </a:p>
          <a:p>
            <a:r>
              <a:rPr lang="en-US" dirty="0" smtClean="0"/>
              <a:t>If yes the answers: 9, 15, 18 (graded okay)</a:t>
            </a:r>
            <a:endParaRPr lang="en-US" dirty="0"/>
          </a:p>
        </p:txBody>
      </p:sp>
    </p:spTree>
    <p:extLst>
      <p:ext uri="{BB962C8B-B14F-4D97-AF65-F5344CB8AC3E}">
        <p14:creationId xmlns:p14="http://schemas.microsoft.com/office/powerpoint/2010/main" val="271285654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Q2-II</a:t>
            </a:r>
            <a:endParaRPr lang="en-US" dirty="0"/>
          </a:p>
        </p:txBody>
      </p:sp>
      <p:sp>
        <p:nvSpPr>
          <p:cNvPr id="102" name="Rectangle 9"/>
          <p:cNvSpPr>
            <a:spLocks noChangeArrowheads="1"/>
          </p:cNvSpPr>
          <p:nvPr/>
        </p:nvSpPr>
        <p:spPr bwMode="auto">
          <a:xfrm>
            <a:off x="609600" y="1143000"/>
            <a:ext cx="3810000" cy="1074653"/>
          </a:xfrm>
          <a:prstGeom prst="rect">
            <a:avLst/>
          </a:prstGeom>
          <a:solidFill>
            <a:srgbClr val="FFFF00"/>
          </a:solidFill>
          <a:ln w="12700">
            <a:noFill/>
            <a:miter lim="800000"/>
            <a:headEnd/>
            <a:tailEnd/>
          </a:ln>
          <a:effectLst/>
        </p:spPr>
        <p:txBody>
          <a:bodyPr wrap="square" lIns="90488" tIns="44450" rIns="90488" bIns="44450">
            <a:spAutoFit/>
          </a:bodyPr>
          <a:lstStyle/>
          <a:p>
            <a:pPr rtl="0" eaLnBrk="0" fontAlgn="base" hangingPunct="0">
              <a:spcBef>
                <a:spcPct val="0"/>
              </a:spcBef>
              <a:spcAft>
                <a:spcPct val="0"/>
              </a:spcAft>
            </a:pPr>
            <a:r>
              <a:rPr lang="en-US" sz="1600" b="1" kern="1200" dirty="0" smtClean="0">
                <a:latin typeface="Courier New" pitchFamily="49" charset="0"/>
                <a:ea typeface="+mn-ea"/>
                <a:cs typeface="+mn-cs"/>
              </a:rPr>
              <a:t>   A. </a:t>
            </a:r>
            <a:r>
              <a:rPr lang="en-US" sz="1600" b="1" dirty="0" smtClean="0">
                <a:latin typeface="Courier New" pitchFamily="49" charset="0"/>
              </a:rPr>
              <a:t>SUB</a:t>
            </a:r>
            <a:r>
              <a:rPr lang="en-US" sz="1600" b="1" kern="1200" dirty="0" smtClean="0">
                <a:latin typeface="Courier New" pitchFamily="49" charset="0"/>
                <a:ea typeface="+mn-ea"/>
                <a:cs typeface="+mn-cs"/>
              </a:rPr>
              <a:t> R3, R2, R1  5</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B. BR (Taken to C)</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C. ADD R5, R4, R3</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D. MUL R6, R5, R4</a:t>
            </a:r>
          </a:p>
        </p:txBody>
      </p:sp>
      <p:pic>
        <p:nvPicPr>
          <p:cNvPr id="4" name="Picture 3"/>
          <p:cNvPicPr>
            <a:picLocks noChangeAspect="1"/>
          </p:cNvPicPr>
          <p:nvPr/>
        </p:nvPicPr>
        <p:blipFill>
          <a:blip r:embed="rId2"/>
          <a:stretch>
            <a:fillRect/>
          </a:stretch>
        </p:blipFill>
        <p:spPr>
          <a:xfrm>
            <a:off x="228600" y="2895600"/>
            <a:ext cx="4766001" cy="1600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86003571"/>
              </p:ext>
            </p:extLst>
          </p:nvPr>
        </p:nvGraphicFramePr>
        <p:xfrm>
          <a:off x="4724400" y="685800"/>
          <a:ext cx="4343400" cy="5486400"/>
        </p:xfrm>
        <a:graphic>
          <a:graphicData uri="http://schemas.openxmlformats.org/drawingml/2006/table">
            <a:tbl>
              <a:tblPr firstRow="1" bandRow="1">
                <a:tableStyleId>{10A1B5D5-9B99-4C35-A422-299274C87663}</a:tableStyleId>
              </a:tblPr>
              <a:tblGrid>
                <a:gridCol w="533400"/>
                <a:gridCol w="609600"/>
                <a:gridCol w="838200"/>
                <a:gridCol w="685800"/>
                <a:gridCol w="952500"/>
                <a:gridCol w="723900"/>
              </a:tblGrid>
              <a:tr h="342265">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FE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EX</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M</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WB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6</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 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7</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8</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9</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10</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D(R5)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11</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chemeClr val="tx1"/>
                          </a:solidFill>
                        </a:rPr>
                        <a:t>12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D(E1)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13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D(E2)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14</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pSp>
        <p:nvGrpSpPr>
          <p:cNvPr id="21" name="Group 20"/>
          <p:cNvGrpSpPr/>
          <p:nvPr/>
        </p:nvGrpSpPr>
        <p:grpSpPr>
          <a:xfrm>
            <a:off x="304800" y="2438400"/>
            <a:ext cx="4343400" cy="1447800"/>
            <a:chOff x="304800" y="2438400"/>
            <a:chExt cx="4343400" cy="1447800"/>
          </a:xfrm>
        </p:grpSpPr>
        <p:cxnSp>
          <p:nvCxnSpPr>
            <p:cNvPr id="9" name="Straight Connector 8"/>
            <p:cNvCxnSpPr/>
            <p:nvPr/>
          </p:nvCxnSpPr>
          <p:spPr>
            <a:xfrm flipH="1" flipV="1">
              <a:off x="2209800" y="2819400"/>
              <a:ext cx="1295400" cy="3048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04800" y="2819400"/>
              <a:ext cx="1905000" cy="609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04800" y="3429000"/>
              <a:ext cx="114300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676400" y="2438400"/>
              <a:ext cx="1159730" cy="369332"/>
            </a:xfrm>
            <a:prstGeom prst="rect">
              <a:avLst/>
            </a:prstGeom>
            <a:noFill/>
          </p:spPr>
          <p:txBody>
            <a:bodyPr wrap="none" rtlCol="0">
              <a:spAutoFit/>
            </a:bodyPr>
            <a:lstStyle/>
            <a:p>
              <a:r>
                <a:rPr lang="en-US" dirty="0" smtClean="0">
                  <a:solidFill>
                    <a:srgbClr val="FF0000"/>
                  </a:solidFill>
                </a:rPr>
                <a:t>In cycle 5</a:t>
              </a:r>
              <a:endParaRPr lang="en-US" dirty="0">
                <a:solidFill>
                  <a:srgbClr val="FF0000"/>
                </a:solidFill>
              </a:endParaRPr>
            </a:p>
          </p:txBody>
        </p:sp>
        <p:sp>
          <p:nvSpPr>
            <p:cNvPr id="20" name="Left Arrow 19"/>
            <p:cNvSpPr/>
            <p:nvPr/>
          </p:nvSpPr>
          <p:spPr>
            <a:xfrm>
              <a:off x="3505200" y="2590800"/>
              <a:ext cx="1143000" cy="22860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Rectangle 2"/>
          <p:cNvSpPr/>
          <p:nvPr/>
        </p:nvSpPr>
        <p:spPr>
          <a:xfrm>
            <a:off x="304800" y="4800600"/>
            <a:ext cx="4572000" cy="1477328"/>
          </a:xfrm>
          <a:prstGeom prst="rect">
            <a:avLst/>
          </a:prstGeom>
        </p:spPr>
        <p:txBody>
          <a:bodyPr>
            <a:spAutoFit/>
          </a:bodyPr>
          <a:lstStyle/>
          <a:p>
            <a:r>
              <a:rPr lang="en-US" dirty="0"/>
              <a:t>We assumed read/write in same cycle</a:t>
            </a:r>
          </a:p>
          <a:p>
            <a:r>
              <a:rPr lang="en-US" dirty="0"/>
              <a:t>To register file is not allowed </a:t>
            </a:r>
          </a:p>
          <a:p>
            <a:endParaRPr lang="en-US" dirty="0"/>
          </a:p>
          <a:p>
            <a:endParaRPr lang="en-US" dirty="0"/>
          </a:p>
          <a:p>
            <a:r>
              <a:rPr lang="en-US" dirty="0"/>
              <a:t>If yes the answers: 9, 9</a:t>
            </a:r>
            <a:r>
              <a:rPr lang="en-US" dirty="0" smtClean="0"/>
              <a:t>, 13 </a:t>
            </a:r>
            <a:r>
              <a:rPr lang="en-US" dirty="0"/>
              <a:t>(graded okay)</a:t>
            </a:r>
          </a:p>
        </p:txBody>
      </p:sp>
    </p:spTree>
    <p:extLst>
      <p:ext uri="{BB962C8B-B14F-4D97-AF65-F5344CB8AC3E}">
        <p14:creationId xmlns:p14="http://schemas.microsoft.com/office/powerpoint/2010/main" val="384286942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Q2-III</a:t>
            </a:r>
            <a:endParaRPr lang="en-US" dirty="0"/>
          </a:p>
        </p:txBody>
      </p:sp>
      <p:sp>
        <p:nvSpPr>
          <p:cNvPr id="102" name="Rectangle 9"/>
          <p:cNvSpPr>
            <a:spLocks noChangeArrowheads="1"/>
          </p:cNvSpPr>
          <p:nvPr/>
        </p:nvSpPr>
        <p:spPr bwMode="auto">
          <a:xfrm>
            <a:off x="609600" y="1143000"/>
            <a:ext cx="3810000" cy="1074653"/>
          </a:xfrm>
          <a:prstGeom prst="rect">
            <a:avLst/>
          </a:prstGeom>
          <a:solidFill>
            <a:srgbClr val="FFFF00"/>
          </a:solidFill>
          <a:ln w="12700">
            <a:noFill/>
            <a:miter lim="800000"/>
            <a:headEnd/>
            <a:tailEnd/>
          </a:ln>
          <a:effectLst/>
        </p:spPr>
        <p:txBody>
          <a:bodyPr wrap="square" lIns="90488" tIns="44450" rIns="90488" bIns="44450">
            <a:spAutoFit/>
          </a:bodyPr>
          <a:lstStyle/>
          <a:p>
            <a:pPr rtl="0" eaLnBrk="0" fontAlgn="base" hangingPunct="0">
              <a:spcBef>
                <a:spcPct val="0"/>
              </a:spcBef>
              <a:spcAft>
                <a:spcPct val="0"/>
              </a:spcAft>
            </a:pPr>
            <a:r>
              <a:rPr lang="en-US" sz="1600" b="1" kern="1200" dirty="0" smtClean="0">
                <a:latin typeface="Courier New" pitchFamily="49" charset="0"/>
                <a:ea typeface="+mn-ea"/>
                <a:cs typeface="+mn-cs"/>
              </a:rPr>
              <a:t>   A. </a:t>
            </a:r>
            <a:r>
              <a:rPr lang="en-US" sz="1600" b="1" dirty="0" smtClean="0">
                <a:latin typeface="Courier New" pitchFamily="49" charset="0"/>
              </a:rPr>
              <a:t>SUB</a:t>
            </a:r>
            <a:r>
              <a:rPr lang="en-US" sz="1600" b="1" kern="1200" dirty="0" smtClean="0">
                <a:latin typeface="Courier New" pitchFamily="49" charset="0"/>
                <a:ea typeface="+mn-ea"/>
                <a:cs typeface="+mn-cs"/>
              </a:rPr>
              <a:t> R3, R2, R1  5</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B. BNEZ R3 (Taken to C)9</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C. DIV R5, R4, R3  15</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D. DIV R6, R5, R4   22</a:t>
            </a:r>
          </a:p>
        </p:txBody>
      </p:sp>
      <p:pic>
        <p:nvPicPr>
          <p:cNvPr id="4" name="Picture 3"/>
          <p:cNvPicPr>
            <a:picLocks noChangeAspect="1"/>
          </p:cNvPicPr>
          <p:nvPr/>
        </p:nvPicPr>
        <p:blipFill>
          <a:blip r:embed="rId2"/>
          <a:stretch>
            <a:fillRect/>
          </a:stretch>
        </p:blipFill>
        <p:spPr>
          <a:xfrm>
            <a:off x="304800" y="3733800"/>
            <a:ext cx="4766001" cy="1600200"/>
          </a:xfrm>
          <a:prstGeom prst="rect">
            <a:avLst/>
          </a:prstGeom>
        </p:spPr>
      </p:pic>
      <p:sp>
        <p:nvSpPr>
          <p:cNvPr id="7" name="TextBox 6"/>
          <p:cNvSpPr txBox="1"/>
          <p:nvPr/>
        </p:nvSpPr>
        <p:spPr>
          <a:xfrm>
            <a:off x="228600" y="5562600"/>
            <a:ext cx="4683982" cy="923330"/>
          </a:xfrm>
          <a:prstGeom prst="rect">
            <a:avLst/>
          </a:prstGeom>
          <a:noFill/>
        </p:spPr>
        <p:txBody>
          <a:bodyPr wrap="none" rtlCol="0">
            <a:spAutoFit/>
          </a:bodyPr>
          <a:lstStyle/>
          <a:p>
            <a:r>
              <a:rPr lang="en-US" dirty="0" smtClean="0"/>
              <a:t>We assumed read/write in not done in same </a:t>
            </a:r>
          </a:p>
          <a:p>
            <a:r>
              <a:rPr lang="en-US" dirty="0" smtClean="0"/>
              <a:t>Cycle.  </a:t>
            </a:r>
            <a:endParaRPr lang="en-US" dirty="0"/>
          </a:p>
          <a:p>
            <a:r>
              <a:rPr lang="en-US" dirty="0" smtClean="0"/>
              <a:t>If yes the answers: 8, 14, 20 (graded okay)</a:t>
            </a:r>
            <a:endParaRPr lang="en-US" dirty="0"/>
          </a:p>
        </p:txBody>
      </p:sp>
      <p:cxnSp>
        <p:nvCxnSpPr>
          <p:cNvPr id="9" name="Straight Connector 8"/>
          <p:cNvCxnSpPr/>
          <p:nvPr/>
        </p:nvCxnSpPr>
        <p:spPr>
          <a:xfrm flipH="1" flipV="1">
            <a:off x="2133600" y="3429000"/>
            <a:ext cx="1295400" cy="3048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228600" y="3429000"/>
            <a:ext cx="1905000" cy="609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28600" y="4038600"/>
            <a:ext cx="114300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600200" y="3048000"/>
            <a:ext cx="1159730" cy="369332"/>
          </a:xfrm>
          <a:prstGeom prst="rect">
            <a:avLst/>
          </a:prstGeom>
          <a:noFill/>
        </p:spPr>
        <p:txBody>
          <a:bodyPr wrap="none" rtlCol="0">
            <a:spAutoFit/>
          </a:bodyPr>
          <a:lstStyle/>
          <a:p>
            <a:r>
              <a:rPr lang="en-US" dirty="0" smtClean="0">
                <a:solidFill>
                  <a:srgbClr val="FF0000"/>
                </a:solidFill>
              </a:rPr>
              <a:t>In cycle 8</a:t>
            </a:r>
            <a:endParaRPr lang="en-US" dirty="0">
              <a:solidFill>
                <a:srgbClr val="FF0000"/>
              </a:solidFill>
            </a:endParaRPr>
          </a:p>
        </p:txBody>
      </p:sp>
      <p:sp>
        <p:nvSpPr>
          <p:cNvPr id="20" name="Left Arrow 19"/>
          <p:cNvSpPr/>
          <p:nvPr/>
        </p:nvSpPr>
        <p:spPr>
          <a:xfrm rot="19807394">
            <a:off x="3857057" y="3050652"/>
            <a:ext cx="1295400" cy="22860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1708733718"/>
              </p:ext>
            </p:extLst>
          </p:nvPr>
        </p:nvGraphicFramePr>
        <p:xfrm>
          <a:off x="4953000" y="-19007"/>
          <a:ext cx="3962400" cy="7040880"/>
        </p:xfrm>
        <a:graphic>
          <a:graphicData uri="http://schemas.openxmlformats.org/drawingml/2006/table">
            <a:tbl>
              <a:tblPr firstRow="1" bandRow="1">
                <a:tableStyleId>{10A1B5D5-9B99-4C35-A422-299274C87663}</a:tableStyleId>
              </a:tblPr>
              <a:tblGrid>
                <a:gridCol w="660400"/>
                <a:gridCol w="660400"/>
                <a:gridCol w="660400"/>
                <a:gridCol w="660400"/>
                <a:gridCol w="660400"/>
                <a:gridCol w="660400"/>
              </a:tblGrid>
              <a:tr h="330200">
                <a:tc>
                  <a:txBody>
                    <a:bodyPr/>
                    <a:lstStyle/>
                    <a:p>
                      <a:pPr algn="ctr"/>
                      <a:r>
                        <a:rPr lang="en-US" sz="900" b="1" i="0" dirty="0" err="1" smtClean="0">
                          <a:latin typeface="Arial"/>
                          <a:cs typeface="Arial"/>
                        </a:rPr>
                        <a:t>Cyc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FE</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ID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EX</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M</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WB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2</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3</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4</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FF0000"/>
                          </a:solidFill>
                          <a:latin typeface="Arial"/>
                          <a:cs typeface="Arial"/>
                        </a:rPr>
                        <a:t>5</a:t>
                      </a:r>
                      <a:endParaRPr lang="en-US" sz="900" b="1" i="0" dirty="0">
                        <a:solidFill>
                          <a:srgbClr val="FF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6</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 B (R3)</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7</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 </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chemeClr val="tx1"/>
                          </a:solidFill>
                          <a:latin typeface="Arial"/>
                          <a:cs typeface="Arial"/>
                        </a:rPr>
                        <a:t>8</a:t>
                      </a:r>
                      <a:endParaRPr lang="en-US" sz="900" b="1" i="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FF0000"/>
                          </a:solidFill>
                          <a:latin typeface="Arial"/>
                          <a:cs typeface="Arial"/>
                        </a:rPr>
                        <a:t>9</a:t>
                      </a:r>
                      <a:endParaRPr lang="en-US" sz="900" b="1" i="0" dirty="0">
                        <a:solidFill>
                          <a:srgbClr val="FF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B</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chemeClr val="tx1"/>
                          </a:solidFill>
                          <a:latin typeface="Arial"/>
                          <a:cs typeface="Arial"/>
                        </a:rPr>
                        <a:t>10</a:t>
                      </a:r>
                      <a:endParaRPr lang="en-US" sz="900" b="1" i="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C(E1)</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000000"/>
                          </a:solidFill>
                          <a:latin typeface="Arial"/>
                          <a:cs typeface="Arial"/>
                        </a:rPr>
                        <a:t>11</a:t>
                      </a:r>
                      <a:endParaRPr lang="en-US" sz="900" b="1" i="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C(E2)</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12</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C(E3)</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13</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C(E4)</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000000"/>
                          </a:solidFill>
                          <a:latin typeface="Arial"/>
                          <a:cs typeface="Arial"/>
                        </a:rPr>
                        <a:t>14</a:t>
                      </a:r>
                      <a:endParaRPr lang="en-US" sz="900" b="1" i="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FF0000"/>
                          </a:solidFill>
                          <a:latin typeface="Arial"/>
                          <a:cs typeface="Arial"/>
                        </a:rPr>
                        <a:t>15</a:t>
                      </a:r>
                      <a:endParaRPr lang="en-US" sz="900" b="1" i="0" dirty="0">
                        <a:solidFill>
                          <a:srgbClr val="FF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C</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16</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D(R5)</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rgbClr val="000000"/>
                          </a:solidFill>
                          <a:latin typeface="Arial"/>
                          <a:cs typeface="Arial"/>
                        </a:rPr>
                        <a:t>17</a:t>
                      </a:r>
                      <a:endParaRPr lang="en-US" sz="900" b="1" i="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D(E1)</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18</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1" i="0" dirty="0" smtClean="0">
                        <a:latin typeface="Arial"/>
                        <a:cs typeface="Arial"/>
                      </a:endParaRPr>
                    </a:p>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D(E2</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latin typeface="Arial"/>
                          <a:cs typeface="Arial"/>
                        </a:rPr>
                        <a:t>19</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D(E3)</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0200">
                <a:tc>
                  <a:txBody>
                    <a:bodyPr/>
                    <a:lstStyle/>
                    <a:p>
                      <a:pPr algn="ctr"/>
                      <a:r>
                        <a:rPr lang="en-US" sz="900" b="1" i="0" dirty="0" smtClean="0">
                          <a:solidFill>
                            <a:schemeClr val="tx1"/>
                          </a:solidFill>
                          <a:latin typeface="Arial"/>
                          <a:cs typeface="Arial"/>
                        </a:rPr>
                        <a:t>20</a:t>
                      </a:r>
                      <a:endParaRPr lang="en-US" sz="900" b="1" i="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900" b="1" i="0" dirty="0" smtClean="0">
                          <a:latin typeface="Arial"/>
                          <a:cs typeface="Arial"/>
                        </a:rPr>
                        <a:t>D(E4)</a:t>
                      </a: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900" b="1" i="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8834705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Q3: Balanced Pipeline</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3" name="Picture 2"/>
          <p:cNvPicPr>
            <a:picLocks noChangeAspect="1"/>
          </p:cNvPicPr>
          <p:nvPr/>
        </p:nvPicPr>
        <p:blipFill>
          <a:blip r:embed="rId2"/>
          <a:stretch>
            <a:fillRect/>
          </a:stretch>
        </p:blipFill>
        <p:spPr>
          <a:xfrm>
            <a:off x="0" y="1168400"/>
            <a:ext cx="9144000" cy="4508580"/>
          </a:xfrm>
          <a:prstGeom prst="rect">
            <a:avLst/>
          </a:prstGeom>
        </p:spPr>
      </p:pic>
    </p:spTree>
    <p:extLst>
      <p:ext uri="{BB962C8B-B14F-4D97-AF65-F5344CB8AC3E}">
        <p14:creationId xmlns:p14="http://schemas.microsoft.com/office/powerpoint/2010/main" val="30518563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Q3-I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1447800" y="4343400"/>
            <a:ext cx="5645972" cy="369332"/>
          </a:xfrm>
          <a:prstGeom prst="rect">
            <a:avLst/>
          </a:prstGeom>
          <a:noFill/>
        </p:spPr>
        <p:txBody>
          <a:bodyPr wrap="none" rtlCol="0">
            <a:spAutoFit/>
          </a:bodyPr>
          <a:lstStyle/>
          <a:p>
            <a:r>
              <a:rPr lang="en-US" dirty="0" smtClean="0"/>
              <a:t>The EX  stage will determine frequency, 1ns so 1GHz</a:t>
            </a:r>
            <a:endParaRPr lang="en-US" dirty="0"/>
          </a:p>
        </p:txBody>
      </p:sp>
      <p:pic>
        <p:nvPicPr>
          <p:cNvPr id="6" name="Picture 5"/>
          <p:cNvPicPr>
            <a:picLocks noChangeAspect="1"/>
          </p:cNvPicPr>
          <p:nvPr/>
        </p:nvPicPr>
        <p:blipFill>
          <a:blip r:embed="rId2"/>
          <a:stretch>
            <a:fillRect/>
          </a:stretch>
        </p:blipFill>
        <p:spPr>
          <a:xfrm>
            <a:off x="457200" y="1524000"/>
            <a:ext cx="8140700" cy="1460500"/>
          </a:xfrm>
          <a:prstGeom prst="rect">
            <a:avLst/>
          </a:prstGeom>
        </p:spPr>
      </p:pic>
      <p:pic>
        <p:nvPicPr>
          <p:cNvPr id="8" name="Picture 7"/>
          <p:cNvPicPr>
            <a:picLocks noChangeAspect="1"/>
          </p:cNvPicPr>
          <p:nvPr/>
        </p:nvPicPr>
        <p:blipFill>
          <a:blip r:embed="rId3"/>
          <a:stretch>
            <a:fillRect/>
          </a:stretch>
        </p:blipFill>
        <p:spPr>
          <a:xfrm>
            <a:off x="914400" y="3581400"/>
            <a:ext cx="7378700" cy="482600"/>
          </a:xfrm>
          <a:prstGeom prst="rect">
            <a:avLst/>
          </a:prstGeom>
        </p:spPr>
      </p:pic>
    </p:spTree>
    <p:extLst>
      <p:ext uri="{BB962C8B-B14F-4D97-AF65-F5344CB8AC3E}">
        <p14:creationId xmlns:p14="http://schemas.microsoft.com/office/powerpoint/2010/main" val="387379011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Q3-II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1524000" y="4038600"/>
            <a:ext cx="5149930" cy="369332"/>
          </a:xfrm>
          <a:prstGeom prst="rect">
            <a:avLst/>
          </a:prstGeom>
          <a:noFill/>
        </p:spPr>
        <p:txBody>
          <a:bodyPr wrap="none" rtlCol="0">
            <a:spAutoFit/>
          </a:bodyPr>
          <a:lstStyle/>
          <a:p>
            <a:r>
              <a:rPr lang="en-US" dirty="0" smtClean="0"/>
              <a:t>IF/ID stage have critical path: 0.8ns, so 1.25GHz</a:t>
            </a:r>
          </a:p>
        </p:txBody>
      </p:sp>
      <p:pic>
        <p:nvPicPr>
          <p:cNvPr id="5" name="Picture 4"/>
          <p:cNvPicPr>
            <a:picLocks noChangeAspect="1"/>
          </p:cNvPicPr>
          <p:nvPr/>
        </p:nvPicPr>
        <p:blipFill>
          <a:blip r:embed="rId2"/>
          <a:stretch>
            <a:fillRect/>
          </a:stretch>
        </p:blipFill>
        <p:spPr>
          <a:xfrm>
            <a:off x="152400" y="1447800"/>
            <a:ext cx="8763000" cy="1344525"/>
          </a:xfrm>
          <a:prstGeom prst="rect">
            <a:avLst/>
          </a:prstGeom>
        </p:spPr>
      </p:pic>
      <p:pic>
        <p:nvPicPr>
          <p:cNvPr id="8" name="Picture 7"/>
          <p:cNvPicPr>
            <a:picLocks noChangeAspect="1"/>
          </p:cNvPicPr>
          <p:nvPr/>
        </p:nvPicPr>
        <p:blipFill>
          <a:blip r:embed="rId3"/>
          <a:stretch>
            <a:fillRect/>
          </a:stretch>
        </p:blipFill>
        <p:spPr>
          <a:xfrm>
            <a:off x="609600" y="3276600"/>
            <a:ext cx="8737600" cy="482600"/>
          </a:xfrm>
          <a:prstGeom prst="rect">
            <a:avLst/>
          </a:prstGeom>
        </p:spPr>
      </p:pic>
    </p:spTree>
    <p:extLst>
      <p:ext uri="{BB962C8B-B14F-4D97-AF65-F5344CB8AC3E}">
        <p14:creationId xmlns:p14="http://schemas.microsoft.com/office/powerpoint/2010/main" val="246459856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8600" y="1447800"/>
            <a:ext cx="9055100" cy="1092200"/>
          </a:xfrm>
          <a:prstGeom prst="rect">
            <a:avLst/>
          </a:prstGeom>
        </p:spPr>
      </p:pic>
      <p:sp>
        <p:nvSpPr>
          <p:cNvPr id="2" name="Title 1"/>
          <p:cNvSpPr>
            <a:spLocks noGrp="1"/>
          </p:cNvSpPr>
          <p:nvPr>
            <p:ph type="title"/>
          </p:nvPr>
        </p:nvSpPr>
        <p:spPr>
          <a:xfrm>
            <a:off x="322262" y="317500"/>
            <a:ext cx="8669337" cy="758825"/>
          </a:xfrm>
        </p:spPr>
        <p:txBody>
          <a:bodyPr/>
          <a:lstStyle/>
          <a:p>
            <a:r>
              <a:rPr lang="en-US" dirty="0" smtClean="0"/>
              <a:t>Q3</a:t>
            </a:r>
            <a:r>
              <a:rPr lang="en-US" smtClean="0"/>
              <a:t>-III to V</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1828800" y="1981200"/>
            <a:ext cx="4444922" cy="923330"/>
          </a:xfrm>
          <a:prstGeom prst="rect">
            <a:avLst/>
          </a:prstGeom>
          <a:noFill/>
        </p:spPr>
        <p:txBody>
          <a:bodyPr wrap="none" rtlCol="0">
            <a:spAutoFit/>
          </a:bodyPr>
          <a:lstStyle/>
          <a:p>
            <a:r>
              <a:rPr lang="en-US" dirty="0" smtClean="0"/>
              <a:t>EX stage critical path now: 0.9+0.4=1.3ns </a:t>
            </a:r>
          </a:p>
          <a:p>
            <a:r>
              <a:rPr lang="en-US" dirty="0" smtClean="0"/>
              <a:t>Speedup = 1.25GHz/1GHz = 1.25x</a:t>
            </a:r>
          </a:p>
          <a:p>
            <a:endParaRPr lang="en-US" dirty="0"/>
          </a:p>
        </p:txBody>
      </p:sp>
      <p:pic>
        <p:nvPicPr>
          <p:cNvPr id="8" name="Picture 7"/>
          <p:cNvPicPr>
            <a:picLocks noChangeAspect="1"/>
          </p:cNvPicPr>
          <p:nvPr/>
        </p:nvPicPr>
        <p:blipFill>
          <a:blip r:embed="rId3"/>
          <a:stretch>
            <a:fillRect/>
          </a:stretch>
        </p:blipFill>
        <p:spPr>
          <a:xfrm>
            <a:off x="152400" y="2895600"/>
            <a:ext cx="9144000" cy="378047"/>
          </a:xfrm>
          <a:prstGeom prst="rect">
            <a:avLst/>
          </a:prstGeom>
        </p:spPr>
      </p:pic>
      <p:sp>
        <p:nvSpPr>
          <p:cNvPr id="9" name="TextBox 8"/>
          <p:cNvSpPr txBox="1"/>
          <p:nvPr/>
        </p:nvSpPr>
        <p:spPr>
          <a:xfrm>
            <a:off x="1828800" y="3429000"/>
            <a:ext cx="5856291" cy="923330"/>
          </a:xfrm>
          <a:prstGeom prst="rect">
            <a:avLst/>
          </a:prstGeom>
          <a:noFill/>
        </p:spPr>
        <p:txBody>
          <a:bodyPr wrap="none" rtlCol="0">
            <a:spAutoFit/>
          </a:bodyPr>
          <a:lstStyle/>
          <a:p>
            <a:r>
              <a:rPr lang="en-US" dirty="0" smtClean="0"/>
              <a:t>Control (and Data) dependencies take longer to resolve</a:t>
            </a:r>
          </a:p>
          <a:p>
            <a:endParaRPr lang="en-US" dirty="0" smtClean="0"/>
          </a:p>
          <a:p>
            <a:endParaRPr lang="en-US" dirty="0"/>
          </a:p>
        </p:txBody>
      </p:sp>
      <p:pic>
        <p:nvPicPr>
          <p:cNvPr id="10" name="Picture 9"/>
          <p:cNvPicPr>
            <a:picLocks noChangeAspect="1"/>
          </p:cNvPicPr>
          <p:nvPr/>
        </p:nvPicPr>
        <p:blipFill>
          <a:blip r:embed="rId4"/>
          <a:stretch>
            <a:fillRect/>
          </a:stretch>
        </p:blipFill>
        <p:spPr>
          <a:xfrm>
            <a:off x="0" y="4343400"/>
            <a:ext cx="9144000" cy="594640"/>
          </a:xfrm>
          <a:prstGeom prst="rect">
            <a:avLst/>
          </a:prstGeom>
        </p:spPr>
      </p:pic>
      <p:sp>
        <p:nvSpPr>
          <p:cNvPr id="11" name="TextBox 10"/>
          <p:cNvSpPr txBox="1"/>
          <p:nvPr/>
        </p:nvSpPr>
        <p:spPr>
          <a:xfrm>
            <a:off x="2057400" y="5181600"/>
            <a:ext cx="4426324" cy="923330"/>
          </a:xfrm>
          <a:prstGeom prst="rect">
            <a:avLst/>
          </a:prstGeom>
          <a:noFill/>
        </p:spPr>
        <p:txBody>
          <a:bodyPr wrap="none" rtlCol="0">
            <a:spAutoFit/>
          </a:bodyPr>
          <a:lstStyle/>
          <a:p>
            <a:r>
              <a:rPr lang="en-US" dirty="0"/>
              <a:t>B</a:t>
            </a:r>
            <a:r>
              <a:rPr lang="en-US" dirty="0" smtClean="0"/>
              <a:t>IPS1 = IPC1*Freq1 = 0.8*1 = 0.8 </a:t>
            </a:r>
          </a:p>
          <a:p>
            <a:r>
              <a:rPr lang="en-US" dirty="0" smtClean="0"/>
              <a:t>BIPS2 = IPC2 *Freq2 = 2/3 * 5/4 = 10/12</a:t>
            </a:r>
          </a:p>
          <a:p>
            <a:r>
              <a:rPr lang="en-US" dirty="0"/>
              <a:t>S</a:t>
            </a:r>
            <a:r>
              <a:rPr lang="en-US" dirty="0" smtClean="0"/>
              <a:t>peedup = BIPS2/BIPS1 = 100/96 = 1.04 </a:t>
            </a:r>
            <a:endParaRPr lang="en-US" dirty="0"/>
          </a:p>
        </p:txBody>
      </p:sp>
    </p:spTree>
    <p:extLst>
      <p:ext uri="{BB962C8B-B14F-4D97-AF65-F5344CB8AC3E}">
        <p14:creationId xmlns:p14="http://schemas.microsoft.com/office/powerpoint/2010/main" val="177213678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Q4</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990600" y="4826675"/>
            <a:ext cx="6794047" cy="923330"/>
          </a:xfrm>
          <a:prstGeom prst="rect">
            <a:avLst/>
          </a:prstGeom>
          <a:noFill/>
        </p:spPr>
        <p:txBody>
          <a:bodyPr wrap="none" rtlCol="0">
            <a:spAutoFit/>
          </a:bodyPr>
          <a:lstStyle/>
          <a:p>
            <a:r>
              <a:rPr lang="en-US" dirty="0" smtClean="0"/>
              <a:t>2^20 elements </a:t>
            </a:r>
            <a:r>
              <a:rPr lang="en-US" dirty="0" smtClean="0">
                <a:sym typeface="Wingdings"/>
              </a:rPr>
              <a:t> 2^17 cache lines (element 8B, cache line 64B)</a:t>
            </a:r>
            <a:br>
              <a:rPr lang="en-US" dirty="0" smtClean="0">
                <a:sym typeface="Wingdings"/>
              </a:rPr>
            </a:br>
            <a:endParaRPr lang="en-US" dirty="0" smtClean="0">
              <a:sym typeface="Wingdings"/>
            </a:endParaRPr>
          </a:p>
          <a:p>
            <a:endParaRPr lang="en-US" dirty="0"/>
          </a:p>
        </p:txBody>
      </p:sp>
      <p:pic>
        <p:nvPicPr>
          <p:cNvPr id="3" name="Picture 2"/>
          <p:cNvPicPr>
            <a:picLocks noChangeAspect="1"/>
          </p:cNvPicPr>
          <p:nvPr/>
        </p:nvPicPr>
        <p:blipFill>
          <a:blip r:embed="rId2"/>
          <a:stretch>
            <a:fillRect/>
          </a:stretch>
        </p:blipFill>
        <p:spPr>
          <a:xfrm>
            <a:off x="0" y="1371600"/>
            <a:ext cx="9144000" cy="4113654"/>
          </a:xfrm>
          <a:prstGeom prst="rect">
            <a:avLst/>
          </a:prstGeom>
        </p:spPr>
      </p:pic>
    </p:spTree>
    <p:extLst>
      <p:ext uri="{BB962C8B-B14F-4D97-AF65-F5344CB8AC3E}">
        <p14:creationId xmlns:p14="http://schemas.microsoft.com/office/powerpoint/2010/main" val="28144114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Q4-I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609600" y="2057400"/>
            <a:ext cx="7459156" cy="3970318"/>
          </a:xfrm>
          <a:prstGeom prst="rect">
            <a:avLst/>
          </a:prstGeom>
          <a:noFill/>
        </p:spPr>
        <p:txBody>
          <a:bodyPr wrap="none" rtlCol="0">
            <a:spAutoFit/>
          </a:bodyPr>
          <a:lstStyle/>
          <a:p>
            <a:r>
              <a:rPr lang="en-US" dirty="0" smtClean="0">
                <a:sym typeface="Wingdings"/>
              </a:rPr>
              <a:t>Convert the starting address to binary</a:t>
            </a:r>
          </a:p>
          <a:p>
            <a:endParaRPr lang="en-US" dirty="0">
              <a:sym typeface="Wingdings"/>
            </a:endParaRPr>
          </a:p>
          <a:p>
            <a:r>
              <a:rPr lang="en-US" dirty="0" smtClean="0">
                <a:sym typeface="Wingdings"/>
              </a:rPr>
              <a:t>X:    	0010	0000	</a:t>
            </a:r>
            <a:r>
              <a:rPr lang="en-US" dirty="0" smtClean="0">
                <a:solidFill>
                  <a:srgbClr val="FF0000"/>
                </a:solidFill>
                <a:sym typeface="Wingdings"/>
              </a:rPr>
              <a:t>0000</a:t>
            </a:r>
            <a:r>
              <a:rPr lang="en-US" dirty="0" smtClean="0">
                <a:sym typeface="Wingdings"/>
              </a:rPr>
              <a:t>	0000</a:t>
            </a:r>
          </a:p>
          <a:p>
            <a:r>
              <a:rPr lang="en-US" dirty="0" smtClean="0">
                <a:sym typeface="Wingdings"/>
              </a:rPr>
              <a:t>Y:	0110	0001	</a:t>
            </a:r>
            <a:r>
              <a:rPr lang="en-US" dirty="0" smtClean="0">
                <a:solidFill>
                  <a:srgbClr val="FF0000"/>
                </a:solidFill>
                <a:sym typeface="Wingdings"/>
              </a:rPr>
              <a:t>1000</a:t>
            </a:r>
            <a:r>
              <a:rPr lang="en-US" dirty="0" smtClean="0">
                <a:sym typeface="Wingdings"/>
              </a:rPr>
              <a:t>	0000</a:t>
            </a:r>
          </a:p>
          <a:p>
            <a:r>
              <a:rPr lang="en-US" dirty="0" smtClean="0">
                <a:sym typeface="Wingdings"/>
              </a:rPr>
              <a:t>Z:  	1100	0010	</a:t>
            </a:r>
            <a:r>
              <a:rPr lang="en-US" dirty="0" smtClean="0">
                <a:solidFill>
                  <a:srgbClr val="FF0000"/>
                </a:solidFill>
                <a:sym typeface="Wingdings"/>
              </a:rPr>
              <a:t>1000</a:t>
            </a:r>
            <a:r>
              <a:rPr lang="en-US" dirty="0" smtClean="0">
                <a:sym typeface="Wingdings"/>
              </a:rPr>
              <a:t>	0000</a:t>
            </a:r>
          </a:p>
          <a:p>
            <a:endParaRPr lang="en-US" dirty="0">
              <a:sym typeface="Wingdings"/>
            </a:endParaRPr>
          </a:p>
          <a:p>
            <a:r>
              <a:rPr lang="en-US" dirty="0" smtClean="0">
                <a:sym typeface="Wingdings"/>
              </a:rPr>
              <a:t>The last four bits are for byte in block, the next four are for cache index</a:t>
            </a:r>
          </a:p>
          <a:p>
            <a:r>
              <a:rPr lang="en-US" dirty="0" smtClean="0">
                <a:sym typeface="Wingdings"/>
              </a:rPr>
              <a:t>(cache has 16 blocks, and is direct mapped)</a:t>
            </a:r>
          </a:p>
          <a:p>
            <a:endParaRPr lang="en-US" dirty="0">
              <a:sym typeface="Wingdings"/>
            </a:endParaRPr>
          </a:p>
          <a:p>
            <a:r>
              <a:rPr lang="en-US" dirty="0" smtClean="0">
                <a:sym typeface="Wingdings"/>
              </a:rPr>
              <a:t>Y an Z conflict in the cache, so they will always miss</a:t>
            </a:r>
          </a:p>
          <a:p>
            <a:r>
              <a:rPr lang="en-US" dirty="0" smtClean="0">
                <a:sym typeface="Wingdings"/>
              </a:rPr>
              <a:t>X will have a miss followed by seven hits (cache block has eight words)</a:t>
            </a:r>
          </a:p>
          <a:p>
            <a:endParaRPr lang="en-US" dirty="0">
              <a:sym typeface="Wingdings"/>
            </a:endParaRPr>
          </a:p>
          <a:p>
            <a:r>
              <a:rPr lang="en-US" dirty="0" smtClean="0">
                <a:sym typeface="Wingdings"/>
              </a:rPr>
              <a:t>So hit rate is 7/8+0/8+0/8 = 7/24</a:t>
            </a:r>
          </a:p>
          <a:p>
            <a:endParaRPr lang="en-US" dirty="0" smtClean="0">
              <a:sym typeface="Wingdings"/>
            </a:endParaRPr>
          </a:p>
        </p:txBody>
      </p:sp>
      <p:pic>
        <p:nvPicPr>
          <p:cNvPr id="5" name="Picture 4"/>
          <p:cNvPicPr>
            <a:picLocks noChangeAspect="1"/>
          </p:cNvPicPr>
          <p:nvPr/>
        </p:nvPicPr>
        <p:blipFill>
          <a:blip r:embed="rId2"/>
          <a:stretch>
            <a:fillRect/>
          </a:stretch>
        </p:blipFill>
        <p:spPr>
          <a:xfrm>
            <a:off x="0" y="1447800"/>
            <a:ext cx="9144000" cy="660400"/>
          </a:xfrm>
          <a:prstGeom prst="rect">
            <a:avLst/>
          </a:prstGeom>
        </p:spPr>
      </p:pic>
    </p:spTree>
    <p:extLst>
      <p:ext uri="{BB962C8B-B14F-4D97-AF65-F5344CB8AC3E}">
        <p14:creationId xmlns:p14="http://schemas.microsoft.com/office/powerpoint/2010/main" val="255795711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Q4-II</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609600" y="2057400"/>
            <a:ext cx="7789312" cy="3139321"/>
          </a:xfrm>
          <a:prstGeom prst="rect">
            <a:avLst/>
          </a:prstGeom>
          <a:noFill/>
        </p:spPr>
        <p:txBody>
          <a:bodyPr wrap="none" rtlCol="0">
            <a:spAutoFit/>
          </a:bodyPr>
          <a:lstStyle/>
          <a:p>
            <a:r>
              <a:rPr lang="en-US" dirty="0" smtClean="0">
                <a:sym typeface="Wingdings"/>
              </a:rPr>
              <a:t>Convert the starting address to binary</a:t>
            </a:r>
          </a:p>
          <a:p>
            <a:endParaRPr lang="en-US" dirty="0">
              <a:sym typeface="Wingdings"/>
            </a:endParaRPr>
          </a:p>
          <a:p>
            <a:r>
              <a:rPr lang="en-US" dirty="0" smtClean="0">
                <a:sym typeface="Wingdings"/>
              </a:rPr>
              <a:t>X:    	0010	0000	0</a:t>
            </a:r>
            <a:r>
              <a:rPr lang="en-US" dirty="0" smtClean="0">
                <a:solidFill>
                  <a:srgbClr val="FF0000"/>
                </a:solidFill>
                <a:sym typeface="Wingdings"/>
              </a:rPr>
              <a:t>000</a:t>
            </a:r>
            <a:r>
              <a:rPr lang="en-US" dirty="0" smtClean="0">
                <a:sym typeface="Wingdings"/>
              </a:rPr>
              <a:t>	0000</a:t>
            </a:r>
          </a:p>
          <a:p>
            <a:r>
              <a:rPr lang="en-US" dirty="0" smtClean="0">
                <a:sym typeface="Wingdings"/>
              </a:rPr>
              <a:t>Y:	0110	0001	</a:t>
            </a:r>
            <a:r>
              <a:rPr lang="en-US" dirty="0" smtClean="0">
                <a:solidFill>
                  <a:srgbClr val="000000"/>
                </a:solidFill>
                <a:sym typeface="Wingdings"/>
              </a:rPr>
              <a:t>1</a:t>
            </a:r>
            <a:r>
              <a:rPr lang="en-US" dirty="0" smtClean="0">
                <a:solidFill>
                  <a:srgbClr val="FF0000"/>
                </a:solidFill>
                <a:sym typeface="Wingdings"/>
              </a:rPr>
              <a:t>000</a:t>
            </a:r>
            <a:r>
              <a:rPr lang="en-US" dirty="0" smtClean="0">
                <a:sym typeface="Wingdings"/>
              </a:rPr>
              <a:t>	0000</a:t>
            </a:r>
          </a:p>
          <a:p>
            <a:r>
              <a:rPr lang="en-US" dirty="0" smtClean="0">
                <a:sym typeface="Wingdings"/>
              </a:rPr>
              <a:t>Z:  	1100	0010	</a:t>
            </a:r>
            <a:r>
              <a:rPr lang="en-US" dirty="0" smtClean="0">
                <a:solidFill>
                  <a:srgbClr val="000000"/>
                </a:solidFill>
                <a:sym typeface="Wingdings"/>
              </a:rPr>
              <a:t>1</a:t>
            </a:r>
            <a:r>
              <a:rPr lang="en-US" dirty="0" smtClean="0">
                <a:solidFill>
                  <a:srgbClr val="FF0000"/>
                </a:solidFill>
                <a:sym typeface="Wingdings"/>
              </a:rPr>
              <a:t>000</a:t>
            </a:r>
            <a:r>
              <a:rPr lang="en-US" dirty="0" smtClean="0">
                <a:sym typeface="Wingdings"/>
              </a:rPr>
              <a:t>	0000</a:t>
            </a:r>
          </a:p>
          <a:p>
            <a:endParaRPr lang="en-US" dirty="0">
              <a:sym typeface="Wingdings"/>
            </a:endParaRPr>
          </a:p>
          <a:p>
            <a:r>
              <a:rPr lang="en-US" dirty="0" smtClean="0">
                <a:sym typeface="Wingdings"/>
              </a:rPr>
              <a:t>The last four bits are for byte in block, the next THREE are for cache index</a:t>
            </a:r>
          </a:p>
          <a:p>
            <a:r>
              <a:rPr lang="en-US" dirty="0" smtClean="0">
                <a:sym typeface="Wingdings"/>
              </a:rPr>
              <a:t>(cache has 16 blocks, two way means the cache has 8 sets)</a:t>
            </a:r>
          </a:p>
          <a:p>
            <a:endParaRPr lang="en-US" dirty="0">
              <a:sym typeface="Wingdings"/>
            </a:endParaRPr>
          </a:p>
          <a:p>
            <a:r>
              <a:rPr lang="en-US" dirty="0" smtClean="0">
                <a:sym typeface="Wingdings"/>
              </a:rPr>
              <a:t>X,Y, and Z all conflict.  Hit rate is 0</a:t>
            </a:r>
          </a:p>
          <a:p>
            <a:endParaRPr lang="en-US" dirty="0">
              <a:sym typeface="Wingdings"/>
            </a:endParaRPr>
          </a:p>
        </p:txBody>
      </p:sp>
      <p:pic>
        <p:nvPicPr>
          <p:cNvPr id="3" name="Picture 2"/>
          <p:cNvPicPr>
            <a:picLocks noChangeAspect="1"/>
          </p:cNvPicPr>
          <p:nvPr/>
        </p:nvPicPr>
        <p:blipFill>
          <a:blip r:embed="rId2"/>
          <a:stretch>
            <a:fillRect/>
          </a:stretch>
        </p:blipFill>
        <p:spPr>
          <a:xfrm>
            <a:off x="0" y="1295400"/>
            <a:ext cx="8851900" cy="533400"/>
          </a:xfrm>
          <a:prstGeom prst="rect">
            <a:avLst/>
          </a:prstGeom>
        </p:spPr>
      </p:pic>
    </p:spTree>
    <p:extLst>
      <p:ext uri="{BB962C8B-B14F-4D97-AF65-F5344CB8AC3E}">
        <p14:creationId xmlns:p14="http://schemas.microsoft.com/office/powerpoint/2010/main" val="34628381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C</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8" name="TextBox 7"/>
          <p:cNvSpPr txBox="1"/>
          <p:nvPr/>
        </p:nvSpPr>
        <p:spPr>
          <a:xfrm>
            <a:off x="990600" y="4038600"/>
            <a:ext cx="6584968" cy="1200329"/>
          </a:xfrm>
          <a:prstGeom prst="rect">
            <a:avLst/>
          </a:prstGeom>
          <a:noFill/>
        </p:spPr>
        <p:txBody>
          <a:bodyPr wrap="none" rtlCol="0">
            <a:spAutoFit/>
          </a:bodyPr>
          <a:lstStyle/>
          <a:p>
            <a:pPr algn="ctr"/>
            <a:r>
              <a:rPr lang="en-US" dirty="0" smtClean="0"/>
              <a:t>1 million writes per line * 1 micro second per write = 1 second</a:t>
            </a:r>
          </a:p>
          <a:p>
            <a:pPr algn="ctr"/>
            <a:r>
              <a:rPr lang="en-US" dirty="0" smtClean="0"/>
              <a:t>There are 2^30 lines, each lasting 1 second.  </a:t>
            </a:r>
          </a:p>
          <a:p>
            <a:pPr algn="ctr"/>
            <a:r>
              <a:rPr lang="en-US" dirty="0" smtClean="0"/>
              <a:t>Total lifetime 2^30 seconds or (2^25).(2^5) seconds = 32 years</a:t>
            </a:r>
            <a:endParaRPr lang="en-US" dirty="0"/>
          </a:p>
          <a:p>
            <a:pPr algn="ctr"/>
            <a:endParaRPr lang="en-US" dirty="0"/>
          </a:p>
        </p:txBody>
      </p:sp>
      <p:pic>
        <p:nvPicPr>
          <p:cNvPr id="5" name="Picture 4"/>
          <p:cNvPicPr>
            <a:picLocks noChangeAspect="1"/>
          </p:cNvPicPr>
          <p:nvPr/>
        </p:nvPicPr>
        <p:blipFill>
          <a:blip r:embed="rId2"/>
          <a:stretch>
            <a:fillRect/>
          </a:stretch>
        </p:blipFill>
        <p:spPr>
          <a:xfrm>
            <a:off x="228600" y="1371600"/>
            <a:ext cx="8648700" cy="2095500"/>
          </a:xfrm>
          <a:prstGeom prst="rect">
            <a:avLst/>
          </a:prstGeom>
        </p:spPr>
      </p:pic>
    </p:spTree>
    <p:extLst>
      <p:ext uri="{BB962C8B-B14F-4D97-AF65-F5344CB8AC3E}">
        <p14:creationId xmlns:p14="http://schemas.microsoft.com/office/powerpoint/2010/main" val="149524309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317500"/>
            <a:ext cx="8669337" cy="758825"/>
          </a:xfrm>
        </p:spPr>
        <p:txBody>
          <a:bodyPr/>
          <a:lstStyle/>
          <a:p>
            <a:r>
              <a:rPr lang="en-US" dirty="0" smtClean="0"/>
              <a:t>Q4-III and IV</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7" name="TextBox 6"/>
          <p:cNvSpPr txBox="1"/>
          <p:nvPr/>
        </p:nvSpPr>
        <p:spPr>
          <a:xfrm>
            <a:off x="609600" y="2057400"/>
            <a:ext cx="8233481" cy="2308324"/>
          </a:xfrm>
          <a:prstGeom prst="rect">
            <a:avLst/>
          </a:prstGeom>
          <a:noFill/>
        </p:spPr>
        <p:txBody>
          <a:bodyPr wrap="none" rtlCol="0">
            <a:spAutoFit/>
          </a:bodyPr>
          <a:lstStyle/>
          <a:p>
            <a:r>
              <a:rPr lang="en-US" dirty="0" smtClean="0">
                <a:sym typeface="Wingdings"/>
              </a:rPr>
              <a:t>Make it four way set associative so that X Y and Z can co exist (three elements </a:t>
            </a:r>
            <a:endParaRPr lang="en-US" dirty="0">
              <a:sym typeface="Wingdings"/>
            </a:endParaRPr>
          </a:p>
          <a:p>
            <a:r>
              <a:rPr lang="en-US" dirty="0" smtClean="0">
                <a:sym typeface="Wingdings"/>
              </a:rPr>
              <a:t>In four ways)</a:t>
            </a:r>
          </a:p>
          <a:p>
            <a:endParaRPr lang="en-US" dirty="0">
              <a:sym typeface="Wingdings"/>
            </a:endParaRPr>
          </a:p>
          <a:p>
            <a:endParaRPr lang="en-US" dirty="0" smtClean="0">
              <a:sym typeface="Wingdings"/>
            </a:endParaRPr>
          </a:p>
          <a:p>
            <a:r>
              <a:rPr lang="en-US" dirty="0" smtClean="0">
                <a:sym typeface="Wingdings"/>
              </a:rPr>
              <a:t>The hit rate for X, Y, and Z will be 7/8 (Miss followed by seven hits)</a:t>
            </a:r>
          </a:p>
          <a:p>
            <a:endParaRPr lang="en-US" dirty="0">
              <a:sym typeface="Wingdings"/>
            </a:endParaRPr>
          </a:p>
          <a:p>
            <a:r>
              <a:rPr lang="en-US" dirty="0" smtClean="0">
                <a:sym typeface="Wingdings"/>
              </a:rPr>
              <a:t>So, overall hit rate will be 7/8</a:t>
            </a:r>
          </a:p>
          <a:p>
            <a:endParaRPr lang="en-US" dirty="0" smtClean="0">
              <a:sym typeface="Wingdings"/>
            </a:endParaRPr>
          </a:p>
        </p:txBody>
      </p:sp>
      <p:pic>
        <p:nvPicPr>
          <p:cNvPr id="5" name="Picture 4"/>
          <p:cNvPicPr>
            <a:picLocks noChangeAspect="1"/>
          </p:cNvPicPr>
          <p:nvPr/>
        </p:nvPicPr>
        <p:blipFill>
          <a:blip r:embed="rId2"/>
          <a:stretch>
            <a:fillRect/>
          </a:stretch>
        </p:blipFill>
        <p:spPr>
          <a:xfrm>
            <a:off x="0" y="1066800"/>
            <a:ext cx="9144000" cy="714549"/>
          </a:xfrm>
          <a:prstGeom prst="rect">
            <a:avLst/>
          </a:prstGeom>
        </p:spPr>
      </p:pic>
    </p:spTree>
    <p:extLst>
      <p:ext uri="{BB962C8B-B14F-4D97-AF65-F5344CB8AC3E}">
        <p14:creationId xmlns:p14="http://schemas.microsoft.com/office/powerpoint/2010/main" val="138933009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3--  Q1 </a:t>
            </a:r>
            <a:r>
              <a:rPr lang="en-US" dirty="0" smtClean="0"/>
              <a:t>A</a:t>
            </a:r>
            <a:endParaRPr lang="en-US" dirty="0"/>
          </a:p>
        </p:txBody>
      </p:sp>
      <p:sp>
        <p:nvSpPr>
          <p:cNvPr id="5" name="Content Placeholder 4"/>
          <p:cNvSpPr>
            <a:spLocks noGrp="1"/>
          </p:cNvSpPr>
          <p:nvPr>
            <p:ph idx="1"/>
          </p:nvPr>
        </p:nvSpPr>
        <p:spPr/>
        <p:txBody>
          <a:bodyPr>
            <a:normAutofit/>
          </a:bodyPr>
          <a:lstStyle/>
          <a:p>
            <a:r>
              <a:rPr lang="en-US" sz="2400" dirty="0"/>
              <a:t>(A) You are considering a micro-architectural change that will yield different speedups for four different benchmarks. The speedup for the four benchmarks is as follows: 1.1x, 1.2x, 1.3x, 0.5x. </a:t>
            </a:r>
          </a:p>
          <a:p>
            <a:r>
              <a:rPr lang="en-US" sz="2400" dirty="0" err="1"/>
              <a:t>i</a:t>
            </a:r>
            <a:r>
              <a:rPr lang="en-US" sz="2400" dirty="0"/>
              <a:t>. What is the average speedup? </a:t>
            </a:r>
            <a:r>
              <a:rPr lang="en-US" sz="2400" dirty="0" smtClean="0"/>
              <a:t>______</a:t>
            </a:r>
          </a:p>
          <a:p>
            <a:pPr marL="0" indent="0">
              <a:buNone/>
            </a:pPr>
            <a:r>
              <a:rPr lang="en-US" sz="2400" dirty="0" smtClean="0">
                <a:solidFill>
                  <a:srgbClr val="FF0000"/>
                </a:solidFill>
              </a:rPr>
              <a:t>GEOMEAN(1.1,1.2,1.3,0.5)=0.9624</a:t>
            </a:r>
          </a:p>
          <a:p>
            <a:pPr marL="0" indent="0">
              <a:buNone/>
            </a:pPr>
            <a:endParaRPr lang="en-US" sz="2400" dirty="0">
              <a:solidFill>
                <a:srgbClr val="FF0000"/>
              </a:solidFill>
            </a:endParaRPr>
          </a:p>
          <a:p>
            <a:r>
              <a:rPr lang="en-US" sz="2400" dirty="0"/>
              <a:t>ii. Would you implement the technique (yes/no)? </a:t>
            </a:r>
            <a:r>
              <a:rPr lang="en-US" sz="2400" dirty="0" smtClean="0">
                <a:solidFill>
                  <a:srgbClr val="FF0000"/>
                </a:solidFill>
              </a:rPr>
              <a:t>no</a:t>
            </a:r>
            <a:endParaRPr lang="en-US" sz="2400" dirty="0"/>
          </a:p>
        </p:txBody>
      </p:sp>
    </p:spTree>
    <p:extLst>
      <p:ext uri="{BB962C8B-B14F-4D97-AF65-F5344CB8AC3E}">
        <p14:creationId xmlns:p14="http://schemas.microsoft.com/office/powerpoint/2010/main" val="404477568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Q1B</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(B) The </a:t>
            </a:r>
            <a:r>
              <a:rPr lang="en-US" sz="2400" dirty="0" err="1"/>
              <a:t>Haswell</a:t>
            </a:r>
            <a:r>
              <a:rPr lang="en-US" sz="2400" dirty="0"/>
              <a:t> processor from Intel has an L1 data cache that is 32KB. Intel processors use a cache </a:t>
            </a:r>
            <a:r>
              <a:rPr lang="en-US" sz="2400" dirty="0" err="1"/>
              <a:t>linesize</a:t>
            </a:r>
            <a:r>
              <a:rPr lang="en-US" sz="2400" dirty="0"/>
              <a:t> of 64 bytes, and can support a </a:t>
            </a:r>
            <a:r>
              <a:rPr lang="en-US" sz="2400" dirty="0" err="1"/>
              <a:t>pagesize</a:t>
            </a:r>
            <a:r>
              <a:rPr lang="en-US" sz="2400" dirty="0"/>
              <a:t> of 4KB. The design can access the L1 cache without having the TLB access in the critical path while incurring very little hardware and software complexity. To do so, the L1 cache must have been designed as a </a:t>
            </a:r>
            <a:r>
              <a:rPr lang="en-US" sz="2400" dirty="0" smtClean="0"/>
              <a:t>“</a:t>
            </a:r>
            <a:r>
              <a:rPr lang="en-US" sz="2400" dirty="0" smtClean="0">
                <a:solidFill>
                  <a:srgbClr val="FF0000"/>
                </a:solidFill>
              </a:rPr>
              <a:t>VIRTUALLY</a:t>
            </a:r>
            <a:r>
              <a:rPr lang="en-US" sz="2400" dirty="0" smtClean="0"/>
              <a:t> </a:t>
            </a:r>
            <a:r>
              <a:rPr lang="en-US" sz="2400" dirty="0"/>
              <a:t>Indexed </a:t>
            </a:r>
            <a:r>
              <a:rPr lang="en-US" sz="2400" dirty="0" smtClean="0">
                <a:solidFill>
                  <a:srgbClr val="FF0000"/>
                </a:solidFill>
              </a:rPr>
              <a:t>PHYSICALLY</a:t>
            </a:r>
            <a:r>
              <a:rPr lang="en-US" sz="2400" dirty="0" smtClean="0"/>
              <a:t> Tagged</a:t>
            </a:r>
            <a:r>
              <a:rPr lang="en-US" sz="2400" dirty="0"/>
              <a:t>” cache, and it must be architected as at least a </a:t>
            </a:r>
            <a:r>
              <a:rPr lang="en-US" sz="2400" dirty="0" smtClean="0">
                <a:solidFill>
                  <a:srgbClr val="FF0000"/>
                </a:solidFill>
              </a:rPr>
              <a:t>_8_</a:t>
            </a:r>
            <a:r>
              <a:rPr lang="en-US" sz="2400" dirty="0" smtClean="0"/>
              <a:t>way </a:t>
            </a:r>
            <a:r>
              <a:rPr lang="en-US" sz="2400" dirty="0"/>
              <a:t>set-associative structure.</a:t>
            </a:r>
          </a:p>
          <a:p>
            <a:pPr marL="0" indent="0">
              <a:buNone/>
            </a:pPr>
            <a:endParaRPr lang="en-US" sz="2400" dirty="0"/>
          </a:p>
        </p:txBody>
      </p:sp>
    </p:spTree>
    <p:extLst>
      <p:ext uri="{BB962C8B-B14F-4D97-AF65-F5344CB8AC3E}">
        <p14:creationId xmlns:p14="http://schemas.microsoft.com/office/powerpoint/2010/main" val="239732142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Q1C</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400" dirty="0"/>
              <a:t>The accuracy of branch predictors can be increased by a hybrid approach, which combines multiple predictors.   We have a base predictor B that has an accuracy of 80%.  We have a choice of combining it with either predictor X or predictor Y.   </a:t>
            </a:r>
          </a:p>
          <a:p>
            <a:pPr marL="0" indent="0">
              <a:buNone/>
            </a:pPr>
            <a:r>
              <a:rPr lang="en-US" sz="2400" dirty="0"/>
              <a:t> </a:t>
            </a:r>
          </a:p>
          <a:p>
            <a:pPr marL="0" indent="0">
              <a:buNone/>
            </a:pPr>
            <a:r>
              <a:rPr lang="en-US" sz="2400" dirty="0"/>
              <a:t>Predictor X has an accuracy of 60%, however half of the time when B is incorrect X is correct.  </a:t>
            </a:r>
          </a:p>
          <a:p>
            <a:pPr marL="0" indent="0">
              <a:buNone/>
            </a:pPr>
            <a:r>
              <a:rPr lang="en-US" sz="2400" dirty="0"/>
              <a:t> </a:t>
            </a:r>
          </a:p>
          <a:p>
            <a:pPr marL="0" indent="0">
              <a:buNone/>
            </a:pPr>
            <a:r>
              <a:rPr lang="en-US" sz="2400" dirty="0"/>
              <a:t>Predictor Y has an accuracy of 80%, however quarter of the time when B is incorrect Y is correct.   </a:t>
            </a:r>
          </a:p>
          <a:p>
            <a:pPr marL="0" indent="0">
              <a:buNone/>
            </a:pPr>
            <a:r>
              <a:rPr lang="en-US" sz="2400" dirty="0"/>
              <a:t> </a:t>
            </a:r>
          </a:p>
          <a:p>
            <a:pPr marL="0" indent="0">
              <a:buNone/>
            </a:pPr>
            <a:r>
              <a:rPr lang="en-US" sz="2400" dirty="0"/>
              <a:t>Which predictor (if any) should be combined with predictor B? </a:t>
            </a:r>
            <a:r>
              <a:rPr lang="en-US" sz="2400" dirty="0" smtClean="0">
                <a:solidFill>
                  <a:srgbClr val="FF0000"/>
                </a:solidFill>
              </a:rPr>
              <a:t>_X__</a:t>
            </a:r>
            <a:endParaRPr lang="en-US" sz="2400" dirty="0">
              <a:solidFill>
                <a:srgbClr val="FF0000"/>
              </a:solidFill>
            </a:endParaRPr>
          </a:p>
          <a:p>
            <a:pPr marL="0" indent="0">
              <a:buNone/>
            </a:pPr>
            <a:r>
              <a:rPr lang="en-US" sz="2400" dirty="0"/>
              <a:t> </a:t>
            </a:r>
          </a:p>
          <a:p>
            <a:pPr marL="0" indent="0">
              <a:buNone/>
            </a:pPr>
            <a:r>
              <a:rPr lang="en-US" sz="2400" dirty="0"/>
              <a:t>What is the branch prediction accuracy of this combination (assuming perfect meta predictor)? </a:t>
            </a:r>
            <a:r>
              <a:rPr lang="en-US" sz="2400" dirty="0" smtClean="0">
                <a:solidFill>
                  <a:srgbClr val="FF0000"/>
                </a:solidFill>
              </a:rPr>
              <a:t>_90%___</a:t>
            </a:r>
            <a:endParaRPr lang="en-US" sz="2400" dirty="0">
              <a:solidFill>
                <a:srgbClr val="FF0000"/>
              </a:solidFill>
            </a:endParaRPr>
          </a:p>
          <a:p>
            <a:r>
              <a:rPr lang="en-US" sz="2400" dirty="0"/>
              <a:t> </a:t>
            </a:r>
          </a:p>
          <a:p>
            <a:pPr marL="0" indent="0">
              <a:buNone/>
            </a:pPr>
            <a:endParaRPr lang="en-US" sz="2400" dirty="0"/>
          </a:p>
        </p:txBody>
      </p:sp>
    </p:spTree>
    <p:extLst>
      <p:ext uri="{BB962C8B-B14F-4D97-AF65-F5344CB8AC3E}">
        <p14:creationId xmlns:p14="http://schemas.microsoft.com/office/powerpoint/2010/main" val="38942142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Q1D</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(D) The advantage of Loop unrolling is (in six words or less): </a:t>
            </a:r>
            <a:endParaRPr lang="en-US" sz="2400" dirty="0" smtClean="0"/>
          </a:p>
          <a:p>
            <a:pPr marL="0" indent="0">
              <a:buNone/>
            </a:pPr>
            <a:r>
              <a:rPr lang="en-US" sz="2400" dirty="0" smtClean="0">
                <a:solidFill>
                  <a:srgbClr val="FF0000"/>
                </a:solidFill>
              </a:rPr>
              <a:t>Better scheduling and fewer instructions</a:t>
            </a:r>
            <a:endParaRPr lang="en-US" sz="2400" dirty="0" smtClean="0"/>
          </a:p>
          <a:p>
            <a:pPr marL="0" indent="0">
              <a:buNone/>
            </a:pPr>
            <a:endParaRPr lang="en-US" sz="2400" dirty="0"/>
          </a:p>
          <a:p>
            <a:pPr marL="0" indent="0">
              <a:buNone/>
            </a:pPr>
            <a:r>
              <a:rPr lang="en-US" sz="2400" dirty="0"/>
              <a:t>And, the disadvantage is (in six words or less): </a:t>
            </a:r>
            <a:r>
              <a:rPr lang="en-US" sz="2400" dirty="0" smtClean="0">
                <a:solidFill>
                  <a:srgbClr val="FF0000"/>
                </a:solidFill>
              </a:rPr>
              <a:t>Code Bloat</a:t>
            </a:r>
            <a:endParaRPr lang="en-US" sz="2400" dirty="0">
              <a:solidFill>
                <a:srgbClr val="FF0000"/>
              </a:solidFill>
            </a:endParaRPr>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108878098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We want to implement register renaming for a machine that has 32 architectural registers, each 8 byte wide. We are considering 512 physical registers. The total size of the Register Alias Table (RAT) for this machine will be </a:t>
            </a:r>
            <a:r>
              <a:rPr lang="en-US" sz="2400" dirty="0" smtClean="0">
                <a:solidFill>
                  <a:srgbClr val="FF0000"/>
                </a:solidFill>
              </a:rPr>
              <a:t>__40____</a:t>
            </a:r>
            <a:r>
              <a:rPr lang="en-US" sz="2400" dirty="0" smtClean="0"/>
              <a:t> </a:t>
            </a:r>
            <a:r>
              <a:rPr lang="en-US" sz="2400" dirty="0"/>
              <a:t>bytes. The size of the physical register file will be </a:t>
            </a:r>
            <a:r>
              <a:rPr lang="en-US" sz="2400" dirty="0" smtClean="0">
                <a:solidFill>
                  <a:srgbClr val="FF0000"/>
                </a:solidFill>
              </a:rPr>
              <a:t>__4096___</a:t>
            </a:r>
            <a:r>
              <a:rPr lang="en-US" sz="2400" dirty="0" smtClean="0"/>
              <a:t> </a:t>
            </a:r>
            <a:r>
              <a:rPr lang="en-US" sz="2400" dirty="0"/>
              <a:t>bytes. </a:t>
            </a:r>
          </a:p>
        </p:txBody>
      </p:sp>
    </p:spTree>
    <p:extLst>
      <p:ext uri="{BB962C8B-B14F-4D97-AF65-F5344CB8AC3E}">
        <p14:creationId xmlns:p14="http://schemas.microsoft.com/office/powerpoint/2010/main" val="414133753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736600"/>
            <a:ext cx="9144000" cy="5372513"/>
          </a:xfrm>
          <a:prstGeom prst="rect">
            <a:avLst/>
          </a:prstGeom>
        </p:spPr>
      </p:pic>
    </p:spTree>
    <p:extLst>
      <p:ext uri="{BB962C8B-B14F-4D97-AF65-F5344CB8AC3E}">
        <p14:creationId xmlns:p14="http://schemas.microsoft.com/office/powerpoint/2010/main" val="113216182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156169220"/>
              </p:ext>
            </p:extLst>
          </p:nvPr>
        </p:nvGraphicFramePr>
        <p:xfrm>
          <a:off x="636666" y="100412"/>
          <a:ext cx="7417621" cy="6620648"/>
        </p:xfrm>
        <a:graphic>
          <a:graphicData uri="http://schemas.openxmlformats.org/drawingml/2006/table">
            <a:tbl>
              <a:tblPr firstRow="1" bandRow="1">
                <a:tableStyleId>{3C2FFA5D-87B4-456A-9821-1D502468CF0F}</a:tableStyleId>
              </a:tblPr>
              <a:tblGrid>
                <a:gridCol w="1481248"/>
                <a:gridCol w="1097920"/>
                <a:gridCol w="1140244"/>
                <a:gridCol w="1234255"/>
                <a:gridCol w="1174369"/>
                <a:gridCol w="1289585"/>
              </a:tblGrid>
              <a:tr h="357771">
                <a:tc>
                  <a:txBody>
                    <a:bodyPr/>
                    <a:lstStyle/>
                    <a:p>
                      <a:pPr algn="ctr"/>
                      <a:r>
                        <a:rPr lang="en-US" sz="1400" dirty="0" smtClean="0"/>
                        <a:t>Cycle </a:t>
                      </a:r>
                      <a:r>
                        <a:rPr lang="en-US" sz="1400" dirty="0" err="1" smtClean="0"/>
                        <a:t>Num</a:t>
                      </a:r>
                      <a:endParaRPr lang="en-US" sz="1400" dirty="0"/>
                    </a:p>
                  </a:txBody>
                  <a:tcPr/>
                </a:tc>
                <a:tc>
                  <a:txBody>
                    <a:bodyPr/>
                    <a:lstStyle/>
                    <a:p>
                      <a:pPr algn="ctr"/>
                      <a:r>
                        <a:rPr lang="en-US" sz="1400" dirty="0" smtClean="0"/>
                        <a:t>FETCH</a:t>
                      </a:r>
                      <a:endParaRPr lang="en-US" sz="1400" dirty="0"/>
                    </a:p>
                  </a:txBody>
                  <a:tcPr/>
                </a:tc>
                <a:tc>
                  <a:txBody>
                    <a:bodyPr/>
                    <a:lstStyle/>
                    <a:p>
                      <a:pPr algn="ctr"/>
                      <a:r>
                        <a:rPr lang="en-US" sz="1400" dirty="0" smtClean="0"/>
                        <a:t>DECODE</a:t>
                      </a:r>
                      <a:endParaRPr lang="en-US" sz="1400" dirty="0"/>
                    </a:p>
                  </a:txBody>
                  <a:tcPr/>
                </a:tc>
                <a:tc>
                  <a:txBody>
                    <a:bodyPr/>
                    <a:lstStyle/>
                    <a:p>
                      <a:pPr algn="ctr"/>
                      <a:r>
                        <a:rPr lang="en-US" sz="1400" dirty="0" smtClean="0"/>
                        <a:t>EXECUTE</a:t>
                      </a:r>
                      <a:endParaRPr lang="en-US" sz="1400" dirty="0"/>
                    </a:p>
                  </a:txBody>
                  <a:tcPr/>
                </a:tc>
                <a:tc>
                  <a:txBody>
                    <a:bodyPr/>
                    <a:lstStyle/>
                    <a:p>
                      <a:pPr algn="ctr"/>
                      <a:r>
                        <a:rPr lang="en-US" sz="1400" dirty="0" smtClean="0"/>
                        <a:t>MEMORY</a:t>
                      </a:r>
                      <a:endParaRPr lang="en-US" sz="1400" dirty="0"/>
                    </a:p>
                  </a:txBody>
                  <a:tcPr/>
                </a:tc>
                <a:tc>
                  <a:txBody>
                    <a:bodyPr/>
                    <a:lstStyle/>
                    <a:p>
                      <a:pPr algn="ctr"/>
                      <a:r>
                        <a:rPr lang="en-US" sz="1400" dirty="0" smtClean="0"/>
                        <a:t>WBACK</a:t>
                      </a:r>
                      <a:endParaRPr lang="en-US" sz="1400" dirty="0"/>
                    </a:p>
                  </a:txBody>
                  <a:tcPr/>
                </a:tc>
              </a:tr>
              <a:tr h="347717">
                <a:tc>
                  <a:txBody>
                    <a:bodyPr/>
                    <a:lstStyle/>
                    <a:p>
                      <a:pPr algn="ctr"/>
                      <a:r>
                        <a:rPr lang="en-US" sz="1400" dirty="0" smtClean="0"/>
                        <a:t>1</a:t>
                      </a:r>
                      <a:endParaRPr lang="en-US" sz="1400" dirty="0"/>
                    </a:p>
                  </a:txBody>
                  <a:tcPr/>
                </a:tc>
                <a:tc>
                  <a:txBody>
                    <a:bodyPr/>
                    <a:lstStyle/>
                    <a:p>
                      <a:pPr algn="ctr"/>
                      <a:r>
                        <a:rPr lang="en-US" sz="1400" dirty="0" smtClean="0"/>
                        <a:t>A</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r>
              <a:tr h="347717">
                <a:tc>
                  <a:txBody>
                    <a:bodyPr/>
                    <a:lstStyle/>
                    <a:p>
                      <a:pPr algn="ctr"/>
                      <a:r>
                        <a:rPr lang="en-US" sz="1400" dirty="0" smtClean="0"/>
                        <a:t>2</a:t>
                      </a:r>
                      <a:endParaRPr lang="en-US" sz="1400" dirty="0"/>
                    </a:p>
                  </a:txBody>
                  <a:tcPr/>
                </a:tc>
                <a:tc>
                  <a:txBody>
                    <a:bodyPr/>
                    <a:lstStyle/>
                    <a:p>
                      <a:pPr algn="ctr"/>
                      <a:r>
                        <a:rPr lang="en-US" sz="1400" dirty="0" smtClean="0"/>
                        <a:t>B</a:t>
                      </a:r>
                      <a:endParaRPr lang="en-US" sz="1400" dirty="0"/>
                    </a:p>
                  </a:txBody>
                  <a:tcPr/>
                </a:tc>
                <a:tc>
                  <a:txBody>
                    <a:bodyPr/>
                    <a:lstStyle/>
                    <a:p>
                      <a:pPr algn="ctr"/>
                      <a:r>
                        <a:rPr lang="en-US" sz="1400" dirty="0" smtClean="0"/>
                        <a:t>A</a:t>
                      </a: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dirty="0"/>
                    </a:p>
                  </a:txBody>
                  <a:tcPr/>
                </a:tc>
              </a:tr>
              <a:tr h="351688">
                <a:tc>
                  <a:txBody>
                    <a:bodyPr/>
                    <a:lstStyle/>
                    <a:p>
                      <a:pPr algn="ctr"/>
                      <a:r>
                        <a:rPr lang="en-US" sz="1400" dirty="0" smtClean="0"/>
                        <a:t>3</a:t>
                      </a:r>
                      <a:endParaRPr lang="en-US" sz="1400" dirty="0"/>
                    </a:p>
                  </a:txBody>
                  <a:tcPr/>
                </a:tc>
                <a:tc>
                  <a:txBody>
                    <a:bodyPr/>
                    <a:lstStyle/>
                    <a:p>
                      <a:pPr algn="ctr"/>
                      <a:r>
                        <a:rPr lang="en-US" sz="1400" dirty="0" smtClean="0"/>
                        <a:t>C</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B</a:t>
                      </a:r>
                    </a:p>
                  </a:txBody>
                  <a:tcPr/>
                </a:tc>
                <a:tc>
                  <a:txBody>
                    <a:bodyPr/>
                    <a:lstStyle/>
                    <a:p>
                      <a:pPr algn="ctr"/>
                      <a:r>
                        <a:rPr lang="en-US" sz="1400" dirty="0" smtClean="0"/>
                        <a:t>A</a:t>
                      </a:r>
                      <a:endParaRPr lang="en-US" sz="1400" dirty="0"/>
                    </a:p>
                  </a:txBody>
                  <a:tcPr/>
                </a:tc>
                <a:tc>
                  <a:txBody>
                    <a:bodyPr/>
                    <a:lstStyle/>
                    <a:p>
                      <a:pPr algn="ctr"/>
                      <a:endParaRPr lang="en-US" sz="1400" dirty="0"/>
                    </a:p>
                  </a:txBody>
                  <a:tcPr/>
                </a:tc>
                <a:tc>
                  <a:txBody>
                    <a:bodyPr/>
                    <a:lstStyle/>
                    <a:p>
                      <a:pPr algn="ctr"/>
                      <a:endParaRPr lang="en-US" sz="1400" dirty="0"/>
                    </a:p>
                  </a:txBody>
                  <a:tcPr/>
                </a:tc>
              </a:tr>
              <a:tr h="347717">
                <a:tc>
                  <a:txBody>
                    <a:bodyPr/>
                    <a:lstStyle/>
                    <a:p>
                      <a:pPr algn="ctr"/>
                      <a:r>
                        <a:rPr lang="en-US" sz="1400" dirty="0" smtClean="0"/>
                        <a:t>4</a:t>
                      </a:r>
                      <a:endParaRPr lang="en-US" sz="1400" dirty="0"/>
                    </a:p>
                  </a:txBody>
                  <a:tcPr/>
                </a:tc>
                <a:tc>
                  <a:txBody>
                    <a:bodyPr/>
                    <a:lstStyle/>
                    <a:p>
                      <a:pPr algn="ctr"/>
                      <a:r>
                        <a:rPr lang="en-US" sz="1400" dirty="0" smtClean="0"/>
                        <a:t>C</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B</a:t>
                      </a:r>
                    </a:p>
                  </a:txBody>
                  <a:tcPr/>
                </a:tc>
                <a:tc>
                  <a:txBody>
                    <a:bodyPr/>
                    <a:lstStyle/>
                    <a:p>
                      <a:pPr algn="ctr"/>
                      <a:endParaRPr lang="en-US" sz="1400" dirty="0"/>
                    </a:p>
                  </a:txBody>
                  <a:tcPr/>
                </a:tc>
                <a:tc>
                  <a:txBody>
                    <a:bodyPr/>
                    <a:lstStyle/>
                    <a:p>
                      <a:pPr algn="ctr"/>
                      <a:r>
                        <a:rPr lang="en-US" sz="1400" dirty="0" smtClean="0"/>
                        <a:t>A </a:t>
                      </a:r>
                      <a:endParaRPr lang="en-US" sz="1400" dirty="0"/>
                    </a:p>
                  </a:txBody>
                  <a:tcPr/>
                </a:tc>
                <a:tc>
                  <a:txBody>
                    <a:bodyPr/>
                    <a:lstStyle/>
                    <a:p>
                      <a:pPr algn="ctr"/>
                      <a:endParaRPr lang="en-US" sz="1400"/>
                    </a:p>
                  </a:txBody>
                  <a:tcPr/>
                </a:tc>
              </a:tr>
              <a:tr h="347717">
                <a:tc>
                  <a:txBody>
                    <a:bodyPr/>
                    <a:lstStyle/>
                    <a:p>
                      <a:pPr algn="ctr"/>
                      <a:r>
                        <a:rPr lang="en-US" sz="1400" dirty="0" smtClean="0"/>
                        <a:t>5</a:t>
                      </a:r>
                      <a:endParaRPr lang="en-US" sz="1400" dirty="0"/>
                    </a:p>
                  </a:txBody>
                  <a:tcPr/>
                </a:tc>
                <a:tc>
                  <a:txBody>
                    <a:bodyPr/>
                    <a:lstStyle/>
                    <a:p>
                      <a:pPr algn="ctr"/>
                      <a:r>
                        <a:rPr lang="en-US" sz="1400" dirty="0" smtClean="0"/>
                        <a:t>C</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B(OK)</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b="1" dirty="0" smtClean="0">
                          <a:solidFill>
                            <a:srgbClr val="FF0000"/>
                          </a:solidFill>
                        </a:rPr>
                        <a:t>A</a:t>
                      </a:r>
                      <a:endParaRPr lang="en-US" sz="1400" b="1" dirty="0">
                        <a:solidFill>
                          <a:srgbClr val="FF0000"/>
                        </a:solidFill>
                      </a:endParaRPr>
                    </a:p>
                  </a:txBody>
                  <a:tcPr/>
                </a:tc>
              </a:tr>
              <a:tr h="347717">
                <a:tc>
                  <a:txBody>
                    <a:bodyPr/>
                    <a:lstStyle/>
                    <a:p>
                      <a:pPr algn="ctr"/>
                      <a:r>
                        <a:rPr lang="en-US" sz="1400" dirty="0" smtClean="0"/>
                        <a:t>6</a:t>
                      </a:r>
                      <a:endParaRPr lang="en-US" sz="1400" dirty="0"/>
                    </a:p>
                  </a:txBody>
                  <a:tcPr/>
                </a:tc>
                <a:tc>
                  <a:txBody>
                    <a:bodyPr/>
                    <a:lstStyle/>
                    <a:p>
                      <a:pPr algn="ctr"/>
                      <a:r>
                        <a:rPr lang="en-US" sz="1400" dirty="0" smtClean="0"/>
                        <a:t>D</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C</a:t>
                      </a:r>
                    </a:p>
                  </a:txBody>
                  <a:tcPr/>
                </a:tc>
                <a:tc>
                  <a:txBody>
                    <a:bodyPr/>
                    <a:lstStyle/>
                    <a:p>
                      <a:pPr algn="ctr"/>
                      <a:r>
                        <a:rPr lang="en-US" sz="1400" dirty="0" smtClean="0"/>
                        <a:t>B(MUL1)</a:t>
                      </a:r>
                      <a:endParaRPr lang="en-US" sz="1400" dirty="0"/>
                    </a:p>
                  </a:txBody>
                  <a:tcPr/>
                </a:tc>
                <a:tc>
                  <a:txBody>
                    <a:bodyPr/>
                    <a:lstStyle/>
                    <a:p>
                      <a:pPr algn="ctr"/>
                      <a:endParaRPr lang="en-US" sz="1400" dirty="0"/>
                    </a:p>
                  </a:txBody>
                  <a:tcPr/>
                </a:tc>
                <a:tc>
                  <a:txBody>
                    <a:bodyPr/>
                    <a:lstStyle/>
                    <a:p>
                      <a:pPr algn="ctr"/>
                      <a:endParaRPr lang="en-US" sz="1400" dirty="0"/>
                    </a:p>
                  </a:txBody>
                  <a:tcPr/>
                </a:tc>
              </a:tr>
              <a:tr h="347717">
                <a:tc>
                  <a:txBody>
                    <a:bodyPr/>
                    <a:lstStyle/>
                    <a:p>
                      <a:pPr algn="ctr"/>
                      <a:r>
                        <a:rPr lang="en-US" sz="1400" dirty="0" smtClean="0"/>
                        <a:t>7</a:t>
                      </a:r>
                      <a:endParaRPr lang="en-US" sz="1400" dirty="0"/>
                    </a:p>
                  </a:txBody>
                  <a:tcPr/>
                </a:tc>
                <a:tc>
                  <a:txBody>
                    <a:bodyPr/>
                    <a:lstStyle/>
                    <a:p>
                      <a:pPr algn="ctr"/>
                      <a:r>
                        <a:rPr lang="en-US" sz="1400" dirty="0" smtClean="0"/>
                        <a:t>D</a:t>
                      </a:r>
                      <a:endParaRPr lang="en-US" sz="1400" dirty="0"/>
                    </a:p>
                  </a:txBody>
                  <a:tcPr/>
                </a:tc>
                <a:tc>
                  <a:txBody>
                    <a:bodyPr/>
                    <a:lstStyle/>
                    <a:p>
                      <a:pPr algn="ctr"/>
                      <a:r>
                        <a:rPr lang="en-US" sz="1400" dirty="0" smtClean="0"/>
                        <a:t>C</a:t>
                      </a:r>
                      <a:endParaRPr lang="en-US" sz="1400" dirty="0"/>
                    </a:p>
                  </a:txBody>
                  <a:tcPr/>
                </a:tc>
                <a:tc>
                  <a:txBody>
                    <a:bodyPr/>
                    <a:lstStyle/>
                    <a:p>
                      <a:pPr algn="ctr"/>
                      <a:r>
                        <a:rPr lang="en-US" sz="1400" dirty="0" smtClean="0"/>
                        <a:t>B(MUL2)</a:t>
                      </a:r>
                      <a:endParaRPr lang="en-US" sz="1400" dirty="0"/>
                    </a:p>
                  </a:txBody>
                  <a:tcPr/>
                </a:tc>
                <a:tc>
                  <a:txBody>
                    <a:bodyPr/>
                    <a:lstStyle/>
                    <a:p>
                      <a:pPr algn="ctr"/>
                      <a:endParaRPr lang="en-US" sz="1400" dirty="0"/>
                    </a:p>
                  </a:txBody>
                  <a:tcPr/>
                </a:tc>
                <a:tc>
                  <a:txBody>
                    <a:bodyPr/>
                    <a:lstStyle/>
                    <a:p>
                      <a:pPr algn="ctr"/>
                      <a:endParaRPr lang="en-US" sz="1400" dirty="0"/>
                    </a:p>
                  </a:txBody>
                  <a:tcPr/>
                </a:tc>
              </a:tr>
              <a:tr h="347717">
                <a:tc>
                  <a:txBody>
                    <a:bodyPr/>
                    <a:lstStyle/>
                    <a:p>
                      <a:pPr algn="ctr"/>
                      <a:r>
                        <a:rPr lang="en-US" sz="1400" dirty="0" smtClean="0"/>
                        <a:t>8</a:t>
                      </a:r>
                      <a:endParaRPr lang="en-US" sz="1400" dirty="0"/>
                    </a:p>
                  </a:txBody>
                  <a:tcPr/>
                </a:tc>
                <a:tc>
                  <a:txBody>
                    <a:bodyPr/>
                    <a:lstStyle/>
                    <a:p>
                      <a:pPr algn="ctr"/>
                      <a:r>
                        <a:rPr lang="en-US" sz="1400" dirty="0" smtClean="0"/>
                        <a:t>D</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C</a:t>
                      </a:r>
                    </a:p>
                  </a:txBody>
                  <a:tcPr/>
                </a:tc>
                <a:tc>
                  <a:txBody>
                    <a:bodyPr/>
                    <a:lstStyle/>
                    <a:p>
                      <a:pPr algn="ctr"/>
                      <a:endParaRPr lang="en-US" sz="1400" dirty="0"/>
                    </a:p>
                  </a:txBody>
                  <a:tcPr/>
                </a:tc>
                <a:tc>
                  <a:txBody>
                    <a:bodyPr/>
                    <a:lstStyle/>
                    <a:p>
                      <a:pPr algn="ctr"/>
                      <a:r>
                        <a:rPr lang="en-US" sz="1400" dirty="0" smtClean="0"/>
                        <a:t>B</a:t>
                      </a:r>
                      <a:endParaRPr lang="en-US" sz="1400" dirty="0"/>
                    </a:p>
                  </a:txBody>
                  <a:tcPr/>
                </a:tc>
                <a:tc>
                  <a:txBody>
                    <a:bodyPr/>
                    <a:lstStyle/>
                    <a:p>
                      <a:pPr algn="ctr"/>
                      <a:endParaRPr lang="en-US" sz="1400" dirty="0"/>
                    </a:p>
                  </a:txBody>
                  <a:tcPr/>
                </a:tc>
              </a:tr>
              <a:tr h="347717">
                <a:tc>
                  <a:txBody>
                    <a:bodyPr/>
                    <a:lstStyle/>
                    <a:p>
                      <a:pPr algn="ctr"/>
                      <a:r>
                        <a:rPr lang="en-US" sz="1400" dirty="0" smtClean="0"/>
                        <a:t>9</a:t>
                      </a:r>
                      <a:endParaRPr lang="en-US" sz="1400" dirty="0"/>
                    </a:p>
                  </a:txBody>
                  <a:tcPr/>
                </a:tc>
                <a:tc>
                  <a:txBody>
                    <a:bodyPr/>
                    <a:lstStyle/>
                    <a:p>
                      <a:pPr algn="ctr"/>
                      <a:r>
                        <a:rPr lang="en-US" sz="1400" dirty="0" smtClean="0"/>
                        <a:t>D</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C(OK)</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b="1" dirty="0" smtClean="0">
                          <a:solidFill>
                            <a:srgbClr val="FF0000"/>
                          </a:solidFill>
                        </a:rPr>
                        <a:t>B</a:t>
                      </a:r>
                      <a:endParaRPr lang="en-US" sz="1400" b="1" dirty="0">
                        <a:solidFill>
                          <a:srgbClr val="FF0000"/>
                        </a:solidFill>
                      </a:endParaRPr>
                    </a:p>
                  </a:txBody>
                  <a:tcPr/>
                </a:tc>
              </a:tr>
              <a:tr h="347717">
                <a:tc>
                  <a:txBody>
                    <a:bodyPr/>
                    <a:lstStyle/>
                    <a:p>
                      <a:pPr algn="ctr"/>
                      <a:r>
                        <a:rPr lang="en-US" sz="1400" dirty="0" smtClean="0"/>
                        <a:t>10</a:t>
                      </a:r>
                      <a:endParaRPr lang="en-US" sz="1400" dirty="0"/>
                    </a:p>
                  </a:txBody>
                  <a:tcPr/>
                </a:tc>
                <a:tc>
                  <a:txBody>
                    <a:bodyPr/>
                    <a:lstStyle/>
                    <a:p>
                      <a:pPr algn="ctr"/>
                      <a:r>
                        <a:rPr lang="en-US" sz="1400" dirty="0" smtClean="0"/>
                        <a:t>D</a:t>
                      </a:r>
                      <a:endParaRPr lang="en-US" sz="1400" dirty="0"/>
                    </a:p>
                  </a:txBody>
                  <a:tcPr/>
                </a:tc>
                <a:tc>
                  <a:txBody>
                    <a:bodyPr/>
                    <a:lstStyle/>
                    <a:p>
                      <a:pPr algn="ctr"/>
                      <a:r>
                        <a:rPr lang="en-US" sz="1400" dirty="0" smtClean="0"/>
                        <a:t>D</a:t>
                      </a:r>
                      <a:endParaRPr lang="en-US" sz="1400" dirty="0"/>
                    </a:p>
                  </a:txBody>
                  <a:tcPr/>
                </a:tc>
                <a:tc>
                  <a:txBody>
                    <a:bodyPr/>
                    <a:lstStyle/>
                    <a:p>
                      <a:pPr algn="ctr"/>
                      <a:r>
                        <a:rPr lang="en-US" sz="1400" dirty="0" smtClean="0"/>
                        <a:t>C</a:t>
                      </a:r>
                      <a:endParaRPr lang="en-US" sz="1400" dirty="0"/>
                    </a:p>
                  </a:txBody>
                  <a:tcPr/>
                </a:tc>
                <a:tc>
                  <a:txBody>
                    <a:bodyPr/>
                    <a:lstStyle/>
                    <a:p>
                      <a:pPr algn="ctr"/>
                      <a:endParaRPr lang="en-US" sz="1400" dirty="0"/>
                    </a:p>
                  </a:txBody>
                  <a:tcPr/>
                </a:tc>
                <a:tc>
                  <a:txBody>
                    <a:bodyPr/>
                    <a:lstStyle/>
                    <a:p>
                      <a:pPr algn="ctr"/>
                      <a:endParaRPr lang="en-US" sz="1400" dirty="0"/>
                    </a:p>
                  </a:txBody>
                  <a:tcPr/>
                </a:tc>
              </a:tr>
              <a:tr h="347717">
                <a:tc>
                  <a:txBody>
                    <a:bodyPr/>
                    <a:lstStyle/>
                    <a:p>
                      <a:pPr algn="ctr"/>
                      <a:r>
                        <a:rPr lang="en-US" sz="1400" dirty="0" smtClean="0"/>
                        <a:t>11</a:t>
                      </a:r>
                      <a:endParaRPr lang="en-US" sz="1400" dirty="0"/>
                    </a:p>
                  </a:txBody>
                  <a:tcPr/>
                </a:tc>
                <a:tc>
                  <a:txBody>
                    <a:bodyPr/>
                    <a:lstStyle/>
                    <a:p>
                      <a:pPr algn="ctr"/>
                      <a:r>
                        <a:rPr lang="en-US" sz="1400" dirty="0" smtClean="0"/>
                        <a:t>E</a:t>
                      </a:r>
                      <a:endParaRPr lang="en-US" sz="1400" dirty="0"/>
                    </a:p>
                  </a:txBody>
                  <a:tcPr/>
                </a:tc>
                <a:tc>
                  <a:txBody>
                    <a:bodyPr/>
                    <a:lstStyle/>
                    <a:p>
                      <a:pPr algn="ctr"/>
                      <a:r>
                        <a:rPr lang="en-US" sz="1400" dirty="0" smtClean="0"/>
                        <a:t>D</a:t>
                      </a:r>
                      <a:endParaRPr lang="en-US" sz="1400" dirty="0"/>
                    </a:p>
                  </a:txBody>
                  <a:tcPr/>
                </a:tc>
                <a:tc>
                  <a:txBody>
                    <a:bodyPr/>
                    <a:lstStyle/>
                    <a:p>
                      <a:pPr algn="ctr"/>
                      <a:endParaRPr lang="en-US" sz="1400" dirty="0"/>
                    </a:p>
                  </a:txBody>
                  <a:tcPr/>
                </a:tc>
                <a:tc>
                  <a:txBody>
                    <a:bodyPr/>
                    <a:lstStyle/>
                    <a:p>
                      <a:pPr algn="ctr"/>
                      <a:r>
                        <a:rPr lang="en-US" sz="1400" dirty="0" smtClean="0"/>
                        <a:t>C</a:t>
                      </a:r>
                      <a:endParaRPr lang="en-US" sz="1400" dirty="0"/>
                    </a:p>
                  </a:txBody>
                  <a:tcPr/>
                </a:tc>
                <a:tc>
                  <a:txBody>
                    <a:bodyPr/>
                    <a:lstStyle/>
                    <a:p>
                      <a:pPr algn="ctr"/>
                      <a:endParaRPr lang="en-US" sz="1400" dirty="0"/>
                    </a:p>
                  </a:txBody>
                  <a:tcPr/>
                </a:tc>
              </a:tr>
              <a:tr h="347717">
                <a:tc>
                  <a:txBody>
                    <a:bodyPr/>
                    <a:lstStyle/>
                    <a:p>
                      <a:pPr algn="ctr"/>
                      <a:r>
                        <a:rPr lang="en-US" sz="1400" dirty="0" smtClean="0"/>
                        <a:t>12</a:t>
                      </a:r>
                      <a:endParaRPr lang="en-US" sz="1400" dirty="0"/>
                    </a:p>
                  </a:txBody>
                  <a:tcPr/>
                </a:tc>
                <a:tc>
                  <a:txBody>
                    <a:bodyPr/>
                    <a:lstStyle/>
                    <a:p>
                      <a:pPr algn="ctr"/>
                      <a:r>
                        <a:rPr lang="en-US" sz="1400" dirty="0" smtClean="0"/>
                        <a:t>E</a:t>
                      </a:r>
                      <a:endParaRPr lang="en-US" sz="1400" dirty="0"/>
                    </a:p>
                  </a:txBody>
                  <a:tcPr/>
                </a:tc>
                <a:tc>
                  <a:txBody>
                    <a:bodyPr/>
                    <a:lstStyle/>
                    <a:p>
                      <a:pPr algn="ctr"/>
                      <a:r>
                        <a:rPr lang="en-US" sz="1400" dirty="0" smtClean="0"/>
                        <a:t>D (OK)</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b="1" dirty="0" smtClean="0">
                          <a:solidFill>
                            <a:srgbClr val="FF0000"/>
                          </a:solidFill>
                        </a:rPr>
                        <a:t>C</a:t>
                      </a:r>
                      <a:endParaRPr lang="en-US" sz="1400" b="1" dirty="0">
                        <a:solidFill>
                          <a:srgbClr val="FF0000"/>
                        </a:solidFill>
                      </a:endParaRPr>
                    </a:p>
                  </a:txBody>
                  <a:tcPr/>
                </a:tc>
              </a:tr>
              <a:tr h="347717">
                <a:tc>
                  <a:txBody>
                    <a:bodyPr/>
                    <a:lstStyle/>
                    <a:p>
                      <a:pPr algn="ctr"/>
                      <a:r>
                        <a:rPr lang="en-US" sz="1400" dirty="0" smtClean="0"/>
                        <a:t>13</a:t>
                      </a:r>
                      <a:endParaRPr lang="en-US" sz="1400" dirty="0"/>
                    </a:p>
                  </a:txBody>
                  <a:tcPr/>
                </a:tc>
                <a:tc>
                  <a:txBody>
                    <a:bodyPr/>
                    <a:lstStyle/>
                    <a:p>
                      <a:pPr algn="ctr"/>
                      <a:r>
                        <a:rPr lang="en-US" sz="1400" dirty="0" smtClean="0"/>
                        <a:t>E</a:t>
                      </a:r>
                      <a:endParaRPr lang="en-US" sz="1400" dirty="0"/>
                    </a:p>
                  </a:txBody>
                  <a:tcPr/>
                </a:tc>
                <a:tc>
                  <a:txBody>
                    <a:bodyPr/>
                    <a:lstStyle/>
                    <a:p>
                      <a:pPr algn="ctr"/>
                      <a:endParaRPr lang="en-US" sz="1400" dirty="0"/>
                    </a:p>
                  </a:txBody>
                  <a:tcPr/>
                </a:tc>
                <a:tc>
                  <a:txBody>
                    <a:bodyPr/>
                    <a:lstStyle/>
                    <a:p>
                      <a:pPr algn="ctr"/>
                      <a:r>
                        <a:rPr lang="en-US" sz="1400" dirty="0" smtClean="0"/>
                        <a:t>D</a:t>
                      </a:r>
                      <a:endParaRPr lang="en-US" sz="1400" dirty="0"/>
                    </a:p>
                  </a:txBody>
                  <a:tcPr/>
                </a:tc>
                <a:tc>
                  <a:txBody>
                    <a:bodyPr/>
                    <a:lstStyle/>
                    <a:p>
                      <a:pPr algn="ctr"/>
                      <a:endParaRPr lang="en-US" sz="1400" dirty="0"/>
                    </a:p>
                  </a:txBody>
                  <a:tcPr/>
                </a:tc>
                <a:tc>
                  <a:txBody>
                    <a:bodyPr/>
                    <a:lstStyle/>
                    <a:p>
                      <a:pPr algn="ctr"/>
                      <a:endParaRPr lang="en-US" sz="1400" dirty="0"/>
                    </a:p>
                  </a:txBody>
                  <a:tcPr/>
                </a:tc>
              </a:tr>
              <a:tr h="347717">
                <a:tc>
                  <a:txBody>
                    <a:bodyPr/>
                    <a:lstStyle/>
                    <a:p>
                      <a:pPr algn="ctr"/>
                      <a:r>
                        <a:rPr lang="en-US" sz="1400" dirty="0" smtClean="0"/>
                        <a:t>14</a:t>
                      </a:r>
                      <a:endParaRPr lang="en-US" sz="1400" dirty="0"/>
                    </a:p>
                  </a:txBody>
                  <a:tcPr/>
                </a:tc>
                <a:tc>
                  <a:txBody>
                    <a:bodyPr/>
                    <a:lstStyle/>
                    <a:p>
                      <a:pPr algn="ctr"/>
                      <a:r>
                        <a:rPr lang="en-US" sz="1400" dirty="0" smtClean="0"/>
                        <a:t>F</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D(</a:t>
                      </a:r>
                      <a:r>
                        <a:rPr lang="en-US" sz="1400" dirty="0" smtClean="0">
                          <a:sym typeface="Wingdings"/>
                        </a:rPr>
                        <a:t>Fetch F)</a:t>
                      </a:r>
                      <a:endParaRPr lang="en-US" sz="1400" dirty="0"/>
                    </a:p>
                  </a:txBody>
                  <a:tcPr/>
                </a:tc>
                <a:tc>
                  <a:txBody>
                    <a:bodyPr/>
                    <a:lstStyle/>
                    <a:p>
                      <a:pPr algn="ctr"/>
                      <a:endParaRPr lang="en-US" sz="1400" dirty="0"/>
                    </a:p>
                  </a:txBody>
                  <a:tcPr/>
                </a:tc>
              </a:tr>
              <a:tr h="347717">
                <a:tc>
                  <a:txBody>
                    <a:bodyPr/>
                    <a:lstStyle/>
                    <a:p>
                      <a:pPr algn="ctr"/>
                      <a:r>
                        <a:rPr lang="en-US" sz="1400" dirty="0" smtClean="0"/>
                        <a:t>15</a:t>
                      </a:r>
                      <a:endParaRPr lang="en-US" sz="1400" dirty="0"/>
                    </a:p>
                  </a:txBody>
                  <a:tcPr/>
                </a:tc>
                <a:tc>
                  <a:txBody>
                    <a:bodyPr/>
                    <a:lstStyle/>
                    <a:p>
                      <a:pPr algn="ctr"/>
                      <a:endParaRPr lang="en-US" sz="1400" dirty="0"/>
                    </a:p>
                  </a:txBody>
                  <a:tcPr/>
                </a:tc>
                <a:tc>
                  <a:txBody>
                    <a:bodyPr/>
                    <a:lstStyle/>
                    <a:p>
                      <a:pPr algn="ctr"/>
                      <a:r>
                        <a:rPr lang="en-US" sz="1400" dirty="0" smtClean="0"/>
                        <a:t>F</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b="1" dirty="0" smtClean="0">
                          <a:solidFill>
                            <a:srgbClr val="FF0000"/>
                          </a:solidFill>
                        </a:rPr>
                        <a:t>D</a:t>
                      </a:r>
                      <a:endParaRPr lang="en-US" sz="1400" b="1" dirty="0">
                        <a:solidFill>
                          <a:srgbClr val="FF0000"/>
                        </a:solidFill>
                      </a:endParaRPr>
                    </a:p>
                  </a:txBody>
                  <a:tcPr/>
                </a:tc>
              </a:tr>
              <a:tr h="347717">
                <a:tc>
                  <a:txBody>
                    <a:bodyPr/>
                    <a:lstStyle/>
                    <a:p>
                      <a:pPr algn="ctr"/>
                      <a:r>
                        <a:rPr lang="en-US" sz="1400" dirty="0" smtClean="0"/>
                        <a:t>16</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F</a:t>
                      </a:r>
                      <a:endParaRPr lang="en-US" sz="1400" dirty="0"/>
                    </a:p>
                  </a:txBody>
                  <a:tcPr/>
                </a:tc>
                <a:tc>
                  <a:txBody>
                    <a:bodyPr/>
                    <a:lstStyle/>
                    <a:p>
                      <a:pPr algn="ctr"/>
                      <a:endParaRPr lang="en-US" sz="1400" dirty="0"/>
                    </a:p>
                  </a:txBody>
                  <a:tcPr/>
                </a:tc>
                <a:tc>
                  <a:txBody>
                    <a:bodyPr/>
                    <a:lstStyle/>
                    <a:p>
                      <a:pPr algn="ctr"/>
                      <a:endParaRPr lang="en-US" sz="1400" dirty="0"/>
                    </a:p>
                  </a:txBody>
                  <a:tcPr/>
                </a:tc>
              </a:tr>
              <a:tr h="347717">
                <a:tc>
                  <a:txBody>
                    <a:bodyPr/>
                    <a:lstStyle/>
                    <a:p>
                      <a:pPr algn="ctr"/>
                      <a:r>
                        <a:rPr lang="en-US" sz="1400" dirty="0" smtClean="0"/>
                        <a:t>17</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F</a:t>
                      </a:r>
                      <a:endParaRPr lang="en-US" sz="1400" dirty="0"/>
                    </a:p>
                  </a:txBody>
                  <a:tcPr/>
                </a:tc>
                <a:tc>
                  <a:txBody>
                    <a:bodyPr/>
                    <a:lstStyle/>
                    <a:p>
                      <a:pPr algn="ctr"/>
                      <a:endParaRPr lang="en-US" sz="1400" dirty="0"/>
                    </a:p>
                  </a:txBody>
                  <a:tcPr/>
                </a:tc>
              </a:tr>
              <a:tr h="347717">
                <a:tc>
                  <a:txBody>
                    <a:bodyPr/>
                    <a:lstStyle/>
                    <a:p>
                      <a:pPr algn="ctr"/>
                      <a:r>
                        <a:rPr lang="en-US" sz="1400" dirty="0" smtClean="0"/>
                        <a:t>18</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b="1" dirty="0" smtClean="0">
                          <a:solidFill>
                            <a:srgbClr val="FF0000"/>
                          </a:solidFill>
                        </a:rPr>
                        <a:t>F</a:t>
                      </a:r>
                      <a:endParaRPr lang="en-US" sz="1400" b="1" dirty="0">
                        <a:solidFill>
                          <a:srgbClr val="FF0000"/>
                        </a:solidFill>
                      </a:endParaRPr>
                    </a:p>
                  </a:txBody>
                  <a:tcPr/>
                </a:tc>
              </a:tr>
            </a:tbl>
          </a:graphicData>
        </a:graphic>
      </p:graphicFrame>
      <p:sp>
        <p:nvSpPr>
          <p:cNvPr id="7" name="Cloud 6"/>
          <p:cNvSpPr/>
          <p:nvPr/>
        </p:nvSpPr>
        <p:spPr>
          <a:xfrm>
            <a:off x="4577662" y="1558682"/>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37" name="Cloud 36"/>
          <p:cNvSpPr/>
          <p:nvPr/>
        </p:nvSpPr>
        <p:spPr>
          <a:xfrm>
            <a:off x="4577662" y="1866184"/>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38" name="Cloud 37"/>
          <p:cNvSpPr/>
          <p:nvPr/>
        </p:nvSpPr>
        <p:spPr>
          <a:xfrm>
            <a:off x="5920687" y="1884403"/>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39" name="Cloud 38"/>
          <p:cNvSpPr/>
          <p:nvPr/>
        </p:nvSpPr>
        <p:spPr>
          <a:xfrm>
            <a:off x="5920687" y="2184383"/>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0" name="Cloud 39"/>
          <p:cNvSpPr/>
          <p:nvPr/>
        </p:nvSpPr>
        <p:spPr>
          <a:xfrm>
            <a:off x="5920687" y="2619111"/>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1" name="Cloud 40"/>
          <p:cNvSpPr/>
          <p:nvPr/>
        </p:nvSpPr>
        <p:spPr>
          <a:xfrm>
            <a:off x="7168462" y="2203301"/>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2" name="Cloud 41"/>
          <p:cNvSpPr/>
          <p:nvPr/>
        </p:nvSpPr>
        <p:spPr>
          <a:xfrm>
            <a:off x="7168462" y="2619111"/>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3" name="Cloud 42"/>
          <p:cNvSpPr/>
          <p:nvPr/>
        </p:nvSpPr>
        <p:spPr>
          <a:xfrm>
            <a:off x="7177987" y="2914386"/>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4" name="Cloud 43"/>
          <p:cNvSpPr/>
          <p:nvPr/>
        </p:nvSpPr>
        <p:spPr>
          <a:xfrm>
            <a:off x="7187512" y="3622411"/>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5" name="Cloud 44"/>
          <p:cNvSpPr/>
          <p:nvPr/>
        </p:nvSpPr>
        <p:spPr>
          <a:xfrm>
            <a:off x="7165287" y="3965311"/>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6" name="Cloud 45"/>
          <p:cNvSpPr/>
          <p:nvPr/>
        </p:nvSpPr>
        <p:spPr>
          <a:xfrm>
            <a:off x="7158937" y="4657461"/>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7" name="Cloud 46"/>
          <p:cNvSpPr/>
          <p:nvPr/>
        </p:nvSpPr>
        <p:spPr>
          <a:xfrm>
            <a:off x="7120837" y="4984486"/>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8" name="Cloud 47"/>
          <p:cNvSpPr/>
          <p:nvPr/>
        </p:nvSpPr>
        <p:spPr>
          <a:xfrm>
            <a:off x="7114487" y="5692511"/>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49" name="Cloud 48"/>
          <p:cNvSpPr/>
          <p:nvPr/>
        </p:nvSpPr>
        <p:spPr>
          <a:xfrm>
            <a:off x="7124012" y="6067161"/>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0" name="Cloud 49"/>
          <p:cNvSpPr/>
          <p:nvPr/>
        </p:nvSpPr>
        <p:spPr>
          <a:xfrm>
            <a:off x="4635670" y="2914386"/>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1" name="Cloud 50"/>
          <p:cNvSpPr/>
          <p:nvPr/>
        </p:nvSpPr>
        <p:spPr>
          <a:xfrm>
            <a:off x="4686470" y="3298297"/>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2" name="Cloud 51"/>
          <p:cNvSpPr/>
          <p:nvPr/>
        </p:nvSpPr>
        <p:spPr>
          <a:xfrm>
            <a:off x="5920687" y="3285333"/>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3" name="Cloud 52"/>
          <p:cNvSpPr/>
          <p:nvPr/>
        </p:nvSpPr>
        <p:spPr>
          <a:xfrm>
            <a:off x="6048545" y="3673062"/>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4" name="Cloud 53"/>
          <p:cNvSpPr/>
          <p:nvPr/>
        </p:nvSpPr>
        <p:spPr>
          <a:xfrm>
            <a:off x="4690503" y="3951819"/>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5" name="Cloud 54"/>
          <p:cNvSpPr/>
          <p:nvPr/>
        </p:nvSpPr>
        <p:spPr>
          <a:xfrm>
            <a:off x="3461778" y="4689326"/>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6" name="Cloud 55"/>
          <p:cNvSpPr/>
          <p:nvPr/>
        </p:nvSpPr>
        <p:spPr>
          <a:xfrm>
            <a:off x="5920687" y="4362301"/>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7" name="Cloud 56"/>
          <p:cNvSpPr/>
          <p:nvPr/>
        </p:nvSpPr>
        <p:spPr>
          <a:xfrm>
            <a:off x="5920687" y="4663662"/>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8" name="Cloud 57"/>
          <p:cNvSpPr/>
          <p:nvPr/>
        </p:nvSpPr>
        <p:spPr>
          <a:xfrm>
            <a:off x="4680120" y="4314412"/>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59" name="Cloud 58"/>
          <p:cNvSpPr/>
          <p:nvPr/>
        </p:nvSpPr>
        <p:spPr>
          <a:xfrm>
            <a:off x="4731778" y="4958822"/>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60" name="Cloud 59"/>
          <p:cNvSpPr/>
          <p:nvPr/>
        </p:nvSpPr>
        <p:spPr>
          <a:xfrm>
            <a:off x="4725428" y="5279646"/>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61" name="Cloud 60"/>
          <p:cNvSpPr/>
          <p:nvPr/>
        </p:nvSpPr>
        <p:spPr>
          <a:xfrm>
            <a:off x="5920687" y="5363577"/>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62" name="Cloud 61"/>
          <p:cNvSpPr/>
          <p:nvPr/>
        </p:nvSpPr>
        <p:spPr>
          <a:xfrm>
            <a:off x="5920687" y="5699897"/>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63" name="Cloud 62"/>
          <p:cNvSpPr/>
          <p:nvPr/>
        </p:nvSpPr>
        <p:spPr>
          <a:xfrm>
            <a:off x="3461778" y="5068417"/>
            <a:ext cx="579396" cy="295160"/>
          </a:xfrm>
          <a:prstGeom prst="clou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0000"/>
              </a:solidFill>
              <a:latin typeface="Calibri"/>
            </a:endParaRPr>
          </a:p>
        </p:txBody>
      </p:sp>
      <p:sp>
        <p:nvSpPr>
          <p:cNvPr id="65" name="Left Arrow 64"/>
          <p:cNvSpPr/>
          <p:nvPr/>
        </p:nvSpPr>
        <p:spPr>
          <a:xfrm>
            <a:off x="7766908" y="3298297"/>
            <a:ext cx="508000" cy="29516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66" name="Left Arrow 65"/>
          <p:cNvSpPr/>
          <p:nvPr/>
        </p:nvSpPr>
        <p:spPr>
          <a:xfrm>
            <a:off x="7766908" y="4314412"/>
            <a:ext cx="508000" cy="29516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67" name="Left Arrow 66"/>
          <p:cNvSpPr/>
          <p:nvPr/>
        </p:nvSpPr>
        <p:spPr>
          <a:xfrm>
            <a:off x="7744683" y="5363577"/>
            <a:ext cx="508000" cy="29516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68" name="Left Arrow 67"/>
          <p:cNvSpPr/>
          <p:nvPr/>
        </p:nvSpPr>
        <p:spPr>
          <a:xfrm>
            <a:off x="7786816" y="6425900"/>
            <a:ext cx="508000" cy="29516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Calibri"/>
            </a:endParaRPr>
          </a:p>
        </p:txBody>
      </p:sp>
    </p:spTree>
    <p:extLst>
      <p:ext uri="{BB962C8B-B14F-4D97-AF65-F5344CB8AC3E}">
        <p14:creationId xmlns:p14="http://schemas.microsoft.com/office/powerpoint/2010/main" val="2578707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a:t>
            </a:r>
            <a:endParaRPr lang="en-US" dirty="0"/>
          </a:p>
        </p:txBody>
      </p:sp>
      <p:sp>
        <p:nvSpPr>
          <p:cNvPr id="5" name="Content Placeholder 4"/>
          <p:cNvSpPr>
            <a:spLocks noGrp="1"/>
          </p:cNvSpPr>
          <p:nvPr>
            <p:ph idx="1"/>
          </p:nvPr>
        </p:nvSpPr>
        <p:spPr/>
        <p:txBody>
          <a:bodyPr>
            <a:normAutofit/>
          </a:bodyPr>
          <a:lstStyle/>
          <a:p>
            <a:pPr marL="457200" indent="-457200">
              <a:buAutoNum type="alphaUcParenR"/>
            </a:pPr>
            <a:r>
              <a:rPr lang="en-US" sz="2400" dirty="0" smtClean="0"/>
              <a:t>What </a:t>
            </a:r>
            <a:r>
              <a:rPr lang="en-US" sz="2400" dirty="0"/>
              <a:t>is the clock frequency at which M1 can operate? </a:t>
            </a:r>
            <a:endParaRPr lang="en-US" sz="2400" dirty="0" smtClean="0"/>
          </a:p>
          <a:p>
            <a:pPr marL="0" indent="0">
              <a:buNone/>
            </a:pPr>
            <a:r>
              <a:rPr lang="en-US" sz="2400" dirty="0" smtClean="0">
                <a:solidFill>
                  <a:srgbClr val="FF0000"/>
                </a:solidFill>
              </a:rPr>
              <a:t>1/2.5ns = 400MHz</a:t>
            </a:r>
          </a:p>
          <a:p>
            <a:pPr marL="0" indent="0">
              <a:buNone/>
            </a:pPr>
            <a:endParaRPr lang="en-US" sz="2400" dirty="0">
              <a:solidFill>
                <a:srgbClr val="FF0000"/>
              </a:solidFill>
            </a:endParaRPr>
          </a:p>
          <a:p>
            <a:pPr marL="0" indent="0">
              <a:buNone/>
            </a:pPr>
            <a:r>
              <a:rPr lang="en-US" sz="2400" dirty="0"/>
              <a:t>B)  What is the clock frequency at which M2 can operate?</a:t>
            </a:r>
          </a:p>
          <a:p>
            <a:pPr marL="0" indent="0">
              <a:buNone/>
            </a:pPr>
            <a:r>
              <a:rPr lang="en-US" sz="2400" dirty="0" smtClean="0">
                <a:solidFill>
                  <a:srgbClr val="FF0000"/>
                </a:solidFill>
              </a:rPr>
              <a:t>1/3ns </a:t>
            </a:r>
            <a:r>
              <a:rPr lang="en-US" sz="2400" dirty="0">
                <a:solidFill>
                  <a:srgbClr val="FF0000"/>
                </a:solidFill>
              </a:rPr>
              <a:t>= </a:t>
            </a:r>
            <a:r>
              <a:rPr lang="en-US" sz="2400" dirty="0" smtClean="0">
                <a:solidFill>
                  <a:srgbClr val="FF0000"/>
                </a:solidFill>
              </a:rPr>
              <a:t>333MHz</a:t>
            </a:r>
            <a:endParaRPr lang="en-US" sz="2400" dirty="0">
              <a:solidFill>
                <a:srgbClr val="FF0000"/>
              </a:solidFill>
            </a:endParaRPr>
          </a:p>
          <a:p>
            <a:pPr marL="0" indent="0">
              <a:buNone/>
            </a:pPr>
            <a:endParaRPr lang="en-US" sz="2400" dirty="0" smtClean="0">
              <a:solidFill>
                <a:srgbClr val="FF0000"/>
              </a:solidFill>
            </a:endParaRPr>
          </a:p>
          <a:p>
            <a:pPr marL="0" indent="0">
              <a:buNone/>
            </a:pPr>
            <a:r>
              <a:rPr lang="en-US" sz="2400" dirty="0"/>
              <a:t>C) Which design would you recommend? </a:t>
            </a:r>
            <a:r>
              <a:rPr lang="en-US" sz="2400" dirty="0" smtClean="0"/>
              <a:t> </a:t>
            </a:r>
            <a:r>
              <a:rPr lang="en-US" sz="2400" dirty="0" smtClean="0">
                <a:solidFill>
                  <a:srgbClr val="FF0000"/>
                </a:solidFill>
              </a:rPr>
              <a:t>M1 (faster)</a:t>
            </a:r>
          </a:p>
          <a:p>
            <a:pPr marL="0" indent="0">
              <a:buNone/>
            </a:pPr>
            <a:endParaRPr lang="en-US" sz="2400" dirty="0">
              <a:solidFill>
                <a:srgbClr val="FF0000"/>
              </a:solidFill>
            </a:endParaRPr>
          </a:p>
          <a:p>
            <a:pPr marL="0" indent="0">
              <a:buNone/>
            </a:pPr>
            <a:r>
              <a:rPr lang="en-US" sz="2400" dirty="0" smtClean="0">
                <a:solidFill>
                  <a:srgbClr val="000000"/>
                </a:solidFill>
              </a:rPr>
              <a:t>D) Speedup of this machine </a:t>
            </a:r>
            <a:r>
              <a:rPr lang="en-US" sz="2400" dirty="0" err="1" smtClean="0">
                <a:solidFill>
                  <a:srgbClr val="000000"/>
                </a:solidFill>
              </a:rPr>
              <a:t>wrt</a:t>
            </a:r>
            <a:r>
              <a:rPr lang="en-US" sz="2400" dirty="0" smtClean="0">
                <a:solidFill>
                  <a:srgbClr val="000000"/>
                </a:solidFill>
              </a:rPr>
              <a:t> baseline? </a:t>
            </a:r>
            <a:r>
              <a:rPr lang="en-US" sz="2400" dirty="0" smtClean="0">
                <a:solidFill>
                  <a:srgbClr val="FF0000"/>
                </a:solidFill>
              </a:rPr>
              <a:t>400MHz/100MHz=4x</a:t>
            </a:r>
            <a:endParaRPr lang="en-US" sz="2400" dirty="0">
              <a:solidFill>
                <a:srgbClr val="FF0000"/>
              </a:solidFill>
            </a:endParaRPr>
          </a:p>
        </p:txBody>
      </p:sp>
    </p:spTree>
    <p:extLst>
      <p:ext uri="{BB962C8B-B14F-4D97-AF65-F5344CB8AC3E}">
        <p14:creationId xmlns:p14="http://schemas.microsoft.com/office/powerpoint/2010/main" val="417785932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 AMAT for design X?   </a:t>
            </a:r>
            <a:r>
              <a:rPr lang="en-US" sz="2400" dirty="0" smtClean="0">
                <a:solidFill>
                  <a:srgbClr val="FF0000"/>
                </a:solidFill>
              </a:rPr>
              <a:t>= 1+0.1*100=11 cycles</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r>
              <a:rPr lang="en-US" sz="2400" dirty="0" smtClean="0"/>
              <a:t>B. </a:t>
            </a:r>
            <a:r>
              <a:rPr lang="en-US" sz="2400" dirty="0"/>
              <a:t>AMAT for </a:t>
            </a:r>
            <a:r>
              <a:rPr lang="en-US" sz="2400" dirty="0" smtClean="0"/>
              <a:t>design Y?   </a:t>
            </a:r>
            <a:r>
              <a:rPr lang="en-US" sz="2400" dirty="0">
                <a:solidFill>
                  <a:srgbClr val="FF0000"/>
                </a:solidFill>
              </a:rPr>
              <a:t>= </a:t>
            </a:r>
            <a:r>
              <a:rPr lang="en-US" sz="2400" dirty="0" smtClean="0">
                <a:solidFill>
                  <a:srgbClr val="FF0000"/>
                </a:solidFill>
              </a:rPr>
              <a:t>10+0.02*</a:t>
            </a:r>
            <a:r>
              <a:rPr lang="en-US" sz="2400" dirty="0">
                <a:solidFill>
                  <a:srgbClr val="FF0000"/>
                </a:solidFill>
              </a:rPr>
              <a:t>100=</a:t>
            </a:r>
            <a:r>
              <a:rPr lang="en-US" sz="2400" dirty="0" smtClean="0">
                <a:solidFill>
                  <a:srgbClr val="FF0000"/>
                </a:solidFill>
              </a:rPr>
              <a:t>12 </a:t>
            </a:r>
            <a:r>
              <a:rPr lang="en-US" sz="2400" dirty="0">
                <a:solidFill>
                  <a:srgbClr val="FF0000"/>
                </a:solidFill>
              </a:rPr>
              <a:t>cycles</a:t>
            </a:r>
            <a:br>
              <a:rPr lang="en-US" sz="2400" dirty="0">
                <a:solidFill>
                  <a:srgbClr val="FF0000"/>
                </a:solidFill>
              </a:rPr>
            </a:br>
            <a:r>
              <a:rPr lang="en-US" sz="2400" dirty="0">
                <a:solidFill>
                  <a:srgbClr val="FF0000"/>
                </a:solidFill>
              </a:rPr>
              <a:t/>
            </a:r>
            <a:br>
              <a:rPr lang="en-US" sz="2400" dirty="0">
                <a:solidFill>
                  <a:srgbClr val="FF0000"/>
                </a:solidFill>
              </a:rPr>
            </a:br>
            <a:r>
              <a:rPr lang="en-US" sz="2400" dirty="0" smtClean="0"/>
              <a:t>C. </a:t>
            </a:r>
            <a:r>
              <a:rPr lang="en-US" sz="2400" dirty="0"/>
              <a:t>AMAT for design </a:t>
            </a:r>
            <a:r>
              <a:rPr lang="en-US" sz="2400" dirty="0" smtClean="0"/>
              <a:t>Z?   </a:t>
            </a:r>
          </a:p>
          <a:p>
            <a:pPr marL="0" indent="0">
              <a:buNone/>
            </a:pPr>
            <a:r>
              <a:rPr lang="en-US" sz="2400" dirty="0" smtClean="0">
                <a:solidFill>
                  <a:srgbClr val="FF0000"/>
                </a:solidFill>
              </a:rPr>
              <a:t>Assume 100 accesses, out of which 90 will hit in L1, 2 will miss L2, and the remaining 8 will miss in L1 and hit in L2.</a:t>
            </a:r>
          </a:p>
          <a:p>
            <a:pPr marL="0" indent="0">
              <a:buNone/>
            </a:pPr>
            <a:r>
              <a:rPr lang="en-US" sz="2400" dirty="0" smtClean="0">
                <a:solidFill>
                  <a:srgbClr val="FF0000"/>
                </a:solidFill>
              </a:rPr>
              <a:t>For 100 accesses we need (90*1) + (8*11) + (2*111) = 400 cycles</a:t>
            </a:r>
          </a:p>
          <a:p>
            <a:pPr marL="0" indent="0">
              <a:buNone/>
            </a:pPr>
            <a:r>
              <a:rPr lang="en-US" sz="2400" dirty="0" smtClean="0">
                <a:solidFill>
                  <a:srgbClr val="FF0000"/>
                </a:solidFill>
              </a:rPr>
              <a:t>So, average is 400 /100=4 cycles</a:t>
            </a:r>
          </a:p>
          <a:p>
            <a:pPr marL="0" indent="0">
              <a:buNone/>
            </a:pPr>
            <a:endParaRPr lang="en-US" sz="2400" dirty="0">
              <a:solidFill>
                <a:srgbClr val="FF0000"/>
              </a:solidFill>
            </a:endParaRPr>
          </a:p>
          <a:p>
            <a:pPr marL="0" indent="0">
              <a:buNone/>
            </a:pPr>
            <a:r>
              <a:rPr lang="en-US" sz="2400" dirty="0" smtClean="0"/>
              <a:t>D. Which design would for you recommend?  </a:t>
            </a:r>
            <a:r>
              <a:rPr lang="en-US" sz="2400" dirty="0" smtClean="0">
                <a:solidFill>
                  <a:srgbClr val="FF0000"/>
                </a:solidFill>
              </a:rPr>
              <a:t>= Z (lowest AMAT)</a:t>
            </a:r>
            <a:endParaRPr lang="en-US" sz="2400" dirty="0">
              <a:solidFill>
                <a:srgbClr val="FF0000"/>
              </a:solidFill>
            </a:endParaRPr>
          </a:p>
        </p:txBody>
      </p:sp>
    </p:spTree>
    <p:extLst>
      <p:ext uri="{BB962C8B-B14F-4D97-AF65-F5344CB8AC3E}">
        <p14:creationId xmlns:p14="http://schemas.microsoft.com/office/powerpoint/2010/main" val="9394729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D</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8" name="TextBox 7"/>
          <p:cNvSpPr txBox="1"/>
          <p:nvPr/>
        </p:nvSpPr>
        <p:spPr>
          <a:xfrm>
            <a:off x="1412949" y="4038600"/>
            <a:ext cx="5740311" cy="1200329"/>
          </a:xfrm>
          <a:prstGeom prst="rect">
            <a:avLst/>
          </a:prstGeom>
          <a:noFill/>
        </p:spPr>
        <p:txBody>
          <a:bodyPr wrap="none" rtlCol="0">
            <a:spAutoFit/>
          </a:bodyPr>
          <a:lstStyle/>
          <a:p>
            <a:pPr algn="ctr"/>
            <a:r>
              <a:rPr lang="en-US" dirty="0" smtClean="0"/>
              <a:t>Each RAT entry (1 valid bit + 8 bit )=9 bits</a:t>
            </a:r>
            <a:br>
              <a:rPr lang="en-US" dirty="0" smtClean="0"/>
            </a:br>
            <a:r>
              <a:rPr lang="en-US" dirty="0" smtClean="0"/>
              <a:t>RAT size = 16 * 9 bits = 18 bytes (16 bytes accepted)</a:t>
            </a:r>
            <a:br>
              <a:rPr lang="en-US" dirty="0" smtClean="0"/>
            </a:br>
            <a:r>
              <a:rPr lang="en-US" dirty="0" smtClean="0"/>
              <a:t>Physical register file size = 256 registers * 8B = 2048B</a:t>
            </a:r>
            <a:br>
              <a:rPr lang="en-US" dirty="0" smtClean="0"/>
            </a:br>
            <a:endParaRPr lang="en-US" dirty="0"/>
          </a:p>
        </p:txBody>
      </p:sp>
      <p:pic>
        <p:nvPicPr>
          <p:cNvPr id="3" name="Picture 2"/>
          <p:cNvPicPr>
            <a:picLocks noChangeAspect="1"/>
          </p:cNvPicPr>
          <p:nvPr/>
        </p:nvPicPr>
        <p:blipFill>
          <a:blip r:embed="rId2"/>
          <a:stretch>
            <a:fillRect/>
          </a:stretch>
        </p:blipFill>
        <p:spPr>
          <a:xfrm>
            <a:off x="304800" y="1371600"/>
            <a:ext cx="8534400" cy="876300"/>
          </a:xfrm>
          <a:prstGeom prst="rect">
            <a:avLst/>
          </a:prstGeom>
        </p:spPr>
      </p:pic>
    </p:spTree>
    <p:extLst>
      <p:ext uri="{BB962C8B-B14F-4D97-AF65-F5344CB8AC3E}">
        <p14:creationId xmlns:p14="http://schemas.microsoft.com/office/powerpoint/2010/main" val="42414364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Q5</a:t>
            </a:r>
            <a:endParaRPr lang="en-US" dirty="0"/>
          </a:p>
        </p:txBody>
      </p:sp>
      <p:sp>
        <p:nvSpPr>
          <p:cNvPr id="3" name="Content Placeholder 2"/>
          <p:cNvSpPr>
            <a:spLocks noGrp="1"/>
          </p:cNvSpPr>
          <p:nvPr>
            <p:ph idx="1"/>
          </p:nvPr>
        </p:nvSpPr>
        <p:spPr/>
        <p:txBody>
          <a:bodyPr>
            <a:normAutofit/>
          </a:bodyPr>
          <a:lstStyle/>
          <a:p>
            <a:pPr marL="457200" indent="-457200">
              <a:buAutoNum type="alphaUcPeriod"/>
            </a:pPr>
            <a:r>
              <a:rPr lang="en-US" sz="2400" dirty="0" smtClean="0"/>
              <a:t>Assume 100 iterations of this loop.</a:t>
            </a:r>
          </a:p>
          <a:p>
            <a:pPr marL="0" indent="0">
              <a:buNone/>
            </a:pPr>
            <a:r>
              <a:rPr lang="en-US" sz="2400" dirty="0" smtClean="0">
                <a:solidFill>
                  <a:srgbClr val="FF0000"/>
                </a:solidFill>
              </a:rPr>
              <a:t>Predication will need 100*(110 instructions/per loop)=11000</a:t>
            </a:r>
          </a:p>
          <a:p>
            <a:pPr marL="0" indent="0">
              <a:buNone/>
            </a:pPr>
            <a:r>
              <a:rPr lang="en-US" sz="2400" dirty="0" smtClean="0">
                <a:solidFill>
                  <a:srgbClr val="FF0000"/>
                </a:solidFill>
              </a:rPr>
              <a:t>There will be 20 mispredictions, each costing 100 inst. So,</a:t>
            </a:r>
          </a:p>
          <a:p>
            <a:pPr marL="0" indent="0">
              <a:buNone/>
            </a:pPr>
            <a:r>
              <a:rPr lang="en-US" sz="2400" dirty="0" err="1" smtClean="0">
                <a:solidFill>
                  <a:srgbClr val="FF0000"/>
                </a:solidFill>
              </a:rPr>
              <a:t>Bpred</a:t>
            </a:r>
            <a:r>
              <a:rPr lang="en-US" sz="2400" dirty="0" smtClean="0">
                <a:solidFill>
                  <a:srgbClr val="FF0000"/>
                </a:solidFill>
              </a:rPr>
              <a:t> will need (100*100) + (20*100, </a:t>
            </a:r>
            <a:r>
              <a:rPr lang="en-US" sz="2400" dirty="0" err="1" smtClean="0">
                <a:solidFill>
                  <a:srgbClr val="FF0000"/>
                </a:solidFill>
              </a:rPr>
              <a:t>mispred</a:t>
            </a:r>
            <a:r>
              <a:rPr lang="en-US" sz="2400" dirty="0" smtClean="0">
                <a:solidFill>
                  <a:srgbClr val="FF0000"/>
                </a:solidFill>
              </a:rPr>
              <a:t>) = 12000</a:t>
            </a:r>
          </a:p>
          <a:p>
            <a:pPr marL="0" indent="0">
              <a:buNone/>
            </a:pPr>
            <a:r>
              <a:rPr lang="en-US" sz="2400" dirty="0" smtClean="0">
                <a:solidFill>
                  <a:srgbClr val="FF0000"/>
                </a:solidFill>
              </a:rPr>
              <a:t>So, predication is better</a:t>
            </a:r>
          </a:p>
          <a:p>
            <a:pPr marL="0" indent="0">
              <a:buNone/>
            </a:pPr>
            <a:endParaRPr lang="en-US" sz="2400" dirty="0">
              <a:solidFill>
                <a:srgbClr val="FF0000"/>
              </a:solidFill>
            </a:endParaRPr>
          </a:p>
          <a:p>
            <a:pPr marL="0" indent="0">
              <a:buNone/>
            </a:pPr>
            <a:r>
              <a:rPr lang="en-US" sz="2400" dirty="0" smtClean="0"/>
              <a:t>B. </a:t>
            </a:r>
            <a:r>
              <a:rPr lang="en-US" sz="2400" dirty="0" smtClean="0">
                <a:solidFill>
                  <a:srgbClr val="FF0000"/>
                </a:solidFill>
              </a:rPr>
              <a:t>Same as above, but now there are only 5 mispredictions</a:t>
            </a:r>
          </a:p>
          <a:p>
            <a:pPr marL="0" indent="0">
              <a:buNone/>
            </a:pPr>
            <a:r>
              <a:rPr lang="en-US" sz="2400" dirty="0" smtClean="0">
                <a:solidFill>
                  <a:srgbClr val="FF0000"/>
                </a:solidFill>
              </a:rPr>
              <a:t>So, the number of instructions with prediction remains 11000</a:t>
            </a:r>
          </a:p>
          <a:p>
            <a:pPr marL="0" indent="0">
              <a:buNone/>
            </a:pPr>
            <a:r>
              <a:rPr lang="en-US" sz="2400" dirty="0" smtClean="0">
                <a:solidFill>
                  <a:srgbClr val="FF0000"/>
                </a:solidFill>
              </a:rPr>
              <a:t>With </a:t>
            </a:r>
            <a:r>
              <a:rPr lang="en-US" sz="2400" dirty="0" err="1" smtClean="0">
                <a:solidFill>
                  <a:srgbClr val="FF0000"/>
                </a:solidFill>
              </a:rPr>
              <a:t>Bpred</a:t>
            </a:r>
            <a:r>
              <a:rPr lang="en-US" sz="2400" dirty="0" smtClean="0">
                <a:solidFill>
                  <a:srgbClr val="FF0000"/>
                </a:solidFill>
              </a:rPr>
              <a:t>, it will be (100*100)+(5*100, </a:t>
            </a:r>
            <a:r>
              <a:rPr lang="en-US" sz="2400" dirty="0" err="1" smtClean="0">
                <a:solidFill>
                  <a:srgbClr val="FF0000"/>
                </a:solidFill>
              </a:rPr>
              <a:t>mispred</a:t>
            </a:r>
            <a:r>
              <a:rPr lang="en-US" sz="2400" dirty="0" smtClean="0">
                <a:solidFill>
                  <a:srgbClr val="FF0000"/>
                </a:solidFill>
              </a:rPr>
              <a:t>) =10500</a:t>
            </a:r>
          </a:p>
          <a:p>
            <a:pPr marL="0" indent="0">
              <a:buNone/>
            </a:pPr>
            <a:r>
              <a:rPr lang="en-US" sz="2400" dirty="0" smtClean="0">
                <a:solidFill>
                  <a:srgbClr val="FF0000"/>
                </a:solidFill>
              </a:rPr>
              <a:t>So, branch prediction is better</a:t>
            </a:r>
          </a:p>
          <a:p>
            <a:pPr marL="0" indent="0">
              <a:buNone/>
            </a:pPr>
            <a:endParaRPr lang="en-US" sz="2400" dirty="0">
              <a:solidFill>
                <a:srgbClr val="FF0000"/>
              </a:solidFill>
            </a:endParaRPr>
          </a:p>
          <a:p>
            <a:pPr marL="0" indent="0">
              <a:buNone/>
            </a:pPr>
            <a:endParaRPr lang="en-US" sz="2400" dirty="0">
              <a:solidFill>
                <a:srgbClr val="FF0000"/>
              </a:solidFill>
            </a:endParaRPr>
          </a:p>
        </p:txBody>
      </p:sp>
    </p:spTree>
    <p:extLst>
      <p:ext uri="{BB962C8B-B14F-4D97-AF65-F5344CB8AC3E}">
        <p14:creationId xmlns:p14="http://schemas.microsoft.com/office/powerpoint/2010/main" val="407204654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Q6</a:t>
            </a:r>
            <a:endParaRPr lang="en-US" dirty="0"/>
          </a:p>
        </p:txBody>
      </p:sp>
      <p:pic>
        <p:nvPicPr>
          <p:cNvPr id="5" name="Picture 4"/>
          <p:cNvPicPr>
            <a:picLocks noChangeAspect="1"/>
          </p:cNvPicPr>
          <p:nvPr/>
        </p:nvPicPr>
        <p:blipFill>
          <a:blip r:embed="rId2"/>
          <a:stretch>
            <a:fillRect/>
          </a:stretch>
        </p:blipFill>
        <p:spPr>
          <a:xfrm>
            <a:off x="0" y="2400300"/>
            <a:ext cx="9144000" cy="2038865"/>
          </a:xfrm>
          <a:prstGeom prst="rect">
            <a:avLst/>
          </a:prstGeom>
        </p:spPr>
      </p:pic>
      <p:sp>
        <p:nvSpPr>
          <p:cNvPr id="7" name="TextBox 6"/>
          <p:cNvSpPr txBox="1"/>
          <p:nvPr/>
        </p:nvSpPr>
        <p:spPr>
          <a:xfrm>
            <a:off x="3032125" y="3032125"/>
            <a:ext cx="535648" cy="369332"/>
          </a:xfrm>
          <a:prstGeom prst="rect">
            <a:avLst/>
          </a:prstGeom>
          <a:noFill/>
        </p:spPr>
        <p:txBody>
          <a:bodyPr wrap="none" rtlCol="0">
            <a:spAutoFit/>
          </a:bodyPr>
          <a:lstStyle/>
          <a:p>
            <a:pPr defTabSz="457200"/>
            <a:r>
              <a:rPr lang="en-US" dirty="0" smtClean="0">
                <a:solidFill>
                  <a:srgbClr val="FF0000"/>
                </a:solidFill>
                <a:latin typeface="Calibri"/>
              </a:rPr>
              <a:t>225</a:t>
            </a:r>
            <a:endParaRPr lang="en-US" dirty="0">
              <a:solidFill>
                <a:srgbClr val="FF0000"/>
              </a:solidFill>
              <a:latin typeface="Calibri"/>
            </a:endParaRPr>
          </a:p>
        </p:txBody>
      </p:sp>
      <p:sp>
        <p:nvSpPr>
          <p:cNvPr id="8" name="TextBox 7"/>
          <p:cNvSpPr txBox="1"/>
          <p:nvPr/>
        </p:nvSpPr>
        <p:spPr>
          <a:xfrm>
            <a:off x="4422775" y="3041650"/>
            <a:ext cx="535648" cy="369332"/>
          </a:xfrm>
          <a:prstGeom prst="rect">
            <a:avLst/>
          </a:prstGeom>
          <a:noFill/>
        </p:spPr>
        <p:txBody>
          <a:bodyPr wrap="none" rtlCol="0">
            <a:spAutoFit/>
          </a:bodyPr>
          <a:lstStyle/>
          <a:p>
            <a:pPr defTabSz="457200"/>
            <a:r>
              <a:rPr lang="en-US" dirty="0" smtClean="0">
                <a:solidFill>
                  <a:srgbClr val="FF0000"/>
                </a:solidFill>
                <a:latin typeface="Calibri"/>
              </a:rPr>
              <a:t>235</a:t>
            </a:r>
            <a:endParaRPr lang="en-US" dirty="0">
              <a:solidFill>
                <a:srgbClr val="FF0000"/>
              </a:solidFill>
              <a:latin typeface="Calibri"/>
            </a:endParaRPr>
          </a:p>
        </p:txBody>
      </p:sp>
      <p:sp>
        <p:nvSpPr>
          <p:cNvPr id="9" name="TextBox 8"/>
          <p:cNvSpPr txBox="1"/>
          <p:nvPr/>
        </p:nvSpPr>
        <p:spPr>
          <a:xfrm>
            <a:off x="7432675" y="3049032"/>
            <a:ext cx="1467544" cy="369332"/>
          </a:xfrm>
          <a:prstGeom prst="rect">
            <a:avLst/>
          </a:prstGeom>
          <a:noFill/>
        </p:spPr>
        <p:txBody>
          <a:bodyPr wrap="none" rtlCol="0">
            <a:spAutoFit/>
          </a:bodyPr>
          <a:lstStyle/>
          <a:p>
            <a:pPr defTabSz="457200"/>
            <a:r>
              <a:rPr lang="en-US" dirty="0" smtClean="0">
                <a:solidFill>
                  <a:srgbClr val="FF0000"/>
                </a:solidFill>
                <a:latin typeface="Calibri"/>
              </a:rPr>
              <a:t>10*100=1000</a:t>
            </a:r>
            <a:endParaRPr lang="en-US" dirty="0">
              <a:solidFill>
                <a:srgbClr val="FF0000"/>
              </a:solidFill>
              <a:latin typeface="Calibri"/>
            </a:endParaRPr>
          </a:p>
        </p:txBody>
      </p:sp>
      <p:sp>
        <p:nvSpPr>
          <p:cNvPr id="10" name="TextBox 9"/>
          <p:cNvSpPr txBox="1"/>
          <p:nvPr/>
        </p:nvSpPr>
        <p:spPr>
          <a:xfrm>
            <a:off x="1685479" y="3233698"/>
            <a:ext cx="418654" cy="369332"/>
          </a:xfrm>
          <a:prstGeom prst="rect">
            <a:avLst/>
          </a:prstGeom>
          <a:noFill/>
        </p:spPr>
        <p:txBody>
          <a:bodyPr wrap="none" rtlCol="0">
            <a:spAutoFit/>
          </a:bodyPr>
          <a:lstStyle/>
          <a:p>
            <a:pPr defTabSz="457200"/>
            <a:r>
              <a:rPr lang="en-US" dirty="0" smtClean="0">
                <a:solidFill>
                  <a:srgbClr val="FF0000"/>
                </a:solidFill>
                <a:latin typeface="Calibri"/>
              </a:rPr>
              <a:t>60</a:t>
            </a:r>
            <a:endParaRPr lang="en-US" dirty="0">
              <a:solidFill>
                <a:srgbClr val="FF0000"/>
              </a:solidFill>
              <a:latin typeface="Calibri"/>
            </a:endParaRPr>
          </a:p>
        </p:txBody>
      </p:sp>
      <p:sp>
        <p:nvSpPr>
          <p:cNvPr id="11" name="TextBox 10"/>
          <p:cNvSpPr txBox="1"/>
          <p:nvPr/>
        </p:nvSpPr>
        <p:spPr>
          <a:xfrm flipH="1">
            <a:off x="3032125" y="3242628"/>
            <a:ext cx="918467" cy="369332"/>
          </a:xfrm>
          <a:prstGeom prst="rect">
            <a:avLst/>
          </a:prstGeom>
          <a:noFill/>
        </p:spPr>
        <p:txBody>
          <a:bodyPr wrap="square" rtlCol="0">
            <a:spAutoFit/>
          </a:bodyPr>
          <a:lstStyle/>
          <a:p>
            <a:pPr defTabSz="457200"/>
            <a:r>
              <a:rPr lang="en-US" dirty="0" smtClean="0">
                <a:solidFill>
                  <a:srgbClr val="FF0000"/>
                </a:solidFill>
                <a:latin typeface="Calibri"/>
              </a:rPr>
              <a:t>44</a:t>
            </a:r>
            <a:endParaRPr lang="en-US" dirty="0">
              <a:solidFill>
                <a:srgbClr val="FF0000"/>
              </a:solidFill>
              <a:latin typeface="Calibri"/>
            </a:endParaRPr>
          </a:p>
        </p:txBody>
      </p:sp>
      <p:sp>
        <p:nvSpPr>
          <p:cNvPr id="12" name="TextBox 11"/>
          <p:cNvSpPr txBox="1"/>
          <p:nvPr/>
        </p:nvSpPr>
        <p:spPr>
          <a:xfrm flipH="1">
            <a:off x="4422775" y="3242628"/>
            <a:ext cx="778340" cy="369332"/>
          </a:xfrm>
          <a:prstGeom prst="rect">
            <a:avLst/>
          </a:prstGeom>
          <a:noFill/>
        </p:spPr>
        <p:txBody>
          <a:bodyPr wrap="square" rtlCol="0">
            <a:spAutoFit/>
          </a:bodyPr>
          <a:lstStyle/>
          <a:p>
            <a:pPr defTabSz="457200"/>
            <a:r>
              <a:rPr lang="en-US" dirty="0" smtClean="0">
                <a:solidFill>
                  <a:srgbClr val="FF0000"/>
                </a:solidFill>
                <a:latin typeface="Calibri"/>
              </a:rPr>
              <a:t>104</a:t>
            </a:r>
            <a:endParaRPr lang="en-US" dirty="0">
              <a:solidFill>
                <a:srgbClr val="FF0000"/>
              </a:solidFill>
              <a:latin typeface="Calibri"/>
            </a:endParaRPr>
          </a:p>
        </p:txBody>
      </p:sp>
      <p:sp>
        <p:nvSpPr>
          <p:cNvPr id="13" name="TextBox 12"/>
          <p:cNvSpPr txBox="1"/>
          <p:nvPr/>
        </p:nvSpPr>
        <p:spPr>
          <a:xfrm flipH="1">
            <a:off x="5940425" y="3242628"/>
            <a:ext cx="778340" cy="369332"/>
          </a:xfrm>
          <a:prstGeom prst="rect">
            <a:avLst/>
          </a:prstGeom>
          <a:noFill/>
        </p:spPr>
        <p:txBody>
          <a:bodyPr wrap="square" rtlCol="0">
            <a:spAutoFit/>
          </a:bodyPr>
          <a:lstStyle/>
          <a:p>
            <a:pPr defTabSz="457200"/>
            <a:r>
              <a:rPr lang="en-US" dirty="0" smtClean="0">
                <a:solidFill>
                  <a:srgbClr val="FF0000"/>
                </a:solidFill>
                <a:latin typeface="Calibri"/>
              </a:rPr>
              <a:t>100</a:t>
            </a:r>
            <a:endParaRPr lang="en-US" dirty="0">
              <a:solidFill>
                <a:srgbClr val="FF0000"/>
              </a:solidFill>
              <a:latin typeface="Calibri"/>
            </a:endParaRPr>
          </a:p>
        </p:txBody>
      </p:sp>
      <p:sp>
        <p:nvSpPr>
          <p:cNvPr id="14" name="TextBox 13"/>
          <p:cNvSpPr txBox="1"/>
          <p:nvPr/>
        </p:nvSpPr>
        <p:spPr>
          <a:xfrm flipH="1">
            <a:off x="7404565" y="3251558"/>
            <a:ext cx="1610848" cy="369332"/>
          </a:xfrm>
          <a:prstGeom prst="rect">
            <a:avLst/>
          </a:prstGeom>
          <a:noFill/>
        </p:spPr>
        <p:txBody>
          <a:bodyPr wrap="square" rtlCol="0">
            <a:spAutoFit/>
          </a:bodyPr>
          <a:lstStyle/>
          <a:p>
            <a:pPr defTabSz="457200"/>
            <a:r>
              <a:rPr lang="en-US" dirty="0" smtClean="0">
                <a:solidFill>
                  <a:srgbClr val="FF0000"/>
                </a:solidFill>
                <a:latin typeface="Calibri"/>
              </a:rPr>
              <a:t>60*100=6000</a:t>
            </a:r>
            <a:endParaRPr lang="en-US" dirty="0">
              <a:solidFill>
                <a:srgbClr val="FF0000"/>
              </a:solidFill>
              <a:latin typeface="Calibri"/>
            </a:endParaRPr>
          </a:p>
        </p:txBody>
      </p:sp>
      <p:sp>
        <p:nvSpPr>
          <p:cNvPr id="15" name="TextBox 14"/>
          <p:cNvSpPr txBox="1"/>
          <p:nvPr/>
        </p:nvSpPr>
        <p:spPr>
          <a:xfrm>
            <a:off x="1044575" y="3443169"/>
            <a:ext cx="1582484" cy="369332"/>
          </a:xfrm>
          <a:prstGeom prst="rect">
            <a:avLst/>
          </a:prstGeom>
          <a:noFill/>
        </p:spPr>
        <p:txBody>
          <a:bodyPr wrap="none" rtlCol="0">
            <a:spAutoFit/>
          </a:bodyPr>
          <a:lstStyle/>
          <a:p>
            <a:pPr defTabSz="457200"/>
            <a:r>
              <a:rPr lang="en-US" dirty="0" smtClean="0">
                <a:solidFill>
                  <a:srgbClr val="FF0000"/>
                </a:solidFill>
                <a:latin typeface="Calibri"/>
              </a:rPr>
              <a:t>20 full+ 80 half</a:t>
            </a:r>
            <a:endParaRPr lang="en-US" dirty="0">
              <a:solidFill>
                <a:srgbClr val="FF0000"/>
              </a:solidFill>
              <a:latin typeface="Calibri"/>
            </a:endParaRPr>
          </a:p>
        </p:txBody>
      </p:sp>
      <p:sp>
        <p:nvSpPr>
          <p:cNvPr id="16" name="TextBox 15"/>
          <p:cNvSpPr txBox="1"/>
          <p:nvPr/>
        </p:nvSpPr>
        <p:spPr>
          <a:xfrm>
            <a:off x="3039809" y="3443169"/>
            <a:ext cx="418654" cy="369332"/>
          </a:xfrm>
          <a:prstGeom prst="rect">
            <a:avLst/>
          </a:prstGeom>
          <a:noFill/>
        </p:spPr>
        <p:txBody>
          <a:bodyPr wrap="none" rtlCol="0">
            <a:spAutoFit/>
          </a:bodyPr>
          <a:lstStyle/>
          <a:p>
            <a:pPr defTabSz="457200"/>
            <a:r>
              <a:rPr lang="en-US" dirty="0" smtClean="0">
                <a:solidFill>
                  <a:srgbClr val="FF0000"/>
                </a:solidFill>
                <a:latin typeface="Calibri"/>
              </a:rPr>
              <a:t>80</a:t>
            </a:r>
            <a:endParaRPr lang="en-US" dirty="0">
              <a:solidFill>
                <a:srgbClr val="FF0000"/>
              </a:solidFill>
              <a:latin typeface="Calibri"/>
            </a:endParaRPr>
          </a:p>
        </p:txBody>
      </p:sp>
      <p:sp>
        <p:nvSpPr>
          <p:cNvPr id="17" name="TextBox 16"/>
          <p:cNvSpPr txBox="1"/>
          <p:nvPr/>
        </p:nvSpPr>
        <p:spPr>
          <a:xfrm>
            <a:off x="4430459" y="3468569"/>
            <a:ext cx="535648" cy="369332"/>
          </a:xfrm>
          <a:prstGeom prst="rect">
            <a:avLst/>
          </a:prstGeom>
          <a:noFill/>
        </p:spPr>
        <p:txBody>
          <a:bodyPr wrap="none" rtlCol="0">
            <a:spAutoFit/>
          </a:bodyPr>
          <a:lstStyle/>
          <a:p>
            <a:pPr defTabSz="457200"/>
            <a:r>
              <a:rPr lang="en-US" dirty="0" smtClean="0">
                <a:solidFill>
                  <a:srgbClr val="FF0000"/>
                </a:solidFill>
                <a:latin typeface="Calibri"/>
              </a:rPr>
              <a:t>100</a:t>
            </a:r>
            <a:endParaRPr lang="en-US" dirty="0">
              <a:solidFill>
                <a:srgbClr val="FF0000"/>
              </a:solidFill>
              <a:latin typeface="Calibri"/>
            </a:endParaRPr>
          </a:p>
        </p:txBody>
      </p:sp>
      <p:sp>
        <p:nvSpPr>
          <p:cNvPr id="18" name="TextBox 17"/>
          <p:cNvSpPr txBox="1"/>
          <p:nvPr/>
        </p:nvSpPr>
        <p:spPr>
          <a:xfrm>
            <a:off x="5243976" y="3458370"/>
            <a:ext cx="2287806" cy="369332"/>
          </a:xfrm>
          <a:prstGeom prst="rect">
            <a:avLst/>
          </a:prstGeom>
          <a:noFill/>
        </p:spPr>
        <p:txBody>
          <a:bodyPr wrap="none" rtlCol="0">
            <a:spAutoFit/>
          </a:bodyPr>
          <a:lstStyle/>
          <a:p>
            <a:pPr defTabSz="457200"/>
            <a:r>
              <a:rPr lang="en-US" dirty="0" smtClean="0">
                <a:solidFill>
                  <a:srgbClr val="FF0000"/>
                </a:solidFill>
                <a:latin typeface="Calibri"/>
              </a:rPr>
              <a:t>100 for full, 50 for half</a:t>
            </a:r>
            <a:endParaRPr lang="en-US" dirty="0">
              <a:solidFill>
                <a:srgbClr val="FF0000"/>
              </a:solidFill>
              <a:latin typeface="Calibri"/>
            </a:endParaRPr>
          </a:p>
        </p:txBody>
      </p:sp>
      <p:sp>
        <p:nvSpPr>
          <p:cNvPr id="19" name="TextBox 18"/>
          <p:cNvSpPr txBox="1"/>
          <p:nvPr/>
        </p:nvSpPr>
        <p:spPr>
          <a:xfrm>
            <a:off x="7743607" y="3468569"/>
            <a:ext cx="652643" cy="369332"/>
          </a:xfrm>
          <a:prstGeom prst="rect">
            <a:avLst/>
          </a:prstGeom>
          <a:noFill/>
        </p:spPr>
        <p:txBody>
          <a:bodyPr wrap="none" rtlCol="0">
            <a:spAutoFit/>
          </a:bodyPr>
          <a:lstStyle/>
          <a:p>
            <a:pPr defTabSz="457200"/>
            <a:r>
              <a:rPr lang="en-US" dirty="0" smtClean="0">
                <a:solidFill>
                  <a:srgbClr val="FF0000"/>
                </a:solidFill>
                <a:latin typeface="Calibri"/>
              </a:rPr>
              <a:t>6000</a:t>
            </a:r>
            <a:endParaRPr lang="en-US" dirty="0">
              <a:solidFill>
                <a:srgbClr val="FF0000"/>
              </a:solidFill>
              <a:latin typeface="Calibri"/>
            </a:endParaRPr>
          </a:p>
        </p:txBody>
      </p:sp>
      <p:sp>
        <p:nvSpPr>
          <p:cNvPr id="20" name="Rectangle 19"/>
          <p:cNvSpPr/>
          <p:nvPr/>
        </p:nvSpPr>
        <p:spPr>
          <a:xfrm>
            <a:off x="541748" y="5181084"/>
            <a:ext cx="6840485" cy="369332"/>
          </a:xfrm>
          <a:prstGeom prst="rect">
            <a:avLst/>
          </a:prstGeom>
        </p:spPr>
        <p:txBody>
          <a:bodyPr wrap="none">
            <a:spAutoFit/>
          </a:bodyPr>
          <a:lstStyle/>
          <a:p>
            <a:pPr defTabSz="457200"/>
            <a:r>
              <a:rPr lang="en-US" dirty="0" smtClean="0">
                <a:solidFill>
                  <a:prstClr val="black"/>
                </a:solidFill>
                <a:latin typeface="Calibri"/>
              </a:rPr>
              <a:t>Which design would you recommend?  </a:t>
            </a:r>
            <a:r>
              <a:rPr lang="en-US" dirty="0" smtClean="0">
                <a:solidFill>
                  <a:srgbClr val="FF0000"/>
                </a:solidFill>
                <a:latin typeface="Calibri"/>
              </a:rPr>
              <a:t>A, as it has the lowest stall time</a:t>
            </a:r>
            <a:endParaRPr lang="en-US" dirty="0">
              <a:solidFill>
                <a:srgbClr val="FF0000"/>
              </a:solidFill>
              <a:latin typeface="Calibri"/>
            </a:endParaRPr>
          </a:p>
        </p:txBody>
      </p:sp>
    </p:spTree>
    <p:extLst>
      <p:ext uri="{BB962C8B-B14F-4D97-AF65-F5344CB8AC3E}">
        <p14:creationId xmlns:p14="http://schemas.microsoft.com/office/powerpoint/2010/main" val="1299895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pic>
        <p:nvPicPr>
          <p:cNvPr id="5" name="Picture 4"/>
          <p:cNvPicPr>
            <a:picLocks noChangeAspect="1"/>
          </p:cNvPicPr>
          <p:nvPr/>
        </p:nvPicPr>
        <p:blipFill>
          <a:blip r:embed="rId2"/>
          <a:stretch>
            <a:fillRect/>
          </a:stretch>
        </p:blipFill>
        <p:spPr>
          <a:xfrm>
            <a:off x="304800" y="1447800"/>
            <a:ext cx="8579905" cy="4127500"/>
          </a:xfrm>
          <a:prstGeom prst="rect">
            <a:avLst/>
          </a:prstGeom>
        </p:spPr>
      </p:pic>
    </p:spTree>
    <p:extLst>
      <p:ext uri="{BB962C8B-B14F-4D97-AF65-F5344CB8AC3E}">
        <p14:creationId xmlns:p14="http://schemas.microsoft.com/office/powerpoint/2010/main" val="2354496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Q2-I</a:t>
            </a:r>
            <a:endParaRPr lang="en-US" dirty="0"/>
          </a:p>
        </p:txBody>
      </p:sp>
      <p:sp>
        <p:nvSpPr>
          <p:cNvPr id="102" name="Rectangle 9"/>
          <p:cNvSpPr>
            <a:spLocks noChangeArrowheads="1"/>
          </p:cNvSpPr>
          <p:nvPr/>
        </p:nvSpPr>
        <p:spPr bwMode="auto">
          <a:xfrm>
            <a:off x="609600" y="1143000"/>
            <a:ext cx="3810000" cy="1074653"/>
          </a:xfrm>
          <a:prstGeom prst="rect">
            <a:avLst/>
          </a:prstGeom>
          <a:solidFill>
            <a:srgbClr val="FFFF00"/>
          </a:solidFill>
          <a:ln w="12700">
            <a:noFill/>
            <a:miter lim="800000"/>
            <a:headEnd/>
            <a:tailEnd/>
          </a:ln>
          <a:effectLst/>
        </p:spPr>
        <p:txBody>
          <a:bodyPr wrap="square" lIns="90488" tIns="44450" rIns="90488" bIns="44450">
            <a:spAutoFit/>
          </a:bodyPr>
          <a:lstStyle/>
          <a:p>
            <a:pPr rtl="0" eaLnBrk="0" fontAlgn="base" hangingPunct="0">
              <a:spcBef>
                <a:spcPct val="0"/>
              </a:spcBef>
              <a:spcAft>
                <a:spcPct val="0"/>
              </a:spcAft>
            </a:pPr>
            <a:r>
              <a:rPr lang="en-US" sz="1600" b="1" kern="1200" dirty="0" smtClean="0">
                <a:latin typeface="Courier New" pitchFamily="49" charset="0"/>
                <a:ea typeface="+mn-ea"/>
                <a:cs typeface="+mn-cs"/>
              </a:rPr>
              <a:t>   A. ADD R3, R2, R1  5</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B. ADD R4, R3, R2</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C. ADD R5, R4, R3</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D. ADD R6, R5, R4</a:t>
            </a:r>
          </a:p>
        </p:txBody>
      </p:sp>
      <p:pic>
        <p:nvPicPr>
          <p:cNvPr id="4" name="Picture 3"/>
          <p:cNvPicPr>
            <a:picLocks noChangeAspect="1"/>
          </p:cNvPicPr>
          <p:nvPr/>
        </p:nvPicPr>
        <p:blipFill>
          <a:blip r:embed="rId2"/>
          <a:stretch>
            <a:fillRect/>
          </a:stretch>
        </p:blipFill>
        <p:spPr>
          <a:xfrm>
            <a:off x="228600" y="2895600"/>
            <a:ext cx="4766001" cy="1600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06839579"/>
              </p:ext>
            </p:extLst>
          </p:nvPr>
        </p:nvGraphicFramePr>
        <p:xfrm>
          <a:off x="4953000" y="685800"/>
          <a:ext cx="3962400" cy="5486400"/>
        </p:xfrm>
        <a:graphic>
          <a:graphicData uri="http://schemas.openxmlformats.org/drawingml/2006/table">
            <a:tbl>
              <a:tblPr firstRow="1" bandRow="1">
                <a:tableStyleId>{10A1B5D5-9B99-4C35-A422-299274C87663}</a:tableStyleId>
              </a:tblPr>
              <a:tblGrid>
                <a:gridCol w="660400"/>
                <a:gridCol w="660400"/>
                <a:gridCol w="660400"/>
                <a:gridCol w="660400"/>
                <a:gridCol w="660400"/>
                <a:gridCol w="660400"/>
              </a:tblGrid>
              <a:tr h="342265">
                <a:tc>
                  <a:txBody>
                    <a:bodyPr/>
                    <a:lstStyle/>
                    <a:p>
                      <a:pPr algn="ctr"/>
                      <a:r>
                        <a:rPr lang="en-US" dirty="0" err="1" smtClean="0"/>
                        <a:t>Cyc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FE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EX</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M</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WB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 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7</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8</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9</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10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11</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12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13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14</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TextBox 6"/>
          <p:cNvSpPr txBox="1"/>
          <p:nvPr/>
        </p:nvSpPr>
        <p:spPr>
          <a:xfrm>
            <a:off x="304800" y="4953000"/>
            <a:ext cx="4521678" cy="1477328"/>
          </a:xfrm>
          <a:prstGeom prst="rect">
            <a:avLst/>
          </a:prstGeom>
          <a:noFill/>
        </p:spPr>
        <p:txBody>
          <a:bodyPr wrap="none" rtlCol="0">
            <a:spAutoFit/>
          </a:bodyPr>
          <a:lstStyle/>
          <a:p>
            <a:r>
              <a:rPr lang="en-US" dirty="0" smtClean="0"/>
              <a:t>We assumed read/write in same cycle</a:t>
            </a:r>
          </a:p>
          <a:p>
            <a:r>
              <a:rPr lang="en-US" dirty="0" smtClean="0"/>
              <a:t>To register file is okay</a:t>
            </a:r>
          </a:p>
          <a:p>
            <a:endParaRPr lang="en-US" dirty="0" smtClean="0"/>
          </a:p>
          <a:p>
            <a:endParaRPr lang="en-US" dirty="0"/>
          </a:p>
          <a:p>
            <a:r>
              <a:rPr lang="en-US" dirty="0" smtClean="0"/>
              <a:t>If not the answers: 9, 13, 17 (graded okay)</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Q2-II</a:t>
            </a:r>
            <a:endParaRPr lang="en-US" dirty="0"/>
          </a:p>
        </p:txBody>
      </p:sp>
      <p:sp>
        <p:nvSpPr>
          <p:cNvPr id="102" name="Rectangle 9"/>
          <p:cNvSpPr>
            <a:spLocks noChangeArrowheads="1"/>
          </p:cNvSpPr>
          <p:nvPr/>
        </p:nvSpPr>
        <p:spPr bwMode="auto">
          <a:xfrm>
            <a:off x="609600" y="1143000"/>
            <a:ext cx="3810000" cy="1074653"/>
          </a:xfrm>
          <a:prstGeom prst="rect">
            <a:avLst/>
          </a:prstGeom>
          <a:solidFill>
            <a:srgbClr val="FFFF00"/>
          </a:solidFill>
          <a:ln w="12700">
            <a:noFill/>
            <a:miter lim="800000"/>
            <a:headEnd/>
            <a:tailEnd/>
          </a:ln>
          <a:effectLst/>
        </p:spPr>
        <p:txBody>
          <a:bodyPr wrap="square" lIns="90488" tIns="44450" rIns="90488" bIns="44450">
            <a:spAutoFit/>
          </a:bodyPr>
          <a:lstStyle/>
          <a:p>
            <a:pPr rtl="0" eaLnBrk="0" fontAlgn="base" hangingPunct="0">
              <a:spcBef>
                <a:spcPct val="0"/>
              </a:spcBef>
              <a:spcAft>
                <a:spcPct val="0"/>
              </a:spcAft>
            </a:pPr>
            <a:r>
              <a:rPr lang="en-US" sz="1600" b="1" kern="1200" dirty="0" smtClean="0">
                <a:latin typeface="Courier New" pitchFamily="49" charset="0"/>
                <a:ea typeface="+mn-ea"/>
                <a:cs typeface="+mn-cs"/>
              </a:rPr>
              <a:t>   A. ADD R3, R2, R1  5</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B. BR (Taken to C)</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C. ADD R5, R4, R3</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D. ADD R6, R5, R4</a:t>
            </a:r>
          </a:p>
        </p:txBody>
      </p:sp>
      <p:pic>
        <p:nvPicPr>
          <p:cNvPr id="4" name="Picture 3"/>
          <p:cNvPicPr>
            <a:picLocks noChangeAspect="1"/>
          </p:cNvPicPr>
          <p:nvPr/>
        </p:nvPicPr>
        <p:blipFill>
          <a:blip r:embed="rId2"/>
          <a:stretch>
            <a:fillRect/>
          </a:stretch>
        </p:blipFill>
        <p:spPr>
          <a:xfrm>
            <a:off x="228600" y="2895600"/>
            <a:ext cx="4766001" cy="1600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432482603"/>
              </p:ext>
            </p:extLst>
          </p:nvPr>
        </p:nvGraphicFramePr>
        <p:xfrm>
          <a:off x="4953000" y="685800"/>
          <a:ext cx="3962400" cy="5486400"/>
        </p:xfrm>
        <a:graphic>
          <a:graphicData uri="http://schemas.openxmlformats.org/drawingml/2006/table">
            <a:tbl>
              <a:tblPr firstRow="1" bandRow="1">
                <a:tableStyleId>{10A1B5D5-9B99-4C35-A422-299274C87663}</a:tableStyleId>
              </a:tblPr>
              <a:tblGrid>
                <a:gridCol w="660400"/>
                <a:gridCol w="660400"/>
                <a:gridCol w="660400"/>
                <a:gridCol w="660400"/>
                <a:gridCol w="660400"/>
                <a:gridCol w="660400"/>
              </a:tblGrid>
              <a:tr h="342265">
                <a:tc>
                  <a:txBody>
                    <a:bodyPr/>
                    <a:lstStyle/>
                    <a:p>
                      <a:pPr algn="ctr"/>
                      <a:r>
                        <a:rPr lang="en-US" dirty="0" err="1" smtClean="0"/>
                        <a:t>Cyc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FE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EX</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M</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WB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6</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 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7</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8</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9</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10</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11</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12</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13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14</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TextBox 6"/>
          <p:cNvSpPr txBox="1"/>
          <p:nvPr/>
        </p:nvSpPr>
        <p:spPr>
          <a:xfrm>
            <a:off x="304800" y="4953000"/>
            <a:ext cx="4393300" cy="1477328"/>
          </a:xfrm>
          <a:prstGeom prst="rect">
            <a:avLst/>
          </a:prstGeom>
          <a:noFill/>
        </p:spPr>
        <p:txBody>
          <a:bodyPr wrap="none" rtlCol="0">
            <a:spAutoFit/>
          </a:bodyPr>
          <a:lstStyle/>
          <a:p>
            <a:r>
              <a:rPr lang="en-US" dirty="0" smtClean="0"/>
              <a:t>We assumed read/write in same cycle</a:t>
            </a:r>
          </a:p>
          <a:p>
            <a:r>
              <a:rPr lang="en-US" dirty="0" smtClean="0"/>
              <a:t>To register file is okay</a:t>
            </a:r>
          </a:p>
          <a:p>
            <a:endParaRPr lang="en-US" dirty="0" smtClean="0"/>
          </a:p>
          <a:p>
            <a:endParaRPr lang="en-US" dirty="0"/>
          </a:p>
          <a:p>
            <a:r>
              <a:rPr lang="en-US" dirty="0" smtClean="0"/>
              <a:t>If not the answers: 6, 9, 13 (graded okay)</a:t>
            </a:r>
            <a:endParaRPr lang="en-US" dirty="0"/>
          </a:p>
        </p:txBody>
      </p:sp>
      <p:grpSp>
        <p:nvGrpSpPr>
          <p:cNvPr id="21" name="Group 20"/>
          <p:cNvGrpSpPr/>
          <p:nvPr/>
        </p:nvGrpSpPr>
        <p:grpSpPr>
          <a:xfrm>
            <a:off x="304800" y="2438400"/>
            <a:ext cx="4648200" cy="1447800"/>
            <a:chOff x="304800" y="2438400"/>
            <a:chExt cx="4648200" cy="1447800"/>
          </a:xfrm>
        </p:grpSpPr>
        <p:cxnSp>
          <p:nvCxnSpPr>
            <p:cNvPr id="9" name="Straight Connector 8"/>
            <p:cNvCxnSpPr/>
            <p:nvPr/>
          </p:nvCxnSpPr>
          <p:spPr>
            <a:xfrm flipH="1" flipV="1">
              <a:off x="2209800" y="2819400"/>
              <a:ext cx="1295400" cy="3048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04800" y="2819400"/>
              <a:ext cx="1905000" cy="609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04800" y="3429000"/>
              <a:ext cx="114300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676400" y="2438400"/>
              <a:ext cx="1159730" cy="369332"/>
            </a:xfrm>
            <a:prstGeom prst="rect">
              <a:avLst/>
            </a:prstGeom>
            <a:noFill/>
          </p:spPr>
          <p:txBody>
            <a:bodyPr wrap="none" rtlCol="0">
              <a:spAutoFit/>
            </a:bodyPr>
            <a:lstStyle/>
            <a:p>
              <a:r>
                <a:rPr lang="en-US" dirty="0" smtClean="0">
                  <a:solidFill>
                    <a:srgbClr val="FF0000"/>
                  </a:solidFill>
                </a:rPr>
                <a:t>In cycle 5</a:t>
              </a:r>
              <a:endParaRPr lang="en-US" dirty="0">
                <a:solidFill>
                  <a:srgbClr val="FF0000"/>
                </a:solidFill>
              </a:endParaRPr>
            </a:p>
          </p:txBody>
        </p:sp>
        <p:sp>
          <p:nvSpPr>
            <p:cNvPr id="20" name="Left Arrow 19"/>
            <p:cNvSpPr/>
            <p:nvPr/>
          </p:nvSpPr>
          <p:spPr>
            <a:xfrm>
              <a:off x="3810000" y="2590800"/>
              <a:ext cx="1143000" cy="22860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044543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Q2-III</a:t>
            </a:r>
            <a:endParaRPr lang="en-US" dirty="0"/>
          </a:p>
        </p:txBody>
      </p:sp>
      <p:sp>
        <p:nvSpPr>
          <p:cNvPr id="102" name="Rectangle 9"/>
          <p:cNvSpPr>
            <a:spLocks noChangeArrowheads="1"/>
          </p:cNvSpPr>
          <p:nvPr/>
        </p:nvSpPr>
        <p:spPr bwMode="auto">
          <a:xfrm>
            <a:off x="609600" y="1143000"/>
            <a:ext cx="3810000" cy="1074653"/>
          </a:xfrm>
          <a:prstGeom prst="rect">
            <a:avLst/>
          </a:prstGeom>
          <a:solidFill>
            <a:srgbClr val="FFFF00"/>
          </a:solidFill>
          <a:ln w="12700">
            <a:noFill/>
            <a:miter lim="800000"/>
            <a:headEnd/>
            <a:tailEnd/>
          </a:ln>
          <a:effectLst/>
        </p:spPr>
        <p:txBody>
          <a:bodyPr wrap="square" lIns="90488" tIns="44450" rIns="90488" bIns="44450">
            <a:spAutoFit/>
          </a:bodyPr>
          <a:lstStyle/>
          <a:p>
            <a:pPr rtl="0" eaLnBrk="0" fontAlgn="base" hangingPunct="0">
              <a:spcBef>
                <a:spcPct val="0"/>
              </a:spcBef>
              <a:spcAft>
                <a:spcPct val="0"/>
              </a:spcAft>
            </a:pPr>
            <a:r>
              <a:rPr lang="en-US" sz="1600" b="1" kern="1200" dirty="0" smtClean="0">
                <a:latin typeface="Courier New" pitchFamily="49" charset="0"/>
                <a:ea typeface="+mn-ea"/>
                <a:cs typeface="+mn-cs"/>
              </a:rPr>
              <a:t>   A. ADD R3, R2, R1  5</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B. BNEZ R3 (Taken to C)</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C. ADD R5, R4, R3</a:t>
            </a:r>
          </a:p>
          <a:p>
            <a:pPr rtl="0" eaLnBrk="0" fontAlgn="base" hangingPunct="0">
              <a:spcBef>
                <a:spcPct val="0"/>
              </a:spcBef>
              <a:spcAft>
                <a:spcPct val="0"/>
              </a:spcAft>
            </a:pPr>
            <a:r>
              <a:rPr lang="en-US" sz="1600" b="1" dirty="0">
                <a:solidFill>
                  <a:srgbClr val="FF0000"/>
                </a:solidFill>
                <a:latin typeface="Courier New" pitchFamily="49" charset="0"/>
              </a:rPr>
              <a:t> </a:t>
            </a:r>
            <a:r>
              <a:rPr lang="en-US" sz="1600" b="1" dirty="0" smtClean="0">
                <a:solidFill>
                  <a:srgbClr val="FF0000"/>
                </a:solidFill>
                <a:latin typeface="Courier New" pitchFamily="49" charset="0"/>
              </a:rPr>
              <a:t>  D. ADD R6, R5, R4</a:t>
            </a:r>
          </a:p>
        </p:txBody>
      </p:sp>
      <p:pic>
        <p:nvPicPr>
          <p:cNvPr id="4" name="Picture 3"/>
          <p:cNvPicPr>
            <a:picLocks noChangeAspect="1"/>
          </p:cNvPicPr>
          <p:nvPr/>
        </p:nvPicPr>
        <p:blipFill>
          <a:blip r:embed="rId2"/>
          <a:stretch>
            <a:fillRect/>
          </a:stretch>
        </p:blipFill>
        <p:spPr>
          <a:xfrm>
            <a:off x="304800" y="3733800"/>
            <a:ext cx="4766001" cy="1600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614654775"/>
              </p:ext>
            </p:extLst>
          </p:nvPr>
        </p:nvGraphicFramePr>
        <p:xfrm>
          <a:off x="4953000" y="685800"/>
          <a:ext cx="3962400" cy="5486400"/>
        </p:xfrm>
        <a:graphic>
          <a:graphicData uri="http://schemas.openxmlformats.org/drawingml/2006/table">
            <a:tbl>
              <a:tblPr firstRow="1" bandRow="1">
                <a:tableStyleId>{10A1B5D5-9B99-4C35-A422-299274C87663}</a:tableStyleId>
              </a:tblPr>
              <a:tblGrid>
                <a:gridCol w="660400"/>
                <a:gridCol w="660400"/>
                <a:gridCol w="660400"/>
                <a:gridCol w="660400"/>
                <a:gridCol w="660400"/>
                <a:gridCol w="660400"/>
              </a:tblGrid>
              <a:tr h="342265">
                <a:tc>
                  <a:txBody>
                    <a:bodyPr/>
                    <a:lstStyle/>
                    <a:p>
                      <a:pPr algn="ctr"/>
                      <a:r>
                        <a:rPr lang="en-US" dirty="0" err="1" smtClean="0"/>
                        <a:t>Cyc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FE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EX</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M</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WB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chemeClr val="tx1"/>
                          </a:solidFill>
                        </a:rPr>
                        <a:t>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t>7</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8</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0000"/>
                          </a:solidFill>
                        </a:rPr>
                        <a:t>D</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9</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10</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11</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12</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000000"/>
                          </a:solidFill>
                        </a:rPr>
                        <a:t>13</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2265">
                <a:tc>
                  <a:txBody>
                    <a:bodyPr/>
                    <a:lstStyle/>
                    <a:p>
                      <a:pPr algn="ctr"/>
                      <a:r>
                        <a:rPr lang="en-US" dirty="0" smtClean="0">
                          <a:solidFill>
                            <a:srgbClr val="FF0000"/>
                          </a:solidFill>
                        </a:rPr>
                        <a:t>14</a:t>
                      </a:r>
                      <a:endParaRPr lang="en-US"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TextBox 6"/>
          <p:cNvSpPr txBox="1"/>
          <p:nvPr/>
        </p:nvSpPr>
        <p:spPr>
          <a:xfrm>
            <a:off x="228600" y="5562600"/>
            <a:ext cx="4521678" cy="923330"/>
          </a:xfrm>
          <a:prstGeom prst="rect">
            <a:avLst/>
          </a:prstGeom>
          <a:noFill/>
        </p:spPr>
        <p:txBody>
          <a:bodyPr wrap="none" rtlCol="0">
            <a:spAutoFit/>
          </a:bodyPr>
          <a:lstStyle/>
          <a:p>
            <a:r>
              <a:rPr lang="en-US" dirty="0" smtClean="0"/>
              <a:t>We assumed read/write in same cycle</a:t>
            </a:r>
          </a:p>
          <a:p>
            <a:r>
              <a:rPr lang="en-US" dirty="0" smtClean="0"/>
              <a:t>To register file is okay</a:t>
            </a:r>
            <a:endParaRPr lang="en-US" dirty="0"/>
          </a:p>
          <a:p>
            <a:r>
              <a:rPr lang="en-US" dirty="0" smtClean="0"/>
              <a:t>If not the answers: 9, 12, 16 (graded okay)</a:t>
            </a:r>
            <a:endParaRPr lang="en-US" dirty="0"/>
          </a:p>
        </p:txBody>
      </p:sp>
      <p:grpSp>
        <p:nvGrpSpPr>
          <p:cNvPr id="21" name="Group 20"/>
          <p:cNvGrpSpPr/>
          <p:nvPr/>
        </p:nvGrpSpPr>
        <p:grpSpPr>
          <a:xfrm>
            <a:off x="228600" y="3124200"/>
            <a:ext cx="4648200" cy="1447800"/>
            <a:chOff x="304800" y="2438400"/>
            <a:chExt cx="4648200" cy="1447800"/>
          </a:xfrm>
        </p:grpSpPr>
        <p:cxnSp>
          <p:nvCxnSpPr>
            <p:cNvPr id="9" name="Straight Connector 8"/>
            <p:cNvCxnSpPr/>
            <p:nvPr/>
          </p:nvCxnSpPr>
          <p:spPr>
            <a:xfrm flipH="1" flipV="1">
              <a:off x="2209800" y="2819400"/>
              <a:ext cx="1295400" cy="3048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04800" y="2819400"/>
              <a:ext cx="1905000" cy="609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04800" y="3429000"/>
              <a:ext cx="114300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676400" y="2438400"/>
              <a:ext cx="1159730" cy="369332"/>
            </a:xfrm>
            <a:prstGeom prst="rect">
              <a:avLst/>
            </a:prstGeom>
            <a:noFill/>
          </p:spPr>
          <p:txBody>
            <a:bodyPr wrap="none" rtlCol="0">
              <a:spAutoFit/>
            </a:bodyPr>
            <a:lstStyle/>
            <a:p>
              <a:r>
                <a:rPr lang="en-US" dirty="0" smtClean="0">
                  <a:solidFill>
                    <a:srgbClr val="FF0000"/>
                  </a:solidFill>
                </a:rPr>
                <a:t>In cycle 7</a:t>
              </a:r>
              <a:endParaRPr lang="en-US" dirty="0">
                <a:solidFill>
                  <a:srgbClr val="FF0000"/>
                </a:solidFill>
              </a:endParaRPr>
            </a:p>
          </p:txBody>
        </p:sp>
        <p:sp>
          <p:nvSpPr>
            <p:cNvPr id="20" name="Left Arrow 19"/>
            <p:cNvSpPr/>
            <p:nvPr/>
          </p:nvSpPr>
          <p:spPr>
            <a:xfrm>
              <a:off x="3810000" y="2590800"/>
              <a:ext cx="1143000" cy="22860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71601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2_Powerpoint_FINAL">
  <a:themeElements>
    <a:clrScheme name="2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Powerpoint_FINAL">
      <a:majorFont>
        <a:latin typeface="AUdimat"/>
        <a:ea typeface=""/>
        <a:cs typeface=""/>
      </a:majorFont>
      <a:minorFont>
        <a:latin typeface="AUdim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Powerpoint_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Powerpoint_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Powerpoint_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Powerpoint_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Powerpoint_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Powerpoint_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Powerpoint_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Powerpoint_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Powerpoint_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Powerpoint_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Powerpoint_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owerpoint_FINAL">
  <a:themeElements>
    <a:clrScheme name="1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owerpoint_FINAL">
      <a:majorFont>
        <a:latin typeface="AUdimat"/>
        <a:ea typeface=""/>
        <a:cs typeface="Arial"/>
      </a:majorFont>
      <a:minorFont>
        <a:latin typeface="AUdima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owerpoint_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owerpoint_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owerpoint_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owerpoint_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owerpoint_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owerpoint_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owerpoint_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owerpoint_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owerpoint_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owerpoint_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owerpoint_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14977</TotalTime>
  <Words>2706</Words>
  <Application>Microsoft Macintosh PowerPoint</Application>
  <PresentationFormat>On-screen Show (4:3)</PresentationFormat>
  <Paragraphs>806</Paragraphs>
  <Slides>51</Slides>
  <Notes>2</Notes>
  <HiddenSlides>0</HiddenSlides>
  <MMClips>0</MMClips>
  <ScaleCrop>false</ScaleCrop>
  <HeadingPairs>
    <vt:vector size="4" baseType="variant">
      <vt:variant>
        <vt:lpstr>Theme</vt:lpstr>
      </vt:variant>
      <vt:variant>
        <vt:i4>3</vt:i4>
      </vt:variant>
      <vt:variant>
        <vt:lpstr>Slide Titles</vt:lpstr>
      </vt:variant>
      <vt:variant>
        <vt:i4>51</vt:i4>
      </vt:variant>
    </vt:vector>
  </HeadingPairs>
  <TitlesOfParts>
    <vt:vector size="54" baseType="lpstr">
      <vt:lpstr>2_Powerpoint_FINAL</vt:lpstr>
      <vt:lpstr>1_Powerpoint_FINAL</vt:lpstr>
      <vt:lpstr>Office Theme</vt:lpstr>
      <vt:lpstr>ECE4100/ECE6100/CS420/CS6290</vt:lpstr>
      <vt:lpstr>Q1 A</vt:lpstr>
      <vt:lpstr>Q1 B</vt:lpstr>
      <vt:lpstr>Q1 C</vt:lpstr>
      <vt:lpstr>Q1 D</vt:lpstr>
      <vt:lpstr>Q2</vt:lpstr>
      <vt:lpstr>Q2-I</vt:lpstr>
      <vt:lpstr>Q2-II</vt:lpstr>
      <vt:lpstr>Q2-III</vt:lpstr>
      <vt:lpstr>Q3: Forwarding and Balanced Pipeline</vt:lpstr>
      <vt:lpstr>Q3-I</vt:lpstr>
      <vt:lpstr>Q3-II</vt:lpstr>
      <vt:lpstr>Q3-III</vt:lpstr>
      <vt:lpstr>Q3-IV</vt:lpstr>
      <vt:lpstr>Q3-IV</vt:lpstr>
      <vt:lpstr>Q4-I</vt:lpstr>
      <vt:lpstr>Q4-II</vt:lpstr>
      <vt:lpstr>Q4-III</vt:lpstr>
      <vt:lpstr>Q5</vt:lpstr>
      <vt:lpstr>Q5-A</vt:lpstr>
      <vt:lpstr>Q5-B</vt:lpstr>
      <vt:lpstr>Q5-C</vt:lpstr>
      <vt:lpstr>Q5-II</vt:lpstr>
      <vt:lpstr>Q1 A</vt:lpstr>
      <vt:lpstr>Q1 B</vt:lpstr>
      <vt:lpstr>Q1 C</vt:lpstr>
      <vt:lpstr>Q1 D</vt:lpstr>
      <vt:lpstr>Q1 E</vt:lpstr>
      <vt:lpstr>Q2</vt:lpstr>
      <vt:lpstr>Q2-I</vt:lpstr>
      <vt:lpstr>Q2-II</vt:lpstr>
      <vt:lpstr>Q2-III</vt:lpstr>
      <vt:lpstr>Q3: Balanced Pipeline</vt:lpstr>
      <vt:lpstr>Q3-I</vt:lpstr>
      <vt:lpstr>Q3-II</vt:lpstr>
      <vt:lpstr>Q3-III to V</vt:lpstr>
      <vt:lpstr>Q4</vt:lpstr>
      <vt:lpstr>Q4-I</vt:lpstr>
      <vt:lpstr>Q4-II</vt:lpstr>
      <vt:lpstr>Q4-III and IV</vt:lpstr>
      <vt:lpstr>Exam 3--  Q1 A</vt:lpstr>
      <vt:lpstr>Q1B</vt:lpstr>
      <vt:lpstr>Q1C</vt:lpstr>
      <vt:lpstr>Q1D</vt:lpstr>
      <vt:lpstr>Q1E</vt:lpstr>
      <vt:lpstr>PowerPoint Presentation</vt:lpstr>
      <vt:lpstr>PowerPoint Presentation</vt:lpstr>
      <vt:lpstr>Q3</vt:lpstr>
      <vt:lpstr>Q4</vt:lpstr>
      <vt:lpstr>Q5</vt:lpstr>
      <vt:lpstr>Q6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6290 Chapter 1</dc:title>
  <dc:creator>hyesoon</dc:creator>
  <cp:lastModifiedBy>Moin Qureshi</cp:lastModifiedBy>
  <cp:revision>227</cp:revision>
  <cp:lastPrinted>2011-09-08T14:13:18Z</cp:lastPrinted>
  <dcterms:created xsi:type="dcterms:W3CDTF">2008-08-10T18:43:06Z</dcterms:created>
  <dcterms:modified xsi:type="dcterms:W3CDTF">2017-10-02T12:30:17Z</dcterms:modified>
</cp:coreProperties>
</file>