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61"/>
  </p:notesMasterIdLst>
  <p:handoutMasterIdLst>
    <p:handoutMasterId r:id="rId62"/>
  </p:handoutMasterIdLst>
  <p:sldIdLst>
    <p:sldId id="258" r:id="rId3"/>
    <p:sldId id="293" r:id="rId4"/>
    <p:sldId id="259" r:id="rId5"/>
    <p:sldId id="260" r:id="rId6"/>
    <p:sldId id="261" r:id="rId7"/>
    <p:sldId id="262" r:id="rId8"/>
    <p:sldId id="263" r:id="rId9"/>
    <p:sldId id="264" r:id="rId10"/>
    <p:sldId id="265" r:id="rId11"/>
    <p:sldId id="266" r:id="rId12"/>
    <p:sldId id="267" r:id="rId13"/>
    <p:sldId id="268" r:id="rId14"/>
    <p:sldId id="269" r:id="rId15"/>
    <p:sldId id="271" r:id="rId16"/>
    <p:sldId id="367" r:id="rId17"/>
    <p:sldId id="368" r:id="rId18"/>
    <p:sldId id="375" r:id="rId19"/>
    <p:sldId id="369" r:id="rId20"/>
    <p:sldId id="371" r:id="rId21"/>
    <p:sldId id="411" r:id="rId22"/>
    <p:sldId id="374" r:id="rId23"/>
    <p:sldId id="377" r:id="rId24"/>
    <p:sldId id="378" r:id="rId25"/>
    <p:sldId id="379" r:id="rId26"/>
    <p:sldId id="380" r:id="rId27"/>
    <p:sldId id="381" r:id="rId28"/>
    <p:sldId id="382" r:id="rId29"/>
    <p:sldId id="383" r:id="rId30"/>
    <p:sldId id="384" r:id="rId31"/>
    <p:sldId id="412" r:id="rId32"/>
    <p:sldId id="413" r:id="rId33"/>
    <p:sldId id="414" r:id="rId34"/>
    <p:sldId id="415" r:id="rId35"/>
    <p:sldId id="385" r:id="rId36"/>
    <p:sldId id="386" r:id="rId37"/>
    <p:sldId id="387" r:id="rId38"/>
    <p:sldId id="416" r:id="rId39"/>
    <p:sldId id="388" r:id="rId40"/>
    <p:sldId id="389" r:id="rId41"/>
    <p:sldId id="390" r:id="rId42"/>
    <p:sldId id="391" r:id="rId43"/>
    <p:sldId id="392" r:id="rId44"/>
    <p:sldId id="393" r:id="rId45"/>
    <p:sldId id="394" r:id="rId46"/>
    <p:sldId id="395" r:id="rId47"/>
    <p:sldId id="400" r:id="rId48"/>
    <p:sldId id="396" r:id="rId49"/>
    <p:sldId id="397" r:id="rId50"/>
    <p:sldId id="408" r:id="rId51"/>
    <p:sldId id="417" r:id="rId52"/>
    <p:sldId id="419" r:id="rId53"/>
    <p:sldId id="420" r:id="rId54"/>
    <p:sldId id="418" r:id="rId55"/>
    <p:sldId id="409" r:id="rId56"/>
    <p:sldId id="410" r:id="rId57"/>
    <p:sldId id="422" r:id="rId58"/>
    <p:sldId id="423" r:id="rId59"/>
    <p:sldId id="424" r:id="rId60"/>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2" autoAdjust="0"/>
    <p:restoredTop sz="86596" autoAdjust="0"/>
  </p:normalViewPr>
  <p:slideViewPr>
    <p:cSldViewPr>
      <p:cViewPr varScale="1">
        <p:scale>
          <a:sx n="88" d="100"/>
          <a:sy n="88" d="100"/>
        </p:scale>
        <p:origin x="-1880" y="-112"/>
      </p:cViewPr>
      <p:guideLst>
        <p:guide orient="horz" pos="2160"/>
        <p:guide pos="417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1563" tIns="45781" rIns="91563" bIns="45781" rtlCol="0"/>
          <a:lstStyle>
            <a:lvl1pPr algn="l">
              <a:defRPr sz="1200"/>
            </a:lvl1pPr>
          </a:lstStyle>
          <a:p>
            <a:endParaRPr lang="en-US"/>
          </a:p>
        </p:txBody>
      </p:sp>
      <p:sp>
        <p:nvSpPr>
          <p:cNvPr id="3" name="Date Placeholder 2"/>
          <p:cNvSpPr>
            <a:spLocks noGrp="1"/>
          </p:cNvSpPr>
          <p:nvPr>
            <p:ph type="dt" sz="quarter" idx="1"/>
          </p:nvPr>
        </p:nvSpPr>
        <p:spPr>
          <a:xfrm>
            <a:off x="3898101" y="0"/>
            <a:ext cx="2982119" cy="464820"/>
          </a:xfrm>
          <a:prstGeom prst="rect">
            <a:avLst/>
          </a:prstGeom>
        </p:spPr>
        <p:txBody>
          <a:bodyPr vert="horz" lIns="91563" tIns="45781" rIns="91563" bIns="45781" rtlCol="0"/>
          <a:lstStyle>
            <a:lvl1pPr algn="r">
              <a:defRPr sz="1200"/>
            </a:lvl1pPr>
          </a:lstStyle>
          <a:p>
            <a:fld id="{3F315F38-0F48-41F8-9CC5-BBBCA50C29F8}" type="datetimeFigureOut">
              <a:rPr lang="en-US" smtClean="0"/>
              <a:pPr/>
              <a:t>8/26/18</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1563" tIns="45781" rIns="91563" bIns="45781" rtlCol="0" anchor="b"/>
          <a:lstStyle>
            <a:lvl1pPr algn="l">
              <a:defRPr sz="1200"/>
            </a:lvl1pPr>
          </a:lstStyle>
          <a:p>
            <a:endParaRPr lang="en-US"/>
          </a:p>
        </p:txBody>
      </p:sp>
      <p:sp>
        <p:nvSpPr>
          <p:cNvPr id="5" name="Slide Number Placeholder 4"/>
          <p:cNvSpPr>
            <a:spLocks noGrp="1"/>
          </p:cNvSpPr>
          <p:nvPr>
            <p:ph type="sldNum" sz="quarter" idx="3"/>
          </p:nvPr>
        </p:nvSpPr>
        <p:spPr>
          <a:xfrm>
            <a:off x="3898101" y="8829967"/>
            <a:ext cx="2982119" cy="464820"/>
          </a:xfrm>
          <a:prstGeom prst="rect">
            <a:avLst/>
          </a:prstGeom>
        </p:spPr>
        <p:txBody>
          <a:bodyPr vert="horz" lIns="91563" tIns="45781" rIns="91563" bIns="45781" rtlCol="0" anchor="b"/>
          <a:lstStyle>
            <a:lvl1pPr algn="r">
              <a:defRPr sz="1200"/>
            </a:lvl1pPr>
          </a:lstStyle>
          <a:p>
            <a:fld id="{7DCB10AF-03C9-4949-9F3C-49340B7D67BE}" type="slidenum">
              <a:rPr lang="en-US" smtClean="0"/>
              <a:pPr/>
              <a:t>‹#›</a:t>
            </a:fld>
            <a:endParaRPr lang="en-US"/>
          </a:p>
        </p:txBody>
      </p:sp>
    </p:spTree>
    <p:extLst>
      <p:ext uri="{BB962C8B-B14F-4D97-AF65-F5344CB8AC3E}">
        <p14:creationId xmlns:p14="http://schemas.microsoft.com/office/powerpoint/2010/main" val="3781986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1563" tIns="45781" rIns="91563" bIns="45781" rtlCol="0"/>
          <a:lstStyle>
            <a:lvl1pPr algn="l">
              <a:defRPr sz="1200"/>
            </a:lvl1pPr>
          </a:lstStyle>
          <a:p>
            <a:endParaRPr lang="en-US"/>
          </a:p>
        </p:txBody>
      </p:sp>
      <p:sp>
        <p:nvSpPr>
          <p:cNvPr id="3" name="Date Placeholder 2"/>
          <p:cNvSpPr>
            <a:spLocks noGrp="1"/>
          </p:cNvSpPr>
          <p:nvPr>
            <p:ph type="dt" idx="1"/>
          </p:nvPr>
        </p:nvSpPr>
        <p:spPr>
          <a:xfrm>
            <a:off x="3898101" y="0"/>
            <a:ext cx="2982119" cy="464820"/>
          </a:xfrm>
          <a:prstGeom prst="rect">
            <a:avLst/>
          </a:prstGeom>
        </p:spPr>
        <p:txBody>
          <a:bodyPr vert="horz" lIns="91563" tIns="45781" rIns="91563" bIns="45781" rtlCol="0"/>
          <a:lstStyle>
            <a:lvl1pPr algn="r">
              <a:defRPr sz="1200"/>
            </a:lvl1pPr>
          </a:lstStyle>
          <a:p>
            <a:fld id="{E6BB9C89-3F3D-4A78-B129-C4AE052A62A1}" type="datetimeFigureOut">
              <a:rPr lang="en-US" smtClean="0"/>
              <a:pPr/>
              <a:t>8/26/18</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1563" tIns="45781" rIns="91563" bIns="45781"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563" tIns="45781" rIns="91563" bIns="457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1563" tIns="45781" rIns="91563" bIns="45781" rtlCol="0" anchor="b"/>
          <a:lstStyle>
            <a:lvl1pPr algn="l">
              <a:defRPr sz="12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1563" tIns="45781" rIns="91563" bIns="45781" rtlCol="0" anchor="b"/>
          <a:lstStyle>
            <a:lvl1pPr algn="r">
              <a:defRPr sz="1200"/>
            </a:lvl1pPr>
          </a:lstStyle>
          <a:p>
            <a:fld id="{0C7090CC-3D22-446F-8689-0A3D3094F4D7}" type="slidenum">
              <a:rPr lang="en-US" smtClean="0"/>
              <a:pPr/>
              <a:t>‹#›</a:t>
            </a:fld>
            <a:endParaRPr lang="en-US"/>
          </a:p>
        </p:txBody>
      </p:sp>
    </p:spTree>
    <p:extLst>
      <p:ext uri="{BB962C8B-B14F-4D97-AF65-F5344CB8AC3E}">
        <p14:creationId xmlns:p14="http://schemas.microsoft.com/office/powerpoint/2010/main" val="120247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7090CC-3D22-446F-8689-0A3D3094F4D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2786-DAE0-462D-B379-B4E3C8872CA3}" type="slidenum">
              <a:rPr lang="en-US"/>
              <a:pPr/>
              <a:t>47</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CB0BC1-E8F7-4969-99D0-F8BD7C11F44D}" type="slidenum">
              <a:rPr lang="en-US"/>
              <a:pPr/>
              <a:t>54</a:t>
            </a:fld>
            <a:endParaRPr lang="en-US"/>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CB0BC1-E8F7-4969-99D0-F8BD7C11F44D}" type="slidenum">
              <a:rPr lang="en-US"/>
              <a:pPr/>
              <a:t>55</a:t>
            </a:fld>
            <a:endParaRPr lang="en-US"/>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4D1E68D3-4850-4A37-928D-311967714178}"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5EF170F5-5B3A-46D3-A9EF-01506258B58C}"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317500"/>
            <a:ext cx="2105025"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2263" y="317500"/>
            <a:ext cx="6165850"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848CC6DC-B4BA-4983-A231-FA2D153B122B}"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22263" y="317500"/>
            <a:ext cx="8229600" cy="758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8463" y="1303338"/>
            <a:ext cx="8347075" cy="5010150"/>
          </a:xfrm>
        </p:spPr>
        <p:txBody>
          <a:bodyPr/>
          <a:lstStyle/>
          <a:p>
            <a:endParaRPr lang="en-US"/>
          </a:p>
        </p:txBody>
      </p:sp>
      <p:sp>
        <p:nvSpPr>
          <p:cNvPr id="4" name="Footer Placeholder 3"/>
          <p:cNvSpPr>
            <a:spLocks noGrp="1"/>
          </p:cNvSpPr>
          <p:nvPr>
            <p:ph type="ftr" sz="quarter" idx="10"/>
          </p:nvPr>
        </p:nvSpPr>
        <p:spPr>
          <a:xfrm>
            <a:off x="1687513" y="6616700"/>
            <a:ext cx="4024312" cy="165100"/>
          </a:xfrm>
        </p:spPr>
        <p:txBody>
          <a:bodyPr/>
          <a:lstStyle>
            <a:lvl1pPr>
              <a:defRPr/>
            </a:lvl1pPr>
          </a:lstStyle>
          <a:p>
            <a:r>
              <a:rPr lang="en-US"/>
              <a:t> </a:t>
            </a:r>
          </a:p>
        </p:txBody>
      </p:sp>
      <p:sp>
        <p:nvSpPr>
          <p:cNvPr id="5" name="Slide Number Placeholder 4"/>
          <p:cNvSpPr>
            <a:spLocks noGrp="1"/>
          </p:cNvSpPr>
          <p:nvPr>
            <p:ph type="sldNum" sz="quarter" idx="11"/>
          </p:nvPr>
        </p:nvSpPr>
        <p:spPr>
          <a:xfrm>
            <a:off x="8291513" y="6616700"/>
            <a:ext cx="606425" cy="152400"/>
          </a:xfrm>
        </p:spPr>
        <p:txBody>
          <a:bodyPr/>
          <a:lstStyle>
            <a:lvl1pPr>
              <a:defRPr/>
            </a:lvl1pPr>
          </a:lstStyle>
          <a:p>
            <a:fld id="{D41810B0-F595-456B-8809-9C05A65CF540}" type="slidenum">
              <a:rPr lang="en-US"/>
              <a:pPr/>
              <a:t>‹#›</a:t>
            </a:fld>
            <a:endParaRPr lang="en-US"/>
          </a:p>
        </p:txBody>
      </p:sp>
    </p:spTree>
    <p:extLst>
      <p:ext uri="{BB962C8B-B14F-4D97-AF65-F5344CB8AC3E}">
        <p14:creationId xmlns:p14="http://schemas.microsoft.com/office/powerpoint/2010/main" val="91648718"/>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65138"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0738"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31800" y="6229350"/>
            <a:ext cx="1905000" cy="457200"/>
          </a:xfrm>
          <a:prstGeom prst="rect">
            <a:avLst/>
          </a:prstGeom>
        </p:spPr>
        <p:txBody>
          <a:bodyPr/>
          <a:lstStyle>
            <a:lvl1pPr>
              <a:defRPr/>
            </a:lvl1pPr>
          </a:lstStyle>
          <a:p>
            <a:r>
              <a:rPr lang="en-US"/>
              <a:t>May 30, 1999</a:t>
            </a:r>
          </a:p>
        </p:txBody>
      </p:sp>
      <p:sp>
        <p:nvSpPr>
          <p:cNvPr id="6" name="Footer Placeholder 5"/>
          <p:cNvSpPr>
            <a:spLocks noGrp="1"/>
          </p:cNvSpPr>
          <p:nvPr>
            <p:ph type="ftr" sz="quarter" idx="11"/>
          </p:nvPr>
        </p:nvSpPr>
        <p:spPr>
          <a:xfrm>
            <a:off x="3124200" y="622935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31000" y="6229350"/>
            <a:ext cx="1905000" cy="457200"/>
          </a:xfrm>
        </p:spPr>
        <p:txBody>
          <a:bodyPr/>
          <a:lstStyle>
            <a:lvl1pPr>
              <a:defRPr/>
            </a:lvl1pPr>
          </a:lstStyle>
          <a:p>
            <a:fld id="{4608A91C-DBF2-4CD2-9848-C14F8070DF3B}" type="slidenum">
              <a:rPr lang="en-US"/>
              <a:pPr/>
              <a:t>‹#›</a:t>
            </a:fld>
            <a:endParaRPr lang="en-US" sz="4000"/>
          </a:p>
        </p:txBody>
      </p:sp>
    </p:spTree>
    <p:extLst>
      <p:ext uri="{BB962C8B-B14F-4D97-AF65-F5344CB8AC3E}">
        <p14:creationId xmlns:p14="http://schemas.microsoft.com/office/powerpoint/2010/main" val="1907727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xmlns:p14="http://schemas.microsoft.com/office/powerpoint/2010/mai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3338"/>
            <a:ext cx="4097337"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3338"/>
            <a:ext cx="4097338"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D2C425F6-CA7B-4977-8DCE-0B0DAF9AC9E5}"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317500"/>
            <a:ext cx="2105025"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2263" y="317500"/>
            <a:ext cx="6165850" cy="5995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pPr>
              <a:defRPr/>
            </a:pPr>
            <a:r>
              <a:rPr lang="en-US"/>
              <a:t> </a:t>
            </a:r>
          </a:p>
        </p:txBody>
      </p:sp>
      <p:sp>
        <p:nvSpPr>
          <p:cNvPr id="5" name="Slide Number Placeholder 4"/>
          <p:cNvSpPr>
            <a:spLocks noGrp="1"/>
          </p:cNvSpPr>
          <p:nvPr>
            <p:ph type="sldNum" sz="quarter" idx="11"/>
          </p:nvPr>
        </p:nvSpPr>
        <p:spPr/>
        <p:txBody>
          <a:bodyPr/>
          <a:lstStyle>
            <a:lvl1pPr>
              <a:defRPr smtClean="0"/>
            </a:lvl1pPr>
          </a:lstStyle>
          <a:p>
            <a:pPr>
              <a:defRPr/>
            </a:pPr>
            <a:fld id="{B350E68E-62F3-417D-AA9C-E2C977939157}"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3338"/>
            <a:ext cx="4097337"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3338"/>
            <a:ext cx="4097338"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a:t> </a:t>
            </a:r>
          </a:p>
        </p:txBody>
      </p:sp>
      <p:sp>
        <p:nvSpPr>
          <p:cNvPr id="6" name="Slide Number Placeholder 5"/>
          <p:cNvSpPr>
            <a:spLocks noGrp="1"/>
          </p:cNvSpPr>
          <p:nvPr>
            <p:ph type="sldNum" sz="quarter" idx="11"/>
          </p:nvPr>
        </p:nvSpPr>
        <p:spPr/>
        <p:txBody>
          <a:bodyPr/>
          <a:lstStyle>
            <a:lvl1pPr>
              <a:defRPr smtClean="0"/>
            </a:lvl1pPr>
          </a:lstStyle>
          <a:p>
            <a:pPr>
              <a:defRPr/>
            </a:pPr>
            <a:fld id="{1D07F053-8107-46B7-A652-BFA4BD89CBB0}"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a:t> </a:t>
            </a:r>
          </a:p>
        </p:txBody>
      </p:sp>
      <p:sp>
        <p:nvSpPr>
          <p:cNvPr id="8" name="Slide Number Placeholder 7"/>
          <p:cNvSpPr>
            <a:spLocks noGrp="1"/>
          </p:cNvSpPr>
          <p:nvPr>
            <p:ph type="sldNum" sz="quarter" idx="11"/>
          </p:nvPr>
        </p:nvSpPr>
        <p:spPr/>
        <p:txBody>
          <a:bodyPr/>
          <a:lstStyle>
            <a:lvl1pPr>
              <a:defRPr smtClean="0"/>
            </a:lvl1pPr>
          </a:lstStyle>
          <a:p>
            <a:pPr>
              <a:defRPr/>
            </a:pPr>
            <a:fld id="{809F3E17-C077-44AB-ADB4-BEDAC0AAB746}"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pPr>
              <a:defRPr/>
            </a:pPr>
            <a:r>
              <a:rPr lang="en-US"/>
              <a:t> </a:t>
            </a:r>
          </a:p>
        </p:txBody>
      </p:sp>
      <p:sp>
        <p:nvSpPr>
          <p:cNvPr id="4" name="Slide Number Placeholder 3"/>
          <p:cNvSpPr>
            <a:spLocks noGrp="1"/>
          </p:cNvSpPr>
          <p:nvPr>
            <p:ph type="sldNum" sz="quarter" idx="11"/>
          </p:nvPr>
        </p:nvSpPr>
        <p:spPr/>
        <p:txBody>
          <a:bodyPr/>
          <a:lstStyle>
            <a:lvl1pPr>
              <a:defRPr smtClean="0"/>
            </a:lvl1pPr>
          </a:lstStyle>
          <a:p>
            <a:pPr>
              <a:defRPr/>
            </a:pPr>
            <a:fld id="{54C99C5E-06A2-42B6-8ED0-480CEB160FE6}"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US"/>
              <a:t> </a:t>
            </a:r>
          </a:p>
        </p:txBody>
      </p:sp>
      <p:sp>
        <p:nvSpPr>
          <p:cNvPr id="3" name="Slide Number Placeholder 2"/>
          <p:cNvSpPr>
            <a:spLocks noGrp="1"/>
          </p:cNvSpPr>
          <p:nvPr>
            <p:ph type="sldNum" sz="quarter" idx="11"/>
          </p:nvPr>
        </p:nvSpPr>
        <p:spPr/>
        <p:txBody>
          <a:bodyPr/>
          <a:lstStyle>
            <a:lvl1pPr>
              <a:defRPr smtClean="0"/>
            </a:lvl1pPr>
          </a:lstStyle>
          <a:p>
            <a:pPr>
              <a:defRPr/>
            </a:pPr>
            <a:fld id="{1935EF8E-4697-4D3A-A2CC-907320EFDC7C}"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t> </a:t>
            </a:r>
          </a:p>
        </p:txBody>
      </p:sp>
      <p:sp>
        <p:nvSpPr>
          <p:cNvPr id="6" name="Slide Number Placeholder 5"/>
          <p:cNvSpPr>
            <a:spLocks noGrp="1"/>
          </p:cNvSpPr>
          <p:nvPr>
            <p:ph type="sldNum" sz="quarter" idx="11"/>
          </p:nvPr>
        </p:nvSpPr>
        <p:spPr/>
        <p:txBody>
          <a:bodyPr/>
          <a:lstStyle>
            <a:lvl1pPr>
              <a:defRPr smtClean="0"/>
            </a:lvl1pPr>
          </a:lstStyle>
          <a:p>
            <a:pPr>
              <a:defRPr/>
            </a:pPr>
            <a:fld id="{34BE3028-DE42-4D30-A215-8BC2FBE4C680}" type="slidenum">
              <a:rPr lang="en-US"/>
              <a:pPr>
                <a:defRPr/>
              </a:pPr>
              <a:t>‹#›</a:t>
            </a:fld>
            <a:endParaRPr lang="en-US"/>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t> </a:t>
            </a:r>
          </a:p>
        </p:txBody>
      </p:sp>
      <p:sp>
        <p:nvSpPr>
          <p:cNvPr id="6" name="Slide Number Placeholder 5"/>
          <p:cNvSpPr>
            <a:spLocks noGrp="1"/>
          </p:cNvSpPr>
          <p:nvPr>
            <p:ph type="sldNum" sz="quarter" idx="11"/>
          </p:nvPr>
        </p:nvSpPr>
        <p:spPr/>
        <p:txBody>
          <a:bodyPr/>
          <a:lstStyle>
            <a:lvl1pPr>
              <a:defRPr smtClean="0"/>
            </a:lvl1pPr>
          </a:lstStyle>
          <a:p>
            <a:pPr>
              <a:defRPr/>
            </a:pPr>
            <a:fld id="{BC1CDC6B-383D-4907-803F-9B0CF9772B4D}" type="slidenum">
              <a:rPr lang="en-US"/>
              <a:pPr>
                <a:defRPr/>
              </a:pPr>
              <a:t>‹#›</a:t>
            </a:fld>
            <a:endParaRPr lang="en-US"/>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3" Type="http://schemas.openxmlformats.org/officeDocument/2006/relationships/image" Target="../media/image2.jpe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322263" y="317500"/>
            <a:ext cx="8229600" cy="758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cene3d>
              <a:camera prst="orthographicFront"/>
              <a:lightRig rig="glow" dir="tl">
                <a:rot lat="0" lon="0" rev="5400000"/>
              </a:lightRig>
            </a:scene3d>
            <a:sp3d contourW="12700">
              <a:bevelT w="25400" h="25400"/>
              <a:contourClr>
                <a:schemeClr val="accent6">
                  <a:shade val="73000"/>
                </a:schemeClr>
              </a:contourClr>
            </a:sp3d>
          </a:bodyPr>
          <a:lstStyle/>
          <a:p>
            <a:pPr lvl="0"/>
            <a:r>
              <a:rPr lang="en-US" dirty="0" smtClean="0"/>
              <a:t>Click to edit Master title style</a:t>
            </a:r>
          </a:p>
        </p:txBody>
      </p:sp>
      <p:sp>
        <p:nvSpPr>
          <p:cNvPr id="31747" name="Rectangle 3"/>
          <p:cNvSpPr>
            <a:spLocks noGrp="1" noChangeArrowheads="1"/>
          </p:cNvSpPr>
          <p:nvPr>
            <p:ph type="body" idx="1"/>
          </p:nvPr>
        </p:nvSpPr>
        <p:spPr bwMode="auto">
          <a:xfrm>
            <a:off x="398463" y="1303338"/>
            <a:ext cx="8347075" cy="501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044" name="Rectangle 4"/>
          <p:cNvSpPr>
            <a:spLocks noGrp="1" noChangeArrowheads="1"/>
          </p:cNvSpPr>
          <p:nvPr>
            <p:ph type="ftr" sz="quarter" idx="3"/>
          </p:nvPr>
        </p:nvSpPr>
        <p:spPr bwMode="auto">
          <a:xfrm>
            <a:off x="1687513" y="6616700"/>
            <a:ext cx="4024312" cy="165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400">
                <a:latin typeface="+mj-lt"/>
                <a:cs typeface="+mn-cs"/>
              </a:defRPr>
            </a:lvl1pPr>
          </a:lstStyle>
          <a:p>
            <a:pPr>
              <a:defRPr/>
            </a:pPr>
            <a:r>
              <a:rPr lang="en-US"/>
              <a:t> </a:t>
            </a:r>
          </a:p>
        </p:txBody>
      </p:sp>
      <p:sp>
        <p:nvSpPr>
          <p:cNvPr id="87045" name="Rectangle 5"/>
          <p:cNvSpPr>
            <a:spLocks noGrp="1" noChangeArrowheads="1"/>
          </p:cNvSpPr>
          <p:nvPr>
            <p:ph type="sldNum" sz="quarter" idx="4"/>
          </p:nvPr>
        </p:nvSpPr>
        <p:spPr bwMode="auto">
          <a:xfrm>
            <a:off x="8291513" y="6616700"/>
            <a:ext cx="606425"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latin typeface="+mn-lt"/>
                <a:cs typeface="+mn-cs"/>
              </a:defRPr>
            </a:lvl1pPr>
          </a:lstStyle>
          <a:p>
            <a:pPr>
              <a:defRPr/>
            </a:pPr>
            <a:fld id="{8661F247-7560-4126-8D1F-0B36169BB3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5" r:id="rId12"/>
    <p:sldLayoutId id="2147483686" r:id="rId13"/>
  </p:sldLayoutIdLst>
  <p:transition xmlns:p14="http://schemas.microsoft.com/office/powerpoint/2010/main">
    <p:fade/>
  </p:transition>
  <p:hf sldNum="0" hd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Udimat"/>
        </a:defRPr>
      </a:lvl2pPr>
      <a:lvl3pPr algn="l" rtl="0" eaLnBrk="0" fontAlgn="base" hangingPunct="0">
        <a:spcBef>
          <a:spcPct val="0"/>
        </a:spcBef>
        <a:spcAft>
          <a:spcPct val="0"/>
        </a:spcAft>
        <a:defRPr sz="3600" b="1">
          <a:solidFill>
            <a:schemeClr val="tx1"/>
          </a:solidFill>
          <a:latin typeface="AUdimat"/>
        </a:defRPr>
      </a:lvl3pPr>
      <a:lvl4pPr algn="l" rtl="0" eaLnBrk="0" fontAlgn="base" hangingPunct="0">
        <a:spcBef>
          <a:spcPct val="0"/>
        </a:spcBef>
        <a:spcAft>
          <a:spcPct val="0"/>
        </a:spcAft>
        <a:defRPr sz="3600" b="1">
          <a:solidFill>
            <a:schemeClr val="tx1"/>
          </a:solidFill>
          <a:latin typeface="AUdimat"/>
        </a:defRPr>
      </a:lvl4pPr>
      <a:lvl5pPr algn="l" rtl="0" eaLnBrk="0" fontAlgn="base" hangingPunct="0">
        <a:spcBef>
          <a:spcPct val="0"/>
        </a:spcBef>
        <a:spcAft>
          <a:spcPct val="0"/>
        </a:spcAft>
        <a:defRPr sz="3600" b="1">
          <a:solidFill>
            <a:schemeClr val="tx1"/>
          </a:solidFill>
          <a:latin typeface="AUdimat"/>
        </a:defRPr>
      </a:lvl5pPr>
      <a:lvl6pPr marL="457200" algn="l" rtl="0" eaLnBrk="0" fontAlgn="base" hangingPunct="0">
        <a:spcBef>
          <a:spcPct val="0"/>
        </a:spcBef>
        <a:spcAft>
          <a:spcPct val="0"/>
        </a:spcAft>
        <a:defRPr sz="3600" b="1">
          <a:solidFill>
            <a:schemeClr val="tx1"/>
          </a:solidFill>
          <a:latin typeface="AUdimat"/>
        </a:defRPr>
      </a:lvl6pPr>
      <a:lvl7pPr marL="914400" algn="l" rtl="0" eaLnBrk="0" fontAlgn="base" hangingPunct="0">
        <a:spcBef>
          <a:spcPct val="0"/>
        </a:spcBef>
        <a:spcAft>
          <a:spcPct val="0"/>
        </a:spcAft>
        <a:defRPr sz="3600" b="1">
          <a:solidFill>
            <a:schemeClr val="tx1"/>
          </a:solidFill>
          <a:latin typeface="AUdimat"/>
        </a:defRPr>
      </a:lvl7pPr>
      <a:lvl8pPr marL="1371600" algn="l" rtl="0" eaLnBrk="0" fontAlgn="base" hangingPunct="0">
        <a:spcBef>
          <a:spcPct val="0"/>
        </a:spcBef>
        <a:spcAft>
          <a:spcPct val="0"/>
        </a:spcAft>
        <a:defRPr sz="3600" b="1">
          <a:solidFill>
            <a:schemeClr val="tx1"/>
          </a:solidFill>
          <a:latin typeface="AUdimat"/>
        </a:defRPr>
      </a:lvl8pPr>
      <a:lvl9pPr marL="1828800" algn="l" rtl="0" eaLnBrk="0" fontAlgn="base" hangingPunct="0">
        <a:spcBef>
          <a:spcPct val="0"/>
        </a:spcBef>
        <a:spcAft>
          <a:spcPct val="0"/>
        </a:spcAft>
        <a:defRPr sz="3600" b="1">
          <a:solidFill>
            <a:schemeClr val="tx1"/>
          </a:solidFill>
          <a:latin typeface="AUdimat"/>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322263" y="317500"/>
            <a:ext cx="8229600" cy="758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699" name="Rectangle 3"/>
          <p:cNvSpPr>
            <a:spLocks noGrp="1" noChangeArrowheads="1"/>
          </p:cNvSpPr>
          <p:nvPr>
            <p:ph type="body" idx="1"/>
          </p:nvPr>
        </p:nvSpPr>
        <p:spPr bwMode="auto">
          <a:xfrm>
            <a:off x="398463" y="1303338"/>
            <a:ext cx="8347075" cy="5010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xmlns:p14="http://schemas.microsoft.com/office/powerpoint/2010/main">
    <p:dissolve/>
  </p:transition>
  <p:hf sldNum="0" hdr="0" dt="0"/>
  <p:txStyles>
    <p:titleStyle>
      <a:lvl1pPr algn="l" rtl="0" fontAlgn="base">
        <a:spcBef>
          <a:spcPct val="0"/>
        </a:spcBef>
        <a:spcAft>
          <a:spcPct val="0"/>
        </a:spcAft>
        <a:defRPr sz="3600" b="1">
          <a:solidFill>
            <a:schemeClr val="tx1"/>
          </a:solidFill>
          <a:latin typeface="+mj-lt"/>
          <a:ea typeface="+mj-ea"/>
          <a:cs typeface="+mj-cs"/>
        </a:defRPr>
      </a:lvl1pPr>
      <a:lvl2pPr algn="l" rtl="0" fontAlgn="base">
        <a:spcBef>
          <a:spcPct val="0"/>
        </a:spcBef>
        <a:spcAft>
          <a:spcPct val="0"/>
        </a:spcAft>
        <a:defRPr sz="3600" b="1">
          <a:solidFill>
            <a:schemeClr val="tx1"/>
          </a:solidFill>
          <a:latin typeface="AUdimat"/>
          <a:cs typeface="Arial" pitchFamily="34" charset="0"/>
        </a:defRPr>
      </a:lvl2pPr>
      <a:lvl3pPr algn="l" rtl="0" fontAlgn="base">
        <a:spcBef>
          <a:spcPct val="0"/>
        </a:spcBef>
        <a:spcAft>
          <a:spcPct val="0"/>
        </a:spcAft>
        <a:defRPr sz="3600" b="1">
          <a:solidFill>
            <a:schemeClr val="tx1"/>
          </a:solidFill>
          <a:latin typeface="AUdimat"/>
          <a:cs typeface="Arial" pitchFamily="34" charset="0"/>
        </a:defRPr>
      </a:lvl3pPr>
      <a:lvl4pPr algn="l" rtl="0" fontAlgn="base">
        <a:spcBef>
          <a:spcPct val="0"/>
        </a:spcBef>
        <a:spcAft>
          <a:spcPct val="0"/>
        </a:spcAft>
        <a:defRPr sz="3600" b="1">
          <a:solidFill>
            <a:schemeClr val="tx1"/>
          </a:solidFill>
          <a:latin typeface="AUdimat"/>
          <a:cs typeface="Arial" pitchFamily="34" charset="0"/>
        </a:defRPr>
      </a:lvl4pPr>
      <a:lvl5pPr algn="l" rtl="0" fontAlgn="base">
        <a:spcBef>
          <a:spcPct val="0"/>
        </a:spcBef>
        <a:spcAft>
          <a:spcPct val="0"/>
        </a:spcAft>
        <a:defRPr sz="3600" b="1">
          <a:solidFill>
            <a:schemeClr val="tx1"/>
          </a:solidFill>
          <a:latin typeface="AUdimat"/>
          <a:cs typeface="Arial" pitchFamily="34" charset="0"/>
        </a:defRPr>
      </a:lvl5pPr>
      <a:lvl6pPr marL="457200" algn="l" rtl="0" fontAlgn="base">
        <a:spcBef>
          <a:spcPct val="0"/>
        </a:spcBef>
        <a:spcAft>
          <a:spcPct val="0"/>
        </a:spcAft>
        <a:defRPr sz="3600" b="1">
          <a:solidFill>
            <a:schemeClr val="tx1"/>
          </a:solidFill>
          <a:latin typeface="AUdimat"/>
          <a:cs typeface="Arial" pitchFamily="34" charset="0"/>
        </a:defRPr>
      </a:lvl6pPr>
      <a:lvl7pPr marL="914400" algn="l" rtl="0" fontAlgn="base">
        <a:spcBef>
          <a:spcPct val="0"/>
        </a:spcBef>
        <a:spcAft>
          <a:spcPct val="0"/>
        </a:spcAft>
        <a:defRPr sz="3600" b="1">
          <a:solidFill>
            <a:schemeClr val="tx1"/>
          </a:solidFill>
          <a:latin typeface="AUdimat"/>
          <a:cs typeface="Arial" pitchFamily="34" charset="0"/>
        </a:defRPr>
      </a:lvl7pPr>
      <a:lvl8pPr marL="1371600" algn="l" rtl="0" fontAlgn="base">
        <a:spcBef>
          <a:spcPct val="0"/>
        </a:spcBef>
        <a:spcAft>
          <a:spcPct val="0"/>
        </a:spcAft>
        <a:defRPr sz="3600" b="1">
          <a:solidFill>
            <a:schemeClr val="tx1"/>
          </a:solidFill>
          <a:latin typeface="AUdimat"/>
          <a:cs typeface="Arial" pitchFamily="34" charset="0"/>
        </a:defRPr>
      </a:lvl8pPr>
      <a:lvl9pPr marL="1828800" algn="l" rtl="0" fontAlgn="base">
        <a:spcBef>
          <a:spcPct val="0"/>
        </a:spcBef>
        <a:spcAft>
          <a:spcPct val="0"/>
        </a:spcAft>
        <a:defRPr sz="3600" b="1">
          <a:solidFill>
            <a:schemeClr val="tx1"/>
          </a:solidFill>
          <a:latin typeface="AUdimat"/>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wmf"/><Relationship Id="rId5" Type="http://schemas.openxmlformats.org/officeDocument/2006/relationships/oleObject" Target="../embeddings/oleObject2.bin"/><Relationship Id="rId6"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hyperlink" Target="http://trollcats.com/wp-content/uploads/2009/05/thyroid_disorder_fat_trollcat.png" TargetMode="External"/><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hyperlink" Target="http://trollcats.com/wp-content/uploads/2009/05/thyroid_disorder_fat_trollcat.png" TargetMode="External"/><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1.wmf"/><Relationship Id="rId1" Type="http://schemas.openxmlformats.org/officeDocument/2006/relationships/slideLayout" Target="../slideLayouts/slideLayout2.xml"/><Relationship Id="rId2" Type="http://schemas.openxmlformats.org/officeDocument/2006/relationships/hyperlink" Target="http://trollcats.com/wp-content/uploads/2009/05/thyroid_disorder_fat_trollcat.pn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idx="4294967295"/>
          </p:nvPr>
        </p:nvSpPr>
        <p:spPr>
          <a:xfrm>
            <a:off x="1600200" y="3581400"/>
            <a:ext cx="7227888" cy="708025"/>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j-lt"/>
                <a:ea typeface="+mj-ea"/>
                <a:cs typeface="+mj-cs"/>
              </a:rPr>
              <a:t>ECE4100/ECE6100/CS420/CS6290</a:t>
            </a:r>
            <a:endParaRPr lang="en-US" sz="32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j-lt"/>
              <a:ea typeface="+mj-ea"/>
              <a:cs typeface="+mj-cs"/>
            </a:endParaRPr>
          </a:p>
        </p:txBody>
      </p:sp>
      <p:sp>
        <p:nvSpPr>
          <p:cNvPr id="30723" name="Rectangle 3"/>
          <p:cNvSpPr>
            <a:spLocks noGrp="1" noChangeArrowheads="1"/>
          </p:cNvSpPr>
          <p:nvPr>
            <p:ph type="subTitle" idx="4294967295"/>
          </p:nvPr>
        </p:nvSpPr>
        <p:spPr>
          <a:xfrm>
            <a:off x="1676400" y="4267200"/>
            <a:ext cx="3200399" cy="609600"/>
          </a:xfrm>
        </p:spPr>
        <p:txBody>
          <a:bodyPr/>
          <a:lstStyle/>
          <a:p>
            <a:pPr marL="0" indent="0">
              <a:buFontTx/>
              <a:buNone/>
            </a:pPr>
            <a:endParaRPr lang="en-US" sz="2000" dirty="0"/>
          </a:p>
        </p:txBody>
      </p:sp>
      <p:sp>
        <p:nvSpPr>
          <p:cNvPr id="4" name="Rectangle 3"/>
          <p:cNvSpPr txBox="1">
            <a:spLocks noChangeArrowheads="1"/>
          </p:cNvSpPr>
          <p:nvPr/>
        </p:nvSpPr>
        <p:spPr bwMode="auto">
          <a:xfrm>
            <a:off x="3657600" y="6218813"/>
            <a:ext cx="46482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lang="en-US" sz="2000" dirty="0" smtClean="0"/>
              <a:t>Thanks to Prof. Kim for slides</a:t>
            </a:r>
            <a:endParaRPr lang="en-US" sz="2000" dirty="0"/>
          </a:p>
        </p:txBody>
      </p:sp>
    </p:spTree>
  </p:cSld>
  <p:clrMapOvr>
    <a:masterClrMapping/>
  </p:clrMapOvr>
  <p:transition xmlns:p14="http://schemas.microsoft.com/office/powerpoint/2010/main">
    <p:dissolv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62818" name="Rectangle 2"/>
          <p:cNvSpPr>
            <a:spLocks noGrp="1" noChangeArrowheads="1"/>
          </p:cNvSpPr>
          <p:nvPr>
            <p:ph type="title"/>
          </p:nvPr>
        </p:nvSpPr>
        <p:spPr/>
        <p:txBody>
          <a:bodyPr/>
          <a:lstStyle/>
          <a:p>
            <a:r>
              <a:rPr lang="en-US" sz="3200"/>
              <a:t>The Bit Is Not Enough!</a:t>
            </a:r>
          </a:p>
        </p:txBody>
      </p:sp>
      <p:sp>
        <p:nvSpPr>
          <p:cNvPr id="162829" name="Rectangle 13"/>
          <p:cNvSpPr>
            <a:spLocks noGrp="1" noChangeArrowheads="1"/>
          </p:cNvSpPr>
          <p:nvPr>
            <p:ph type="body" idx="1"/>
          </p:nvPr>
        </p:nvSpPr>
        <p:spPr>
          <a:noFill/>
          <a:ln/>
        </p:spPr>
        <p:txBody>
          <a:bodyPr/>
          <a:lstStyle/>
          <a:p>
            <a:r>
              <a:rPr lang="en-US" sz="2400" dirty="0"/>
              <a:t>Example: short loop (8 iterations)</a:t>
            </a:r>
          </a:p>
          <a:p>
            <a:pPr lvl="1"/>
            <a:r>
              <a:rPr lang="en-US" sz="2000" dirty="0"/>
              <a:t>Taken 7 times, then not taken once</a:t>
            </a:r>
          </a:p>
          <a:p>
            <a:pPr lvl="1"/>
            <a:r>
              <a:rPr lang="en-US" sz="2000" dirty="0"/>
              <a:t>Not-taken </a:t>
            </a:r>
            <a:r>
              <a:rPr lang="en-US" sz="2000" dirty="0" err="1"/>
              <a:t>mispredicted</a:t>
            </a:r>
            <a:r>
              <a:rPr lang="en-US" sz="2000" dirty="0"/>
              <a:t> (was taken </a:t>
            </a:r>
            <a:r>
              <a:rPr lang="en-US" sz="2000" dirty="0" smtClean="0"/>
              <a:t>previously)</a:t>
            </a:r>
          </a:p>
          <a:p>
            <a:pPr lvl="1">
              <a:buNone/>
            </a:pPr>
            <a:r>
              <a:rPr lang="en-US" sz="2000" dirty="0" smtClean="0"/>
              <a:t>Act:   TTTTTTTNTTTTTTNTTTTTTTNT…</a:t>
            </a:r>
          </a:p>
          <a:p>
            <a:pPr lvl="1">
              <a:buNone/>
            </a:pPr>
            <a:r>
              <a:rPr lang="en-US" sz="2000" dirty="0" err="1" smtClean="0"/>
              <a:t>Pred</a:t>
            </a:r>
            <a:r>
              <a:rPr lang="en-US" sz="2000" dirty="0" smtClean="0"/>
              <a:t>: XTTTTTT</a:t>
            </a:r>
            <a:r>
              <a:rPr lang="en-US" sz="2000" dirty="0" smtClean="0">
                <a:solidFill>
                  <a:srgbClr val="FF0000"/>
                </a:solidFill>
              </a:rPr>
              <a:t>TN</a:t>
            </a:r>
            <a:r>
              <a:rPr lang="en-US" sz="2000" dirty="0" smtClean="0"/>
              <a:t>TTTTT</a:t>
            </a:r>
            <a:r>
              <a:rPr lang="en-US" sz="2000" dirty="0" smtClean="0">
                <a:solidFill>
                  <a:srgbClr val="FF0000"/>
                </a:solidFill>
              </a:rPr>
              <a:t>TN</a:t>
            </a:r>
            <a:r>
              <a:rPr lang="en-US" sz="2000" dirty="0" smtClean="0"/>
              <a:t>TTTTTT</a:t>
            </a:r>
            <a:r>
              <a:rPr lang="en-US" sz="2000" dirty="0" smtClean="0">
                <a:solidFill>
                  <a:srgbClr val="FF0000"/>
                </a:solidFill>
              </a:rPr>
              <a:t>TN</a:t>
            </a:r>
          </a:p>
          <a:p>
            <a:pPr lvl="1">
              <a:buNone/>
            </a:pPr>
            <a:r>
              <a:rPr lang="en-US" sz="2000" dirty="0" err="1" smtClean="0"/>
              <a:t>Corr</a:t>
            </a:r>
            <a:r>
              <a:rPr lang="en-US" sz="2000" dirty="0" smtClean="0"/>
              <a:t>:  </a:t>
            </a:r>
            <a:r>
              <a:rPr lang="en-US" sz="2000" dirty="0" err="1" smtClean="0"/>
              <a:t>Xooooo</a:t>
            </a:r>
            <a:r>
              <a:rPr lang="en-US" sz="2000" dirty="0" smtClean="0"/>
              <a:t>  </a:t>
            </a:r>
            <a:r>
              <a:rPr lang="en-US" sz="2000" dirty="0" err="1" smtClean="0">
                <a:solidFill>
                  <a:srgbClr val="FF0000"/>
                </a:solidFill>
              </a:rPr>
              <a:t>MM</a:t>
            </a:r>
            <a:r>
              <a:rPr lang="en-US" sz="2000" dirty="0" err="1" smtClean="0"/>
              <a:t>oooooo</a:t>
            </a:r>
            <a:r>
              <a:rPr lang="en-US" sz="2000" dirty="0" err="1" smtClean="0">
                <a:solidFill>
                  <a:srgbClr val="FF0000"/>
                </a:solidFill>
              </a:rPr>
              <a:t>MM</a:t>
            </a:r>
            <a:r>
              <a:rPr lang="en-US" sz="2000" dirty="0" err="1" smtClean="0"/>
              <a:t>oooooo</a:t>
            </a:r>
            <a:r>
              <a:rPr lang="en-US" sz="2000" dirty="0" err="1" smtClean="0">
                <a:solidFill>
                  <a:srgbClr val="FF0000"/>
                </a:solidFill>
              </a:rPr>
              <a:t>MM</a:t>
            </a:r>
            <a:endParaRPr lang="en-US" sz="2000" dirty="0" smtClean="0">
              <a:solidFill>
                <a:srgbClr val="FF0000"/>
              </a:solidFill>
            </a:endParaRPr>
          </a:p>
          <a:p>
            <a:pPr lvl="1">
              <a:buNone/>
            </a:pPr>
            <a:r>
              <a:rPr lang="en-US" sz="2000" dirty="0" err="1" smtClean="0"/>
              <a:t>Misprediction</a:t>
            </a:r>
            <a:r>
              <a:rPr lang="en-US" sz="2000" dirty="0" smtClean="0"/>
              <a:t> rate: 2/8 = 25% </a:t>
            </a:r>
          </a:p>
          <a:p>
            <a:r>
              <a:rPr lang="en-US" sz="2400" dirty="0" smtClean="0"/>
              <a:t>Execute </a:t>
            </a:r>
            <a:r>
              <a:rPr lang="en-US" sz="2400" dirty="0"/>
              <a:t>the same loop again</a:t>
            </a:r>
          </a:p>
          <a:p>
            <a:pPr lvl="1"/>
            <a:r>
              <a:rPr lang="en-US" sz="2000" dirty="0"/>
              <a:t>First always </a:t>
            </a:r>
            <a:r>
              <a:rPr lang="en-US" sz="2000" dirty="0" err="1" smtClean="0"/>
              <a:t>mispredicted</a:t>
            </a:r>
            <a:r>
              <a:rPr lang="en-US" sz="2000" dirty="0" smtClean="0"/>
              <a:t> (</a:t>
            </a:r>
            <a:r>
              <a:rPr lang="en-US" sz="2000" dirty="0"/>
              <a:t>previous outcome was not taken)</a:t>
            </a:r>
          </a:p>
          <a:p>
            <a:pPr lvl="1"/>
            <a:r>
              <a:rPr lang="en-US" sz="2000" dirty="0"/>
              <a:t>Then 6 predicted correctly</a:t>
            </a:r>
          </a:p>
          <a:p>
            <a:pPr lvl="1"/>
            <a:r>
              <a:rPr lang="en-US" sz="2000" dirty="0"/>
              <a:t>Then last one </a:t>
            </a:r>
            <a:r>
              <a:rPr lang="en-US" sz="2000" dirty="0" err="1"/>
              <a:t>mispredicted</a:t>
            </a:r>
            <a:r>
              <a:rPr lang="en-US" sz="2000" dirty="0"/>
              <a:t> </a:t>
            </a:r>
            <a:r>
              <a:rPr lang="en-US" sz="2000" dirty="0" smtClean="0"/>
              <a:t>again</a:t>
            </a:r>
          </a:p>
          <a:p>
            <a:r>
              <a:rPr lang="en-US" sz="2400" dirty="0" smtClean="0"/>
              <a:t>Each fluke/anomaly in a stable pattern results in two </a:t>
            </a:r>
            <a:r>
              <a:rPr lang="en-US" sz="2400" dirty="0" err="1" smtClean="0"/>
              <a:t>mispredicts</a:t>
            </a:r>
            <a:r>
              <a:rPr lang="en-US" sz="2400" dirty="0" smtClean="0"/>
              <a:t> per loop</a:t>
            </a:r>
            <a:endParaRPr lang="en-US" sz="24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82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8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3"/>
          <p:cNvSpPr>
            <a:spLocks noGrp="1"/>
          </p:cNvSpPr>
          <p:nvPr>
            <p:ph type="ftr" sz="quarter" idx="10"/>
          </p:nvPr>
        </p:nvSpPr>
        <p:spPr/>
        <p:txBody>
          <a:bodyPr/>
          <a:lstStyle/>
          <a:p>
            <a:r>
              <a:rPr lang="en-US"/>
              <a:t> </a:t>
            </a:r>
          </a:p>
        </p:txBody>
      </p:sp>
      <p:sp>
        <p:nvSpPr>
          <p:cNvPr id="225282" name="Rectangle 2"/>
          <p:cNvSpPr>
            <a:spLocks noGrp="1" noChangeArrowheads="1"/>
          </p:cNvSpPr>
          <p:nvPr>
            <p:ph type="title"/>
          </p:nvPr>
        </p:nvSpPr>
        <p:spPr/>
        <p:txBody>
          <a:bodyPr/>
          <a:lstStyle/>
          <a:p>
            <a:r>
              <a:rPr lang="en-US"/>
              <a:t>Examples</a:t>
            </a:r>
          </a:p>
        </p:txBody>
      </p:sp>
      <p:sp>
        <p:nvSpPr>
          <p:cNvPr id="225283" name="Text Box 3"/>
          <p:cNvSpPr txBox="1">
            <a:spLocks noChangeArrowheads="1"/>
          </p:cNvSpPr>
          <p:nvPr/>
        </p:nvSpPr>
        <p:spPr bwMode="auto">
          <a:xfrm>
            <a:off x="1143000" y="2362200"/>
            <a:ext cx="6762750" cy="304800"/>
          </a:xfrm>
          <a:prstGeom prst="rect">
            <a:avLst/>
          </a:prstGeom>
          <a:noFill/>
          <a:ln w="9525">
            <a:noFill/>
            <a:miter lim="800000"/>
            <a:headEnd/>
            <a:tailEnd/>
          </a:ln>
          <a:effectLst/>
        </p:spPr>
        <p:txBody>
          <a:bodyPr wrap="none">
            <a:spAutoFit/>
          </a:bodyPr>
          <a:lstStyle/>
          <a:p>
            <a:r>
              <a:rPr lang="en-US" sz="1400" b="1" dirty="0">
                <a:latin typeface="AUdimat" pitchFamily="2" charset="0"/>
              </a:rPr>
              <a:t>DC08:</a:t>
            </a:r>
            <a:r>
              <a:rPr lang="en-US" sz="1400" dirty="0"/>
              <a:t>	TTTTTTTTTTT	...	TTTTTTTTTTNTTTTTTTTT	…</a:t>
            </a:r>
          </a:p>
        </p:txBody>
      </p:sp>
      <p:sp>
        <p:nvSpPr>
          <p:cNvPr id="225284" name="Line 4"/>
          <p:cNvSpPr>
            <a:spLocks noChangeShapeType="1"/>
          </p:cNvSpPr>
          <p:nvPr/>
        </p:nvSpPr>
        <p:spPr bwMode="auto">
          <a:xfrm>
            <a:off x="2133600" y="2667000"/>
            <a:ext cx="3810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25285" name="Text Box 5"/>
          <p:cNvSpPr txBox="1">
            <a:spLocks noChangeArrowheads="1"/>
          </p:cNvSpPr>
          <p:nvPr/>
        </p:nvSpPr>
        <p:spPr bwMode="auto">
          <a:xfrm>
            <a:off x="3276600" y="2743200"/>
            <a:ext cx="1463862" cy="307777"/>
          </a:xfrm>
          <a:prstGeom prst="rect">
            <a:avLst/>
          </a:prstGeom>
          <a:noFill/>
          <a:ln w="9525">
            <a:noFill/>
            <a:miter lim="800000"/>
            <a:headEnd/>
            <a:tailEnd/>
          </a:ln>
          <a:effectLst/>
        </p:spPr>
        <p:txBody>
          <a:bodyPr wrap="none">
            <a:spAutoFit/>
          </a:bodyPr>
          <a:lstStyle/>
          <a:p>
            <a:r>
              <a:rPr lang="en-US" sz="1400" dirty="0">
                <a:latin typeface="AUdimat" pitchFamily="2" charset="0"/>
              </a:rPr>
              <a:t>100,000 iterations</a:t>
            </a:r>
          </a:p>
        </p:txBody>
      </p:sp>
      <p:sp>
        <p:nvSpPr>
          <p:cNvPr id="225286" name="Text Box 6"/>
          <p:cNvSpPr txBox="1">
            <a:spLocks noChangeArrowheads="1"/>
          </p:cNvSpPr>
          <p:nvPr/>
        </p:nvSpPr>
        <p:spPr bwMode="auto">
          <a:xfrm>
            <a:off x="1143000" y="3124200"/>
            <a:ext cx="4966424" cy="646331"/>
          </a:xfrm>
          <a:prstGeom prst="rect">
            <a:avLst/>
          </a:prstGeom>
          <a:noFill/>
          <a:ln w="9525">
            <a:noFill/>
            <a:miter lim="800000"/>
            <a:headEnd/>
            <a:tailEnd/>
          </a:ln>
          <a:effectLst/>
        </p:spPr>
        <p:txBody>
          <a:bodyPr wrap="none">
            <a:spAutoFit/>
          </a:bodyPr>
          <a:lstStyle/>
          <a:p>
            <a:pPr algn="ctr"/>
            <a:r>
              <a:rPr lang="en-US">
                <a:latin typeface="AUdimat" pitchFamily="2" charset="0"/>
              </a:rPr>
              <a:t>How often is branch outcome != previous outcome?</a:t>
            </a:r>
          </a:p>
          <a:p>
            <a:pPr algn="ctr"/>
            <a:r>
              <a:rPr lang="en-US">
                <a:latin typeface="AUdimat" pitchFamily="2" charset="0"/>
              </a:rPr>
              <a:t>2 / 100,000</a:t>
            </a:r>
          </a:p>
        </p:txBody>
      </p:sp>
      <p:sp>
        <p:nvSpPr>
          <p:cNvPr id="225288" name="Rectangle 8"/>
          <p:cNvSpPr>
            <a:spLocks noChangeArrowheads="1"/>
          </p:cNvSpPr>
          <p:nvPr/>
        </p:nvSpPr>
        <p:spPr bwMode="auto">
          <a:xfrm>
            <a:off x="5867400" y="2390775"/>
            <a:ext cx="290513" cy="223838"/>
          </a:xfrm>
          <a:prstGeom prst="rect">
            <a:avLst/>
          </a:prstGeom>
          <a:noFill/>
          <a:ln w="9525">
            <a:solidFill>
              <a:srgbClr val="FF0000"/>
            </a:solidFill>
            <a:miter lim="800000"/>
            <a:headEnd/>
            <a:tailEnd/>
          </a:ln>
          <a:effectLst/>
        </p:spPr>
        <p:txBody>
          <a:bodyPr wrap="none" anchor="ctr"/>
          <a:lstStyle/>
          <a:p>
            <a:endParaRPr lang="en-US">
              <a:latin typeface="AUdimat" pitchFamily="2" charset="0"/>
            </a:endParaRPr>
          </a:p>
        </p:txBody>
      </p:sp>
      <p:sp>
        <p:nvSpPr>
          <p:cNvPr id="225289" name="Rectangle 9"/>
          <p:cNvSpPr>
            <a:spLocks noChangeArrowheads="1"/>
          </p:cNvSpPr>
          <p:nvPr/>
        </p:nvSpPr>
        <p:spPr bwMode="auto">
          <a:xfrm>
            <a:off x="5943600" y="2419350"/>
            <a:ext cx="290513" cy="223838"/>
          </a:xfrm>
          <a:prstGeom prst="rect">
            <a:avLst/>
          </a:prstGeom>
          <a:noFill/>
          <a:ln w="9525">
            <a:solidFill>
              <a:srgbClr val="0000FF"/>
            </a:solidFill>
            <a:miter lim="800000"/>
            <a:headEnd/>
            <a:tailEnd/>
          </a:ln>
          <a:effectLst/>
        </p:spPr>
        <p:txBody>
          <a:bodyPr wrap="none" anchor="ctr"/>
          <a:lstStyle/>
          <a:p>
            <a:endParaRPr lang="en-US">
              <a:latin typeface="AUdimat" pitchFamily="2" charset="0"/>
            </a:endParaRPr>
          </a:p>
        </p:txBody>
      </p:sp>
      <p:sp>
        <p:nvSpPr>
          <p:cNvPr id="225290" name="Text Box 10"/>
          <p:cNvSpPr txBox="1">
            <a:spLocks noChangeArrowheads="1"/>
          </p:cNvSpPr>
          <p:nvPr/>
        </p:nvSpPr>
        <p:spPr bwMode="auto">
          <a:xfrm>
            <a:off x="6858002" y="3124200"/>
            <a:ext cx="407988" cy="369888"/>
          </a:xfrm>
          <a:prstGeom prst="rect">
            <a:avLst/>
          </a:prstGeom>
          <a:noFill/>
          <a:ln w="25400">
            <a:solidFill>
              <a:srgbClr val="FF0000"/>
            </a:solidFill>
            <a:miter lim="800000"/>
            <a:headEnd/>
            <a:tailEnd/>
          </a:ln>
          <a:effectLst/>
        </p:spPr>
        <p:txBody>
          <a:bodyPr wrap="none">
            <a:spAutoFit/>
          </a:bodyPr>
          <a:lstStyle/>
          <a:p>
            <a:r>
              <a:rPr lang="en-US">
                <a:latin typeface="AUdimat" pitchFamily="2" charset="0"/>
              </a:rPr>
              <a:t>TN</a:t>
            </a:r>
          </a:p>
        </p:txBody>
      </p:sp>
      <p:cxnSp>
        <p:nvCxnSpPr>
          <p:cNvPr id="225291" name="AutoShape 11"/>
          <p:cNvCxnSpPr>
            <a:cxnSpLocks noChangeShapeType="1"/>
            <a:stCxn id="225290" idx="0"/>
            <a:endCxn id="225288" idx="2"/>
          </p:cNvCxnSpPr>
          <p:nvPr/>
        </p:nvCxnSpPr>
        <p:spPr bwMode="auto">
          <a:xfrm rot="16200000" flipV="1">
            <a:off x="6282534" y="2344737"/>
            <a:ext cx="509587" cy="1049339"/>
          </a:xfrm>
          <a:prstGeom prst="straightConnector1">
            <a:avLst/>
          </a:prstGeom>
          <a:noFill/>
          <a:ln w="9525">
            <a:solidFill>
              <a:srgbClr val="FF0000"/>
            </a:solidFill>
            <a:round/>
            <a:headEnd/>
            <a:tailEnd/>
          </a:ln>
          <a:effectLst/>
        </p:spPr>
      </p:cxnSp>
      <p:sp>
        <p:nvSpPr>
          <p:cNvPr id="225292" name="Text Box 12"/>
          <p:cNvSpPr txBox="1">
            <a:spLocks noChangeArrowheads="1"/>
          </p:cNvSpPr>
          <p:nvPr/>
        </p:nvSpPr>
        <p:spPr bwMode="auto">
          <a:xfrm>
            <a:off x="7543802" y="2819400"/>
            <a:ext cx="407988" cy="369888"/>
          </a:xfrm>
          <a:prstGeom prst="rect">
            <a:avLst/>
          </a:prstGeom>
          <a:noFill/>
          <a:ln w="25400">
            <a:solidFill>
              <a:srgbClr val="0000FF"/>
            </a:solidFill>
            <a:miter lim="800000"/>
            <a:headEnd/>
            <a:tailEnd/>
          </a:ln>
          <a:effectLst/>
        </p:spPr>
        <p:txBody>
          <a:bodyPr wrap="none">
            <a:spAutoFit/>
          </a:bodyPr>
          <a:lstStyle/>
          <a:p>
            <a:r>
              <a:rPr lang="en-US">
                <a:latin typeface="AUdimat" pitchFamily="2" charset="0"/>
              </a:rPr>
              <a:t>NT</a:t>
            </a:r>
          </a:p>
        </p:txBody>
      </p:sp>
      <p:cxnSp>
        <p:nvCxnSpPr>
          <p:cNvPr id="225293" name="AutoShape 13"/>
          <p:cNvCxnSpPr>
            <a:cxnSpLocks noChangeShapeType="1"/>
            <a:stCxn id="225292" idx="1"/>
            <a:endCxn id="225289" idx="2"/>
          </p:cNvCxnSpPr>
          <p:nvPr/>
        </p:nvCxnSpPr>
        <p:spPr bwMode="auto">
          <a:xfrm rot="10800000">
            <a:off x="6088858" y="2643188"/>
            <a:ext cx="1454945" cy="361156"/>
          </a:xfrm>
          <a:prstGeom prst="straightConnector1">
            <a:avLst/>
          </a:prstGeom>
          <a:noFill/>
          <a:ln w="9525">
            <a:solidFill>
              <a:srgbClr val="0000FF"/>
            </a:solidFill>
            <a:round/>
            <a:headEnd/>
            <a:tailEnd/>
          </a:ln>
          <a:effectLst/>
        </p:spPr>
      </p:cxnSp>
      <p:grpSp>
        <p:nvGrpSpPr>
          <p:cNvPr id="3" name="Group 14"/>
          <p:cNvGrpSpPr>
            <a:grpSpLocks/>
          </p:cNvGrpSpPr>
          <p:nvPr/>
        </p:nvGrpSpPr>
        <p:grpSpPr bwMode="auto">
          <a:xfrm>
            <a:off x="1143000" y="3810000"/>
            <a:ext cx="4933950" cy="787400"/>
            <a:chOff x="720" y="2400"/>
            <a:chExt cx="3108" cy="496"/>
          </a:xfrm>
        </p:grpSpPr>
        <p:sp>
          <p:nvSpPr>
            <p:cNvPr id="225295" name="Text Box 15"/>
            <p:cNvSpPr txBox="1">
              <a:spLocks noChangeArrowheads="1"/>
            </p:cNvSpPr>
            <p:nvPr/>
          </p:nvSpPr>
          <p:spPr bwMode="auto">
            <a:xfrm>
              <a:off x="720" y="2400"/>
              <a:ext cx="3108" cy="192"/>
            </a:xfrm>
            <a:prstGeom prst="rect">
              <a:avLst/>
            </a:prstGeom>
            <a:noFill/>
            <a:ln w="9525">
              <a:noFill/>
              <a:miter lim="800000"/>
              <a:headEnd/>
              <a:tailEnd/>
            </a:ln>
            <a:effectLst/>
          </p:spPr>
          <p:txBody>
            <a:bodyPr wrap="none">
              <a:spAutoFit/>
            </a:bodyPr>
            <a:lstStyle/>
            <a:p>
              <a:r>
                <a:rPr lang="en-US" sz="1400" b="1" dirty="0">
                  <a:latin typeface="AUdimat" pitchFamily="2" charset="0"/>
                </a:rPr>
                <a:t>DC44:</a:t>
              </a:r>
              <a:r>
                <a:rPr lang="en-US" sz="1400" dirty="0"/>
                <a:t>	TTTTT	...     TNTTTTT    …       TNTTTTT	…</a:t>
              </a:r>
            </a:p>
          </p:txBody>
        </p:sp>
        <p:sp>
          <p:nvSpPr>
            <p:cNvPr id="225296" name="Line 16"/>
            <p:cNvSpPr>
              <a:spLocks noChangeShapeType="1"/>
            </p:cNvSpPr>
            <p:nvPr/>
          </p:nvSpPr>
          <p:spPr bwMode="auto">
            <a:xfrm>
              <a:off x="1344" y="2592"/>
              <a:ext cx="96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25297" name="Line 17"/>
            <p:cNvSpPr>
              <a:spLocks noChangeShapeType="1"/>
            </p:cNvSpPr>
            <p:nvPr/>
          </p:nvSpPr>
          <p:spPr bwMode="auto">
            <a:xfrm>
              <a:off x="2304" y="2592"/>
              <a:ext cx="96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25298" name="Text Box 18"/>
            <p:cNvSpPr txBox="1">
              <a:spLocks noChangeArrowheads="1"/>
            </p:cNvSpPr>
            <p:nvPr/>
          </p:nvSpPr>
          <p:spPr bwMode="auto">
            <a:xfrm>
              <a:off x="2060" y="2663"/>
              <a:ext cx="503" cy="233"/>
            </a:xfrm>
            <a:prstGeom prst="rect">
              <a:avLst/>
            </a:prstGeom>
            <a:noFill/>
            <a:ln w="9525">
              <a:noFill/>
              <a:miter lim="800000"/>
              <a:headEnd/>
              <a:tailEnd/>
            </a:ln>
            <a:effectLst/>
          </p:spPr>
          <p:txBody>
            <a:bodyPr wrap="none">
              <a:spAutoFit/>
            </a:bodyPr>
            <a:lstStyle/>
            <a:p>
              <a:r>
                <a:rPr lang="en-US" dirty="0">
                  <a:latin typeface="AUdimat" pitchFamily="2" charset="0"/>
                </a:rPr>
                <a:t>2 / 100</a:t>
              </a:r>
            </a:p>
          </p:txBody>
        </p:sp>
      </p:grpSp>
      <p:grpSp>
        <p:nvGrpSpPr>
          <p:cNvPr id="4" name="Group 19"/>
          <p:cNvGrpSpPr>
            <a:grpSpLocks/>
          </p:cNvGrpSpPr>
          <p:nvPr/>
        </p:nvGrpSpPr>
        <p:grpSpPr bwMode="auto">
          <a:xfrm>
            <a:off x="1143000" y="4724400"/>
            <a:ext cx="4933950" cy="765175"/>
            <a:chOff x="720" y="2976"/>
            <a:chExt cx="3108" cy="482"/>
          </a:xfrm>
        </p:grpSpPr>
        <p:sp>
          <p:nvSpPr>
            <p:cNvPr id="225300" name="Text Box 20"/>
            <p:cNvSpPr txBox="1">
              <a:spLocks noChangeArrowheads="1"/>
            </p:cNvSpPr>
            <p:nvPr/>
          </p:nvSpPr>
          <p:spPr bwMode="auto">
            <a:xfrm>
              <a:off x="720" y="2976"/>
              <a:ext cx="3108" cy="192"/>
            </a:xfrm>
            <a:prstGeom prst="rect">
              <a:avLst/>
            </a:prstGeom>
            <a:noFill/>
            <a:ln w="9525">
              <a:noFill/>
              <a:miter lim="800000"/>
              <a:headEnd/>
              <a:tailEnd/>
            </a:ln>
            <a:effectLst/>
          </p:spPr>
          <p:txBody>
            <a:bodyPr wrap="none">
              <a:spAutoFit/>
            </a:bodyPr>
            <a:lstStyle/>
            <a:p>
              <a:r>
                <a:rPr lang="en-US" sz="1400" b="1" dirty="0">
                  <a:latin typeface="AUdimat" pitchFamily="2" charset="0"/>
                </a:rPr>
                <a:t>DC50:</a:t>
              </a:r>
              <a:r>
                <a:rPr lang="en-US" sz="1400" dirty="0"/>
                <a:t>	TNTNTNTNTNTNTNTNTNTNTNTNTNTNT	…</a:t>
              </a:r>
            </a:p>
          </p:txBody>
        </p:sp>
        <p:sp>
          <p:nvSpPr>
            <p:cNvPr id="225301" name="Text Box 21"/>
            <p:cNvSpPr txBox="1">
              <a:spLocks noChangeArrowheads="1"/>
            </p:cNvSpPr>
            <p:nvPr/>
          </p:nvSpPr>
          <p:spPr bwMode="auto">
            <a:xfrm>
              <a:off x="2196" y="3225"/>
              <a:ext cx="373" cy="233"/>
            </a:xfrm>
            <a:prstGeom prst="rect">
              <a:avLst/>
            </a:prstGeom>
            <a:noFill/>
            <a:ln w="9525">
              <a:noFill/>
              <a:miter lim="800000"/>
              <a:headEnd/>
              <a:tailEnd/>
            </a:ln>
            <a:effectLst/>
          </p:spPr>
          <p:txBody>
            <a:bodyPr wrap="none">
              <a:spAutoFit/>
            </a:bodyPr>
            <a:lstStyle/>
            <a:p>
              <a:r>
                <a:rPr lang="en-US" dirty="0">
                  <a:latin typeface="AUdimat" pitchFamily="2" charset="0"/>
                </a:rPr>
                <a:t>2 / 2</a:t>
              </a:r>
            </a:p>
          </p:txBody>
        </p:sp>
      </p:grpSp>
      <p:grpSp>
        <p:nvGrpSpPr>
          <p:cNvPr id="5" name="Group 22"/>
          <p:cNvGrpSpPr>
            <a:grpSpLocks/>
          </p:cNvGrpSpPr>
          <p:nvPr/>
        </p:nvGrpSpPr>
        <p:grpSpPr bwMode="auto">
          <a:xfrm>
            <a:off x="4495800" y="3581400"/>
            <a:ext cx="3657600" cy="914400"/>
            <a:chOff x="2832" y="2256"/>
            <a:chExt cx="2304" cy="576"/>
          </a:xfrm>
        </p:grpSpPr>
        <p:sp>
          <p:nvSpPr>
            <p:cNvPr id="225303" name="AutoShape 23"/>
            <p:cNvSpPr>
              <a:spLocks noChangeArrowheads="1"/>
            </p:cNvSpPr>
            <p:nvPr/>
          </p:nvSpPr>
          <p:spPr bwMode="auto">
            <a:xfrm>
              <a:off x="4320" y="2256"/>
              <a:ext cx="816" cy="576"/>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solidFill>
                    <a:srgbClr val="FFFFFF"/>
                  </a:solidFill>
                  <a:latin typeface="AUdimat" pitchFamily="2" charset="0"/>
                </a:rPr>
                <a:t>99.998%</a:t>
              </a:r>
            </a:p>
            <a:p>
              <a:pPr algn="ctr"/>
              <a:r>
                <a:rPr lang="en-US" dirty="0">
                  <a:solidFill>
                    <a:srgbClr val="FFFFFF"/>
                  </a:solidFill>
                  <a:latin typeface="AUdimat" pitchFamily="2" charset="0"/>
                </a:rPr>
                <a:t>Prediction</a:t>
              </a:r>
            </a:p>
            <a:p>
              <a:pPr algn="ctr"/>
              <a:r>
                <a:rPr lang="en-US" dirty="0">
                  <a:solidFill>
                    <a:srgbClr val="FFFFFF"/>
                  </a:solidFill>
                  <a:latin typeface="AUdimat" pitchFamily="2" charset="0"/>
                </a:rPr>
                <a:t>Rate</a:t>
              </a:r>
            </a:p>
          </p:txBody>
        </p:sp>
        <p:sp>
          <p:nvSpPr>
            <p:cNvPr id="225304" name="Line 24"/>
            <p:cNvSpPr>
              <a:spLocks noChangeShapeType="1"/>
            </p:cNvSpPr>
            <p:nvPr/>
          </p:nvSpPr>
          <p:spPr bwMode="auto">
            <a:xfrm flipH="1" flipV="1">
              <a:off x="2832" y="2256"/>
              <a:ext cx="1488" cy="96"/>
            </a:xfrm>
            <a:prstGeom prst="line">
              <a:avLst/>
            </a:prstGeom>
            <a:noFill/>
            <a:ln w="25400">
              <a:solidFill>
                <a:schemeClr val="tx1"/>
              </a:solidFill>
              <a:round/>
              <a:headEnd/>
              <a:tailEnd type="triangle" w="lg" len="lg"/>
            </a:ln>
            <a:effectLst/>
          </p:spPr>
          <p:txBody>
            <a:bodyPr/>
            <a:lstStyle/>
            <a:p>
              <a:endParaRPr lang="en-US">
                <a:latin typeface="AUdimat" pitchFamily="2" charset="0"/>
              </a:endParaRPr>
            </a:p>
          </p:txBody>
        </p:sp>
      </p:grpSp>
      <p:grpSp>
        <p:nvGrpSpPr>
          <p:cNvPr id="6" name="Group 25"/>
          <p:cNvGrpSpPr>
            <a:grpSpLocks/>
          </p:cNvGrpSpPr>
          <p:nvPr/>
        </p:nvGrpSpPr>
        <p:grpSpPr bwMode="auto">
          <a:xfrm>
            <a:off x="4114800" y="4191000"/>
            <a:ext cx="2667000" cy="533400"/>
            <a:chOff x="2592" y="2640"/>
            <a:chExt cx="1680" cy="336"/>
          </a:xfrm>
        </p:grpSpPr>
        <p:sp>
          <p:nvSpPr>
            <p:cNvPr id="225306" name="AutoShape 26"/>
            <p:cNvSpPr>
              <a:spLocks noChangeArrowheads="1"/>
            </p:cNvSpPr>
            <p:nvPr/>
          </p:nvSpPr>
          <p:spPr bwMode="auto">
            <a:xfrm>
              <a:off x="3552" y="2640"/>
              <a:ext cx="720" cy="336"/>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solidFill>
                    <a:srgbClr val="FFFFFF"/>
                  </a:solidFill>
                  <a:latin typeface="AUdimat" pitchFamily="2" charset="0"/>
                </a:rPr>
                <a:t>98.0%</a:t>
              </a:r>
            </a:p>
          </p:txBody>
        </p:sp>
        <p:sp>
          <p:nvSpPr>
            <p:cNvPr id="225307" name="Line 27"/>
            <p:cNvSpPr>
              <a:spLocks noChangeShapeType="1"/>
            </p:cNvSpPr>
            <p:nvPr/>
          </p:nvSpPr>
          <p:spPr bwMode="auto">
            <a:xfrm flipH="1">
              <a:off x="2592" y="2784"/>
              <a:ext cx="960" cy="0"/>
            </a:xfrm>
            <a:prstGeom prst="line">
              <a:avLst/>
            </a:prstGeom>
            <a:noFill/>
            <a:ln w="25400">
              <a:solidFill>
                <a:schemeClr val="tx1"/>
              </a:solidFill>
              <a:round/>
              <a:headEnd/>
              <a:tailEnd type="triangle" w="lg" len="lg"/>
            </a:ln>
            <a:effectLst/>
          </p:spPr>
          <p:txBody>
            <a:bodyPr/>
            <a:lstStyle/>
            <a:p>
              <a:endParaRPr lang="en-US">
                <a:latin typeface="AUdimat" pitchFamily="2" charset="0"/>
              </a:endParaRPr>
            </a:p>
          </p:txBody>
        </p:sp>
      </p:grpSp>
      <p:grpSp>
        <p:nvGrpSpPr>
          <p:cNvPr id="7" name="Group 28"/>
          <p:cNvGrpSpPr>
            <a:grpSpLocks/>
          </p:cNvGrpSpPr>
          <p:nvPr/>
        </p:nvGrpSpPr>
        <p:grpSpPr bwMode="auto">
          <a:xfrm>
            <a:off x="4114800" y="5105400"/>
            <a:ext cx="2667000" cy="533400"/>
            <a:chOff x="2592" y="3216"/>
            <a:chExt cx="1680" cy="336"/>
          </a:xfrm>
        </p:grpSpPr>
        <p:sp>
          <p:nvSpPr>
            <p:cNvPr id="225309" name="AutoShape 29"/>
            <p:cNvSpPr>
              <a:spLocks noChangeArrowheads="1"/>
            </p:cNvSpPr>
            <p:nvPr/>
          </p:nvSpPr>
          <p:spPr bwMode="auto">
            <a:xfrm>
              <a:off x="3552" y="3216"/>
              <a:ext cx="720" cy="336"/>
            </a:xfrm>
            <a:prstGeom prst="roundRect">
              <a:avLst>
                <a:gd name="adj" fmla="val 16667"/>
              </a:avLst>
            </a:prstGeom>
            <a:solidFill>
              <a:srgbClr val="FF00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b="1">
                  <a:solidFill>
                    <a:srgbClr val="FFFFFF"/>
                  </a:solidFill>
                  <a:effectLst>
                    <a:outerShdw blurRad="38100" dist="38100" dir="2700000" algn="tl">
                      <a:srgbClr val="000000"/>
                    </a:outerShdw>
                  </a:effectLst>
                  <a:latin typeface="AUdimat" pitchFamily="2" charset="0"/>
                </a:rPr>
                <a:t>0.0%</a:t>
              </a:r>
            </a:p>
          </p:txBody>
        </p:sp>
        <p:sp>
          <p:nvSpPr>
            <p:cNvPr id="225310" name="Line 30"/>
            <p:cNvSpPr>
              <a:spLocks noChangeShapeType="1"/>
            </p:cNvSpPr>
            <p:nvPr/>
          </p:nvSpPr>
          <p:spPr bwMode="auto">
            <a:xfrm flipH="1">
              <a:off x="2592" y="3360"/>
              <a:ext cx="960" cy="0"/>
            </a:xfrm>
            <a:prstGeom prst="line">
              <a:avLst/>
            </a:prstGeom>
            <a:noFill/>
            <a:ln w="25400">
              <a:solidFill>
                <a:schemeClr val="tx1"/>
              </a:solidFill>
              <a:round/>
              <a:headEnd/>
              <a:tailEnd type="triangle" w="lg" len="lg"/>
            </a:ln>
            <a:effectLst/>
          </p:spPr>
          <p:txBody>
            <a:bodyPr/>
            <a:lstStyle/>
            <a:p>
              <a:endParaRPr lang="en-US">
                <a:latin typeface="AUdimat" pitchFamily="2" charset="0"/>
              </a:endParaRPr>
            </a:p>
          </p:txBody>
        </p:sp>
      </p:gr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5286">
                                            <p:txEl>
                                              <p:pRg st="1" end="1"/>
                                            </p:txEl>
                                          </p:spTgt>
                                        </p:tgtEl>
                                        <p:attrNameLst>
                                          <p:attrName>style.visibility</p:attrName>
                                        </p:attrNameLst>
                                      </p:cBhvr>
                                      <p:to>
                                        <p:strVal val="visible"/>
                                      </p:to>
                                    </p:set>
                                    <p:animEffect transition="in" filter="fade">
                                      <p:cBhvr>
                                        <p:cTn id="7" dur="2000"/>
                                        <p:tgtEl>
                                          <p:spTgt spid="2252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2"/>
          <p:cNvSpPr>
            <a:spLocks noGrp="1"/>
          </p:cNvSpPr>
          <p:nvPr>
            <p:ph type="ftr" sz="quarter" idx="10"/>
          </p:nvPr>
        </p:nvSpPr>
        <p:spPr/>
        <p:txBody>
          <a:bodyPr/>
          <a:lstStyle/>
          <a:p>
            <a:r>
              <a:rPr lang="en-US"/>
              <a:t> </a:t>
            </a:r>
          </a:p>
        </p:txBody>
      </p:sp>
      <p:sp>
        <p:nvSpPr>
          <p:cNvPr id="226306" name="Rectangle 2"/>
          <p:cNvSpPr>
            <a:spLocks noGrp="1" noChangeArrowheads="1"/>
          </p:cNvSpPr>
          <p:nvPr>
            <p:ph type="title"/>
          </p:nvPr>
        </p:nvSpPr>
        <p:spPr/>
        <p:txBody>
          <a:bodyPr/>
          <a:lstStyle/>
          <a:p>
            <a:r>
              <a:rPr lang="en-US"/>
              <a:t>Two Bits are Better Than One</a:t>
            </a:r>
          </a:p>
        </p:txBody>
      </p:sp>
      <p:sp>
        <p:nvSpPr>
          <p:cNvPr id="226307" name="Oval 3"/>
          <p:cNvSpPr>
            <a:spLocks noChangeArrowheads="1"/>
          </p:cNvSpPr>
          <p:nvPr/>
        </p:nvSpPr>
        <p:spPr bwMode="auto">
          <a:xfrm>
            <a:off x="2076450" y="3625850"/>
            <a:ext cx="457200" cy="457200"/>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0</a:t>
            </a:r>
          </a:p>
        </p:txBody>
      </p:sp>
      <p:sp>
        <p:nvSpPr>
          <p:cNvPr id="226308" name="Oval 4"/>
          <p:cNvSpPr>
            <a:spLocks noChangeArrowheads="1"/>
          </p:cNvSpPr>
          <p:nvPr/>
        </p:nvSpPr>
        <p:spPr bwMode="auto">
          <a:xfrm>
            <a:off x="3143250" y="3625850"/>
            <a:ext cx="457200" cy="457200"/>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1</a:t>
            </a:r>
          </a:p>
        </p:txBody>
      </p:sp>
      <p:cxnSp>
        <p:nvCxnSpPr>
          <p:cNvPr id="226309" name="AutoShape 5"/>
          <p:cNvCxnSpPr>
            <a:cxnSpLocks noChangeShapeType="1"/>
            <a:stCxn id="226307" idx="5"/>
            <a:endCxn id="226308" idx="3"/>
          </p:cNvCxnSpPr>
          <p:nvPr/>
        </p:nvCxnSpPr>
        <p:spPr bwMode="auto">
          <a:xfrm rot="16200000" flipH="1">
            <a:off x="2837656" y="3645694"/>
            <a:ext cx="1588" cy="742950"/>
          </a:xfrm>
          <a:prstGeom prst="curvedConnector3">
            <a:avLst>
              <a:gd name="adj1" fmla="val 18600000"/>
            </a:avLst>
          </a:prstGeom>
          <a:noFill/>
          <a:ln w="19050">
            <a:solidFill>
              <a:srgbClr val="008000"/>
            </a:solidFill>
            <a:round/>
            <a:headEnd/>
            <a:tailEnd type="triangle" w="med" len="med"/>
          </a:ln>
          <a:effectLst/>
        </p:spPr>
      </p:cxnSp>
      <p:cxnSp>
        <p:nvCxnSpPr>
          <p:cNvPr id="226310" name="AutoShape 6"/>
          <p:cNvCxnSpPr>
            <a:cxnSpLocks noChangeShapeType="1"/>
            <a:stCxn id="226308" idx="1"/>
            <a:endCxn id="226307" idx="7"/>
          </p:cNvCxnSpPr>
          <p:nvPr/>
        </p:nvCxnSpPr>
        <p:spPr bwMode="auto">
          <a:xfrm rot="16200000" flipH="1" flipV="1">
            <a:off x="2837656" y="3321844"/>
            <a:ext cx="1588" cy="742950"/>
          </a:xfrm>
          <a:prstGeom prst="curvedConnector3">
            <a:avLst>
              <a:gd name="adj1" fmla="val -18600000"/>
            </a:avLst>
          </a:prstGeom>
          <a:noFill/>
          <a:ln w="19050">
            <a:solidFill>
              <a:srgbClr val="FF0000"/>
            </a:solidFill>
            <a:round/>
            <a:headEnd/>
            <a:tailEnd type="triangle" w="med" len="med"/>
          </a:ln>
          <a:effectLst/>
        </p:spPr>
      </p:cxnSp>
      <p:cxnSp>
        <p:nvCxnSpPr>
          <p:cNvPr id="226311" name="AutoShape 7"/>
          <p:cNvCxnSpPr>
            <a:cxnSpLocks noChangeShapeType="1"/>
            <a:stCxn id="226308" idx="5"/>
            <a:endCxn id="226308" idx="7"/>
          </p:cNvCxnSpPr>
          <p:nvPr/>
        </p:nvCxnSpPr>
        <p:spPr bwMode="auto">
          <a:xfrm rot="5400000" flipH="1" flipV="1">
            <a:off x="3372644" y="3853656"/>
            <a:ext cx="323850" cy="1588"/>
          </a:xfrm>
          <a:prstGeom prst="curvedConnector5">
            <a:avLst>
              <a:gd name="adj1" fmla="val -17648"/>
              <a:gd name="adj2" fmla="val 28200000"/>
              <a:gd name="adj3" fmla="val 119606"/>
            </a:avLst>
          </a:prstGeom>
          <a:noFill/>
          <a:ln w="19050">
            <a:solidFill>
              <a:srgbClr val="008000"/>
            </a:solidFill>
            <a:round/>
            <a:headEnd/>
            <a:tailEnd type="triangle" w="med" len="med"/>
          </a:ln>
          <a:effectLst/>
        </p:spPr>
      </p:cxnSp>
      <p:cxnSp>
        <p:nvCxnSpPr>
          <p:cNvPr id="226312" name="AutoShape 8"/>
          <p:cNvCxnSpPr>
            <a:cxnSpLocks noChangeShapeType="1"/>
            <a:stCxn id="226307" idx="1"/>
            <a:endCxn id="226307" idx="3"/>
          </p:cNvCxnSpPr>
          <p:nvPr/>
        </p:nvCxnSpPr>
        <p:spPr bwMode="auto">
          <a:xfrm rot="5400000" flipV="1">
            <a:off x="1981994" y="3853656"/>
            <a:ext cx="323850" cy="1588"/>
          </a:xfrm>
          <a:prstGeom prst="curvedConnector5">
            <a:avLst>
              <a:gd name="adj1" fmla="val -12745"/>
              <a:gd name="adj2" fmla="val -27300000"/>
              <a:gd name="adj3" fmla="val 120588"/>
            </a:avLst>
          </a:prstGeom>
          <a:noFill/>
          <a:ln w="19050">
            <a:solidFill>
              <a:srgbClr val="FF0000"/>
            </a:solidFill>
            <a:round/>
            <a:headEnd/>
            <a:tailEnd type="triangle" w="med" len="med"/>
          </a:ln>
          <a:effectLst/>
        </p:spPr>
      </p:cxnSp>
      <p:sp>
        <p:nvSpPr>
          <p:cNvPr id="226313" name="Text Box 9"/>
          <p:cNvSpPr txBox="1">
            <a:spLocks noChangeArrowheads="1"/>
          </p:cNvSpPr>
          <p:nvPr/>
        </p:nvSpPr>
        <p:spPr bwMode="auto">
          <a:xfrm>
            <a:off x="1619250" y="4464050"/>
            <a:ext cx="2018501" cy="646331"/>
          </a:xfrm>
          <a:prstGeom prst="rect">
            <a:avLst/>
          </a:prstGeom>
          <a:noFill/>
          <a:ln w="9525">
            <a:noFill/>
            <a:miter lim="800000"/>
            <a:headEnd/>
            <a:tailEnd/>
          </a:ln>
          <a:effectLst/>
        </p:spPr>
        <p:txBody>
          <a:bodyPr wrap="none">
            <a:spAutoFit/>
          </a:bodyPr>
          <a:lstStyle/>
          <a:p>
            <a:pPr algn="ctr"/>
            <a:r>
              <a:rPr lang="en-US" dirty="0">
                <a:latin typeface="AUdimat" pitchFamily="2" charset="0"/>
              </a:rPr>
              <a:t>FSM for </a:t>
            </a:r>
            <a:r>
              <a:rPr lang="en-US" dirty="0" smtClean="0">
                <a:latin typeface="AUdimat" pitchFamily="2" charset="0"/>
              </a:rPr>
              <a:t>Last-time</a:t>
            </a:r>
            <a:endParaRPr lang="en-US" dirty="0">
              <a:latin typeface="AUdimat" pitchFamily="2" charset="0"/>
            </a:endParaRPr>
          </a:p>
          <a:p>
            <a:pPr algn="ctr"/>
            <a:r>
              <a:rPr lang="en-US" dirty="0">
                <a:latin typeface="AUdimat" pitchFamily="2" charset="0"/>
              </a:rPr>
              <a:t>Prediction</a:t>
            </a:r>
          </a:p>
        </p:txBody>
      </p:sp>
      <p:grpSp>
        <p:nvGrpSpPr>
          <p:cNvPr id="2" name="Group 10"/>
          <p:cNvGrpSpPr>
            <a:grpSpLocks/>
          </p:cNvGrpSpPr>
          <p:nvPr/>
        </p:nvGrpSpPr>
        <p:grpSpPr bwMode="auto">
          <a:xfrm>
            <a:off x="5486400" y="2514600"/>
            <a:ext cx="1752600" cy="2551113"/>
            <a:chOff x="3456" y="1584"/>
            <a:chExt cx="1104" cy="1607"/>
          </a:xfrm>
        </p:grpSpPr>
        <p:sp>
          <p:nvSpPr>
            <p:cNvPr id="226315" name="Oval 11"/>
            <p:cNvSpPr>
              <a:spLocks noChangeArrowheads="1"/>
            </p:cNvSpPr>
            <p:nvPr/>
          </p:nvSpPr>
          <p:spPr bwMode="auto">
            <a:xfrm>
              <a:off x="3504"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0</a:t>
              </a:r>
            </a:p>
          </p:txBody>
        </p:sp>
        <p:sp>
          <p:nvSpPr>
            <p:cNvPr id="226316" name="Oval 12"/>
            <p:cNvSpPr>
              <a:spLocks noChangeArrowheads="1"/>
            </p:cNvSpPr>
            <p:nvPr/>
          </p:nvSpPr>
          <p:spPr bwMode="auto">
            <a:xfrm>
              <a:off x="4272"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1</a:t>
              </a:r>
            </a:p>
          </p:txBody>
        </p:sp>
        <p:sp>
          <p:nvSpPr>
            <p:cNvPr id="226317" name="Oval 13"/>
            <p:cNvSpPr>
              <a:spLocks noChangeArrowheads="1"/>
            </p:cNvSpPr>
            <p:nvPr/>
          </p:nvSpPr>
          <p:spPr bwMode="auto">
            <a:xfrm>
              <a:off x="3456"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2</a:t>
              </a:r>
            </a:p>
          </p:txBody>
        </p:sp>
        <p:sp>
          <p:nvSpPr>
            <p:cNvPr id="226318" name="Oval 14"/>
            <p:cNvSpPr>
              <a:spLocks noChangeArrowheads="1"/>
            </p:cNvSpPr>
            <p:nvPr/>
          </p:nvSpPr>
          <p:spPr bwMode="auto">
            <a:xfrm>
              <a:off x="4224"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3</a:t>
              </a:r>
            </a:p>
          </p:txBody>
        </p:sp>
        <p:cxnSp>
          <p:nvCxnSpPr>
            <p:cNvPr id="226319" name="AutoShape 15"/>
            <p:cNvCxnSpPr>
              <a:cxnSpLocks noChangeShapeType="1"/>
              <a:stCxn id="226315" idx="6"/>
              <a:endCxn id="226316" idx="2"/>
            </p:cNvCxnSpPr>
            <p:nvPr/>
          </p:nvCxnSpPr>
          <p:spPr bwMode="auto">
            <a:xfrm>
              <a:off x="3792" y="2544"/>
              <a:ext cx="480" cy="0"/>
            </a:xfrm>
            <a:prstGeom prst="straightConnector1">
              <a:avLst/>
            </a:prstGeom>
            <a:noFill/>
            <a:ln w="19050">
              <a:solidFill>
                <a:srgbClr val="008000"/>
              </a:solidFill>
              <a:round/>
              <a:headEnd/>
              <a:tailEnd type="triangle" w="med" len="med"/>
            </a:ln>
            <a:effectLst/>
          </p:spPr>
        </p:cxnSp>
        <p:cxnSp>
          <p:nvCxnSpPr>
            <p:cNvPr id="226320" name="AutoShape 16"/>
            <p:cNvCxnSpPr>
              <a:cxnSpLocks noChangeShapeType="1"/>
              <a:stCxn id="226316" idx="0"/>
              <a:endCxn id="226317" idx="5"/>
            </p:cNvCxnSpPr>
            <p:nvPr/>
          </p:nvCxnSpPr>
          <p:spPr bwMode="auto">
            <a:xfrm flipH="1" flipV="1">
              <a:off x="3702" y="1830"/>
              <a:ext cx="714" cy="570"/>
            </a:xfrm>
            <a:prstGeom prst="straightConnector1">
              <a:avLst/>
            </a:prstGeom>
            <a:noFill/>
            <a:ln w="19050">
              <a:solidFill>
                <a:srgbClr val="008000"/>
              </a:solidFill>
              <a:round/>
              <a:headEnd/>
              <a:tailEnd type="triangle" w="med" len="med"/>
            </a:ln>
            <a:effectLst/>
          </p:spPr>
        </p:cxnSp>
        <p:cxnSp>
          <p:nvCxnSpPr>
            <p:cNvPr id="226321" name="AutoShape 17"/>
            <p:cNvCxnSpPr>
              <a:cxnSpLocks noChangeShapeType="1"/>
              <a:stCxn id="226317" idx="7"/>
              <a:endCxn id="226318" idx="1"/>
            </p:cNvCxnSpPr>
            <p:nvPr/>
          </p:nvCxnSpPr>
          <p:spPr bwMode="auto">
            <a:xfrm>
              <a:off x="3702" y="1626"/>
              <a:ext cx="564" cy="0"/>
            </a:xfrm>
            <a:prstGeom prst="straightConnector1">
              <a:avLst/>
            </a:prstGeom>
            <a:noFill/>
            <a:ln w="19050">
              <a:solidFill>
                <a:srgbClr val="008000"/>
              </a:solidFill>
              <a:round/>
              <a:headEnd/>
              <a:tailEnd type="triangle" w="med" len="med"/>
            </a:ln>
            <a:effectLst/>
          </p:spPr>
        </p:cxnSp>
        <p:cxnSp>
          <p:nvCxnSpPr>
            <p:cNvPr id="226322" name="AutoShape 18"/>
            <p:cNvCxnSpPr>
              <a:cxnSpLocks noChangeShapeType="1"/>
              <a:stCxn id="226316" idx="3"/>
              <a:endCxn id="226315" idx="5"/>
            </p:cNvCxnSpPr>
            <p:nvPr/>
          </p:nvCxnSpPr>
          <p:spPr bwMode="auto">
            <a:xfrm flipH="1">
              <a:off x="3750" y="2646"/>
              <a:ext cx="564" cy="0"/>
            </a:xfrm>
            <a:prstGeom prst="straightConnector1">
              <a:avLst/>
            </a:prstGeom>
            <a:noFill/>
            <a:ln w="19050">
              <a:solidFill>
                <a:srgbClr val="FF0000"/>
              </a:solidFill>
              <a:round/>
              <a:headEnd/>
              <a:tailEnd type="triangle" w="med" len="med"/>
            </a:ln>
            <a:effectLst/>
          </p:spPr>
        </p:cxnSp>
        <p:cxnSp>
          <p:nvCxnSpPr>
            <p:cNvPr id="226323" name="AutoShape 19"/>
            <p:cNvCxnSpPr>
              <a:cxnSpLocks noChangeShapeType="1"/>
              <a:stCxn id="226318" idx="2"/>
              <a:endCxn id="226317" idx="6"/>
            </p:cNvCxnSpPr>
            <p:nvPr/>
          </p:nvCxnSpPr>
          <p:spPr bwMode="auto">
            <a:xfrm flipH="1">
              <a:off x="3744" y="1728"/>
              <a:ext cx="480" cy="0"/>
            </a:xfrm>
            <a:prstGeom prst="straightConnector1">
              <a:avLst/>
            </a:prstGeom>
            <a:noFill/>
            <a:ln w="19050">
              <a:solidFill>
                <a:srgbClr val="FF0000"/>
              </a:solidFill>
              <a:round/>
              <a:headEnd/>
              <a:tailEnd type="triangle" w="med" len="med"/>
            </a:ln>
            <a:effectLst/>
          </p:spPr>
        </p:cxnSp>
        <p:cxnSp>
          <p:nvCxnSpPr>
            <p:cNvPr id="226324" name="AutoShape 20"/>
            <p:cNvCxnSpPr>
              <a:cxnSpLocks noChangeShapeType="1"/>
              <a:stCxn id="226317" idx="4"/>
              <a:endCxn id="226316" idx="1"/>
            </p:cNvCxnSpPr>
            <p:nvPr/>
          </p:nvCxnSpPr>
          <p:spPr bwMode="auto">
            <a:xfrm>
              <a:off x="3600" y="1872"/>
              <a:ext cx="714" cy="570"/>
            </a:xfrm>
            <a:prstGeom prst="straightConnector1">
              <a:avLst/>
            </a:prstGeom>
            <a:noFill/>
            <a:ln w="19050">
              <a:solidFill>
                <a:srgbClr val="FF0000"/>
              </a:solidFill>
              <a:round/>
              <a:headEnd/>
              <a:tailEnd type="triangle" w="med" len="med"/>
            </a:ln>
            <a:effectLst/>
          </p:spPr>
        </p:cxnSp>
        <p:cxnSp>
          <p:nvCxnSpPr>
            <p:cNvPr id="226325" name="AutoShape 21"/>
            <p:cNvCxnSpPr>
              <a:cxnSpLocks noChangeShapeType="1"/>
              <a:stCxn id="226318" idx="7"/>
              <a:endCxn id="226318" idx="5"/>
            </p:cNvCxnSpPr>
            <p:nvPr/>
          </p:nvCxnSpPr>
          <p:spPr bwMode="auto">
            <a:xfrm rot="5400000" flipV="1">
              <a:off x="4369" y="1727"/>
              <a:ext cx="204" cy="1"/>
            </a:xfrm>
            <a:prstGeom prst="curvedConnector5">
              <a:avLst>
                <a:gd name="adj1" fmla="val -26963"/>
                <a:gd name="adj2" fmla="val 23900000"/>
                <a:gd name="adj3" fmla="val 117153"/>
              </a:avLst>
            </a:prstGeom>
            <a:noFill/>
            <a:ln w="19050">
              <a:solidFill>
                <a:srgbClr val="008000"/>
              </a:solidFill>
              <a:round/>
              <a:headEnd/>
              <a:tailEnd type="triangle" w="med" len="med"/>
            </a:ln>
            <a:effectLst/>
          </p:spPr>
        </p:cxnSp>
        <p:cxnSp>
          <p:nvCxnSpPr>
            <p:cNvPr id="226326" name="AutoShape 22"/>
            <p:cNvCxnSpPr>
              <a:cxnSpLocks noChangeShapeType="1"/>
              <a:stCxn id="226315" idx="1"/>
              <a:endCxn id="226315" idx="3"/>
            </p:cNvCxnSpPr>
            <p:nvPr/>
          </p:nvCxnSpPr>
          <p:spPr bwMode="auto">
            <a:xfrm rot="5400000" flipV="1">
              <a:off x="3445" y="2543"/>
              <a:ext cx="204" cy="1"/>
            </a:xfrm>
            <a:prstGeom prst="curvedConnector5">
              <a:avLst>
                <a:gd name="adj1" fmla="val -16667"/>
                <a:gd name="adj2" fmla="val -22500000"/>
                <a:gd name="adj3" fmla="val 117153"/>
              </a:avLst>
            </a:prstGeom>
            <a:noFill/>
            <a:ln w="19050">
              <a:solidFill>
                <a:srgbClr val="FF0000"/>
              </a:solidFill>
              <a:round/>
              <a:headEnd type="triangle" w="med" len="med"/>
              <a:tailEnd/>
            </a:ln>
            <a:effectLst/>
          </p:spPr>
        </p:cxnSp>
        <p:sp>
          <p:nvSpPr>
            <p:cNvPr id="226327" name="Text Box 23"/>
            <p:cNvSpPr txBox="1">
              <a:spLocks noChangeArrowheads="1"/>
            </p:cNvSpPr>
            <p:nvPr/>
          </p:nvSpPr>
          <p:spPr bwMode="auto">
            <a:xfrm>
              <a:off x="3492" y="2784"/>
              <a:ext cx="969" cy="407"/>
            </a:xfrm>
            <a:prstGeom prst="rect">
              <a:avLst/>
            </a:prstGeom>
            <a:noFill/>
            <a:ln w="9525">
              <a:noFill/>
              <a:miter lim="800000"/>
              <a:headEnd/>
              <a:tailEnd/>
            </a:ln>
            <a:effectLst/>
          </p:spPr>
          <p:txBody>
            <a:bodyPr wrap="none">
              <a:spAutoFit/>
            </a:bodyPr>
            <a:lstStyle/>
            <a:p>
              <a:pPr algn="ctr"/>
              <a:r>
                <a:rPr lang="en-US">
                  <a:latin typeface="AUdimat" pitchFamily="2" charset="0"/>
                </a:rPr>
                <a:t>FSM for 2bC</a:t>
              </a:r>
            </a:p>
            <a:p>
              <a:pPr algn="ctr"/>
              <a:r>
                <a:rPr lang="en-US">
                  <a:latin typeface="AUdimat" pitchFamily="2" charset="0"/>
                </a:rPr>
                <a:t>(</a:t>
              </a:r>
              <a:r>
                <a:rPr lang="en-US" b="1">
                  <a:solidFill>
                    <a:srgbClr val="0000FF"/>
                  </a:solidFill>
                  <a:latin typeface="AUdimat" pitchFamily="2" charset="0"/>
                </a:rPr>
                <a:t>2</a:t>
              </a:r>
              <a:r>
                <a:rPr lang="en-US">
                  <a:latin typeface="AUdimat" pitchFamily="2" charset="0"/>
                </a:rPr>
                <a:t>-</a:t>
              </a:r>
              <a:r>
                <a:rPr lang="en-US" b="1">
                  <a:solidFill>
                    <a:srgbClr val="0000FF"/>
                  </a:solidFill>
                  <a:latin typeface="AUdimat" pitchFamily="2" charset="0"/>
                </a:rPr>
                <a:t>b</a:t>
              </a:r>
              <a:r>
                <a:rPr lang="en-US">
                  <a:latin typeface="AUdimat" pitchFamily="2" charset="0"/>
                </a:rPr>
                <a:t>it </a:t>
              </a:r>
              <a:r>
                <a:rPr lang="en-US" b="1">
                  <a:solidFill>
                    <a:srgbClr val="0000FF"/>
                  </a:solidFill>
                  <a:latin typeface="AUdimat" pitchFamily="2" charset="0"/>
                </a:rPr>
                <a:t>C</a:t>
              </a:r>
              <a:r>
                <a:rPr lang="en-US">
                  <a:latin typeface="AUdimat" pitchFamily="2" charset="0"/>
                </a:rPr>
                <a:t>ounter)</a:t>
              </a:r>
            </a:p>
          </p:txBody>
        </p:sp>
      </p:grpSp>
      <p:sp>
        <p:nvSpPr>
          <p:cNvPr id="226328" name="Oval 24"/>
          <p:cNvSpPr>
            <a:spLocks noChangeArrowheads="1"/>
          </p:cNvSpPr>
          <p:nvPr/>
        </p:nvSpPr>
        <p:spPr bwMode="auto">
          <a:xfrm>
            <a:off x="1524000" y="1970088"/>
            <a:ext cx="228600" cy="228600"/>
          </a:xfrm>
          <a:prstGeom prst="ellipse">
            <a:avLst/>
          </a:prstGeom>
          <a:solidFill>
            <a:srgbClr val="FF99CC"/>
          </a:solidFill>
          <a:ln w="9525">
            <a:solidFill>
              <a:schemeClr val="tx1"/>
            </a:solidFill>
            <a:round/>
            <a:headEnd/>
            <a:tailEnd/>
          </a:ln>
          <a:effectLst/>
        </p:spPr>
        <p:txBody>
          <a:bodyPr wrap="none" anchor="ctr"/>
          <a:lstStyle/>
          <a:p>
            <a:pPr algn="ctr"/>
            <a:endParaRPr lang="en-US">
              <a:solidFill>
                <a:schemeClr val="bg2"/>
              </a:solidFill>
              <a:latin typeface="AUdimat" pitchFamily="2" charset="0"/>
            </a:endParaRPr>
          </a:p>
        </p:txBody>
      </p:sp>
      <p:sp>
        <p:nvSpPr>
          <p:cNvPr id="226329" name="Oval 25"/>
          <p:cNvSpPr>
            <a:spLocks noChangeArrowheads="1"/>
          </p:cNvSpPr>
          <p:nvPr/>
        </p:nvSpPr>
        <p:spPr bwMode="auto">
          <a:xfrm>
            <a:off x="1524000" y="2274888"/>
            <a:ext cx="228600" cy="228600"/>
          </a:xfrm>
          <a:prstGeom prst="ellipse">
            <a:avLst/>
          </a:prstGeom>
          <a:solidFill>
            <a:srgbClr val="CCFFCC"/>
          </a:solidFill>
          <a:ln w="9525">
            <a:solidFill>
              <a:schemeClr val="tx1"/>
            </a:solidFill>
            <a:round/>
            <a:headEnd/>
            <a:tailEnd/>
          </a:ln>
          <a:effectLst/>
        </p:spPr>
        <p:txBody>
          <a:bodyPr wrap="none" anchor="ctr"/>
          <a:lstStyle/>
          <a:p>
            <a:pPr algn="ctr"/>
            <a:endParaRPr lang="en-US">
              <a:solidFill>
                <a:schemeClr val="bg2"/>
              </a:solidFill>
              <a:latin typeface="AUdimat" pitchFamily="2" charset="0"/>
            </a:endParaRPr>
          </a:p>
        </p:txBody>
      </p:sp>
      <p:sp>
        <p:nvSpPr>
          <p:cNvPr id="226330" name="Text Box 26"/>
          <p:cNvSpPr txBox="1">
            <a:spLocks noChangeArrowheads="1"/>
          </p:cNvSpPr>
          <p:nvPr/>
        </p:nvSpPr>
        <p:spPr bwMode="auto">
          <a:xfrm>
            <a:off x="1889125" y="1905000"/>
            <a:ext cx="923651" cy="307777"/>
          </a:xfrm>
          <a:prstGeom prst="rect">
            <a:avLst/>
          </a:prstGeom>
          <a:noFill/>
          <a:ln w="9525">
            <a:noFill/>
            <a:miter lim="800000"/>
            <a:headEnd/>
            <a:tailEnd/>
          </a:ln>
          <a:effectLst/>
        </p:spPr>
        <p:txBody>
          <a:bodyPr wrap="none">
            <a:spAutoFit/>
          </a:bodyPr>
          <a:lstStyle/>
          <a:p>
            <a:r>
              <a:rPr lang="en-US" sz="1400">
                <a:latin typeface="AUdimat" pitchFamily="2" charset="0"/>
              </a:rPr>
              <a:t>Predict NT</a:t>
            </a:r>
          </a:p>
        </p:txBody>
      </p:sp>
      <p:sp>
        <p:nvSpPr>
          <p:cNvPr id="226331" name="Text Box 27"/>
          <p:cNvSpPr txBox="1">
            <a:spLocks noChangeArrowheads="1"/>
          </p:cNvSpPr>
          <p:nvPr/>
        </p:nvSpPr>
        <p:spPr bwMode="auto">
          <a:xfrm>
            <a:off x="1905000" y="2198688"/>
            <a:ext cx="822661" cy="307777"/>
          </a:xfrm>
          <a:prstGeom prst="rect">
            <a:avLst/>
          </a:prstGeom>
          <a:noFill/>
          <a:ln w="9525">
            <a:noFill/>
            <a:miter lim="800000"/>
            <a:headEnd/>
            <a:tailEnd/>
          </a:ln>
          <a:effectLst/>
        </p:spPr>
        <p:txBody>
          <a:bodyPr wrap="none">
            <a:spAutoFit/>
          </a:bodyPr>
          <a:lstStyle/>
          <a:p>
            <a:r>
              <a:rPr lang="en-US" sz="1400">
                <a:latin typeface="AUdimat" pitchFamily="2" charset="0"/>
              </a:rPr>
              <a:t>Predict T</a:t>
            </a:r>
          </a:p>
        </p:txBody>
      </p:sp>
      <p:sp>
        <p:nvSpPr>
          <p:cNvPr id="226332" name="Line 28"/>
          <p:cNvSpPr>
            <a:spLocks noChangeShapeType="1"/>
          </p:cNvSpPr>
          <p:nvPr/>
        </p:nvSpPr>
        <p:spPr bwMode="auto">
          <a:xfrm>
            <a:off x="1524000" y="2655888"/>
            <a:ext cx="228600" cy="0"/>
          </a:xfrm>
          <a:prstGeom prst="line">
            <a:avLst/>
          </a:prstGeom>
          <a:noFill/>
          <a:ln w="19050">
            <a:solidFill>
              <a:srgbClr val="008000"/>
            </a:solidFill>
            <a:round/>
            <a:headEnd/>
            <a:tailEnd type="triangle" w="med" len="med"/>
          </a:ln>
          <a:effectLst/>
        </p:spPr>
        <p:txBody>
          <a:bodyPr/>
          <a:lstStyle/>
          <a:p>
            <a:endParaRPr lang="en-US">
              <a:latin typeface="AUdimat" pitchFamily="2" charset="0"/>
            </a:endParaRPr>
          </a:p>
        </p:txBody>
      </p:sp>
      <p:sp>
        <p:nvSpPr>
          <p:cNvPr id="226333" name="Text Box 29"/>
          <p:cNvSpPr txBox="1">
            <a:spLocks noChangeArrowheads="1"/>
          </p:cNvSpPr>
          <p:nvPr/>
        </p:nvSpPr>
        <p:spPr bwMode="auto">
          <a:xfrm>
            <a:off x="1905000" y="2503488"/>
            <a:ext cx="1988750" cy="307777"/>
          </a:xfrm>
          <a:prstGeom prst="rect">
            <a:avLst/>
          </a:prstGeom>
          <a:noFill/>
          <a:ln w="9525">
            <a:noFill/>
            <a:miter lim="800000"/>
            <a:headEnd/>
            <a:tailEnd/>
          </a:ln>
          <a:effectLst/>
        </p:spPr>
        <p:txBody>
          <a:bodyPr wrap="none">
            <a:spAutoFit/>
          </a:bodyPr>
          <a:lstStyle/>
          <a:p>
            <a:r>
              <a:rPr lang="en-US" sz="1400">
                <a:latin typeface="AUdimat" pitchFamily="2" charset="0"/>
              </a:rPr>
              <a:t>Transistion on T outcome</a:t>
            </a:r>
          </a:p>
        </p:txBody>
      </p:sp>
      <p:sp>
        <p:nvSpPr>
          <p:cNvPr id="226334" name="Text Box 30"/>
          <p:cNvSpPr txBox="1">
            <a:spLocks noChangeArrowheads="1"/>
          </p:cNvSpPr>
          <p:nvPr/>
        </p:nvSpPr>
        <p:spPr bwMode="auto">
          <a:xfrm>
            <a:off x="1905000" y="2808288"/>
            <a:ext cx="2089739" cy="307777"/>
          </a:xfrm>
          <a:prstGeom prst="rect">
            <a:avLst/>
          </a:prstGeom>
          <a:noFill/>
          <a:ln w="9525">
            <a:noFill/>
            <a:miter lim="800000"/>
            <a:headEnd/>
            <a:tailEnd/>
          </a:ln>
          <a:effectLst/>
        </p:spPr>
        <p:txBody>
          <a:bodyPr wrap="none">
            <a:spAutoFit/>
          </a:bodyPr>
          <a:lstStyle/>
          <a:p>
            <a:r>
              <a:rPr lang="en-US" sz="1400">
                <a:latin typeface="AUdimat" pitchFamily="2" charset="0"/>
              </a:rPr>
              <a:t>Transistion on NT outcome</a:t>
            </a:r>
          </a:p>
        </p:txBody>
      </p:sp>
      <p:sp>
        <p:nvSpPr>
          <p:cNvPr id="226335" name="Line 31"/>
          <p:cNvSpPr>
            <a:spLocks noChangeShapeType="1"/>
          </p:cNvSpPr>
          <p:nvPr/>
        </p:nvSpPr>
        <p:spPr bwMode="auto">
          <a:xfrm>
            <a:off x="1524000" y="2960688"/>
            <a:ext cx="228600" cy="0"/>
          </a:xfrm>
          <a:prstGeom prst="line">
            <a:avLst/>
          </a:prstGeom>
          <a:noFill/>
          <a:ln w="19050">
            <a:solidFill>
              <a:srgbClr val="FF0000"/>
            </a:solidFill>
            <a:round/>
            <a:headEnd/>
            <a:tailEnd type="triangle" w="med" len="med"/>
          </a:ln>
          <a:effectLst/>
        </p:spPr>
        <p:txBody>
          <a:bodyPr/>
          <a:lstStyle/>
          <a:p>
            <a:endParaRPr lang="en-US">
              <a:latin typeface="AUdimat" pitchFamily="2"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ooter Placeholder 2"/>
          <p:cNvSpPr>
            <a:spLocks noGrp="1"/>
          </p:cNvSpPr>
          <p:nvPr>
            <p:ph type="ftr" sz="quarter" idx="10"/>
          </p:nvPr>
        </p:nvSpPr>
        <p:spPr/>
        <p:txBody>
          <a:bodyPr/>
          <a:lstStyle/>
          <a:p>
            <a:r>
              <a:rPr lang="en-US"/>
              <a:t> </a:t>
            </a:r>
          </a:p>
        </p:txBody>
      </p:sp>
      <p:sp>
        <p:nvSpPr>
          <p:cNvPr id="227330" name="Rectangle 2"/>
          <p:cNvSpPr>
            <a:spLocks noGrp="1" noChangeArrowheads="1"/>
          </p:cNvSpPr>
          <p:nvPr>
            <p:ph type="title"/>
          </p:nvPr>
        </p:nvSpPr>
        <p:spPr/>
        <p:txBody>
          <a:bodyPr/>
          <a:lstStyle/>
          <a:p>
            <a:r>
              <a:rPr lang="en-US"/>
              <a:t>Example</a:t>
            </a:r>
          </a:p>
        </p:txBody>
      </p:sp>
      <p:grpSp>
        <p:nvGrpSpPr>
          <p:cNvPr id="2" name="Group 3"/>
          <p:cNvGrpSpPr>
            <a:grpSpLocks/>
          </p:cNvGrpSpPr>
          <p:nvPr/>
        </p:nvGrpSpPr>
        <p:grpSpPr bwMode="auto">
          <a:xfrm>
            <a:off x="6156325" y="3733800"/>
            <a:ext cx="469900" cy="1052513"/>
            <a:chOff x="3504" y="2352"/>
            <a:chExt cx="296" cy="663"/>
          </a:xfrm>
        </p:grpSpPr>
        <p:sp>
          <p:nvSpPr>
            <p:cNvPr id="227332" name="Oval 4"/>
            <p:cNvSpPr>
              <a:spLocks noChangeArrowheads="1"/>
            </p:cNvSpPr>
            <p:nvPr/>
          </p:nvSpPr>
          <p:spPr bwMode="auto">
            <a:xfrm>
              <a:off x="3504"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b="1" dirty="0">
                  <a:latin typeface="AUdimat" pitchFamily="2" charset="0"/>
                </a:rPr>
                <a:t>2</a:t>
              </a:r>
            </a:p>
          </p:txBody>
        </p:sp>
        <p:sp>
          <p:nvSpPr>
            <p:cNvPr id="227333" name="Text Box 5"/>
            <p:cNvSpPr txBox="1">
              <a:spLocks noChangeArrowheads="1"/>
            </p:cNvSpPr>
            <p:nvPr/>
          </p:nvSpPr>
          <p:spPr bwMode="auto">
            <a:xfrm>
              <a:off x="3638" y="2544"/>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34" name="Line 6"/>
            <p:cNvSpPr>
              <a:spLocks noChangeShapeType="1"/>
            </p:cNvSpPr>
            <p:nvPr/>
          </p:nvSpPr>
          <p:spPr bwMode="auto">
            <a:xfrm>
              <a:off x="3792" y="2352"/>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35" name="Text Box 7"/>
            <p:cNvSpPr txBox="1">
              <a:spLocks noChangeArrowheads="1"/>
            </p:cNvSpPr>
            <p:nvPr/>
          </p:nvSpPr>
          <p:spPr bwMode="auto">
            <a:xfrm>
              <a:off x="3515" y="2784"/>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grpSp>
      <p:grpSp>
        <p:nvGrpSpPr>
          <p:cNvPr id="3" name="Group 8"/>
          <p:cNvGrpSpPr>
            <a:grpSpLocks/>
          </p:cNvGrpSpPr>
          <p:nvPr/>
        </p:nvGrpSpPr>
        <p:grpSpPr bwMode="auto">
          <a:xfrm>
            <a:off x="6689725" y="3733800"/>
            <a:ext cx="1539875" cy="1052513"/>
            <a:chOff x="3840" y="2352"/>
            <a:chExt cx="970" cy="663"/>
          </a:xfrm>
        </p:grpSpPr>
        <p:sp>
          <p:nvSpPr>
            <p:cNvPr id="227337" name="Oval 9"/>
            <p:cNvSpPr>
              <a:spLocks noChangeArrowheads="1"/>
            </p:cNvSpPr>
            <p:nvPr/>
          </p:nvSpPr>
          <p:spPr bwMode="auto">
            <a:xfrm>
              <a:off x="3840"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3</a:t>
              </a:r>
            </a:p>
          </p:txBody>
        </p:sp>
        <p:sp>
          <p:nvSpPr>
            <p:cNvPr id="227338" name="Text Box 10"/>
            <p:cNvSpPr txBox="1">
              <a:spLocks noChangeArrowheads="1"/>
            </p:cNvSpPr>
            <p:nvPr/>
          </p:nvSpPr>
          <p:spPr bwMode="auto">
            <a:xfrm>
              <a:off x="3974" y="2544"/>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39" name="Line 11"/>
            <p:cNvSpPr>
              <a:spLocks noChangeShapeType="1"/>
            </p:cNvSpPr>
            <p:nvPr/>
          </p:nvSpPr>
          <p:spPr bwMode="auto">
            <a:xfrm>
              <a:off x="4128" y="2352"/>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40" name="Oval 12"/>
            <p:cNvSpPr>
              <a:spLocks noChangeArrowheads="1"/>
            </p:cNvSpPr>
            <p:nvPr/>
          </p:nvSpPr>
          <p:spPr bwMode="auto">
            <a:xfrm>
              <a:off x="4194"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3</a:t>
              </a:r>
            </a:p>
          </p:txBody>
        </p:sp>
        <p:sp>
          <p:nvSpPr>
            <p:cNvPr id="227341" name="Text Box 13"/>
            <p:cNvSpPr txBox="1">
              <a:spLocks noChangeArrowheads="1"/>
            </p:cNvSpPr>
            <p:nvPr/>
          </p:nvSpPr>
          <p:spPr bwMode="auto">
            <a:xfrm>
              <a:off x="4328" y="2544"/>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42" name="Line 14"/>
            <p:cNvSpPr>
              <a:spLocks noChangeShapeType="1"/>
            </p:cNvSpPr>
            <p:nvPr/>
          </p:nvSpPr>
          <p:spPr bwMode="auto">
            <a:xfrm>
              <a:off x="4482" y="2352"/>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43" name="Text Box 15"/>
            <p:cNvSpPr txBox="1">
              <a:spLocks noChangeArrowheads="1"/>
            </p:cNvSpPr>
            <p:nvPr/>
          </p:nvSpPr>
          <p:spPr bwMode="auto">
            <a:xfrm>
              <a:off x="3851" y="2784"/>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sp>
          <p:nvSpPr>
            <p:cNvPr id="227344" name="Text Box 16"/>
            <p:cNvSpPr txBox="1">
              <a:spLocks noChangeArrowheads="1"/>
            </p:cNvSpPr>
            <p:nvPr/>
          </p:nvSpPr>
          <p:spPr bwMode="auto">
            <a:xfrm>
              <a:off x="4187" y="2784"/>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sp>
          <p:nvSpPr>
            <p:cNvPr id="227345" name="Text Box 17"/>
            <p:cNvSpPr txBox="1">
              <a:spLocks noChangeArrowheads="1"/>
            </p:cNvSpPr>
            <p:nvPr/>
          </p:nvSpPr>
          <p:spPr bwMode="auto">
            <a:xfrm>
              <a:off x="4512" y="2400"/>
              <a:ext cx="298" cy="231"/>
            </a:xfrm>
            <a:prstGeom prst="rect">
              <a:avLst/>
            </a:prstGeom>
            <a:noFill/>
            <a:ln w="9525">
              <a:noFill/>
              <a:miter lim="800000"/>
              <a:headEnd/>
              <a:tailEnd/>
            </a:ln>
            <a:effectLst/>
          </p:spPr>
          <p:txBody>
            <a:bodyPr>
              <a:spAutoFit/>
            </a:bodyPr>
            <a:lstStyle/>
            <a:p>
              <a:pPr algn="ctr"/>
              <a:r>
                <a:rPr lang="en-US">
                  <a:latin typeface="AUdimat" pitchFamily="2" charset="0"/>
                </a:rPr>
                <a:t>…</a:t>
              </a:r>
            </a:p>
          </p:txBody>
        </p:sp>
      </p:grpSp>
      <p:grpSp>
        <p:nvGrpSpPr>
          <p:cNvPr id="4" name="Group 18"/>
          <p:cNvGrpSpPr>
            <a:grpSpLocks/>
          </p:cNvGrpSpPr>
          <p:nvPr/>
        </p:nvGrpSpPr>
        <p:grpSpPr bwMode="auto">
          <a:xfrm>
            <a:off x="5597520" y="3733800"/>
            <a:ext cx="523875" cy="1066800"/>
            <a:chOff x="3152" y="2352"/>
            <a:chExt cx="330" cy="672"/>
          </a:xfrm>
        </p:grpSpPr>
        <p:sp>
          <p:nvSpPr>
            <p:cNvPr id="227347" name="Oval 19"/>
            <p:cNvSpPr>
              <a:spLocks noChangeArrowheads="1"/>
            </p:cNvSpPr>
            <p:nvPr/>
          </p:nvSpPr>
          <p:spPr bwMode="auto">
            <a:xfrm>
              <a:off x="3168"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3</a:t>
              </a:r>
            </a:p>
          </p:txBody>
        </p:sp>
        <p:sp>
          <p:nvSpPr>
            <p:cNvPr id="227348" name="Text Box 20"/>
            <p:cNvSpPr txBox="1">
              <a:spLocks noChangeArrowheads="1"/>
            </p:cNvSpPr>
            <p:nvPr/>
          </p:nvSpPr>
          <p:spPr bwMode="auto">
            <a:xfrm>
              <a:off x="3302" y="2544"/>
              <a:ext cx="180" cy="194"/>
            </a:xfrm>
            <a:prstGeom prst="rect">
              <a:avLst/>
            </a:prstGeom>
            <a:noFill/>
            <a:ln w="9525">
              <a:noFill/>
              <a:miter lim="800000"/>
              <a:headEnd/>
              <a:tailEnd/>
            </a:ln>
            <a:effectLst/>
          </p:spPr>
          <p:txBody>
            <a:bodyPr wrap="none">
              <a:spAutoFit/>
            </a:bodyPr>
            <a:lstStyle/>
            <a:p>
              <a:r>
                <a:rPr lang="en-US" sz="1400">
                  <a:latin typeface="AUdimat" pitchFamily="2" charset="0"/>
                </a:rPr>
                <a:t>N</a:t>
              </a:r>
            </a:p>
          </p:txBody>
        </p:sp>
        <p:sp>
          <p:nvSpPr>
            <p:cNvPr id="227349" name="Line 21"/>
            <p:cNvSpPr>
              <a:spLocks noChangeShapeType="1"/>
            </p:cNvSpPr>
            <p:nvPr/>
          </p:nvSpPr>
          <p:spPr bwMode="auto">
            <a:xfrm>
              <a:off x="3456" y="2352"/>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50" name="Text Box 22"/>
            <p:cNvSpPr txBox="1">
              <a:spLocks noChangeArrowheads="1"/>
            </p:cNvSpPr>
            <p:nvPr/>
          </p:nvSpPr>
          <p:spPr bwMode="auto">
            <a:xfrm>
              <a:off x="3152" y="2793"/>
              <a:ext cx="208" cy="231"/>
            </a:xfrm>
            <a:prstGeom prst="rect">
              <a:avLst/>
            </a:prstGeom>
            <a:noFill/>
            <a:ln w="9525">
              <a:noFill/>
              <a:miter lim="800000"/>
              <a:headEnd/>
              <a:tailEnd/>
            </a:ln>
            <a:effectLst/>
          </p:spPr>
          <p:txBody>
            <a:bodyPr wrap="none">
              <a:spAutoFit/>
            </a:bodyPr>
            <a:lstStyle/>
            <a:p>
              <a:r>
                <a:rPr lang="en-US" b="1">
                  <a:solidFill>
                    <a:srgbClr val="FF0000"/>
                  </a:solidFill>
                  <a:latin typeface="AUdimat" pitchFamily="2" charset="0"/>
                  <a:sym typeface="Wingdings" pitchFamily="2" charset="2"/>
                </a:rPr>
                <a:t></a:t>
              </a:r>
            </a:p>
          </p:txBody>
        </p:sp>
      </p:grpSp>
      <p:grpSp>
        <p:nvGrpSpPr>
          <p:cNvPr id="5" name="Group 23"/>
          <p:cNvGrpSpPr>
            <a:grpSpLocks/>
          </p:cNvGrpSpPr>
          <p:nvPr/>
        </p:nvGrpSpPr>
        <p:grpSpPr bwMode="auto">
          <a:xfrm>
            <a:off x="5622920" y="2438400"/>
            <a:ext cx="498475" cy="976313"/>
            <a:chOff x="3168" y="1536"/>
            <a:chExt cx="314" cy="615"/>
          </a:xfrm>
        </p:grpSpPr>
        <p:sp>
          <p:nvSpPr>
            <p:cNvPr id="227352" name="Text Box 24"/>
            <p:cNvSpPr txBox="1">
              <a:spLocks noChangeArrowheads="1"/>
            </p:cNvSpPr>
            <p:nvPr/>
          </p:nvSpPr>
          <p:spPr bwMode="auto">
            <a:xfrm>
              <a:off x="3302" y="1728"/>
              <a:ext cx="180" cy="194"/>
            </a:xfrm>
            <a:prstGeom prst="rect">
              <a:avLst/>
            </a:prstGeom>
            <a:noFill/>
            <a:ln w="9525">
              <a:noFill/>
              <a:miter lim="800000"/>
              <a:headEnd/>
              <a:tailEnd/>
            </a:ln>
            <a:effectLst/>
          </p:spPr>
          <p:txBody>
            <a:bodyPr wrap="none">
              <a:spAutoFit/>
            </a:bodyPr>
            <a:lstStyle/>
            <a:p>
              <a:r>
                <a:rPr lang="en-US" sz="1400">
                  <a:latin typeface="AUdimat" pitchFamily="2" charset="0"/>
                </a:rPr>
                <a:t>N</a:t>
              </a:r>
            </a:p>
          </p:txBody>
        </p:sp>
        <p:sp>
          <p:nvSpPr>
            <p:cNvPr id="227353" name="Line 25"/>
            <p:cNvSpPr>
              <a:spLocks noChangeShapeType="1"/>
            </p:cNvSpPr>
            <p:nvPr/>
          </p:nvSpPr>
          <p:spPr bwMode="auto">
            <a:xfrm>
              <a:off x="3456" y="1536"/>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54" name="Oval 26"/>
            <p:cNvSpPr>
              <a:spLocks noChangeArrowheads="1"/>
            </p:cNvSpPr>
            <p:nvPr/>
          </p:nvSpPr>
          <p:spPr bwMode="auto">
            <a:xfrm>
              <a:off x="3168"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1</a:t>
              </a:r>
            </a:p>
          </p:txBody>
        </p:sp>
        <p:sp>
          <p:nvSpPr>
            <p:cNvPr id="227355" name="Text Box 27"/>
            <p:cNvSpPr txBox="1">
              <a:spLocks noChangeArrowheads="1"/>
            </p:cNvSpPr>
            <p:nvPr/>
          </p:nvSpPr>
          <p:spPr bwMode="auto">
            <a:xfrm>
              <a:off x="3168" y="1920"/>
              <a:ext cx="208" cy="231"/>
            </a:xfrm>
            <a:prstGeom prst="rect">
              <a:avLst/>
            </a:prstGeom>
            <a:noFill/>
            <a:ln w="9525">
              <a:noFill/>
              <a:miter lim="800000"/>
              <a:headEnd/>
              <a:tailEnd/>
            </a:ln>
            <a:effectLst/>
          </p:spPr>
          <p:txBody>
            <a:bodyPr wrap="none">
              <a:spAutoFit/>
            </a:bodyPr>
            <a:lstStyle/>
            <a:p>
              <a:r>
                <a:rPr lang="en-US" b="1">
                  <a:solidFill>
                    <a:srgbClr val="FF0000"/>
                  </a:solidFill>
                  <a:latin typeface="AUdimat" pitchFamily="2" charset="0"/>
                  <a:sym typeface="Wingdings" pitchFamily="2" charset="2"/>
                </a:rPr>
                <a:t></a:t>
              </a:r>
            </a:p>
          </p:txBody>
        </p:sp>
      </p:grpSp>
      <p:grpSp>
        <p:nvGrpSpPr>
          <p:cNvPr id="6" name="Group 28"/>
          <p:cNvGrpSpPr>
            <a:grpSpLocks/>
          </p:cNvGrpSpPr>
          <p:nvPr/>
        </p:nvGrpSpPr>
        <p:grpSpPr bwMode="auto">
          <a:xfrm>
            <a:off x="6130925" y="2438400"/>
            <a:ext cx="495300" cy="976313"/>
            <a:chOff x="3488" y="1536"/>
            <a:chExt cx="312" cy="615"/>
          </a:xfrm>
        </p:grpSpPr>
        <p:sp>
          <p:nvSpPr>
            <p:cNvPr id="227357" name="Text Box 29"/>
            <p:cNvSpPr txBox="1">
              <a:spLocks noChangeArrowheads="1"/>
            </p:cNvSpPr>
            <p:nvPr/>
          </p:nvSpPr>
          <p:spPr bwMode="auto">
            <a:xfrm>
              <a:off x="3638" y="1728"/>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58" name="Line 30"/>
            <p:cNvSpPr>
              <a:spLocks noChangeShapeType="1"/>
            </p:cNvSpPr>
            <p:nvPr/>
          </p:nvSpPr>
          <p:spPr bwMode="auto">
            <a:xfrm>
              <a:off x="3792" y="1536"/>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59" name="Oval 31"/>
            <p:cNvSpPr>
              <a:spLocks noChangeArrowheads="1"/>
            </p:cNvSpPr>
            <p:nvPr/>
          </p:nvSpPr>
          <p:spPr bwMode="auto">
            <a:xfrm>
              <a:off x="3504" y="1584"/>
              <a:ext cx="144" cy="144"/>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0</a:t>
              </a:r>
            </a:p>
          </p:txBody>
        </p:sp>
        <p:sp>
          <p:nvSpPr>
            <p:cNvPr id="227360" name="Text Box 32"/>
            <p:cNvSpPr txBox="1">
              <a:spLocks noChangeArrowheads="1"/>
            </p:cNvSpPr>
            <p:nvPr/>
          </p:nvSpPr>
          <p:spPr bwMode="auto">
            <a:xfrm>
              <a:off x="3488" y="1920"/>
              <a:ext cx="208" cy="231"/>
            </a:xfrm>
            <a:prstGeom prst="rect">
              <a:avLst/>
            </a:prstGeom>
            <a:noFill/>
            <a:ln w="9525">
              <a:noFill/>
              <a:miter lim="800000"/>
              <a:headEnd/>
              <a:tailEnd/>
            </a:ln>
            <a:effectLst/>
          </p:spPr>
          <p:txBody>
            <a:bodyPr wrap="none">
              <a:spAutoFit/>
            </a:bodyPr>
            <a:lstStyle/>
            <a:p>
              <a:r>
                <a:rPr lang="en-US" b="1">
                  <a:solidFill>
                    <a:srgbClr val="FF0000"/>
                  </a:solidFill>
                  <a:latin typeface="AUdimat" pitchFamily="2" charset="0"/>
                  <a:sym typeface="Wingdings" pitchFamily="2" charset="2"/>
                </a:rPr>
                <a:t></a:t>
              </a:r>
            </a:p>
          </p:txBody>
        </p:sp>
      </p:grpSp>
      <p:grpSp>
        <p:nvGrpSpPr>
          <p:cNvPr id="7" name="Group 33"/>
          <p:cNvGrpSpPr>
            <a:grpSpLocks/>
          </p:cNvGrpSpPr>
          <p:nvPr/>
        </p:nvGrpSpPr>
        <p:grpSpPr bwMode="auto">
          <a:xfrm>
            <a:off x="1787525" y="2438400"/>
            <a:ext cx="3771900" cy="990600"/>
            <a:chOff x="752" y="1536"/>
            <a:chExt cx="2376" cy="624"/>
          </a:xfrm>
        </p:grpSpPr>
        <p:sp>
          <p:nvSpPr>
            <p:cNvPr id="227362" name="Oval 34"/>
            <p:cNvSpPr>
              <a:spLocks noChangeArrowheads="1"/>
            </p:cNvSpPr>
            <p:nvPr/>
          </p:nvSpPr>
          <p:spPr bwMode="auto">
            <a:xfrm>
              <a:off x="768" y="1584"/>
              <a:ext cx="144" cy="144"/>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0</a:t>
              </a:r>
            </a:p>
          </p:txBody>
        </p:sp>
        <p:sp>
          <p:nvSpPr>
            <p:cNvPr id="227363" name="Text Box 35"/>
            <p:cNvSpPr txBox="1">
              <a:spLocks noChangeArrowheads="1"/>
            </p:cNvSpPr>
            <p:nvPr/>
          </p:nvSpPr>
          <p:spPr bwMode="auto">
            <a:xfrm>
              <a:off x="902" y="1728"/>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64" name="Line 36"/>
            <p:cNvSpPr>
              <a:spLocks noChangeShapeType="1"/>
            </p:cNvSpPr>
            <p:nvPr/>
          </p:nvSpPr>
          <p:spPr bwMode="auto">
            <a:xfrm>
              <a:off x="1056" y="1536"/>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65" name="Oval 37"/>
            <p:cNvSpPr>
              <a:spLocks noChangeArrowheads="1"/>
            </p:cNvSpPr>
            <p:nvPr/>
          </p:nvSpPr>
          <p:spPr bwMode="auto">
            <a:xfrm>
              <a:off x="1104"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1</a:t>
              </a:r>
            </a:p>
          </p:txBody>
        </p:sp>
        <p:sp>
          <p:nvSpPr>
            <p:cNvPr id="227366" name="Text Box 38"/>
            <p:cNvSpPr txBox="1">
              <a:spLocks noChangeArrowheads="1"/>
            </p:cNvSpPr>
            <p:nvPr/>
          </p:nvSpPr>
          <p:spPr bwMode="auto">
            <a:xfrm>
              <a:off x="1238" y="1728"/>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67" name="Line 39"/>
            <p:cNvSpPr>
              <a:spLocks noChangeShapeType="1"/>
            </p:cNvSpPr>
            <p:nvPr/>
          </p:nvSpPr>
          <p:spPr bwMode="auto">
            <a:xfrm>
              <a:off x="1392" y="1536"/>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68" name="Text Box 40"/>
            <p:cNvSpPr txBox="1">
              <a:spLocks noChangeArrowheads="1"/>
            </p:cNvSpPr>
            <p:nvPr/>
          </p:nvSpPr>
          <p:spPr bwMode="auto">
            <a:xfrm>
              <a:off x="1574" y="1728"/>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69" name="Line 41"/>
            <p:cNvSpPr>
              <a:spLocks noChangeShapeType="1"/>
            </p:cNvSpPr>
            <p:nvPr/>
          </p:nvSpPr>
          <p:spPr bwMode="auto">
            <a:xfrm>
              <a:off x="1728" y="1536"/>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70" name="Text Box 42"/>
            <p:cNvSpPr txBox="1">
              <a:spLocks noChangeArrowheads="1"/>
            </p:cNvSpPr>
            <p:nvPr/>
          </p:nvSpPr>
          <p:spPr bwMode="auto">
            <a:xfrm>
              <a:off x="1910" y="1728"/>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71" name="Line 43"/>
            <p:cNvSpPr>
              <a:spLocks noChangeShapeType="1"/>
            </p:cNvSpPr>
            <p:nvPr/>
          </p:nvSpPr>
          <p:spPr bwMode="auto">
            <a:xfrm>
              <a:off x="2064" y="1536"/>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72" name="Text Box 44"/>
            <p:cNvSpPr txBox="1">
              <a:spLocks noChangeArrowheads="1"/>
            </p:cNvSpPr>
            <p:nvPr/>
          </p:nvSpPr>
          <p:spPr bwMode="auto">
            <a:xfrm>
              <a:off x="2246" y="1728"/>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73" name="Line 45"/>
            <p:cNvSpPr>
              <a:spLocks noChangeShapeType="1"/>
            </p:cNvSpPr>
            <p:nvPr/>
          </p:nvSpPr>
          <p:spPr bwMode="auto">
            <a:xfrm>
              <a:off x="2400" y="1536"/>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74" name="Text Box 46"/>
            <p:cNvSpPr txBox="1">
              <a:spLocks noChangeArrowheads="1"/>
            </p:cNvSpPr>
            <p:nvPr/>
          </p:nvSpPr>
          <p:spPr bwMode="auto">
            <a:xfrm>
              <a:off x="2448" y="1584"/>
              <a:ext cx="298" cy="231"/>
            </a:xfrm>
            <a:prstGeom prst="rect">
              <a:avLst/>
            </a:prstGeom>
            <a:noFill/>
            <a:ln w="9525">
              <a:noFill/>
              <a:miter lim="800000"/>
              <a:headEnd/>
              <a:tailEnd/>
            </a:ln>
            <a:effectLst/>
          </p:spPr>
          <p:txBody>
            <a:bodyPr>
              <a:spAutoFit/>
            </a:bodyPr>
            <a:lstStyle/>
            <a:p>
              <a:pPr algn="ctr"/>
              <a:r>
                <a:rPr lang="en-US">
                  <a:latin typeface="AUdimat" pitchFamily="2" charset="0"/>
                </a:rPr>
                <a:t>…</a:t>
              </a:r>
            </a:p>
          </p:txBody>
        </p:sp>
        <p:sp>
          <p:nvSpPr>
            <p:cNvPr id="227375" name="Line 47"/>
            <p:cNvSpPr>
              <a:spLocks noChangeShapeType="1"/>
            </p:cNvSpPr>
            <p:nvPr/>
          </p:nvSpPr>
          <p:spPr bwMode="auto">
            <a:xfrm>
              <a:off x="2784" y="1536"/>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76" name="Text Box 48"/>
            <p:cNvSpPr txBox="1">
              <a:spLocks noChangeArrowheads="1"/>
            </p:cNvSpPr>
            <p:nvPr/>
          </p:nvSpPr>
          <p:spPr bwMode="auto">
            <a:xfrm>
              <a:off x="2966" y="1728"/>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77" name="Line 49"/>
            <p:cNvSpPr>
              <a:spLocks noChangeShapeType="1"/>
            </p:cNvSpPr>
            <p:nvPr/>
          </p:nvSpPr>
          <p:spPr bwMode="auto">
            <a:xfrm>
              <a:off x="3120" y="1536"/>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78" name="Oval 50"/>
            <p:cNvSpPr>
              <a:spLocks noChangeArrowheads="1"/>
            </p:cNvSpPr>
            <p:nvPr/>
          </p:nvSpPr>
          <p:spPr bwMode="auto">
            <a:xfrm>
              <a:off x="1440"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Udimat" pitchFamily="2" charset="0"/>
                </a:rPr>
                <a:t>1</a:t>
              </a:r>
            </a:p>
          </p:txBody>
        </p:sp>
        <p:sp>
          <p:nvSpPr>
            <p:cNvPr id="227379" name="Oval 51"/>
            <p:cNvSpPr>
              <a:spLocks noChangeArrowheads="1"/>
            </p:cNvSpPr>
            <p:nvPr/>
          </p:nvSpPr>
          <p:spPr bwMode="auto">
            <a:xfrm>
              <a:off x="1776"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Udimat" pitchFamily="2" charset="0"/>
                </a:rPr>
                <a:t>1</a:t>
              </a:r>
            </a:p>
          </p:txBody>
        </p:sp>
        <p:sp>
          <p:nvSpPr>
            <p:cNvPr id="227380" name="Oval 52"/>
            <p:cNvSpPr>
              <a:spLocks noChangeArrowheads="1"/>
            </p:cNvSpPr>
            <p:nvPr/>
          </p:nvSpPr>
          <p:spPr bwMode="auto">
            <a:xfrm>
              <a:off x="2112"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Udimat" pitchFamily="2" charset="0"/>
                </a:rPr>
                <a:t>1</a:t>
              </a:r>
            </a:p>
          </p:txBody>
        </p:sp>
        <p:sp>
          <p:nvSpPr>
            <p:cNvPr id="227381" name="Oval 53"/>
            <p:cNvSpPr>
              <a:spLocks noChangeArrowheads="1"/>
            </p:cNvSpPr>
            <p:nvPr/>
          </p:nvSpPr>
          <p:spPr bwMode="auto">
            <a:xfrm>
              <a:off x="2832"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1</a:t>
              </a:r>
            </a:p>
          </p:txBody>
        </p:sp>
        <p:sp>
          <p:nvSpPr>
            <p:cNvPr id="227382" name="Text Box 54"/>
            <p:cNvSpPr txBox="1">
              <a:spLocks noChangeArrowheads="1"/>
            </p:cNvSpPr>
            <p:nvPr/>
          </p:nvSpPr>
          <p:spPr bwMode="auto">
            <a:xfrm>
              <a:off x="752" y="1920"/>
              <a:ext cx="208" cy="231"/>
            </a:xfrm>
            <a:prstGeom prst="rect">
              <a:avLst/>
            </a:prstGeom>
            <a:noFill/>
            <a:ln w="9525">
              <a:noFill/>
              <a:miter lim="800000"/>
              <a:headEnd/>
              <a:tailEnd/>
            </a:ln>
            <a:effectLst/>
          </p:spPr>
          <p:txBody>
            <a:bodyPr wrap="none">
              <a:spAutoFit/>
            </a:bodyPr>
            <a:lstStyle/>
            <a:p>
              <a:r>
                <a:rPr lang="en-US" b="1">
                  <a:solidFill>
                    <a:srgbClr val="FF0000"/>
                  </a:solidFill>
                  <a:latin typeface="AUdimat" pitchFamily="2" charset="0"/>
                  <a:sym typeface="Wingdings" pitchFamily="2" charset="2"/>
                </a:rPr>
                <a:t></a:t>
              </a:r>
            </a:p>
          </p:txBody>
        </p:sp>
        <p:sp>
          <p:nvSpPr>
            <p:cNvPr id="227383" name="Text Box 55"/>
            <p:cNvSpPr txBox="1">
              <a:spLocks noChangeArrowheads="1"/>
            </p:cNvSpPr>
            <p:nvPr/>
          </p:nvSpPr>
          <p:spPr bwMode="auto">
            <a:xfrm>
              <a:off x="1056" y="1929"/>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sp>
          <p:nvSpPr>
            <p:cNvPr id="227384" name="Text Box 56"/>
            <p:cNvSpPr txBox="1">
              <a:spLocks noChangeArrowheads="1"/>
            </p:cNvSpPr>
            <p:nvPr/>
          </p:nvSpPr>
          <p:spPr bwMode="auto">
            <a:xfrm>
              <a:off x="1440" y="1929"/>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sp>
          <p:nvSpPr>
            <p:cNvPr id="227385" name="Text Box 57"/>
            <p:cNvSpPr txBox="1">
              <a:spLocks noChangeArrowheads="1"/>
            </p:cNvSpPr>
            <p:nvPr/>
          </p:nvSpPr>
          <p:spPr bwMode="auto">
            <a:xfrm>
              <a:off x="1776" y="1929"/>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sp>
          <p:nvSpPr>
            <p:cNvPr id="227386" name="Text Box 58"/>
            <p:cNvSpPr txBox="1">
              <a:spLocks noChangeArrowheads="1"/>
            </p:cNvSpPr>
            <p:nvPr/>
          </p:nvSpPr>
          <p:spPr bwMode="auto">
            <a:xfrm>
              <a:off x="2112" y="1929"/>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sp>
          <p:nvSpPr>
            <p:cNvPr id="227387" name="Text Box 59"/>
            <p:cNvSpPr txBox="1">
              <a:spLocks noChangeArrowheads="1"/>
            </p:cNvSpPr>
            <p:nvPr/>
          </p:nvSpPr>
          <p:spPr bwMode="auto">
            <a:xfrm>
              <a:off x="2832" y="1929"/>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grpSp>
      <p:grpSp>
        <p:nvGrpSpPr>
          <p:cNvPr id="8" name="Group 60"/>
          <p:cNvGrpSpPr>
            <a:grpSpLocks/>
          </p:cNvGrpSpPr>
          <p:nvPr/>
        </p:nvGrpSpPr>
        <p:grpSpPr bwMode="auto">
          <a:xfrm>
            <a:off x="6689725" y="2438400"/>
            <a:ext cx="469900" cy="990600"/>
            <a:chOff x="3840" y="1536"/>
            <a:chExt cx="296" cy="624"/>
          </a:xfrm>
        </p:grpSpPr>
        <p:sp>
          <p:nvSpPr>
            <p:cNvPr id="227389" name="Text Box 61"/>
            <p:cNvSpPr txBox="1">
              <a:spLocks noChangeArrowheads="1"/>
            </p:cNvSpPr>
            <p:nvPr/>
          </p:nvSpPr>
          <p:spPr bwMode="auto">
            <a:xfrm>
              <a:off x="3974" y="1728"/>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90" name="Line 62"/>
            <p:cNvSpPr>
              <a:spLocks noChangeShapeType="1"/>
            </p:cNvSpPr>
            <p:nvPr/>
          </p:nvSpPr>
          <p:spPr bwMode="auto">
            <a:xfrm>
              <a:off x="4128" y="1536"/>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91" name="Oval 63"/>
            <p:cNvSpPr>
              <a:spLocks noChangeArrowheads="1"/>
            </p:cNvSpPr>
            <p:nvPr/>
          </p:nvSpPr>
          <p:spPr bwMode="auto">
            <a:xfrm>
              <a:off x="3840"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1</a:t>
              </a:r>
            </a:p>
          </p:txBody>
        </p:sp>
        <p:sp>
          <p:nvSpPr>
            <p:cNvPr id="227392" name="Text Box 64"/>
            <p:cNvSpPr txBox="1">
              <a:spLocks noChangeArrowheads="1"/>
            </p:cNvSpPr>
            <p:nvPr/>
          </p:nvSpPr>
          <p:spPr bwMode="auto">
            <a:xfrm>
              <a:off x="3840" y="1929"/>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grpSp>
      <p:grpSp>
        <p:nvGrpSpPr>
          <p:cNvPr id="9" name="Group 65"/>
          <p:cNvGrpSpPr>
            <a:grpSpLocks/>
          </p:cNvGrpSpPr>
          <p:nvPr/>
        </p:nvGrpSpPr>
        <p:grpSpPr bwMode="auto">
          <a:xfrm>
            <a:off x="7223125" y="2438400"/>
            <a:ext cx="1006475" cy="990600"/>
            <a:chOff x="4176" y="1536"/>
            <a:chExt cx="634" cy="624"/>
          </a:xfrm>
        </p:grpSpPr>
        <p:sp>
          <p:nvSpPr>
            <p:cNvPr id="227394" name="Text Box 66"/>
            <p:cNvSpPr txBox="1">
              <a:spLocks noChangeArrowheads="1"/>
            </p:cNvSpPr>
            <p:nvPr/>
          </p:nvSpPr>
          <p:spPr bwMode="auto">
            <a:xfrm>
              <a:off x="4328" y="1728"/>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395" name="Line 67"/>
            <p:cNvSpPr>
              <a:spLocks noChangeShapeType="1"/>
            </p:cNvSpPr>
            <p:nvPr/>
          </p:nvSpPr>
          <p:spPr bwMode="auto">
            <a:xfrm>
              <a:off x="4482" y="1536"/>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396" name="Text Box 68"/>
            <p:cNvSpPr txBox="1">
              <a:spLocks noChangeArrowheads="1"/>
            </p:cNvSpPr>
            <p:nvPr/>
          </p:nvSpPr>
          <p:spPr bwMode="auto">
            <a:xfrm>
              <a:off x="4512" y="1584"/>
              <a:ext cx="298" cy="231"/>
            </a:xfrm>
            <a:prstGeom prst="rect">
              <a:avLst/>
            </a:prstGeom>
            <a:noFill/>
            <a:ln w="9525">
              <a:noFill/>
              <a:miter lim="800000"/>
              <a:headEnd/>
              <a:tailEnd/>
            </a:ln>
            <a:effectLst/>
          </p:spPr>
          <p:txBody>
            <a:bodyPr>
              <a:spAutoFit/>
            </a:bodyPr>
            <a:lstStyle/>
            <a:p>
              <a:pPr algn="ctr"/>
              <a:r>
                <a:rPr lang="en-US">
                  <a:latin typeface="AUdimat" pitchFamily="2" charset="0"/>
                </a:rPr>
                <a:t>…</a:t>
              </a:r>
            </a:p>
          </p:txBody>
        </p:sp>
        <p:sp>
          <p:nvSpPr>
            <p:cNvPr id="227397" name="Oval 69"/>
            <p:cNvSpPr>
              <a:spLocks noChangeArrowheads="1"/>
            </p:cNvSpPr>
            <p:nvPr/>
          </p:nvSpPr>
          <p:spPr bwMode="auto">
            <a:xfrm>
              <a:off x="4176" y="1584"/>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1</a:t>
              </a:r>
            </a:p>
          </p:txBody>
        </p:sp>
        <p:sp>
          <p:nvSpPr>
            <p:cNvPr id="227398" name="Text Box 70"/>
            <p:cNvSpPr txBox="1">
              <a:spLocks noChangeArrowheads="1"/>
            </p:cNvSpPr>
            <p:nvPr/>
          </p:nvSpPr>
          <p:spPr bwMode="auto">
            <a:xfrm>
              <a:off x="4176" y="1929"/>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grpSp>
      <p:grpSp>
        <p:nvGrpSpPr>
          <p:cNvPr id="10" name="Group 71"/>
          <p:cNvGrpSpPr>
            <a:grpSpLocks/>
          </p:cNvGrpSpPr>
          <p:nvPr/>
        </p:nvGrpSpPr>
        <p:grpSpPr bwMode="auto">
          <a:xfrm>
            <a:off x="1660525" y="3505200"/>
            <a:ext cx="3898900" cy="1447800"/>
            <a:chOff x="672" y="2208"/>
            <a:chExt cx="2456" cy="912"/>
          </a:xfrm>
        </p:grpSpPr>
        <p:sp>
          <p:nvSpPr>
            <p:cNvPr id="227400" name="Oval 72"/>
            <p:cNvSpPr>
              <a:spLocks noChangeArrowheads="1"/>
            </p:cNvSpPr>
            <p:nvPr/>
          </p:nvSpPr>
          <p:spPr bwMode="auto">
            <a:xfrm>
              <a:off x="768" y="2400"/>
              <a:ext cx="144" cy="144"/>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0</a:t>
              </a:r>
            </a:p>
          </p:txBody>
        </p:sp>
        <p:sp>
          <p:nvSpPr>
            <p:cNvPr id="227401" name="Text Box 73"/>
            <p:cNvSpPr txBox="1">
              <a:spLocks noChangeArrowheads="1"/>
            </p:cNvSpPr>
            <p:nvPr/>
          </p:nvSpPr>
          <p:spPr bwMode="auto">
            <a:xfrm>
              <a:off x="902" y="2544"/>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402" name="Line 74"/>
            <p:cNvSpPr>
              <a:spLocks noChangeShapeType="1"/>
            </p:cNvSpPr>
            <p:nvPr/>
          </p:nvSpPr>
          <p:spPr bwMode="auto">
            <a:xfrm>
              <a:off x="1056" y="2352"/>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403" name="Oval 75"/>
            <p:cNvSpPr>
              <a:spLocks noChangeArrowheads="1"/>
            </p:cNvSpPr>
            <p:nvPr/>
          </p:nvSpPr>
          <p:spPr bwMode="auto">
            <a:xfrm>
              <a:off x="1104" y="2400"/>
              <a:ext cx="144" cy="144"/>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Udimat" pitchFamily="2" charset="0"/>
                </a:rPr>
                <a:t>1</a:t>
              </a:r>
            </a:p>
          </p:txBody>
        </p:sp>
        <p:sp>
          <p:nvSpPr>
            <p:cNvPr id="227404" name="Text Box 76"/>
            <p:cNvSpPr txBox="1">
              <a:spLocks noChangeArrowheads="1"/>
            </p:cNvSpPr>
            <p:nvPr/>
          </p:nvSpPr>
          <p:spPr bwMode="auto">
            <a:xfrm>
              <a:off x="1238" y="2544"/>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405" name="Line 77"/>
            <p:cNvSpPr>
              <a:spLocks noChangeShapeType="1"/>
            </p:cNvSpPr>
            <p:nvPr/>
          </p:nvSpPr>
          <p:spPr bwMode="auto">
            <a:xfrm>
              <a:off x="1392" y="2352"/>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406" name="Oval 78"/>
            <p:cNvSpPr>
              <a:spLocks noChangeArrowheads="1"/>
            </p:cNvSpPr>
            <p:nvPr/>
          </p:nvSpPr>
          <p:spPr bwMode="auto">
            <a:xfrm>
              <a:off x="1440"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dirty="0">
                  <a:latin typeface="AUdimat" pitchFamily="2" charset="0"/>
                </a:rPr>
                <a:t>2</a:t>
              </a:r>
            </a:p>
          </p:txBody>
        </p:sp>
        <p:sp>
          <p:nvSpPr>
            <p:cNvPr id="227407" name="Text Box 79"/>
            <p:cNvSpPr txBox="1">
              <a:spLocks noChangeArrowheads="1"/>
            </p:cNvSpPr>
            <p:nvPr/>
          </p:nvSpPr>
          <p:spPr bwMode="auto">
            <a:xfrm>
              <a:off x="1574" y="2544"/>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408" name="Line 80"/>
            <p:cNvSpPr>
              <a:spLocks noChangeShapeType="1"/>
            </p:cNvSpPr>
            <p:nvPr/>
          </p:nvSpPr>
          <p:spPr bwMode="auto">
            <a:xfrm>
              <a:off x="1728" y="2352"/>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409" name="Oval 81"/>
            <p:cNvSpPr>
              <a:spLocks noChangeArrowheads="1"/>
            </p:cNvSpPr>
            <p:nvPr/>
          </p:nvSpPr>
          <p:spPr bwMode="auto">
            <a:xfrm>
              <a:off x="1776"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Udimat" pitchFamily="2" charset="0"/>
                </a:rPr>
                <a:t>3</a:t>
              </a:r>
            </a:p>
          </p:txBody>
        </p:sp>
        <p:sp>
          <p:nvSpPr>
            <p:cNvPr id="227410" name="Text Box 82"/>
            <p:cNvSpPr txBox="1">
              <a:spLocks noChangeArrowheads="1"/>
            </p:cNvSpPr>
            <p:nvPr/>
          </p:nvSpPr>
          <p:spPr bwMode="auto">
            <a:xfrm>
              <a:off x="1910" y="2544"/>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411" name="Line 83"/>
            <p:cNvSpPr>
              <a:spLocks noChangeShapeType="1"/>
            </p:cNvSpPr>
            <p:nvPr/>
          </p:nvSpPr>
          <p:spPr bwMode="auto">
            <a:xfrm>
              <a:off x="2064" y="2352"/>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412" name="Oval 84"/>
            <p:cNvSpPr>
              <a:spLocks noChangeArrowheads="1"/>
            </p:cNvSpPr>
            <p:nvPr/>
          </p:nvSpPr>
          <p:spPr bwMode="auto">
            <a:xfrm>
              <a:off x="2112"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Udimat" pitchFamily="2" charset="0"/>
                </a:rPr>
                <a:t>3</a:t>
              </a:r>
            </a:p>
          </p:txBody>
        </p:sp>
        <p:sp>
          <p:nvSpPr>
            <p:cNvPr id="227413" name="Text Box 85"/>
            <p:cNvSpPr txBox="1">
              <a:spLocks noChangeArrowheads="1"/>
            </p:cNvSpPr>
            <p:nvPr/>
          </p:nvSpPr>
          <p:spPr bwMode="auto">
            <a:xfrm>
              <a:off x="2246" y="2544"/>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414" name="Line 86"/>
            <p:cNvSpPr>
              <a:spLocks noChangeShapeType="1"/>
            </p:cNvSpPr>
            <p:nvPr/>
          </p:nvSpPr>
          <p:spPr bwMode="auto">
            <a:xfrm>
              <a:off x="2400" y="2352"/>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415" name="Text Box 87"/>
            <p:cNvSpPr txBox="1">
              <a:spLocks noChangeArrowheads="1"/>
            </p:cNvSpPr>
            <p:nvPr/>
          </p:nvSpPr>
          <p:spPr bwMode="auto">
            <a:xfrm>
              <a:off x="2448" y="2400"/>
              <a:ext cx="298" cy="231"/>
            </a:xfrm>
            <a:prstGeom prst="rect">
              <a:avLst/>
            </a:prstGeom>
            <a:noFill/>
            <a:ln w="9525">
              <a:noFill/>
              <a:miter lim="800000"/>
              <a:headEnd/>
              <a:tailEnd/>
            </a:ln>
            <a:effectLst/>
          </p:spPr>
          <p:txBody>
            <a:bodyPr>
              <a:spAutoFit/>
            </a:bodyPr>
            <a:lstStyle/>
            <a:p>
              <a:pPr algn="ctr"/>
              <a:r>
                <a:rPr lang="en-US">
                  <a:latin typeface="AUdimat" pitchFamily="2" charset="0"/>
                </a:rPr>
                <a:t>…</a:t>
              </a:r>
            </a:p>
          </p:txBody>
        </p:sp>
        <p:sp>
          <p:nvSpPr>
            <p:cNvPr id="227416" name="Line 88"/>
            <p:cNvSpPr>
              <a:spLocks noChangeShapeType="1"/>
            </p:cNvSpPr>
            <p:nvPr/>
          </p:nvSpPr>
          <p:spPr bwMode="auto">
            <a:xfrm>
              <a:off x="2784" y="2352"/>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417" name="Oval 89"/>
            <p:cNvSpPr>
              <a:spLocks noChangeArrowheads="1"/>
            </p:cNvSpPr>
            <p:nvPr/>
          </p:nvSpPr>
          <p:spPr bwMode="auto">
            <a:xfrm>
              <a:off x="2832" y="2400"/>
              <a:ext cx="144" cy="144"/>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sz="1400">
                  <a:latin typeface="AUdimat" pitchFamily="2" charset="0"/>
                </a:rPr>
                <a:t>3</a:t>
              </a:r>
            </a:p>
          </p:txBody>
        </p:sp>
        <p:sp>
          <p:nvSpPr>
            <p:cNvPr id="227418" name="Text Box 90"/>
            <p:cNvSpPr txBox="1">
              <a:spLocks noChangeArrowheads="1"/>
            </p:cNvSpPr>
            <p:nvPr/>
          </p:nvSpPr>
          <p:spPr bwMode="auto">
            <a:xfrm>
              <a:off x="2966" y="2544"/>
              <a:ext cx="162" cy="194"/>
            </a:xfrm>
            <a:prstGeom prst="rect">
              <a:avLst/>
            </a:prstGeom>
            <a:noFill/>
            <a:ln w="9525">
              <a:noFill/>
              <a:miter lim="800000"/>
              <a:headEnd/>
              <a:tailEnd/>
            </a:ln>
            <a:effectLst/>
          </p:spPr>
          <p:txBody>
            <a:bodyPr wrap="none">
              <a:spAutoFit/>
            </a:bodyPr>
            <a:lstStyle/>
            <a:p>
              <a:r>
                <a:rPr lang="en-US" sz="1400">
                  <a:latin typeface="AUdimat" pitchFamily="2" charset="0"/>
                </a:rPr>
                <a:t>T</a:t>
              </a:r>
            </a:p>
          </p:txBody>
        </p:sp>
        <p:sp>
          <p:nvSpPr>
            <p:cNvPr id="227419" name="Line 91"/>
            <p:cNvSpPr>
              <a:spLocks noChangeShapeType="1"/>
            </p:cNvSpPr>
            <p:nvPr/>
          </p:nvSpPr>
          <p:spPr bwMode="auto">
            <a:xfrm>
              <a:off x="3120" y="2352"/>
              <a:ext cx="0" cy="384"/>
            </a:xfrm>
            <a:prstGeom prst="line">
              <a:avLst/>
            </a:prstGeom>
            <a:noFill/>
            <a:ln w="25400">
              <a:solidFill>
                <a:srgbClr val="000080"/>
              </a:solidFill>
              <a:round/>
              <a:headEnd/>
              <a:tailEnd/>
            </a:ln>
            <a:effectLst/>
          </p:spPr>
          <p:txBody>
            <a:bodyPr/>
            <a:lstStyle/>
            <a:p>
              <a:endParaRPr lang="en-US">
                <a:latin typeface="AUdimat" pitchFamily="2" charset="0"/>
              </a:endParaRPr>
            </a:p>
          </p:txBody>
        </p:sp>
        <p:sp>
          <p:nvSpPr>
            <p:cNvPr id="227420" name="Text Box 92"/>
            <p:cNvSpPr txBox="1">
              <a:spLocks noChangeArrowheads="1"/>
            </p:cNvSpPr>
            <p:nvPr/>
          </p:nvSpPr>
          <p:spPr bwMode="auto">
            <a:xfrm>
              <a:off x="1105" y="2793"/>
              <a:ext cx="208" cy="231"/>
            </a:xfrm>
            <a:prstGeom prst="rect">
              <a:avLst/>
            </a:prstGeom>
            <a:noFill/>
            <a:ln w="9525">
              <a:noFill/>
              <a:miter lim="800000"/>
              <a:headEnd/>
              <a:tailEnd/>
            </a:ln>
            <a:effectLst/>
          </p:spPr>
          <p:txBody>
            <a:bodyPr wrap="none">
              <a:spAutoFit/>
            </a:bodyPr>
            <a:lstStyle/>
            <a:p>
              <a:r>
                <a:rPr lang="en-US" b="1">
                  <a:solidFill>
                    <a:srgbClr val="FF0000"/>
                  </a:solidFill>
                  <a:latin typeface="AUdimat" pitchFamily="2" charset="0"/>
                  <a:sym typeface="Wingdings" pitchFamily="2" charset="2"/>
                </a:rPr>
                <a:t></a:t>
              </a:r>
            </a:p>
          </p:txBody>
        </p:sp>
        <p:sp>
          <p:nvSpPr>
            <p:cNvPr id="227421" name="Text Box 93"/>
            <p:cNvSpPr txBox="1">
              <a:spLocks noChangeArrowheads="1"/>
            </p:cNvSpPr>
            <p:nvPr/>
          </p:nvSpPr>
          <p:spPr bwMode="auto">
            <a:xfrm>
              <a:off x="1441" y="2793"/>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sp>
          <p:nvSpPr>
            <p:cNvPr id="227422" name="Text Box 94"/>
            <p:cNvSpPr txBox="1">
              <a:spLocks noChangeArrowheads="1"/>
            </p:cNvSpPr>
            <p:nvPr/>
          </p:nvSpPr>
          <p:spPr bwMode="auto">
            <a:xfrm>
              <a:off x="1787" y="2784"/>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sp>
          <p:nvSpPr>
            <p:cNvPr id="227423" name="Text Box 95"/>
            <p:cNvSpPr txBox="1">
              <a:spLocks noChangeArrowheads="1"/>
            </p:cNvSpPr>
            <p:nvPr/>
          </p:nvSpPr>
          <p:spPr bwMode="auto">
            <a:xfrm>
              <a:off x="2123" y="2784"/>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sp>
          <p:nvSpPr>
            <p:cNvPr id="227424" name="Text Box 96"/>
            <p:cNvSpPr txBox="1">
              <a:spLocks noChangeArrowheads="1"/>
            </p:cNvSpPr>
            <p:nvPr/>
          </p:nvSpPr>
          <p:spPr bwMode="auto">
            <a:xfrm>
              <a:off x="2795" y="2784"/>
              <a:ext cx="229" cy="231"/>
            </a:xfrm>
            <a:prstGeom prst="rect">
              <a:avLst/>
            </a:prstGeom>
            <a:noFill/>
            <a:ln w="9525">
              <a:noFill/>
              <a:miter lim="800000"/>
              <a:headEnd/>
              <a:tailEnd/>
            </a:ln>
            <a:effectLst/>
          </p:spPr>
          <p:txBody>
            <a:bodyPr wrap="none">
              <a:spAutoFit/>
            </a:bodyPr>
            <a:lstStyle/>
            <a:p>
              <a:r>
                <a:rPr lang="en-US" b="1">
                  <a:solidFill>
                    <a:srgbClr val="008000"/>
                  </a:solidFill>
                  <a:latin typeface="AUdimat" pitchFamily="2" charset="0"/>
                  <a:sym typeface="Wingdings" pitchFamily="2" charset="2"/>
                </a:rPr>
                <a:t></a:t>
              </a:r>
            </a:p>
          </p:txBody>
        </p:sp>
        <p:sp>
          <p:nvSpPr>
            <p:cNvPr id="227425" name="Text Box 97"/>
            <p:cNvSpPr txBox="1">
              <a:spLocks noChangeArrowheads="1"/>
            </p:cNvSpPr>
            <p:nvPr/>
          </p:nvSpPr>
          <p:spPr bwMode="auto">
            <a:xfrm>
              <a:off x="768" y="2793"/>
              <a:ext cx="208" cy="231"/>
            </a:xfrm>
            <a:prstGeom prst="rect">
              <a:avLst/>
            </a:prstGeom>
            <a:noFill/>
            <a:ln w="9525">
              <a:noFill/>
              <a:miter lim="800000"/>
              <a:headEnd/>
              <a:tailEnd/>
            </a:ln>
            <a:effectLst/>
          </p:spPr>
          <p:txBody>
            <a:bodyPr wrap="none">
              <a:spAutoFit/>
            </a:bodyPr>
            <a:lstStyle/>
            <a:p>
              <a:r>
                <a:rPr lang="en-US" b="1">
                  <a:solidFill>
                    <a:srgbClr val="FF0000"/>
                  </a:solidFill>
                  <a:latin typeface="AUdimat" pitchFamily="2" charset="0"/>
                  <a:sym typeface="Wingdings" pitchFamily="2" charset="2"/>
                </a:rPr>
                <a:t></a:t>
              </a:r>
            </a:p>
          </p:txBody>
        </p:sp>
        <p:sp>
          <p:nvSpPr>
            <p:cNvPr id="227426" name="Rectangle 98"/>
            <p:cNvSpPr>
              <a:spLocks noChangeArrowheads="1"/>
            </p:cNvSpPr>
            <p:nvPr/>
          </p:nvSpPr>
          <p:spPr bwMode="auto">
            <a:xfrm>
              <a:off x="672" y="2208"/>
              <a:ext cx="720" cy="912"/>
            </a:xfrm>
            <a:prstGeom prst="rect">
              <a:avLst/>
            </a:prstGeom>
            <a:solidFill>
              <a:srgbClr val="000000">
                <a:alpha val="50000"/>
              </a:srgbClr>
            </a:solidFill>
            <a:ln w="9525">
              <a:noFill/>
              <a:miter lim="800000"/>
              <a:headEnd/>
              <a:tailEnd/>
            </a:ln>
            <a:effectLst/>
          </p:spPr>
          <p:txBody>
            <a:bodyPr wrap="none" anchor="ctr"/>
            <a:lstStyle/>
            <a:p>
              <a:endParaRPr lang="en-US">
                <a:latin typeface="AUdimat" pitchFamily="2" charset="0"/>
              </a:endParaRPr>
            </a:p>
          </p:txBody>
        </p:sp>
      </p:grpSp>
      <p:grpSp>
        <p:nvGrpSpPr>
          <p:cNvPr id="11" name="Group 99"/>
          <p:cNvGrpSpPr>
            <a:grpSpLocks/>
          </p:cNvGrpSpPr>
          <p:nvPr/>
        </p:nvGrpSpPr>
        <p:grpSpPr bwMode="auto">
          <a:xfrm>
            <a:off x="1660525" y="1981200"/>
            <a:ext cx="2895600" cy="1524000"/>
            <a:chOff x="672" y="1248"/>
            <a:chExt cx="1824" cy="960"/>
          </a:xfrm>
        </p:grpSpPr>
        <p:sp>
          <p:nvSpPr>
            <p:cNvPr id="227428" name="Rectangle 100"/>
            <p:cNvSpPr>
              <a:spLocks noChangeArrowheads="1"/>
            </p:cNvSpPr>
            <p:nvPr/>
          </p:nvSpPr>
          <p:spPr bwMode="auto">
            <a:xfrm>
              <a:off x="672" y="1296"/>
              <a:ext cx="384" cy="912"/>
            </a:xfrm>
            <a:prstGeom prst="rect">
              <a:avLst/>
            </a:prstGeom>
            <a:solidFill>
              <a:srgbClr val="000000">
                <a:alpha val="50000"/>
              </a:srgbClr>
            </a:solidFill>
            <a:ln w="9525">
              <a:noFill/>
              <a:miter lim="800000"/>
              <a:headEnd/>
              <a:tailEnd/>
            </a:ln>
            <a:effectLst/>
          </p:spPr>
          <p:txBody>
            <a:bodyPr wrap="none" anchor="ctr"/>
            <a:lstStyle/>
            <a:p>
              <a:endParaRPr lang="en-US">
                <a:latin typeface="AUdimat" pitchFamily="2" charset="0"/>
              </a:endParaRPr>
            </a:p>
          </p:txBody>
        </p:sp>
        <p:sp>
          <p:nvSpPr>
            <p:cNvPr id="227429" name="AutoShape 101"/>
            <p:cNvSpPr>
              <a:spLocks noChangeArrowheads="1"/>
            </p:cNvSpPr>
            <p:nvPr/>
          </p:nvSpPr>
          <p:spPr bwMode="auto">
            <a:xfrm>
              <a:off x="912" y="1248"/>
              <a:ext cx="1584" cy="240"/>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solidFill>
                    <a:srgbClr val="FFFFFF"/>
                  </a:solidFill>
                  <a:latin typeface="AUdimat" pitchFamily="2" charset="0"/>
                </a:rPr>
                <a:t>Initial Training/Warm-up</a:t>
              </a:r>
            </a:p>
          </p:txBody>
        </p:sp>
      </p:grpSp>
      <p:sp>
        <p:nvSpPr>
          <p:cNvPr id="227430" name="Text Box 102"/>
          <p:cNvSpPr txBox="1">
            <a:spLocks noChangeArrowheads="1"/>
          </p:cNvSpPr>
          <p:nvPr/>
        </p:nvSpPr>
        <p:spPr bwMode="auto">
          <a:xfrm>
            <a:off x="914400" y="2057400"/>
            <a:ext cx="540533" cy="369332"/>
          </a:xfrm>
          <a:prstGeom prst="rect">
            <a:avLst/>
          </a:prstGeom>
          <a:noFill/>
          <a:ln w="9525">
            <a:noFill/>
            <a:miter lim="800000"/>
            <a:headEnd/>
            <a:tailEnd/>
          </a:ln>
          <a:effectLst/>
        </p:spPr>
        <p:txBody>
          <a:bodyPr wrap="none">
            <a:spAutoFit/>
          </a:bodyPr>
          <a:lstStyle/>
          <a:p>
            <a:r>
              <a:rPr lang="en-US">
                <a:latin typeface="AUdimat" pitchFamily="2" charset="0"/>
              </a:rPr>
              <a:t>1bC:</a:t>
            </a:r>
          </a:p>
        </p:txBody>
      </p:sp>
      <p:sp>
        <p:nvSpPr>
          <p:cNvPr id="227431" name="Text Box 103"/>
          <p:cNvSpPr txBox="1">
            <a:spLocks noChangeArrowheads="1"/>
          </p:cNvSpPr>
          <p:nvPr/>
        </p:nvSpPr>
        <p:spPr bwMode="auto">
          <a:xfrm>
            <a:off x="914400" y="3505200"/>
            <a:ext cx="558166" cy="369332"/>
          </a:xfrm>
          <a:prstGeom prst="rect">
            <a:avLst/>
          </a:prstGeom>
          <a:noFill/>
          <a:ln w="9525">
            <a:noFill/>
            <a:miter lim="800000"/>
            <a:headEnd/>
            <a:tailEnd/>
          </a:ln>
          <a:effectLst/>
        </p:spPr>
        <p:txBody>
          <a:bodyPr wrap="none">
            <a:spAutoFit/>
          </a:bodyPr>
          <a:lstStyle/>
          <a:p>
            <a:r>
              <a:rPr lang="en-US">
                <a:latin typeface="AUdimat" pitchFamily="2" charset="0"/>
              </a:rPr>
              <a:t>2bC:</a:t>
            </a:r>
          </a:p>
        </p:txBody>
      </p:sp>
      <p:sp>
        <p:nvSpPr>
          <p:cNvPr id="227432" name="AutoShape 104"/>
          <p:cNvSpPr>
            <a:spLocks noChangeArrowheads="1"/>
          </p:cNvSpPr>
          <p:nvPr/>
        </p:nvSpPr>
        <p:spPr bwMode="auto">
          <a:xfrm>
            <a:off x="3886200" y="4953000"/>
            <a:ext cx="4038600" cy="914400"/>
          </a:xfrm>
          <a:prstGeom prst="roundRect">
            <a:avLst>
              <a:gd name="adj" fmla="val 16667"/>
            </a:avLst>
          </a:prstGeom>
          <a:solidFill>
            <a:srgbClr val="3366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solidFill>
                  <a:srgbClr val="FFFFFF"/>
                </a:solidFill>
                <a:latin typeface="AUdimat" pitchFamily="2" charset="0"/>
              </a:rPr>
              <a:t>Only 1 Mispredict per N branches now!</a:t>
            </a:r>
          </a:p>
          <a:p>
            <a:pPr algn="ctr"/>
            <a:r>
              <a:rPr lang="en-US">
                <a:solidFill>
                  <a:srgbClr val="FFFFFF"/>
                </a:solidFill>
                <a:latin typeface="AUdimat" pitchFamily="2" charset="0"/>
              </a:rPr>
              <a:t>DC08: 99.999%	DC44: 99.0%</a:t>
            </a:r>
          </a:p>
        </p:txBody>
      </p:sp>
      <p:grpSp>
        <p:nvGrpSpPr>
          <p:cNvPr id="106" name="Group 10"/>
          <p:cNvGrpSpPr>
            <a:grpSpLocks/>
          </p:cNvGrpSpPr>
          <p:nvPr/>
        </p:nvGrpSpPr>
        <p:grpSpPr bwMode="auto">
          <a:xfrm>
            <a:off x="1524000" y="4876800"/>
            <a:ext cx="1752600" cy="1752600"/>
            <a:chOff x="3456" y="1584"/>
            <a:chExt cx="1104" cy="1104"/>
          </a:xfrm>
        </p:grpSpPr>
        <p:sp>
          <p:nvSpPr>
            <p:cNvPr id="107" name="Oval 11"/>
            <p:cNvSpPr>
              <a:spLocks noChangeArrowheads="1"/>
            </p:cNvSpPr>
            <p:nvPr/>
          </p:nvSpPr>
          <p:spPr bwMode="auto">
            <a:xfrm>
              <a:off x="3504"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0</a:t>
              </a:r>
            </a:p>
          </p:txBody>
        </p:sp>
        <p:sp>
          <p:nvSpPr>
            <p:cNvPr id="108" name="Oval 12"/>
            <p:cNvSpPr>
              <a:spLocks noChangeArrowheads="1"/>
            </p:cNvSpPr>
            <p:nvPr/>
          </p:nvSpPr>
          <p:spPr bwMode="auto">
            <a:xfrm>
              <a:off x="4272"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1</a:t>
              </a:r>
            </a:p>
          </p:txBody>
        </p:sp>
        <p:sp>
          <p:nvSpPr>
            <p:cNvPr id="109" name="Oval 13"/>
            <p:cNvSpPr>
              <a:spLocks noChangeArrowheads="1"/>
            </p:cNvSpPr>
            <p:nvPr/>
          </p:nvSpPr>
          <p:spPr bwMode="auto">
            <a:xfrm>
              <a:off x="3456"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2</a:t>
              </a:r>
            </a:p>
          </p:txBody>
        </p:sp>
        <p:sp>
          <p:nvSpPr>
            <p:cNvPr id="110" name="Oval 14"/>
            <p:cNvSpPr>
              <a:spLocks noChangeArrowheads="1"/>
            </p:cNvSpPr>
            <p:nvPr/>
          </p:nvSpPr>
          <p:spPr bwMode="auto">
            <a:xfrm>
              <a:off x="4224"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3</a:t>
              </a:r>
            </a:p>
          </p:txBody>
        </p:sp>
        <p:cxnSp>
          <p:nvCxnSpPr>
            <p:cNvPr id="111" name="AutoShape 15"/>
            <p:cNvCxnSpPr>
              <a:cxnSpLocks noChangeShapeType="1"/>
              <a:stCxn id="107" idx="6"/>
              <a:endCxn id="108" idx="2"/>
            </p:cNvCxnSpPr>
            <p:nvPr/>
          </p:nvCxnSpPr>
          <p:spPr bwMode="auto">
            <a:xfrm>
              <a:off x="3792" y="2544"/>
              <a:ext cx="480" cy="0"/>
            </a:xfrm>
            <a:prstGeom prst="straightConnector1">
              <a:avLst/>
            </a:prstGeom>
            <a:noFill/>
            <a:ln w="19050">
              <a:solidFill>
                <a:srgbClr val="008000"/>
              </a:solidFill>
              <a:round/>
              <a:headEnd/>
              <a:tailEnd type="triangle" w="med" len="med"/>
            </a:ln>
            <a:effectLst/>
          </p:spPr>
        </p:cxnSp>
        <p:cxnSp>
          <p:nvCxnSpPr>
            <p:cNvPr id="112" name="AutoShape 16"/>
            <p:cNvCxnSpPr>
              <a:cxnSpLocks noChangeShapeType="1"/>
              <a:stCxn id="108" idx="0"/>
              <a:endCxn id="109" idx="5"/>
            </p:cNvCxnSpPr>
            <p:nvPr/>
          </p:nvCxnSpPr>
          <p:spPr bwMode="auto">
            <a:xfrm flipH="1" flipV="1">
              <a:off x="3702" y="1830"/>
              <a:ext cx="714" cy="570"/>
            </a:xfrm>
            <a:prstGeom prst="straightConnector1">
              <a:avLst/>
            </a:prstGeom>
            <a:noFill/>
            <a:ln w="19050">
              <a:solidFill>
                <a:srgbClr val="008000"/>
              </a:solidFill>
              <a:round/>
              <a:headEnd/>
              <a:tailEnd type="triangle" w="med" len="med"/>
            </a:ln>
            <a:effectLst/>
          </p:spPr>
        </p:cxnSp>
        <p:cxnSp>
          <p:nvCxnSpPr>
            <p:cNvPr id="113" name="AutoShape 17"/>
            <p:cNvCxnSpPr>
              <a:cxnSpLocks noChangeShapeType="1"/>
              <a:stCxn id="109" idx="7"/>
              <a:endCxn id="110" idx="1"/>
            </p:cNvCxnSpPr>
            <p:nvPr/>
          </p:nvCxnSpPr>
          <p:spPr bwMode="auto">
            <a:xfrm>
              <a:off x="3702" y="1626"/>
              <a:ext cx="564" cy="0"/>
            </a:xfrm>
            <a:prstGeom prst="straightConnector1">
              <a:avLst/>
            </a:prstGeom>
            <a:noFill/>
            <a:ln w="19050">
              <a:solidFill>
                <a:srgbClr val="008000"/>
              </a:solidFill>
              <a:round/>
              <a:headEnd/>
              <a:tailEnd type="triangle" w="med" len="med"/>
            </a:ln>
            <a:effectLst/>
          </p:spPr>
        </p:cxnSp>
        <p:cxnSp>
          <p:nvCxnSpPr>
            <p:cNvPr id="114" name="AutoShape 18"/>
            <p:cNvCxnSpPr>
              <a:cxnSpLocks noChangeShapeType="1"/>
              <a:stCxn id="108" idx="3"/>
              <a:endCxn id="107" idx="5"/>
            </p:cNvCxnSpPr>
            <p:nvPr/>
          </p:nvCxnSpPr>
          <p:spPr bwMode="auto">
            <a:xfrm flipH="1">
              <a:off x="3750" y="2646"/>
              <a:ext cx="564" cy="0"/>
            </a:xfrm>
            <a:prstGeom prst="straightConnector1">
              <a:avLst/>
            </a:prstGeom>
            <a:noFill/>
            <a:ln w="19050">
              <a:solidFill>
                <a:srgbClr val="FF0000"/>
              </a:solidFill>
              <a:round/>
              <a:headEnd/>
              <a:tailEnd type="triangle" w="med" len="med"/>
            </a:ln>
            <a:effectLst/>
          </p:spPr>
        </p:cxnSp>
        <p:cxnSp>
          <p:nvCxnSpPr>
            <p:cNvPr id="115" name="AutoShape 19"/>
            <p:cNvCxnSpPr>
              <a:cxnSpLocks noChangeShapeType="1"/>
              <a:stCxn id="110" idx="2"/>
              <a:endCxn id="109" idx="6"/>
            </p:cNvCxnSpPr>
            <p:nvPr/>
          </p:nvCxnSpPr>
          <p:spPr bwMode="auto">
            <a:xfrm flipH="1">
              <a:off x="3744" y="1728"/>
              <a:ext cx="480" cy="0"/>
            </a:xfrm>
            <a:prstGeom prst="straightConnector1">
              <a:avLst/>
            </a:prstGeom>
            <a:noFill/>
            <a:ln w="19050">
              <a:solidFill>
                <a:srgbClr val="FF0000"/>
              </a:solidFill>
              <a:round/>
              <a:headEnd/>
              <a:tailEnd type="triangle" w="med" len="med"/>
            </a:ln>
            <a:effectLst/>
          </p:spPr>
        </p:cxnSp>
        <p:cxnSp>
          <p:nvCxnSpPr>
            <p:cNvPr id="116" name="AutoShape 20"/>
            <p:cNvCxnSpPr>
              <a:cxnSpLocks noChangeShapeType="1"/>
              <a:stCxn id="109" idx="4"/>
              <a:endCxn id="108" idx="1"/>
            </p:cNvCxnSpPr>
            <p:nvPr/>
          </p:nvCxnSpPr>
          <p:spPr bwMode="auto">
            <a:xfrm>
              <a:off x="3600" y="1872"/>
              <a:ext cx="714" cy="570"/>
            </a:xfrm>
            <a:prstGeom prst="straightConnector1">
              <a:avLst/>
            </a:prstGeom>
            <a:noFill/>
            <a:ln w="19050">
              <a:solidFill>
                <a:srgbClr val="FF0000"/>
              </a:solidFill>
              <a:round/>
              <a:headEnd/>
              <a:tailEnd type="triangle" w="med" len="med"/>
            </a:ln>
            <a:effectLst/>
          </p:spPr>
        </p:cxnSp>
        <p:cxnSp>
          <p:nvCxnSpPr>
            <p:cNvPr id="117" name="AutoShape 21"/>
            <p:cNvCxnSpPr>
              <a:cxnSpLocks noChangeShapeType="1"/>
              <a:stCxn id="110" idx="7"/>
              <a:endCxn id="110" idx="5"/>
            </p:cNvCxnSpPr>
            <p:nvPr/>
          </p:nvCxnSpPr>
          <p:spPr bwMode="auto">
            <a:xfrm rot="5400000" flipV="1">
              <a:off x="4369" y="1727"/>
              <a:ext cx="204" cy="1"/>
            </a:xfrm>
            <a:prstGeom prst="curvedConnector5">
              <a:avLst>
                <a:gd name="adj1" fmla="val -26963"/>
                <a:gd name="adj2" fmla="val 23900000"/>
                <a:gd name="adj3" fmla="val 117153"/>
              </a:avLst>
            </a:prstGeom>
            <a:noFill/>
            <a:ln w="19050">
              <a:solidFill>
                <a:srgbClr val="008000"/>
              </a:solidFill>
              <a:round/>
              <a:headEnd/>
              <a:tailEnd type="triangle" w="med" len="med"/>
            </a:ln>
            <a:effectLst/>
          </p:spPr>
        </p:cxnSp>
        <p:cxnSp>
          <p:nvCxnSpPr>
            <p:cNvPr id="118" name="AutoShape 22"/>
            <p:cNvCxnSpPr>
              <a:cxnSpLocks noChangeShapeType="1"/>
              <a:stCxn id="107" idx="1"/>
              <a:endCxn id="107" idx="3"/>
            </p:cNvCxnSpPr>
            <p:nvPr/>
          </p:nvCxnSpPr>
          <p:spPr bwMode="auto">
            <a:xfrm rot="5400000" flipV="1">
              <a:off x="3445" y="2543"/>
              <a:ext cx="204" cy="1"/>
            </a:xfrm>
            <a:prstGeom prst="curvedConnector5">
              <a:avLst>
                <a:gd name="adj1" fmla="val -16667"/>
                <a:gd name="adj2" fmla="val -22500000"/>
                <a:gd name="adj3" fmla="val 117153"/>
              </a:avLst>
            </a:prstGeom>
            <a:noFill/>
            <a:ln w="19050">
              <a:solidFill>
                <a:srgbClr val="FF0000"/>
              </a:solidFill>
              <a:round/>
              <a:headEnd type="triangle" w="med" len="med"/>
              <a:tailEnd/>
            </a:ln>
            <a:effectLst/>
          </p:spPr>
        </p:cxnSp>
      </p:gr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74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7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431" grpId="0"/>
      <p:bldP spid="2274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228354" name="Rectangle 2"/>
          <p:cNvSpPr>
            <a:spLocks noGrp="1" noChangeArrowheads="1"/>
          </p:cNvSpPr>
          <p:nvPr>
            <p:ph type="title"/>
          </p:nvPr>
        </p:nvSpPr>
        <p:spPr/>
        <p:txBody>
          <a:bodyPr/>
          <a:lstStyle/>
          <a:p>
            <a:r>
              <a:rPr lang="en-US"/>
              <a:t>Importance of Branches</a:t>
            </a:r>
          </a:p>
        </p:txBody>
      </p:sp>
      <p:sp>
        <p:nvSpPr>
          <p:cNvPr id="228355" name="Rectangle 3"/>
          <p:cNvSpPr>
            <a:spLocks noGrp="1" noChangeArrowheads="1"/>
          </p:cNvSpPr>
          <p:nvPr>
            <p:ph type="body" idx="1"/>
          </p:nvPr>
        </p:nvSpPr>
        <p:spPr>
          <a:xfrm>
            <a:off x="398463" y="1219200"/>
            <a:ext cx="8347075" cy="5010150"/>
          </a:xfrm>
        </p:spPr>
        <p:txBody>
          <a:bodyPr/>
          <a:lstStyle/>
          <a:p>
            <a:r>
              <a:rPr lang="en-US" sz="2400" dirty="0"/>
              <a:t>98% </a:t>
            </a:r>
            <a:r>
              <a:rPr lang="en-US" sz="2400" dirty="0">
                <a:sym typeface="Wingdings" pitchFamily="2" charset="2"/>
              </a:rPr>
              <a:t> 99%</a:t>
            </a:r>
          </a:p>
          <a:p>
            <a:pPr lvl="1"/>
            <a:r>
              <a:rPr lang="en-US" sz="2000" dirty="0">
                <a:sym typeface="Wingdings" pitchFamily="2" charset="2"/>
              </a:rPr>
              <a:t>Who cares?</a:t>
            </a:r>
          </a:p>
          <a:p>
            <a:pPr lvl="1"/>
            <a:r>
              <a:rPr lang="en-US" sz="2000" dirty="0">
                <a:sym typeface="Wingdings" pitchFamily="2" charset="2"/>
              </a:rPr>
              <a:t>Actually, it’s 2% </a:t>
            </a:r>
            <a:r>
              <a:rPr lang="en-US" sz="2000" dirty="0" err="1">
                <a:sym typeface="Wingdings" pitchFamily="2" charset="2"/>
              </a:rPr>
              <a:t>misprediction</a:t>
            </a:r>
            <a:r>
              <a:rPr lang="en-US" sz="2000" dirty="0">
                <a:sym typeface="Wingdings" pitchFamily="2" charset="2"/>
              </a:rPr>
              <a:t> rate  1%</a:t>
            </a:r>
          </a:p>
          <a:p>
            <a:pPr lvl="1"/>
            <a:r>
              <a:rPr lang="en-US" sz="2000" dirty="0">
                <a:sym typeface="Wingdings" pitchFamily="2" charset="2"/>
              </a:rPr>
              <a:t>That’s a halving of the number of </a:t>
            </a:r>
            <a:r>
              <a:rPr lang="en-US" sz="2000" dirty="0" err="1">
                <a:sym typeface="Wingdings" pitchFamily="2" charset="2"/>
              </a:rPr>
              <a:t>mispredictions</a:t>
            </a:r>
            <a:endParaRPr lang="en-US" sz="2000" dirty="0">
              <a:sym typeface="Wingdings" pitchFamily="2" charset="2"/>
            </a:endParaRPr>
          </a:p>
          <a:p>
            <a:r>
              <a:rPr lang="en-US" sz="2400" dirty="0"/>
              <a:t>So what</a:t>
            </a:r>
            <a:r>
              <a:rPr lang="en-US" sz="2400" dirty="0" smtClean="0"/>
              <a:t>?</a:t>
            </a:r>
          </a:p>
          <a:p>
            <a:pPr lvl="1"/>
            <a:r>
              <a:rPr lang="en-US" sz="2000" dirty="0" smtClean="0"/>
              <a:t>If a pipeline can fetch 5 instructions at a cycle and the branch resolution time is 20 cycles  </a:t>
            </a:r>
          </a:p>
          <a:p>
            <a:pPr lvl="1"/>
            <a:r>
              <a:rPr lang="en-US" sz="2000" dirty="0" smtClean="0">
                <a:solidFill>
                  <a:srgbClr val="00B050"/>
                </a:solidFill>
              </a:rPr>
              <a:t>To Fetch 500 instructions </a:t>
            </a:r>
          </a:p>
          <a:p>
            <a:pPr lvl="1"/>
            <a:r>
              <a:rPr lang="en-US" sz="2000" dirty="0" smtClean="0"/>
              <a:t>100 accuracy : </a:t>
            </a:r>
            <a:r>
              <a:rPr lang="en-US" sz="1600" dirty="0" smtClean="0"/>
              <a:t>100 cycles </a:t>
            </a:r>
          </a:p>
          <a:p>
            <a:pPr lvl="1"/>
            <a:r>
              <a:rPr lang="en-US" sz="2000" dirty="0" smtClean="0"/>
              <a:t>98 accuracy:</a:t>
            </a:r>
          </a:p>
          <a:p>
            <a:pPr lvl="2"/>
            <a:r>
              <a:rPr lang="en-US" sz="1600" dirty="0" smtClean="0"/>
              <a:t>100 (correctly fetch) + 20 (</a:t>
            </a:r>
            <a:r>
              <a:rPr lang="en-US" sz="1600" dirty="0" err="1" smtClean="0"/>
              <a:t>misprediction</a:t>
            </a:r>
            <a:r>
              <a:rPr lang="en-US" sz="1600" dirty="0" smtClean="0"/>
              <a:t>)*10 = 300 cycles </a:t>
            </a:r>
          </a:p>
          <a:p>
            <a:pPr lvl="1"/>
            <a:r>
              <a:rPr lang="en-US" sz="2000" dirty="0" smtClean="0"/>
              <a:t>99 accuracy </a:t>
            </a:r>
          </a:p>
          <a:p>
            <a:pPr lvl="2"/>
            <a:r>
              <a:rPr lang="en-US" sz="1600" dirty="0" smtClean="0"/>
              <a:t>100 (correctly fetch) + 20 </a:t>
            </a:r>
            <a:r>
              <a:rPr lang="en-US" sz="1600" dirty="0" err="1" smtClean="0"/>
              <a:t>misprediction</a:t>
            </a:r>
            <a:r>
              <a:rPr lang="en-US" sz="1600" dirty="0" smtClean="0"/>
              <a:t> *5 = 200 cycles</a:t>
            </a:r>
          </a:p>
          <a:p>
            <a:pPr lvl="2">
              <a:buNone/>
            </a:pPr>
            <a:r>
              <a:rPr lang="en-US" sz="1600" dirty="0" smtClean="0"/>
              <a:t> </a:t>
            </a:r>
          </a:p>
          <a:p>
            <a:pPr lvl="2"/>
            <a:endParaRPr lang="en-US" sz="1600"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3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835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835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3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835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835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835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835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835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83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1905000" y="2057400"/>
            <a:ext cx="381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72200" y="1905000"/>
            <a:ext cx="29718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Two-level Branch Predictor</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5" name="Rectangle 4"/>
          <p:cNvSpPr/>
          <p:nvPr/>
        </p:nvSpPr>
        <p:spPr>
          <a:xfrm>
            <a:off x="685800" y="2057400"/>
            <a:ext cx="1600200" cy="457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 1 ….. 1 0</a:t>
            </a:r>
            <a:endParaRPr lang="en-US" dirty="0"/>
          </a:p>
        </p:txBody>
      </p:sp>
      <p:sp>
        <p:nvSpPr>
          <p:cNvPr id="6" name="Rectangle 5"/>
          <p:cNvSpPr/>
          <p:nvPr/>
        </p:nvSpPr>
        <p:spPr>
          <a:xfrm>
            <a:off x="4648200" y="1752600"/>
            <a:ext cx="1219200" cy="3124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4648200" y="17526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648200" y="21336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4648200" y="25908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4648200" y="44196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533400" y="3276600"/>
            <a:ext cx="1524000" cy="1200329"/>
          </a:xfrm>
          <a:prstGeom prst="rect">
            <a:avLst/>
          </a:prstGeom>
          <a:noFill/>
        </p:spPr>
        <p:txBody>
          <a:bodyPr wrap="square" rtlCol="0">
            <a:spAutoFit/>
          </a:bodyPr>
          <a:lstStyle/>
          <a:p>
            <a:r>
              <a:rPr lang="en-US" dirty="0" smtClean="0"/>
              <a:t>BHR</a:t>
            </a:r>
          </a:p>
          <a:p>
            <a:r>
              <a:rPr lang="en-US" dirty="0" smtClean="0"/>
              <a:t>(branch history register)</a:t>
            </a:r>
            <a:endParaRPr lang="en-US" dirty="0"/>
          </a:p>
        </p:txBody>
      </p:sp>
      <p:sp>
        <p:nvSpPr>
          <p:cNvPr id="16" name="TextBox 15"/>
          <p:cNvSpPr txBox="1"/>
          <p:nvPr/>
        </p:nvSpPr>
        <p:spPr>
          <a:xfrm>
            <a:off x="3352800" y="1752600"/>
            <a:ext cx="1120820" cy="369332"/>
          </a:xfrm>
          <a:prstGeom prst="rect">
            <a:avLst/>
          </a:prstGeom>
          <a:noFill/>
        </p:spPr>
        <p:txBody>
          <a:bodyPr wrap="none" rtlCol="0">
            <a:spAutoFit/>
          </a:bodyPr>
          <a:lstStyle/>
          <a:p>
            <a:r>
              <a:rPr lang="en-US" dirty="0" smtClean="0"/>
              <a:t>00 …. 00</a:t>
            </a:r>
            <a:endParaRPr lang="en-US" dirty="0"/>
          </a:p>
        </p:txBody>
      </p:sp>
      <p:sp>
        <p:nvSpPr>
          <p:cNvPr id="17" name="TextBox 16"/>
          <p:cNvSpPr txBox="1"/>
          <p:nvPr/>
        </p:nvSpPr>
        <p:spPr>
          <a:xfrm>
            <a:off x="3352800" y="2209800"/>
            <a:ext cx="1120820" cy="369332"/>
          </a:xfrm>
          <a:prstGeom prst="rect">
            <a:avLst/>
          </a:prstGeom>
          <a:noFill/>
        </p:spPr>
        <p:txBody>
          <a:bodyPr wrap="none" rtlCol="0">
            <a:spAutoFit/>
          </a:bodyPr>
          <a:lstStyle/>
          <a:p>
            <a:r>
              <a:rPr lang="en-US" dirty="0" smtClean="0"/>
              <a:t>00 …. 01</a:t>
            </a:r>
            <a:endParaRPr lang="en-US" dirty="0"/>
          </a:p>
        </p:txBody>
      </p:sp>
      <p:sp>
        <p:nvSpPr>
          <p:cNvPr id="18" name="TextBox 17"/>
          <p:cNvSpPr txBox="1"/>
          <p:nvPr/>
        </p:nvSpPr>
        <p:spPr>
          <a:xfrm>
            <a:off x="3352800" y="2667000"/>
            <a:ext cx="1120820" cy="369332"/>
          </a:xfrm>
          <a:prstGeom prst="rect">
            <a:avLst/>
          </a:prstGeom>
          <a:noFill/>
        </p:spPr>
        <p:txBody>
          <a:bodyPr wrap="none" rtlCol="0">
            <a:spAutoFit/>
          </a:bodyPr>
          <a:lstStyle/>
          <a:p>
            <a:r>
              <a:rPr lang="en-US" dirty="0" smtClean="0"/>
              <a:t>00 …. 10</a:t>
            </a:r>
            <a:endParaRPr lang="en-US" dirty="0"/>
          </a:p>
        </p:txBody>
      </p:sp>
      <p:sp>
        <p:nvSpPr>
          <p:cNvPr id="19" name="TextBox 18"/>
          <p:cNvSpPr txBox="1"/>
          <p:nvPr/>
        </p:nvSpPr>
        <p:spPr>
          <a:xfrm>
            <a:off x="3352800" y="4495800"/>
            <a:ext cx="1150700" cy="369332"/>
          </a:xfrm>
          <a:prstGeom prst="rect">
            <a:avLst/>
          </a:prstGeom>
          <a:noFill/>
        </p:spPr>
        <p:txBody>
          <a:bodyPr wrap="none" rtlCol="0">
            <a:spAutoFit/>
          </a:bodyPr>
          <a:lstStyle/>
          <a:p>
            <a:r>
              <a:rPr lang="en-US" dirty="0" smtClean="0"/>
              <a:t>11 ….  11</a:t>
            </a:r>
            <a:endParaRPr lang="en-US" dirty="0"/>
          </a:p>
        </p:txBody>
      </p:sp>
      <p:cxnSp>
        <p:nvCxnSpPr>
          <p:cNvPr id="21" name="Straight Arrow Connector 20"/>
          <p:cNvCxnSpPr>
            <a:stCxn id="5" idx="3"/>
          </p:cNvCxnSpPr>
          <p:nvPr/>
        </p:nvCxnSpPr>
        <p:spPr>
          <a:xfrm>
            <a:off x="2286000" y="2286000"/>
            <a:ext cx="1143000" cy="2057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Oval 11"/>
          <p:cNvSpPr>
            <a:spLocks noChangeArrowheads="1"/>
          </p:cNvSpPr>
          <p:nvPr/>
        </p:nvSpPr>
        <p:spPr bwMode="auto">
          <a:xfrm>
            <a:off x="6781800" y="3657600"/>
            <a:ext cx="457200" cy="457200"/>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0</a:t>
            </a:r>
          </a:p>
        </p:txBody>
      </p:sp>
      <p:sp>
        <p:nvSpPr>
          <p:cNvPr id="24" name="Oval 12"/>
          <p:cNvSpPr>
            <a:spLocks noChangeArrowheads="1"/>
          </p:cNvSpPr>
          <p:nvPr/>
        </p:nvSpPr>
        <p:spPr bwMode="auto">
          <a:xfrm>
            <a:off x="8001000" y="3657600"/>
            <a:ext cx="457200" cy="457200"/>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1</a:t>
            </a:r>
          </a:p>
        </p:txBody>
      </p:sp>
      <p:sp>
        <p:nvSpPr>
          <p:cNvPr id="25" name="Oval 13"/>
          <p:cNvSpPr>
            <a:spLocks noChangeArrowheads="1"/>
          </p:cNvSpPr>
          <p:nvPr/>
        </p:nvSpPr>
        <p:spPr bwMode="auto">
          <a:xfrm>
            <a:off x="6705600" y="2362200"/>
            <a:ext cx="457200" cy="457200"/>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2</a:t>
            </a:r>
          </a:p>
        </p:txBody>
      </p:sp>
      <p:sp>
        <p:nvSpPr>
          <p:cNvPr id="26" name="Oval 14"/>
          <p:cNvSpPr>
            <a:spLocks noChangeArrowheads="1"/>
          </p:cNvSpPr>
          <p:nvPr/>
        </p:nvSpPr>
        <p:spPr bwMode="auto">
          <a:xfrm>
            <a:off x="7924800" y="2362200"/>
            <a:ext cx="457200" cy="457200"/>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3</a:t>
            </a:r>
          </a:p>
        </p:txBody>
      </p:sp>
      <p:cxnSp>
        <p:nvCxnSpPr>
          <p:cNvPr id="27" name="AutoShape 15"/>
          <p:cNvCxnSpPr>
            <a:cxnSpLocks noChangeShapeType="1"/>
            <a:stCxn id="23" idx="6"/>
            <a:endCxn id="24" idx="2"/>
          </p:cNvCxnSpPr>
          <p:nvPr/>
        </p:nvCxnSpPr>
        <p:spPr bwMode="auto">
          <a:xfrm>
            <a:off x="7239000" y="3886200"/>
            <a:ext cx="762000" cy="0"/>
          </a:xfrm>
          <a:prstGeom prst="straightConnector1">
            <a:avLst/>
          </a:prstGeom>
          <a:noFill/>
          <a:ln w="19050">
            <a:solidFill>
              <a:srgbClr val="008000"/>
            </a:solidFill>
            <a:round/>
            <a:headEnd/>
            <a:tailEnd type="triangle" w="med" len="med"/>
          </a:ln>
          <a:effectLst/>
        </p:spPr>
      </p:cxnSp>
      <p:cxnSp>
        <p:nvCxnSpPr>
          <p:cNvPr id="28" name="AutoShape 16"/>
          <p:cNvCxnSpPr>
            <a:cxnSpLocks noChangeShapeType="1"/>
            <a:stCxn id="24" idx="0"/>
            <a:endCxn id="25" idx="5"/>
          </p:cNvCxnSpPr>
          <p:nvPr/>
        </p:nvCxnSpPr>
        <p:spPr bwMode="auto">
          <a:xfrm flipH="1" flipV="1">
            <a:off x="7096125" y="2752725"/>
            <a:ext cx="1133475" cy="904875"/>
          </a:xfrm>
          <a:prstGeom prst="straightConnector1">
            <a:avLst/>
          </a:prstGeom>
          <a:noFill/>
          <a:ln w="19050">
            <a:solidFill>
              <a:srgbClr val="008000"/>
            </a:solidFill>
            <a:round/>
            <a:headEnd/>
            <a:tailEnd type="triangle" w="med" len="med"/>
          </a:ln>
          <a:effectLst/>
        </p:spPr>
      </p:cxnSp>
      <p:cxnSp>
        <p:nvCxnSpPr>
          <p:cNvPr id="29" name="AutoShape 17"/>
          <p:cNvCxnSpPr>
            <a:cxnSpLocks noChangeShapeType="1"/>
            <a:stCxn id="25" idx="7"/>
            <a:endCxn id="26" idx="1"/>
          </p:cNvCxnSpPr>
          <p:nvPr/>
        </p:nvCxnSpPr>
        <p:spPr bwMode="auto">
          <a:xfrm>
            <a:off x="7096125" y="2428875"/>
            <a:ext cx="895350" cy="0"/>
          </a:xfrm>
          <a:prstGeom prst="straightConnector1">
            <a:avLst/>
          </a:prstGeom>
          <a:noFill/>
          <a:ln w="19050">
            <a:solidFill>
              <a:srgbClr val="008000"/>
            </a:solidFill>
            <a:round/>
            <a:headEnd/>
            <a:tailEnd type="triangle" w="med" len="med"/>
          </a:ln>
          <a:effectLst/>
        </p:spPr>
      </p:cxnSp>
      <p:cxnSp>
        <p:nvCxnSpPr>
          <p:cNvPr id="30" name="AutoShape 18"/>
          <p:cNvCxnSpPr>
            <a:cxnSpLocks noChangeShapeType="1"/>
            <a:stCxn id="24" idx="3"/>
            <a:endCxn id="23" idx="5"/>
          </p:cNvCxnSpPr>
          <p:nvPr/>
        </p:nvCxnSpPr>
        <p:spPr bwMode="auto">
          <a:xfrm flipH="1">
            <a:off x="7172325" y="4048125"/>
            <a:ext cx="895350" cy="0"/>
          </a:xfrm>
          <a:prstGeom prst="straightConnector1">
            <a:avLst/>
          </a:prstGeom>
          <a:noFill/>
          <a:ln w="19050">
            <a:solidFill>
              <a:srgbClr val="FF0000"/>
            </a:solidFill>
            <a:round/>
            <a:headEnd/>
            <a:tailEnd type="triangle" w="med" len="med"/>
          </a:ln>
          <a:effectLst/>
        </p:spPr>
      </p:cxnSp>
      <p:cxnSp>
        <p:nvCxnSpPr>
          <p:cNvPr id="31" name="AutoShape 19"/>
          <p:cNvCxnSpPr>
            <a:cxnSpLocks noChangeShapeType="1"/>
            <a:stCxn id="26" idx="2"/>
            <a:endCxn id="25" idx="6"/>
          </p:cNvCxnSpPr>
          <p:nvPr/>
        </p:nvCxnSpPr>
        <p:spPr bwMode="auto">
          <a:xfrm flipH="1">
            <a:off x="7162800" y="2590800"/>
            <a:ext cx="762000" cy="0"/>
          </a:xfrm>
          <a:prstGeom prst="straightConnector1">
            <a:avLst/>
          </a:prstGeom>
          <a:noFill/>
          <a:ln w="19050">
            <a:solidFill>
              <a:srgbClr val="FF0000"/>
            </a:solidFill>
            <a:round/>
            <a:headEnd/>
            <a:tailEnd type="triangle" w="med" len="med"/>
          </a:ln>
          <a:effectLst/>
        </p:spPr>
      </p:cxnSp>
      <p:cxnSp>
        <p:nvCxnSpPr>
          <p:cNvPr id="32" name="AutoShape 20"/>
          <p:cNvCxnSpPr>
            <a:cxnSpLocks noChangeShapeType="1"/>
            <a:stCxn id="25" idx="4"/>
            <a:endCxn id="24" idx="1"/>
          </p:cNvCxnSpPr>
          <p:nvPr/>
        </p:nvCxnSpPr>
        <p:spPr bwMode="auto">
          <a:xfrm>
            <a:off x="6934200" y="2819400"/>
            <a:ext cx="1133475" cy="904875"/>
          </a:xfrm>
          <a:prstGeom prst="straightConnector1">
            <a:avLst/>
          </a:prstGeom>
          <a:noFill/>
          <a:ln w="19050">
            <a:solidFill>
              <a:srgbClr val="FF0000"/>
            </a:solidFill>
            <a:round/>
            <a:headEnd/>
            <a:tailEnd type="triangle" w="med" len="med"/>
          </a:ln>
          <a:effectLst/>
        </p:spPr>
      </p:cxnSp>
      <p:cxnSp>
        <p:nvCxnSpPr>
          <p:cNvPr id="33" name="AutoShape 21"/>
          <p:cNvCxnSpPr>
            <a:cxnSpLocks noChangeShapeType="1"/>
            <a:stCxn id="26" idx="7"/>
            <a:endCxn id="26" idx="5"/>
          </p:cNvCxnSpPr>
          <p:nvPr/>
        </p:nvCxnSpPr>
        <p:spPr bwMode="auto">
          <a:xfrm rot="5400000" flipV="1">
            <a:off x="8154987" y="2589213"/>
            <a:ext cx="323850" cy="1588"/>
          </a:xfrm>
          <a:prstGeom prst="curvedConnector5">
            <a:avLst>
              <a:gd name="adj1" fmla="val -26963"/>
              <a:gd name="adj2" fmla="val 23900000"/>
              <a:gd name="adj3" fmla="val 117153"/>
            </a:avLst>
          </a:prstGeom>
          <a:noFill/>
          <a:ln w="19050">
            <a:solidFill>
              <a:srgbClr val="008000"/>
            </a:solidFill>
            <a:round/>
            <a:headEnd/>
            <a:tailEnd type="triangle" w="med" len="med"/>
          </a:ln>
          <a:effectLst/>
        </p:spPr>
      </p:cxnSp>
      <p:cxnSp>
        <p:nvCxnSpPr>
          <p:cNvPr id="34" name="AutoShape 22"/>
          <p:cNvCxnSpPr>
            <a:cxnSpLocks noChangeShapeType="1"/>
            <a:stCxn id="23" idx="1"/>
            <a:endCxn id="23" idx="3"/>
          </p:cNvCxnSpPr>
          <p:nvPr/>
        </p:nvCxnSpPr>
        <p:spPr bwMode="auto">
          <a:xfrm rot="5400000" flipV="1">
            <a:off x="6688137" y="3884613"/>
            <a:ext cx="323850" cy="1588"/>
          </a:xfrm>
          <a:prstGeom prst="curvedConnector5">
            <a:avLst>
              <a:gd name="adj1" fmla="val -16667"/>
              <a:gd name="adj2" fmla="val -22500000"/>
              <a:gd name="adj3" fmla="val 117153"/>
            </a:avLst>
          </a:prstGeom>
          <a:noFill/>
          <a:ln w="19050">
            <a:solidFill>
              <a:srgbClr val="FF0000"/>
            </a:solidFill>
            <a:round/>
            <a:headEnd type="triangle" w="med" len="med"/>
            <a:tailEnd/>
          </a:ln>
          <a:effectLst/>
        </p:spPr>
      </p:cxnSp>
      <p:cxnSp>
        <p:nvCxnSpPr>
          <p:cNvPr id="37" name="Straight Connector 36"/>
          <p:cNvCxnSpPr/>
          <p:nvPr/>
        </p:nvCxnSpPr>
        <p:spPr>
          <a:xfrm flipV="1">
            <a:off x="5867400" y="2209800"/>
            <a:ext cx="7620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5676900" y="3238500"/>
            <a:ext cx="990600" cy="609600"/>
          </a:xfrm>
          <a:prstGeom prst="line">
            <a:avLst/>
          </a:prstGeom>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2514600" y="3962400"/>
            <a:ext cx="736099" cy="369332"/>
          </a:xfrm>
          <a:prstGeom prst="rect">
            <a:avLst/>
          </a:prstGeom>
          <a:noFill/>
        </p:spPr>
        <p:txBody>
          <a:bodyPr wrap="none" rtlCol="0">
            <a:spAutoFit/>
          </a:bodyPr>
          <a:lstStyle/>
          <a:p>
            <a:r>
              <a:rPr lang="en-US" dirty="0" smtClean="0"/>
              <a:t>index</a:t>
            </a:r>
            <a:endParaRPr lang="en-US" dirty="0"/>
          </a:p>
        </p:txBody>
      </p:sp>
      <p:sp>
        <p:nvSpPr>
          <p:cNvPr id="47" name="TextBox 46"/>
          <p:cNvSpPr txBox="1"/>
          <p:nvPr/>
        </p:nvSpPr>
        <p:spPr>
          <a:xfrm>
            <a:off x="4495800" y="1143000"/>
            <a:ext cx="2386294" cy="369332"/>
          </a:xfrm>
          <a:prstGeom prst="rect">
            <a:avLst/>
          </a:prstGeom>
          <a:noFill/>
        </p:spPr>
        <p:txBody>
          <a:bodyPr wrap="none" rtlCol="0">
            <a:spAutoFit/>
          </a:bodyPr>
          <a:lstStyle/>
          <a:p>
            <a:r>
              <a:rPr lang="en-US" dirty="0" smtClean="0"/>
              <a:t>Pattern History Table </a:t>
            </a:r>
            <a:endParaRPr lang="en-US" dirty="0"/>
          </a:p>
        </p:txBody>
      </p:sp>
      <p:sp>
        <p:nvSpPr>
          <p:cNvPr id="51" name="TextBox 50"/>
          <p:cNvSpPr txBox="1"/>
          <p:nvPr/>
        </p:nvSpPr>
        <p:spPr>
          <a:xfrm>
            <a:off x="1676400" y="2667000"/>
            <a:ext cx="1569660" cy="369332"/>
          </a:xfrm>
          <a:prstGeom prst="rect">
            <a:avLst/>
          </a:prstGeom>
          <a:noFill/>
        </p:spPr>
        <p:txBody>
          <a:bodyPr wrap="none" rtlCol="0">
            <a:spAutoFit/>
          </a:bodyPr>
          <a:lstStyle/>
          <a:p>
            <a:r>
              <a:rPr lang="en-US" dirty="0" smtClean="0"/>
              <a:t>previous one </a:t>
            </a:r>
          </a:p>
        </p:txBody>
      </p:sp>
      <p:cxnSp>
        <p:nvCxnSpPr>
          <p:cNvPr id="53" name="Straight Arrow Connector 52"/>
          <p:cNvCxnSpPr/>
          <p:nvPr/>
        </p:nvCxnSpPr>
        <p:spPr>
          <a:xfrm rot="16200000" flipV="1">
            <a:off x="2019300" y="2552700"/>
            <a:ext cx="228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7239000" y="5943600"/>
            <a:ext cx="1420261" cy="369332"/>
          </a:xfrm>
          <a:prstGeom prst="rect">
            <a:avLst/>
          </a:prstGeom>
          <a:noFill/>
        </p:spPr>
        <p:txBody>
          <a:bodyPr wrap="none" rtlCol="0">
            <a:spAutoFit/>
          </a:bodyPr>
          <a:lstStyle/>
          <a:p>
            <a:r>
              <a:rPr lang="en-US" dirty="0" smtClean="0"/>
              <a:t>Yeh&amp;patt’92</a:t>
            </a:r>
            <a:endParaRPr lang="en-US" dirty="0"/>
          </a:p>
        </p:txBody>
      </p:sp>
    </p:spTree>
    <p:extLst>
      <p:ext uri="{BB962C8B-B14F-4D97-AF65-F5344CB8AC3E}">
        <p14:creationId xmlns:p14="http://schemas.microsoft.com/office/powerpoint/2010/main" val="75544243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3" grpId="0" animBg="1"/>
      <p:bldP spid="24"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BHR (Branch History Register)</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5" name="Rectangle 4"/>
          <p:cNvSpPr/>
          <p:nvPr/>
        </p:nvSpPr>
        <p:spPr>
          <a:xfrm>
            <a:off x="990600" y="1752600"/>
            <a:ext cx="1600200" cy="457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0 0 0 0 0 0</a:t>
            </a:r>
            <a:endParaRPr lang="en-US" dirty="0"/>
          </a:p>
        </p:txBody>
      </p:sp>
      <p:cxnSp>
        <p:nvCxnSpPr>
          <p:cNvPr id="9" name="Straight Arrow Connector 8"/>
          <p:cNvCxnSpPr/>
          <p:nvPr/>
        </p:nvCxnSpPr>
        <p:spPr>
          <a:xfrm>
            <a:off x="990600" y="2438400"/>
            <a:ext cx="1600200" cy="1588"/>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914400" y="2590800"/>
            <a:ext cx="1659429" cy="369332"/>
          </a:xfrm>
          <a:prstGeom prst="rect">
            <a:avLst/>
          </a:prstGeom>
          <a:noFill/>
        </p:spPr>
        <p:txBody>
          <a:bodyPr wrap="none" rtlCol="0">
            <a:spAutoFit/>
          </a:bodyPr>
          <a:lstStyle/>
          <a:p>
            <a:r>
              <a:rPr lang="en-US" dirty="0" smtClean="0"/>
              <a:t>History length </a:t>
            </a:r>
            <a:endParaRPr lang="en-US" dirty="0"/>
          </a:p>
        </p:txBody>
      </p:sp>
      <p:sp>
        <p:nvSpPr>
          <p:cNvPr id="11" name="TextBox 10"/>
          <p:cNvSpPr txBox="1"/>
          <p:nvPr/>
        </p:nvSpPr>
        <p:spPr>
          <a:xfrm>
            <a:off x="1676400" y="1066800"/>
            <a:ext cx="2877711" cy="369332"/>
          </a:xfrm>
          <a:prstGeom prst="rect">
            <a:avLst/>
          </a:prstGeom>
          <a:noFill/>
        </p:spPr>
        <p:txBody>
          <a:bodyPr wrap="none" rtlCol="0">
            <a:spAutoFit/>
          </a:bodyPr>
          <a:lstStyle/>
          <a:p>
            <a:r>
              <a:rPr lang="en-US" dirty="0" smtClean="0"/>
              <a:t>Initialization value (0 or 1) </a:t>
            </a:r>
            <a:endParaRPr lang="en-US" dirty="0"/>
          </a:p>
        </p:txBody>
      </p:sp>
      <p:sp>
        <p:nvSpPr>
          <p:cNvPr id="12" name="TextBox 11"/>
          <p:cNvSpPr txBox="1"/>
          <p:nvPr/>
        </p:nvSpPr>
        <p:spPr>
          <a:xfrm>
            <a:off x="3733800" y="1981200"/>
            <a:ext cx="2454518" cy="646331"/>
          </a:xfrm>
          <a:prstGeom prst="rect">
            <a:avLst/>
          </a:prstGeom>
          <a:noFill/>
        </p:spPr>
        <p:txBody>
          <a:bodyPr wrap="none" rtlCol="0">
            <a:spAutoFit/>
          </a:bodyPr>
          <a:lstStyle/>
          <a:p>
            <a:r>
              <a:rPr lang="en-US" dirty="0" smtClean="0"/>
              <a:t>1 : branch is taken </a:t>
            </a:r>
          </a:p>
          <a:p>
            <a:r>
              <a:rPr lang="en-US" dirty="0" smtClean="0"/>
              <a:t>0: branch is not-taken </a:t>
            </a:r>
            <a:endParaRPr lang="en-US" dirty="0"/>
          </a:p>
        </p:txBody>
      </p:sp>
      <p:sp>
        <p:nvSpPr>
          <p:cNvPr id="13" name="TextBox 12"/>
          <p:cNvSpPr txBox="1"/>
          <p:nvPr/>
        </p:nvSpPr>
        <p:spPr>
          <a:xfrm>
            <a:off x="228600" y="1371600"/>
            <a:ext cx="1351652" cy="369332"/>
          </a:xfrm>
          <a:prstGeom prst="rect">
            <a:avLst/>
          </a:prstGeom>
          <a:noFill/>
        </p:spPr>
        <p:txBody>
          <a:bodyPr wrap="none" rtlCol="0">
            <a:spAutoFit/>
          </a:bodyPr>
          <a:lstStyle/>
          <a:p>
            <a:r>
              <a:rPr lang="en-US" dirty="0" smtClean="0"/>
              <a:t>Old history </a:t>
            </a:r>
            <a:endParaRPr lang="en-US" dirty="0"/>
          </a:p>
        </p:txBody>
      </p:sp>
      <p:sp>
        <p:nvSpPr>
          <p:cNvPr id="14" name="TextBox 13"/>
          <p:cNvSpPr txBox="1"/>
          <p:nvPr/>
        </p:nvSpPr>
        <p:spPr>
          <a:xfrm>
            <a:off x="2286000" y="1371600"/>
            <a:ext cx="1454244" cy="369332"/>
          </a:xfrm>
          <a:prstGeom prst="rect">
            <a:avLst/>
          </a:prstGeom>
          <a:noFill/>
        </p:spPr>
        <p:txBody>
          <a:bodyPr wrap="none" rtlCol="0">
            <a:spAutoFit/>
          </a:bodyPr>
          <a:lstStyle/>
          <a:p>
            <a:r>
              <a:rPr lang="en-US" dirty="0" smtClean="0"/>
              <a:t>New history </a:t>
            </a:r>
            <a:endParaRPr lang="en-US" dirty="0"/>
          </a:p>
        </p:txBody>
      </p:sp>
      <p:sp>
        <p:nvSpPr>
          <p:cNvPr id="16" name="TextBox 15"/>
          <p:cNvSpPr txBox="1"/>
          <p:nvPr/>
        </p:nvSpPr>
        <p:spPr>
          <a:xfrm>
            <a:off x="762000" y="3276600"/>
            <a:ext cx="4176143" cy="400110"/>
          </a:xfrm>
          <a:prstGeom prst="rect">
            <a:avLst/>
          </a:prstGeom>
          <a:noFill/>
        </p:spPr>
        <p:txBody>
          <a:bodyPr wrap="none" rtlCol="0">
            <a:spAutoFit/>
          </a:bodyPr>
          <a:lstStyle/>
          <a:p>
            <a:r>
              <a:rPr lang="en-US" sz="2000" dirty="0" smtClean="0"/>
              <a:t>New BHR  = old BHR&lt;&lt;1 | (</a:t>
            </a:r>
            <a:r>
              <a:rPr lang="en-US" sz="2000" dirty="0" err="1" smtClean="0"/>
              <a:t>br_dir</a:t>
            </a:r>
            <a:r>
              <a:rPr lang="en-US" sz="2000" dirty="0" smtClean="0"/>
              <a:t>) </a:t>
            </a:r>
            <a:endParaRPr lang="en-US" sz="2000" dirty="0"/>
          </a:p>
        </p:txBody>
      </p:sp>
      <p:sp>
        <p:nvSpPr>
          <p:cNvPr id="17" name="TextBox 16"/>
          <p:cNvSpPr txBox="1"/>
          <p:nvPr/>
        </p:nvSpPr>
        <p:spPr>
          <a:xfrm>
            <a:off x="990600" y="4114800"/>
            <a:ext cx="6019800" cy="1754326"/>
          </a:xfrm>
          <a:prstGeom prst="rect">
            <a:avLst/>
          </a:prstGeom>
          <a:noFill/>
        </p:spPr>
        <p:txBody>
          <a:bodyPr wrap="square" rtlCol="0">
            <a:spAutoFit/>
          </a:bodyPr>
          <a:lstStyle/>
          <a:p>
            <a:r>
              <a:rPr lang="en-US" dirty="0" smtClean="0"/>
              <a:t>Example</a:t>
            </a:r>
          </a:p>
          <a:p>
            <a:r>
              <a:rPr lang="en-US" dirty="0" smtClean="0"/>
              <a:t>                        BHR: 00000 </a:t>
            </a:r>
          </a:p>
          <a:p>
            <a:r>
              <a:rPr lang="en-US" dirty="0" smtClean="0"/>
              <a:t>Br1 :  taken                  </a:t>
            </a:r>
            <a:r>
              <a:rPr lang="en-US" dirty="0" smtClean="0">
                <a:sym typeface="Wingdings" pitchFamily="2" charset="2"/>
              </a:rPr>
              <a:t> BHR 00001 </a:t>
            </a:r>
            <a:endParaRPr lang="en-US" dirty="0" smtClean="0"/>
          </a:p>
          <a:p>
            <a:r>
              <a:rPr lang="en-US" dirty="0" smtClean="0"/>
              <a:t>Br 2:  not-taken           </a:t>
            </a:r>
            <a:r>
              <a:rPr lang="en-US" dirty="0" smtClean="0">
                <a:sym typeface="Wingdings" pitchFamily="2" charset="2"/>
              </a:rPr>
              <a:t> BHR  00010 </a:t>
            </a:r>
            <a:endParaRPr lang="en-US" dirty="0" smtClean="0"/>
          </a:p>
          <a:p>
            <a:r>
              <a:rPr lang="en-US" dirty="0" smtClean="0"/>
              <a:t>Br 3:  taken                  </a:t>
            </a:r>
            <a:r>
              <a:rPr lang="en-US" dirty="0" smtClean="0">
                <a:sym typeface="Wingdings" pitchFamily="2" charset="2"/>
              </a:rPr>
              <a:t> BHR 00101</a:t>
            </a:r>
            <a:r>
              <a:rPr lang="en-US" dirty="0" smtClean="0"/>
              <a:t> </a:t>
            </a:r>
          </a:p>
          <a:p>
            <a:endParaRPr lang="en-US" dirty="0"/>
          </a:p>
        </p:txBody>
      </p:sp>
    </p:spTree>
    <p:extLst>
      <p:ext uri="{BB962C8B-B14F-4D97-AF65-F5344CB8AC3E}">
        <p14:creationId xmlns:p14="http://schemas.microsoft.com/office/powerpoint/2010/main" val="11163247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Why does Global Predictor Work? </a:t>
            </a:r>
            <a:endParaRPr lang="en-US" sz="3200" dirty="0"/>
          </a:p>
        </p:txBody>
      </p:sp>
      <p:sp>
        <p:nvSpPr>
          <p:cNvPr id="3" name="Content Placeholder 2"/>
          <p:cNvSpPr>
            <a:spLocks noGrp="1"/>
          </p:cNvSpPr>
          <p:nvPr>
            <p:ph idx="1"/>
          </p:nvPr>
        </p:nvSpPr>
        <p:spPr/>
        <p:txBody>
          <a:bodyPr/>
          <a:lstStyle/>
          <a:p>
            <a:r>
              <a:rPr lang="en-US" dirty="0" smtClean="0"/>
              <a:t>Branches are correlated</a:t>
            </a:r>
          </a:p>
          <a:p>
            <a:pPr>
              <a:buNone/>
            </a:pPr>
            <a:r>
              <a:rPr lang="en-US" sz="2800" dirty="0" smtClean="0">
                <a:latin typeface="CordiaUPC" pitchFamily="34" charset="-34"/>
                <a:cs typeface="CordiaUPC" pitchFamily="34" charset="-34"/>
              </a:rPr>
              <a:t>Branch X: if (cond1)</a:t>
            </a:r>
          </a:p>
          <a:p>
            <a:pPr>
              <a:buNone/>
            </a:pPr>
            <a:r>
              <a:rPr lang="en-US" sz="2800" dirty="0" smtClean="0">
                <a:latin typeface="CordiaUPC" pitchFamily="34" charset="-34"/>
                <a:cs typeface="CordiaUPC" pitchFamily="34" charset="-34"/>
              </a:rPr>
              <a:t>….</a:t>
            </a:r>
          </a:p>
          <a:p>
            <a:pPr>
              <a:buNone/>
            </a:pPr>
            <a:r>
              <a:rPr lang="en-US" sz="2800" dirty="0" smtClean="0">
                <a:latin typeface="CordiaUPC" pitchFamily="34" charset="-34"/>
                <a:cs typeface="CordiaUPC" pitchFamily="34" charset="-34"/>
              </a:rPr>
              <a:t>Branch Y: if (</a:t>
            </a:r>
            <a:r>
              <a:rPr lang="en-US" sz="2800" dirty="0" err="1" smtClean="0">
                <a:latin typeface="CordiaUPC" pitchFamily="34" charset="-34"/>
                <a:cs typeface="CordiaUPC" pitchFamily="34" charset="-34"/>
              </a:rPr>
              <a:t>cond</a:t>
            </a:r>
            <a:r>
              <a:rPr lang="en-US" sz="2800" dirty="0" smtClean="0">
                <a:latin typeface="CordiaUPC" pitchFamily="34" charset="-34"/>
                <a:cs typeface="CordiaUPC" pitchFamily="34" charset="-34"/>
              </a:rPr>
              <a:t> 2)</a:t>
            </a:r>
          </a:p>
          <a:p>
            <a:pPr>
              <a:buNone/>
            </a:pPr>
            <a:r>
              <a:rPr lang="en-US" sz="2800" dirty="0" smtClean="0">
                <a:latin typeface="CordiaUPC" pitchFamily="34" charset="-34"/>
                <a:cs typeface="CordiaUPC" pitchFamily="34" charset="-34"/>
              </a:rPr>
              <a:t>….</a:t>
            </a:r>
          </a:p>
          <a:p>
            <a:pPr>
              <a:buNone/>
            </a:pPr>
            <a:r>
              <a:rPr lang="en-US" sz="2800" dirty="0" smtClean="0">
                <a:latin typeface="CordiaUPC" pitchFamily="34" charset="-34"/>
                <a:cs typeface="CordiaUPC" pitchFamily="34" charset="-34"/>
              </a:rPr>
              <a:t>Branch Z : if (</a:t>
            </a:r>
            <a:r>
              <a:rPr lang="en-US" sz="2800" dirty="0" err="1" smtClean="0">
                <a:latin typeface="CordiaUPC" pitchFamily="34" charset="-34"/>
                <a:cs typeface="CordiaUPC" pitchFamily="34" charset="-34"/>
              </a:rPr>
              <a:t>cond</a:t>
            </a:r>
            <a:r>
              <a:rPr lang="en-US" sz="2800" dirty="0" smtClean="0">
                <a:latin typeface="CordiaUPC" pitchFamily="34" charset="-34"/>
                <a:cs typeface="CordiaUPC" pitchFamily="34" charset="-34"/>
              </a:rPr>
              <a:t> 1 and </a:t>
            </a:r>
            <a:r>
              <a:rPr lang="en-US" sz="2800" dirty="0" err="1" smtClean="0">
                <a:latin typeface="CordiaUPC" pitchFamily="34" charset="-34"/>
                <a:cs typeface="CordiaUPC" pitchFamily="34" charset="-34"/>
              </a:rPr>
              <a:t>cond</a:t>
            </a:r>
            <a:r>
              <a:rPr lang="en-US" sz="2800" dirty="0" smtClean="0">
                <a:latin typeface="CordiaUPC" pitchFamily="34" charset="-34"/>
                <a:cs typeface="CordiaUPC" pitchFamily="34" charset="-34"/>
              </a:rPr>
              <a:t> 2)</a:t>
            </a:r>
            <a:endParaRPr lang="en-US" sz="2800" dirty="0">
              <a:latin typeface="CordiaUPC" pitchFamily="34" charset="-34"/>
              <a:cs typeface="CordiaUPC" pitchFamily="34" charset="-34"/>
            </a:endParaRPr>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5" name="Rectangle 4"/>
          <p:cNvSpPr/>
          <p:nvPr/>
        </p:nvSpPr>
        <p:spPr>
          <a:xfrm>
            <a:off x="4343400" y="2743200"/>
            <a:ext cx="1600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 0</a:t>
            </a:r>
            <a:endParaRPr lang="en-US" dirty="0"/>
          </a:p>
        </p:txBody>
      </p:sp>
      <p:graphicFrame>
        <p:nvGraphicFramePr>
          <p:cNvPr id="6" name="Table 5"/>
          <p:cNvGraphicFramePr>
            <a:graphicFrameLocks noGrp="1"/>
          </p:cNvGraphicFramePr>
          <p:nvPr/>
        </p:nvGraphicFramePr>
        <p:xfrm>
          <a:off x="533400" y="4495800"/>
          <a:ext cx="3505200" cy="2123440"/>
        </p:xfrm>
        <a:graphic>
          <a:graphicData uri="http://schemas.openxmlformats.org/drawingml/2006/table">
            <a:tbl>
              <a:tblPr firstRow="1" bandRow="1">
                <a:tableStyleId>{85BE263C-DBD7-4A20-BB59-AAB30ACAA65A}</a:tableStyleId>
              </a:tblPr>
              <a:tblGrid>
                <a:gridCol w="1168400"/>
                <a:gridCol w="1168400"/>
                <a:gridCol w="1168400"/>
              </a:tblGrid>
              <a:tr h="370840">
                <a:tc>
                  <a:txBody>
                    <a:bodyPr/>
                    <a:lstStyle/>
                    <a:p>
                      <a:r>
                        <a:rPr lang="en-US" dirty="0" smtClean="0"/>
                        <a:t>Branch X</a:t>
                      </a:r>
                      <a:endParaRPr lang="en-US" dirty="0"/>
                    </a:p>
                  </a:txBody>
                  <a:tcPr/>
                </a:tc>
                <a:tc>
                  <a:txBody>
                    <a:bodyPr/>
                    <a:lstStyle/>
                    <a:p>
                      <a:r>
                        <a:rPr lang="en-US" dirty="0" smtClean="0"/>
                        <a:t>Branch</a:t>
                      </a:r>
                      <a:r>
                        <a:rPr lang="en-US" baseline="0" dirty="0" smtClean="0"/>
                        <a:t> Y </a:t>
                      </a:r>
                      <a:endParaRPr lang="en-US" dirty="0"/>
                    </a:p>
                  </a:txBody>
                  <a:tcPr/>
                </a:tc>
                <a:tc>
                  <a:txBody>
                    <a:bodyPr/>
                    <a:lstStyle/>
                    <a:p>
                      <a:r>
                        <a:rPr lang="en-US" dirty="0" smtClean="0"/>
                        <a:t>Branch</a:t>
                      </a:r>
                      <a:r>
                        <a:rPr lang="en-US" baseline="0" dirty="0" smtClean="0"/>
                        <a:t> Z</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
        <p:nvSpPr>
          <p:cNvPr id="7" name="TextBox 6"/>
          <p:cNvSpPr txBox="1"/>
          <p:nvPr/>
        </p:nvSpPr>
        <p:spPr>
          <a:xfrm>
            <a:off x="4724400" y="2286000"/>
            <a:ext cx="671979" cy="369332"/>
          </a:xfrm>
          <a:prstGeom prst="rect">
            <a:avLst/>
          </a:prstGeom>
          <a:noFill/>
        </p:spPr>
        <p:txBody>
          <a:bodyPr wrap="none" rtlCol="0">
            <a:spAutoFit/>
          </a:bodyPr>
          <a:lstStyle/>
          <a:p>
            <a:r>
              <a:rPr lang="en-US" dirty="0" smtClean="0"/>
              <a:t>BHR</a:t>
            </a:r>
            <a:endParaRPr lang="en-US" dirty="0"/>
          </a:p>
        </p:txBody>
      </p:sp>
      <p:sp>
        <p:nvSpPr>
          <p:cNvPr id="8" name="Rectangle 7"/>
          <p:cNvSpPr/>
          <p:nvPr/>
        </p:nvSpPr>
        <p:spPr>
          <a:xfrm>
            <a:off x="4343400" y="3581400"/>
            <a:ext cx="1600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 1</a:t>
            </a:r>
            <a:endParaRPr lang="en-US" dirty="0"/>
          </a:p>
        </p:txBody>
      </p:sp>
      <p:sp>
        <p:nvSpPr>
          <p:cNvPr id="9" name="Rectangle 8"/>
          <p:cNvSpPr/>
          <p:nvPr/>
        </p:nvSpPr>
        <p:spPr>
          <a:xfrm>
            <a:off x="4343400" y="4572000"/>
            <a:ext cx="1600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…….01</a:t>
            </a:r>
            <a:endParaRPr lang="en-US" dirty="0"/>
          </a:p>
        </p:txBody>
      </p:sp>
      <p:sp>
        <p:nvSpPr>
          <p:cNvPr id="10" name="Rectangle 9"/>
          <p:cNvSpPr/>
          <p:nvPr/>
        </p:nvSpPr>
        <p:spPr>
          <a:xfrm>
            <a:off x="4343400" y="5486400"/>
            <a:ext cx="1600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…….00</a:t>
            </a:r>
            <a:endParaRPr lang="en-US" dirty="0"/>
          </a:p>
        </p:txBody>
      </p:sp>
      <p:sp>
        <p:nvSpPr>
          <p:cNvPr id="11" name="Rectangle 10"/>
          <p:cNvSpPr/>
          <p:nvPr/>
        </p:nvSpPr>
        <p:spPr>
          <a:xfrm>
            <a:off x="7239000" y="1828800"/>
            <a:ext cx="1219200" cy="3124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7239000" y="18288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7239000" y="22098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7239000" y="26670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7239000" y="44958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Arrow Connector 16"/>
          <p:cNvCxnSpPr>
            <a:stCxn id="5" idx="3"/>
            <a:endCxn id="12" idx="1"/>
          </p:cNvCxnSpPr>
          <p:nvPr/>
        </p:nvCxnSpPr>
        <p:spPr>
          <a:xfrm flipV="1">
            <a:off x="5943600" y="2057400"/>
            <a:ext cx="129540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5" idx="1"/>
          </p:cNvCxnSpPr>
          <p:nvPr/>
        </p:nvCxnSpPr>
        <p:spPr>
          <a:xfrm>
            <a:off x="5943600" y="3810000"/>
            <a:ext cx="1295400" cy="914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p:cNvCxnSpPr>
          <p:nvPr/>
        </p:nvCxnSpPr>
        <p:spPr>
          <a:xfrm flipV="1">
            <a:off x="5943600" y="2362200"/>
            <a:ext cx="1219200" cy="2438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5943600" y="3657600"/>
            <a:ext cx="1219200" cy="2057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467600" y="1219200"/>
            <a:ext cx="646331" cy="369332"/>
          </a:xfrm>
          <a:prstGeom prst="rect">
            <a:avLst/>
          </a:prstGeom>
          <a:noFill/>
        </p:spPr>
        <p:txBody>
          <a:bodyPr wrap="none" rtlCol="0">
            <a:spAutoFit/>
          </a:bodyPr>
          <a:lstStyle/>
          <a:p>
            <a:r>
              <a:rPr lang="en-US" dirty="0" smtClean="0"/>
              <a:t>PHT</a:t>
            </a:r>
            <a:endParaRPr lang="en-US" dirty="0"/>
          </a:p>
        </p:txBody>
      </p:sp>
    </p:spTree>
    <p:extLst>
      <p:ext uri="{BB962C8B-B14F-4D97-AF65-F5344CB8AC3E}">
        <p14:creationId xmlns:p14="http://schemas.microsoft.com/office/powerpoint/2010/main" val="25327954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9" grpId="0" animBg="1"/>
      <p:bldP spid="10" grpId="0" animBg="1"/>
      <p:bldP spid="11" grpId="0" animBg="1"/>
      <p:bldP spid="12" grpId="0" animBg="1"/>
      <p:bldP spid="13" grpId="0" animBg="1"/>
      <p:bldP spid="14" grpId="0" animBg="1"/>
      <p:bldP spid="15" grpId="0" animBg="1"/>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2057400"/>
            <a:ext cx="1600200" cy="457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 1 ….. 1 0</a:t>
            </a:r>
            <a:endParaRPr lang="en-US" dirty="0"/>
          </a:p>
        </p:txBody>
      </p:sp>
      <p:sp>
        <p:nvSpPr>
          <p:cNvPr id="2" name="Title 1"/>
          <p:cNvSpPr>
            <a:spLocks noGrp="1"/>
          </p:cNvSpPr>
          <p:nvPr>
            <p:ph type="title"/>
          </p:nvPr>
        </p:nvSpPr>
        <p:spPr/>
        <p:txBody>
          <a:bodyPr/>
          <a:lstStyle/>
          <a:p>
            <a:r>
              <a:rPr lang="en-US" dirty="0" err="1" smtClean="0"/>
              <a:t>Gshare</a:t>
            </a:r>
            <a:r>
              <a:rPr lang="en-US" dirty="0" smtClean="0"/>
              <a:t> Branch Predictor</a:t>
            </a:r>
            <a:endParaRPr lang="en-US" dirty="0"/>
          </a:p>
        </p:txBody>
      </p:sp>
      <p:sp>
        <p:nvSpPr>
          <p:cNvPr id="3" name="Content Placeholder 2"/>
          <p:cNvSpPr>
            <a:spLocks noGrp="1"/>
          </p:cNvSpPr>
          <p:nvPr>
            <p:ph idx="1"/>
          </p:nvPr>
        </p:nvSpPr>
        <p:spPr>
          <a:xfrm>
            <a:off x="398463" y="1303338"/>
            <a:ext cx="8212137" cy="3954462"/>
          </a:xfrm>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 </a:t>
            </a:r>
            <a:endParaRPr lang="en-US" dirty="0"/>
          </a:p>
        </p:txBody>
      </p:sp>
      <p:sp>
        <p:nvSpPr>
          <p:cNvPr id="7" name="Rectangle 6"/>
          <p:cNvSpPr/>
          <p:nvPr/>
        </p:nvSpPr>
        <p:spPr>
          <a:xfrm>
            <a:off x="4648200" y="1752600"/>
            <a:ext cx="1219200" cy="3124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648200" y="17526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2bc</a:t>
            </a:r>
            <a:endParaRPr lang="en-US" dirty="0"/>
          </a:p>
        </p:txBody>
      </p:sp>
      <p:sp>
        <p:nvSpPr>
          <p:cNvPr id="9" name="Rectangle 8"/>
          <p:cNvSpPr/>
          <p:nvPr/>
        </p:nvSpPr>
        <p:spPr>
          <a:xfrm>
            <a:off x="4648200" y="21336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2bc</a:t>
            </a:r>
            <a:endParaRPr lang="en-US" dirty="0"/>
          </a:p>
        </p:txBody>
      </p:sp>
      <p:sp>
        <p:nvSpPr>
          <p:cNvPr id="10" name="Rectangle 9"/>
          <p:cNvSpPr/>
          <p:nvPr/>
        </p:nvSpPr>
        <p:spPr>
          <a:xfrm>
            <a:off x="4648200" y="25908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2bc</a:t>
            </a:r>
            <a:endParaRPr lang="en-US" dirty="0"/>
          </a:p>
        </p:txBody>
      </p:sp>
      <p:sp>
        <p:nvSpPr>
          <p:cNvPr id="11" name="Rectangle 10"/>
          <p:cNvSpPr/>
          <p:nvPr/>
        </p:nvSpPr>
        <p:spPr>
          <a:xfrm>
            <a:off x="4648200" y="44196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2bc</a:t>
            </a:r>
            <a:endParaRPr lang="en-US" dirty="0"/>
          </a:p>
        </p:txBody>
      </p:sp>
      <p:sp>
        <p:nvSpPr>
          <p:cNvPr id="12" name="TextBox 11"/>
          <p:cNvSpPr txBox="1"/>
          <p:nvPr/>
        </p:nvSpPr>
        <p:spPr>
          <a:xfrm>
            <a:off x="609600" y="2590800"/>
            <a:ext cx="1524000" cy="369332"/>
          </a:xfrm>
          <a:prstGeom prst="rect">
            <a:avLst/>
          </a:prstGeom>
          <a:noFill/>
        </p:spPr>
        <p:txBody>
          <a:bodyPr wrap="square" rtlCol="0">
            <a:spAutoFit/>
          </a:bodyPr>
          <a:lstStyle/>
          <a:p>
            <a:r>
              <a:rPr lang="en-US" dirty="0" smtClean="0"/>
              <a:t>BHR</a:t>
            </a:r>
          </a:p>
        </p:txBody>
      </p:sp>
      <p:cxnSp>
        <p:nvCxnSpPr>
          <p:cNvPr id="17" name="Straight Arrow Connector 16"/>
          <p:cNvCxnSpPr>
            <a:stCxn id="6" idx="3"/>
          </p:cNvCxnSpPr>
          <p:nvPr/>
        </p:nvCxnSpPr>
        <p:spPr>
          <a:xfrm>
            <a:off x="2286000" y="2286000"/>
            <a:ext cx="38100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733800" y="2895600"/>
            <a:ext cx="736099" cy="369332"/>
          </a:xfrm>
          <a:prstGeom prst="rect">
            <a:avLst/>
          </a:prstGeom>
          <a:noFill/>
        </p:spPr>
        <p:txBody>
          <a:bodyPr wrap="none" rtlCol="0">
            <a:spAutoFit/>
          </a:bodyPr>
          <a:lstStyle/>
          <a:p>
            <a:r>
              <a:rPr lang="en-US" dirty="0" smtClean="0"/>
              <a:t>index</a:t>
            </a:r>
            <a:endParaRPr lang="en-US" dirty="0"/>
          </a:p>
        </p:txBody>
      </p:sp>
      <p:sp>
        <p:nvSpPr>
          <p:cNvPr id="23" name="Rectangle 22"/>
          <p:cNvSpPr/>
          <p:nvPr/>
        </p:nvSpPr>
        <p:spPr>
          <a:xfrm>
            <a:off x="685800" y="3505200"/>
            <a:ext cx="1600200" cy="457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0x809000</a:t>
            </a:r>
            <a:endParaRPr lang="en-US" dirty="0"/>
          </a:p>
        </p:txBody>
      </p:sp>
      <p:sp>
        <p:nvSpPr>
          <p:cNvPr id="25" name="TextBox 24"/>
          <p:cNvSpPr txBox="1"/>
          <p:nvPr/>
        </p:nvSpPr>
        <p:spPr>
          <a:xfrm>
            <a:off x="685800" y="4038600"/>
            <a:ext cx="1524000" cy="369332"/>
          </a:xfrm>
          <a:prstGeom prst="rect">
            <a:avLst/>
          </a:prstGeom>
          <a:noFill/>
        </p:spPr>
        <p:txBody>
          <a:bodyPr wrap="square" rtlCol="0">
            <a:spAutoFit/>
          </a:bodyPr>
          <a:lstStyle/>
          <a:p>
            <a:r>
              <a:rPr lang="en-US" dirty="0" smtClean="0"/>
              <a:t>PC</a:t>
            </a:r>
          </a:p>
        </p:txBody>
      </p:sp>
      <p:cxnSp>
        <p:nvCxnSpPr>
          <p:cNvPr id="27" name="Straight Arrow Connector 26"/>
          <p:cNvCxnSpPr/>
          <p:nvPr/>
        </p:nvCxnSpPr>
        <p:spPr>
          <a:xfrm rot="5400000" flipH="1" flipV="1">
            <a:off x="2286000" y="3429000"/>
            <a:ext cx="3810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Oval 28"/>
          <p:cNvSpPr/>
          <p:nvPr/>
        </p:nvSpPr>
        <p:spPr>
          <a:xfrm>
            <a:off x="2590800" y="2895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90800" y="3059668"/>
            <a:ext cx="684803" cy="369332"/>
          </a:xfrm>
          <a:prstGeom prst="rect">
            <a:avLst/>
          </a:prstGeom>
          <a:noFill/>
        </p:spPr>
        <p:txBody>
          <a:bodyPr wrap="none" rtlCol="0">
            <a:spAutoFit/>
          </a:bodyPr>
          <a:lstStyle/>
          <a:p>
            <a:r>
              <a:rPr lang="en-US" dirty="0" smtClean="0"/>
              <a:t>XOR</a:t>
            </a:r>
            <a:endParaRPr lang="en-US" dirty="0"/>
          </a:p>
        </p:txBody>
      </p:sp>
      <p:cxnSp>
        <p:nvCxnSpPr>
          <p:cNvPr id="33" name="Straight Arrow Connector 32"/>
          <p:cNvCxnSpPr/>
          <p:nvPr/>
        </p:nvCxnSpPr>
        <p:spPr>
          <a:xfrm flipV="1">
            <a:off x="3200400" y="2819400"/>
            <a:ext cx="12192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62800" y="4800600"/>
            <a:ext cx="1505540" cy="369332"/>
          </a:xfrm>
          <a:prstGeom prst="rect">
            <a:avLst/>
          </a:prstGeom>
          <a:noFill/>
        </p:spPr>
        <p:txBody>
          <a:bodyPr wrap="none" rtlCol="0">
            <a:spAutoFit/>
          </a:bodyPr>
          <a:lstStyle/>
          <a:p>
            <a:r>
              <a:rPr lang="en-US" dirty="0" smtClean="0"/>
              <a:t>McFarling’93</a:t>
            </a:r>
            <a:endParaRPr lang="en-US" dirty="0"/>
          </a:p>
        </p:txBody>
      </p:sp>
      <p:sp>
        <p:nvSpPr>
          <p:cNvPr id="22" name="TextBox 21"/>
          <p:cNvSpPr txBox="1"/>
          <p:nvPr/>
        </p:nvSpPr>
        <p:spPr>
          <a:xfrm>
            <a:off x="990600" y="5486400"/>
            <a:ext cx="6477000" cy="369332"/>
          </a:xfrm>
          <a:prstGeom prst="rect">
            <a:avLst/>
          </a:prstGeom>
          <a:noFill/>
        </p:spPr>
        <p:txBody>
          <a:bodyPr wrap="square" rtlCol="0">
            <a:spAutoFit/>
          </a:bodyPr>
          <a:lstStyle/>
          <a:p>
            <a:r>
              <a:rPr lang="en-US" dirty="0" smtClean="0"/>
              <a:t>Predictor size:  2^(history length)*2bit </a:t>
            </a:r>
            <a:endParaRPr lang="en-US" dirty="0"/>
          </a:p>
        </p:txBody>
      </p:sp>
      <p:sp>
        <p:nvSpPr>
          <p:cNvPr id="24" name="5-Point Star 23"/>
          <p:cNvSpPr/>
          <p:nvPr/>
        </p:nvSpPr>
        <p:spPr>
          <a:xfrm>
            <a:off x="5867400" y="228600"/>
            <a:ext cx="838200" cy="6858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6781800" y="228600"/>
            <a:ext cx="838200" cy="6858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417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a:buNone/>
            </a:pPr>
            <a:r>
              <a:rPr lang="en-US" dirty="0" smtClean="0"/>
              <a:t>There are three static branches, br1, br2, br3. dynamic branch trace is T,N,T,T,T,T,N,N,T (br1,br2, br3 is repeated three times). 3 bit BHR (start from 000).</a:t>
            </a:r>
          </a:p>
          <a:p>
            <a:pPr>
              <a:buNone/>
            </a:pPr>
            <a:r>
              <a:rPr lang="en-US" dirty="0" smtClean="0"/>
              <a:t>PC addresses of the branches are 1,2,3 respectively. </a:t>
            </a:r>
          </a:p>
          <a:p>
            <a:pPr>
              <a:buNone/>
            </a:pPr>
            <a:endParaRPr lang="en-US" dirty="0" smtClean="0"/>
          </a:p>
          <a:p>
            <a:pPr>
              <a:buNone/>
            </a:pPr>
            <a:endParaRPr lang="en-US" dirty="0" smtClean="0"/>
          </a:p>
        </p:txBody>
      </p:sp>
      <p:sp>
        <p:nvSpPr>
          <p:cNvPr id="4" name="Footer Placeholder 3"/>
          <p:cNvSpPr>
            <a:spLocks noGrp="1"/>
          </p:cNvSpPr>
          <p:nvPr>
            <p:ph type="ftr" sz="quarter" idx="10"/>
          </p:nvPr>
        </p:nvSpPr>
        <p:spPr/>
        <p:txBody>
          <a:bodyPr/>
          <a:lstStyle/>
          <a:p>
            <a:pPr>
              <a:defRPr/>
            </a:pPr>
            <a:r>
              <a:rPr lang="en-US" smtClean="0"/>
              <a:t> </a:t>
            </a:r>
            <a:endParaRPr lang="en-US"/>
          </a:p>
        </p:txBody>
      </p:sp>
    </p:spTree>
    <p:extLst>
      <p:ext uri="{BB962C8B-B14F-4D97-AF65-F5344CB8AC3E}">
        <p14:creationId xmlns:p14="http://schemas.microsoft.com/office/powerpoint/2010/main" val="28034985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with branches?</a:t>
            </a:r>
            <a:endParaRPr lang="en-US" dirty="0"/>
          </a:p>
        </p:txBody>
      </p:sp>
      <p:sp>
        <p:nvSpPr>
          <p:cNvPr id="3" name="Content Placeholder 2"/>
          <p:cNvSpPr>
            <a:spLocks noGrp="1"/>
          </p:cNvSpPr>
          <p:nvPr>
            <p:ph idx="1"/>
          </p:nvPr>
        </p:nvSpPr>
        <p:spPr/>
        <p:txBody>
          <a:bodyPr/>
          <a:lstStyle/>
          <a:p>
            <a:r>
              <a:rPr lang="en-US" dirty="0" smtClean="0"/>
              <a:t>-Eliminate branches</a:t>
            </a:r>
          </a:p>
          <a:p>
            <a:pPr lvl="1"/>
            <a:r>
              <a:rPr lang="en-US" dirty="0" smtClean="0"/>
              <a:t>Predication (more on later)</a:t>
            </a:r>
          </a:p>
          <a:p>
            <a:r>
              <a:rPr lang="en-US" dirty="0" smtClean="0"/>
              <a:t>Delayed branch slot </a:t>
            </a:r>
          </a:p>
          <a:p>
            <a:pPr lvl="1"/>
            <a:r>
              <a:rPr lang="en-US" dirty="0" smtClean="0"/>
              <a:t>SPARC, MIPS </a:t>
            </a:r>
          </a:p>
          <a:p>
            <a:r>
              <a:rPr lang="en-US" dirty="0" smtClean="0"/>
              <a:t>Dual-path execution (more on later) </a:t>
            </a:r>
          </a:p>
          <a:p>
            <a:r>
              <a:rPr lang="en-US" dirty="0" smtClean="0"/>
              <a:t>Or predict? </a:t>
            </a:r>
            <a:r>
              <a:rPr lang="en-US" dirty="0" smtClean="0">
                <a:sym typeface="Wingdings" pitchFamily="2" charset="2"/>
              </a:rPr>
              <a:t></a:t>
            </a:r>
          </a:p>
          <a:p>
            <a:endParaRPr lang="en-US" dirty="0" smtClean="0">
              <a:sym typeface="Wingdings" pitchFamily="2" charset="2"/>
            </a:endParaRPr>
          </a:p>
        </p:txBody>
      </p:sp>
      <p:sp>
        <p:nvSpPr>
          <p:cNvPr id="4" name="Footer Placeholder 3"/>
          <p:cNvSpPr>
            <a:spLocks noGrp="1"/>
          </p:cNvSpPr>
          <p:nvPr>
            <p:ph type="ftr" sz="quarter" idx="10"/>
          </p:nvPr>
        </p:nvSpPr>
        <p:spPr/>
        <p:txBody>
          <a:bodyPr/>
          <a:lstStyle/>
          <a:p>
            <a:pPr>
              <a:defRPr/>
            </a:pPr>
            <a:r>
              <a:rPr lang="en-US" smtClean="0"/>
              <a:t> </a:t>
            </a: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Agree Predictor</a:t>
            </a:r>
            <a:endParaRPr lang="en-US" dirty="0"/>
          </a:p>
        </p:txBody>
      </p:sp>
      <p:sp>
        <p:nvSpPr>
          <p:cNvPr id="3" name="Content Placeholder 2"/>
          <p:cNvSpPr>
            <a:spLocks noGrp="1"/>
          </p:cNvSpPr>
          <p:nvPr>
            <p:ph idx="1"/>
          </p:nvPr>
        </p:nvSpPr>
        <p:spPr/>
        <p:txBody>
          <a:bodyPr/>
          <a:lstStyle/>
          <a:p>
            <a:r>
              <a:rPr lang="en-US" dirty="0" smtClean="0"/>
              <a:t>Most branches are biased</a:t>
            </a:r>
          </a:p>
          <a:p>
            <a:endParaRPr lang="en-US" sz="2000" dirty="0"/>
          </a:p>
          <a:p>
            <a:r>
              <a:rPr lang="en-US" dirty="0" smtClean="0"/>
              <a:t>Interference in PHT entries </a:t>
            </a:r>
          </a:p>
          <a:p>
            <a:pPr lvl="1"/>
            <a:r>
              <a:rPr lang="en-US" dirty="0" smtClean="0"/>
              <a:t>Constructive (T+T, or N+N)</a:t>
            </a:r>
          </a:p>
          <a:p>
            <a:pPr lvl="1"/>
            <a:r>
              <a:rPr lang="en-US" dirty="0" smtClean="0"/>
              <a:t>Destructive (T+N, or N+T)</a:t>
            </a:r>
          </a:p>
          <a:p>
            <a:pPr marL="457200" lvl="1" indent="0">
              <a:buNone/>
            </a:pPr>
            <a:endParaRPr lang="en-US" dirty="0" smtClean="0"/>
          </a:p>
          <a:p>
            <a:pPr marL="457200" lvl="1" indent="0">
              <a:buNone/>
            </a:pPr>
            <a:r>
              <a:rPr lang="en-US" dirty="0" smtClean="0"/>
              <a:t>Agree predictor </a:t>
            </a:r>
            <a:r>
              <a:rPr lang="en-US" dirty="0" smtClean="0">
                <a:sym typeface="Wingdings"/>
              </a:rPr>
              <a:t> Check if branches agree with Bias direction (most entries will agree)</a:t>
            </a:r>
          </a:p>
          <a:p>
            <a:pPr marL="457200" lvl="1" indent="0">
              <a:buNone/>
            </a:pPr>
            <a:endParaRPr lang="en-US" dirty="0">
              <a:sym typeface="Wingdings"/>
            </a:endParaRPr>
          </a:p>
          <a:p>
            <a:pPr marL="457200" lvl="1" indent="0">
              <a:buNone/>
            </a:pPr>
            <a:r>
              <a:rPr lang="en-US" dirty="0" smtClean="0">
                <a:sym typeface="Wingdings"/>
              </a:rPr>
              <a:t>Reduces destructive interference in PHT</a:t>
            </a:r>
            <a:endParaRPr lang="en-US" dirty="0" smtClean="0"/>
          </a:p>
        </p:txBody>
      </p:sp>
      <p:sp>
        <p:nvSpPr>
          <p:cNvPr id="4" name="Footer Placeholder 3"/>
          <p:cNvSpPr>
            <a:spLocks noGrp="1"/>
          </p:cNvSpPr>
          <p:nvPr>
            <p:ph type="ftr" sz="quarter" idx="10"/>
          </p:nvPr>
        </p:nvSpPr>
        <p:spPr/>
        <p:txBody>
          <a:bodyPr/>
          <a:lstStyle/>
          <a:p>
            <a:pPr>
              <a:defRPr/>
            </a:pPr>
            <a:r>
              <a:rPr lang="en-US" smtClean="0"/>
              <a:t> </a:t>
            </a:r>
            <a:endParaRPr lang="en-US"/>
          </a:p>
        </p:txBody>
      </p:sp>
    </p:spTree>
    <p:extLst>
      <p:ext uri="{BB962C8B-B14F-4D97-AF65-F5344CB8AC3E}">
        <p14:creationId xmlns:p14="http://schemas.microsoft.com/office/powerpoint/2010/main" val="23888953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232450" name="Rectangle 2"/>
          <p:cNvSpPr>
            <a:spLocks noGrp="1" noChangeArrowheads="1"/>
          </p:cNvSpPr>
          <p:nvPr>
            <p:ph type="title"/>
          </p:nvPr>
        </p:nvSpPr>
        <p:spPr/>
        <p:txBody>
          <a:bodyPr/>
          <a:lstStyle/>
          <a:p>
            <a:r>
              <a:rPr lang="en-US"/>
              <a:t>Global vs. Local Branch History</a:t>
            </a:r>
          </a:p>
        </p:txBody>
      </p:sp>
      <p:sp>
        <p:nvSpPr>
          <p:cNvPr id="232451" name="Rectangle 3"/>
          <p:cNvSpPr>
            <a:spLocks noGrp="1" noChangeArrowheads="1"/>
          </p:cNvSpPr>
          <p:nvPr>
            <p:ph type="body" idx="1"/>
          </p:nvPr>
        </p:nvSpPr>
        <p:spPr/>
        <p:txBody>
          <a:bodyPr/>
          <a:lstStyle/>
          <a:p>
            <a:r>
              <a:rPr lang="en-US"/>
              <a:t>Local Behavior</a:t>
            </a:r>
          </a:p>
          <a:p>
            <a:pPr lvl="1"/>
            <a:r>
              <a:rPr lang="en-US"/>
              <a:t>What is the predicted direction of Branch A given the outcomes of previous instances of Branch A?</a:t>
            </a:r>
          </a:p>
          <a:p>
            <a:r>
              <a:rPr lang="en-US"/>
              <a:t>Global Behavior</a:t>
            </a:r>
          </a:p>
          <a:p>
            <a:pPr lvl="1"/>
            <a:r>
              <a:rPr lang="en-US"/>
              <a:t>What is the predicted direction of Branch Z given the outcomes of </a:t>
            </a:r>
            <a:r>
              <a:rPr lang="en-US" i="1"/>
              <a:t>all*</a:t>
            </a:r>
            <a:r>
              <a:rPr lang="en-US"/>
              <a:t> previous branches A, B, …, X and Y?</a:t>
            </a:r>
          </a:p>
          <a:p>
            <a:pPr lvl="1">
              <a:buFontTx/>
              <a:buNone/>
            </a:pPr>
            <a:r>
              <a:rPr lang="en-US"/>
              <a:t>*	</a:t>
            </a:r>
            <a:r>
              <a:rPr lang="en-US" sz="1800"/>
              <a:t>number of previous branches tracked limited by the history length</a:t>
            </a:r>
          </a:p>
        </p:txBody>
      </p:sp>
    </p:spTree>
    <p:extLst>
      <p:ext uri="{BB962C8B-B14F-4D97-AF65-F5344CB8AC3E}">
        <p14:creationId xmlns:p14="http://schemas.microsoft.com/office/powerpoint/2010/main" val="11863115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76130" name="Rectangle 2"/>
          <p:cNvSpPr>
            <a:spLocks noGrp="1" noChangeArrowheads="1"/>
          </p:cNvSpPr>
          <p:nvPr>
            <p:ph type="title"/>
          </p:nvPr>
        </p:nvSpPr>
        <p:spPr>
          <a:xfrm>
            <a:off x="322262" y="317500"/>
            <a:ext cx="8821737" cy="758825"/>
          </a:xfrm>
        </p:spPr>
        <p:txBody>
          <a:bodyPr/>
          <a:lstStyle/>
          <a:p>
            <a:r>
              <a:rPr lang="en-US" sz="3200" dirty="0"/>
              <a:t>Tournament </a:t>
            </a:r>
            <a:r>
              <a:rPr lang="en-US" sz="3200" dirty="0" smtClean="0"/>
              <a:t>Predictors (Hybrid predictor) </a:t>
            </a:r>
            <a:endParaRPr lang="en-US" sz="3200" dirty="0"/>
          </a:p>
        </p:txBody>
      </p:sp>
      <p:sp>
        <p:nvSpPr>
          <p:cNvPr id="176131" name="Rectangle 3"/>
          <p:cNvSpPr>
            <a:spLocks noGrp="1" noChangeArrowheads="1"/>
          </p:cNvSpPr>
          <p:nvPr>
            <p:ph type="body" idx="1"/>
          </p:nvPr>
        </p:nvSpPr>
        <p:spPr>
          <a:noFill/>
          <a:ln/>
        </p:spPr>
        <p:txBody>
          <a:bodyPr/>
          <a:lstStyle/>
          <a:p>
            <a:r>
              <a:rPr lang="en-US"/>
              <a:t>No predictor is clearly the best</a:t>
            </a:r>
          </a:p>
          <a:p>
            <a:pPr lvl="1"/>
            <a:r>
              <a:rPr lang="en-US"/>
              <a:t>Different branches exhibit different behaviors</a:t>
            </a:r>
          </a:p>
          <a:p>
            <a:pPr lvl="2"/>
            <a:r>
              <a:rPr lang="en-US"/>
              <a:t>Some “constant”, some global, some local</a:t>
            </a:r>
          </a:p>
          <a:p>
            <a:r>
              <a:rPr lang="en-US"/>
              <a:t>Idea:</a:t>
            </a:r>
            <a:br>
              <a:rPr lang="en-US"/>
            </a:br>
            <a:r>
              <a:rPr lang="en-US"/>
              <a:t>Let’s have a predictor to predict</a:t>
            </a:r>
            <a:br>
              <a:rPr lang="en-US"/>
            </a:br>
            <a:r>
              <a:rPr lang="en-US"/>
              <a:t>which predictor will predict better </a:t>
            </a:r>
            <a:r>
              <a:rPr lang="en-US">
                <a:sym typeface="Wingdings" pitchFamily="2" charset="2"/>
              </a:rPr>
              <a:t></a:t>
            </a:r>
            <a:endParaRPr lang="en-US"/>
          </a:p>
        </p:txBody>
      </p:sp>
    </p:spTree>
    <p:extLst>
      <p:ext uri="{BB962C8B-B14F-4D97-AF65-F5344CB8AC3E}">
        <p14:creationId xmlns:p14="http://schemas.microsoft.com/office/powerpoint/2010/main" val="1449693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3"/>
          <p:cNvSpPr>
            <a:spLocks noGrp="1"/>
          </p:cNvSpPr>
          <p:nvPr>
            <p:ph type="ftr" sz="quarter" idx="10"/>
          </p:nvPr>
        </p:nvSpPr>
        <p:spPr/>
        <p:txBody>
          <a:bodyPr/>
          <a:lstStyle/>
          <a:p>
            <a:r>
              <a:rPr lang="en-US"/>
              <a:t> </a:t>
            </a:r>
          </a:p>
        </p:txBody>
      </p:sp>
      <p:sp>
        <p:nvSpPr>
          <p:cNvPr id="235522" name="Rectangle 2"/>
          <p:cNvSpPr>
            <a:spLocks noChangeArrowheads="1"/>
          </p:cNvSpPr>
          <p:nvPr/>
        </p:nvSpPr>
        <p:spPr bwMode="auto">
          <a:xfrm>
            <a:off x="1600200" y="2667000"/>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35523" name="Rectangle 3"/>
          <p:cNvSpPr>
            <a:spLocks noChangeArrowheads="1"/>
          </p:cNvSpPr>
          <p:nvPr/>
        </p:nvSpPr>
        <p:spPr bwMode="auto">
          <a:xfrm>
            <a:off x="1219200" y="2667000"/>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35524" name="Rectangle 4"/>
          <p:cNvSpPr>
            <a:spLocks noGrp="1" noChangeArrowheads="1"/>
          </p:cNvSpPr>
          <p:nvPr>
            <p:ph type="title"/>
          </p:nvPr>
        </p:nvSpPr>
        <p:spPr/>
        <p:txBody>
          <a:bodyPr/>
          <a:lstStyle/>
          <a:p>
            <a:r>
              <a:rPr lang="en-US"/>
              <a:t>Tournament Hybrid Predictors</a:t>
            </a:r>
          </a:p>
        </p:txBody>
      </p:sp>
      <p:sp>
        <p:nvSpPr>
          <p:cNvPr id="235525" name="Rectangle 5"/>
          <p:cNvSpPr>
            <a:spLocks noChangeArrowheads="1"/>
          </p:cNvSpPr>
          <p:nvPr/>
        </p:nvSpPr>
        <p:spPr bwMode="auto">
          <a:xfrm>
            <a:off x="457200" y="1295400"/>
            <a:ext cx="914400" cy="1066800"/>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Udimat" pitchFamily="2" charset="0"/>
              </a:rPr>
              <a:t>Pred</a:t>
            </a:r>
            <a:r>
              <a:rPr lang="en-US" baseline="-25000">
                <a:latin typeface="AUdimat" pitchFamily="2" charset="0"/>
              </a:rPr>
              <a:t>0</a:t>
            </a:r>
          </a:p>
        </p:txBody>
      </p:sp>
      <p:sp>
        <p:nvSpPr>
          <p:cNvPr id="235526" name="Rectangle 6"/>
          <p:cNvSpPr>
            <a:spLocks noChangeArrowheads="1"/>
          </p:cNvSpPr>
          <p:nvPr/>
        </p:nvSpPr>
        <p:spPr bwMode="auto">
          <a:xfrm>
            <a:off x="1600200" y="1295400"/>
            <a:ext cx="914400" cy="1066800"/>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AUdimat" pitchFamily="2" charset="0"/>
              </a:rPr>
              <a:t>Pred</a:t>
            </a:r>
            <a:r>
              <a:rPr lang="en-US" baseline="-25000">
                <a:latin typeface="AUdimat" pitchFamily="2" charset="0"/>
              </a:rPr>
              <a:t>1</a:t>
            </a:r>
          </a:p>
        </p:txBody>
      </p:sp>
      <p:sp>
        <p:nvSpPr>
          <p:cNvPr id="235527" name="AutoShape 7"/>
          <p:cNvSpPr>
            <a:spLocks noChangeArrowheads="1"/>
          </p:cNvSpPr>
          <p:nvPr/>
        </p:nvSpPr>
        <p:spPr bwMode="auto">
          <a:xfrm>
            <a:off x="990600" y="2667000"/>
            <a:ext cx="9144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latin typeface="AUdimat" pitchFamily="2" charset="0"/>
            </a:endParaRPr>
          </a:p>
        </p:txBody>
      </p:sp>
      <p:cxnSp>
        <p:nvCxnSpPr>
          <p:cNvPr id="235528" name="AutoShape 8"/>
          <p:cNvCxnSpPr>
            <a:cxnSpLocks noChangeShapeType="1"/>
            <a:stCxn id="235525" idx="2"/>
            <a:endCxn id="235523" idx="0"/>
          </p:cNvCxnSpPr>
          <p:nvPr/>
        </p:nvCxnSpPr>
        <p:spPr bwMode="auto">
          <a:xfrm rot="16200000" flipH="1">
            <a:off x="933450" y="2343150"/>
            <a:ext cx="304800" cy="342900"/>
          </a:xfrm>
          <a:prstGeom prst="bentConnector3">
            <a:avLst>
              <a:gd name="adj1" fmla="val 50000"/>
            </a:avLst>
          </a:prstGeom>
          <a:noFill/>
          <a:ln w="9525">
            <a:solidFill>
              <a:schemeClr val="tx1"/>
            </a:solidFill>
            <a:miter lim="800000"/>
            <a:headEnd/>
            <a:tailEnd type="triangle" w="med" len="med"/>
          </a:ln>
          <a:effectLst/>
        </p:spPr>
      </p:cxnSp>
      <p:cxnSp>
        <p:nvCxnSpPr>
          <p:cNvPr id="235529" name="AutoShape 9"/>
          <p:cNvCxnSpPr>
            <a:cxnSpLocks noChangeShapeType="1"/>
            <a:stCxn id="235526" idx="2"/>
            <a:endCxn id="235522" idx="0"/>
          </p:cNvCxnSpPr>
          <p:nvPr/>
        </p:nvCxnSpPr>
        <p:spPr bwMode="auto">
          <a:xfrm rot="5400000">
            <a:off x="1695450" y="2305050"/>
            <a:ext cx="304800" cy="419100"/>
          </a:xfrm>
          <a:prstGeom prst="bentConnector3">
            <a:avLst>
              <a:gd name="adj1" fmla="val 50000"/>
            </a:avLst>
          </a:prstGeom>
          <a:noFill/>
          <a:ln w="9525">
            <a:solidFill>
              <a:schemeClr val="tx1"/>
            </a:solidFill>
            <a:miter lim="800000"/>
            <a:headEnd/>
            <a:tailEnd type="triangle" w="med" len="med"/>
          </a:ln>
          <a:effectLst/>
        </p:spPr>
      </p:cxnSp>
      <p:sp>
        <p:nvSpPr>
          <p:cNvPr id="235530" name="Rectangle 10"/>
          <p:cNvSpPr>
            <a:spLocks noChangeArrowheads="1"/>
          </p:cNvSpPr>
          <p:nvPr/>
        </p:nvSpPr>
        <p:spPr bwMode="auto">
          <a:xfrm>
            <a:off x="3124200" y="1295400"/>
            <a:ext cx="1143000" cy="1066800"/>
          </a:xfrm>
          <a:prstGeom prst="rect">
            <a:avLst/>
          </a:prstGeom>
          <a:solidFill>
            <a:srgbClr val="0000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solidFill>
                  <a:srgbClr val="FFFFFF"/>
                </a:solidFill>
                <a:latin typeface="AUdimat" pitchFamily="2" charset="0"/>
              </a:rPr>
              <a:t>Meta-</a:t>
            </a:r>
          </a:p>
          <a:p>
            <a:pPr algn="ctr"/>
            <a:r>
              <a:rPr lang="en-US">
                <a:solidFill>
                  <a:srgbClr val="FFFFFF"/>
                </a:solidFill>
                <a:latin typeface="AUdimat" pitchFamily="2" charset="0"/>
              </a:rPr>
              <a:t>Predictor</a:t>
            </a:r>
          </a:p>
        </p:txBody>
      </p:sp>
      <p:cxnSp>
        <p:nvCxnSpPr>
          <p:cNvPr id="235531" name="AutoShape 11"/>
          <p:cNvCxnSpPr>
            <a:cxnSpLocks noChangeShapeType="1"/>
            <a:stCxn id="235530" idx="2"/>
            <a:endCxn id="235527" idx="0"/>
          </p:cNvCxnSpPr>
          <p:nvPr/>
        </p:nvCxnSpPr>
        <p:spPr bwMode="auto">
          <a:xfrm rot="5400000">
            <a:off x="2533650" y="1619250"/>
            <a:ext cx="419100" cy="1905000"/>
          </a:xfrm>
          <a:prstGeom prst="bentConnector2">
            <a:avLst/>
          </a:prstGeom>
          <a:noFill/>
          <a:ln w="9525">
            <a:solidFill>
              <a:schemeClr val="tx1"/>
            </a:solidFill>
            <a:miter lim="800000"/>
            <a:headEnd/>
            <a:tailEnd type="triangle" w="med" len="med"/>
          </a:ln>
          <a:effectLst/>
        </p:spPr>
      </p:cxnSp>
      <p:sp>
        <p:nvSpPr>
          <p:cNvPr id="235532" name="Line 12"/>
          <p:cNvSpPr>
            <a:spLocks noChangeShapeType="1"/>
          </p:cNvSpPr>
          <p:nvPr/>
        </p:nvSpPr>
        <p:spPr bwMode="auto">
          <a:xfrm>
            <a:off x="1447800" y="2895600"/>
            <a:ext cx="0" cy="22860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sp>
        <p:nvSpPr>
          <p:cNvPr id="235533" name="Text Box 13"/>
          <p:cNvSpPr txBox="1">
            <a:spLocks noChangeArrowheads="1"/>
          </p:cNvSpPr>
          <p:nvPr/>
        </p:nvSpPr>
        <p:spPr bwMode="auto">
          <a:xfrm>
            <a:off x="568325" y="3160713"/>
            <a:ext cx="1632178" cy="369332"/>
          </a:xfrm>
          <a:prstGeom prst="rect">
            <a:avLst/>
          </a:prstGeom>
          <a:noFill/>
          <a:ln w="9525">
            <a:noFill/>
            <a:miter lim="800000"/>
            <a:headEnd/>
            <a:tailEnd/>
          </a:ln>
          <a:effectLst/>
        </p:spPr>
        <p:txBody>
          <a:bodyPr wrap="none">
            <a:spAutoFit/>
          </a:bodyPr>
          <a:lstStyle/>
          <a:p>
            <a:pPr algn="ctr"/>
            <a:r>
              <a:rPr lang="en-US">
                <a:latin typeface="AUdimat" pitchFamily="2" charset="0"/>
              </a:rPr>
              <a:t>Final Prediction</a:t>
            </a:r>
          </a:p>
        </p:txBody>
      </p:sp>
      <p:sp>
        <p:nvSpPr>
          <p:cNvPr id="235534" name="Text Box 14"/>
          <p:cNvSpPr txBox="1">
            <a:spLocks noChangeArrowheads="1"/>
          </p:cNvSpPr>
          <p:nvPr/>
        </p:nvSpPr>
        <p:spPr bwMode="auto">
          <a:xfrm>
            <a:off x="4572000" y="1447800"/>
            <a:ext cx="2541080" cy="369332"/>
          </a:xfrm>
          <a:prstGeom prst="rect">
            <a:avLst/>
          </a:prstGeom>
          <a:noFill/>
          <a:ln w="9525">
            <a:noFill/>
            <a:miter lim="800000"/>
            <a:headEnd/>
            <a:tailEnd/>
          </a:ln>
          <a:effectLst/>
        </p:spPr>
        <p:txBody>
          <a:bodyPr wrap="none">
            <a:spAutoFit/>
          </a:bodyPr>
          <a:lstStyle/>
          <a:p>
            <a:pPr algn="ctr"/>
            <a:r>
              <a:rPr lang="en-US">
                <a:latin typeface="AUdimat" pitchFamily="2" charset="0"/>
              </a:rPr>
              <a:t>table of 2-/3-bit counters</a:t>
            </a:r>
          </a:p>
        </p:txBody>
      </p:sp>
      <p:sp>
        <p:nvSpPr>
          <p:cNvPr id="235535" name="Line 15"/>
          <p:cNvSpPr>
            <a:spLocks noChangeShapeType="1"/>
          </p:cNvSpPr>
          <p:nvPr/>
        </p:nvSpPr>
        <p:spPr bwMode="auto">
          <a:xfrm flipH="1">
            <a:off x="4267200" y="1600200"/>
            <a:ext cx="304800" cy="0"/>
          </a:xfrm>
          <a:prstGeom prst="line">
            <a:avLst/>
          </a:prstGeom>
          <a:noFill/>
          <a:ln w="9525">
            <a:solidFill>
              <a:schemeClr val="tx1"/>
            </a:solidFill>
            <a:round/>
            <a:headEnd/>
            <a:tailEnd type="triangle" w="med" len="med"/>
          </a:ln>
          <a:effectLst/>
        </p:spPr>
        <p:txBody>
          <a:bodyPr/>
          <a:lstStyle/>
          <a:p>
            <a:endParaRPr lang="en-US">
              <a:latin typeface="AUdimat" pitchFamily="2" charset="0"/>
            </a:endParaRPr>
          </a:p>
        </p:txBody>
      </p:sp>
      <p:graphicFrame>
        <p:nvGraphicFramePr>
          <p:cNvPr id="235567" name="Group 47"/>
          <p:cNvGraphicFramePr>
            <a:graphicFrameLocks noGrp="1"/>
          </p:cNvGraphicFramePr>
          <p:nvPr>
            <p:ph type="tbl" idx="1"/>
          </p:nvPr>
        </p:nvGraphicFramePr>
        <p:xfrm>
          <a:off x="4953000" y="2538413"/>
          <a:ext cx="3640138" cy="3044189"/>
        </p:xfrm>
        <a:graphic>
          <a:graphicData uri="http://schemas.openxmlformats.org/drawingml/2006/table">
            <a:tbl>
              <a:tblPr/>
              <a:tblGrid>
                <a:gridCol w="1176338"/>
                <a:gridCol w="1138237"/>
                <a:gridCol w="1325563"/>
              </a:tblGrid>
              <a:tr h="971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Udimat" pitchFamily="2" charset="0"/>
                        </a:rPr>
                        <a:t>Pred</a:t>
                      </a:r>
                      <a:r>
                        <a:rPr kumimoji="0" lang="en-US" sz="2800" b="0" i="0" u="none" strike="noStrike" cap="none" normalizeH="0" baseline="-25000" dirty="0" smtClean="0">
                          <a:ln>
                            <a:noFill/>
                          </a:ln>
                          <a:solidFill>
                            <a:schemeClr val="tx1"/>
                          </a:solidFill>
                          <a:effectLst/>
                          <a:latin typeface="AUdimat" pitchFamily="2"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Udimat" pitchFamily="2" charset="0"/>
                        </a:rPr>
                        <a:t>Pred</a:t>
                      </a:r>
                      <a:r>
                        <a:rPr kumimoji="0" lang="en-US" sz="2800" b="0" i="0" u="none" strike="noStrike" cap="none" normalizeH="0" baseline="-25000" dirty="0" smtClean="0">
                          <a:ln>
                            <a:noFill/>
                          </a:ln>
                          <a:solidFill>
                            <a:schemeClr val="tx1"/>
                          </a:solidFill>
                          <a:effectLst/>
                          <a:latin typeface="AUdimat" pitchFamily="2"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Udimat" pitchFamily="2" charset="0"/>
                        </a:rPr>
                        <a:t>Meta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Udimat" pitchFamily="2" charset="0"/>
                        </a:rPr>
                        <a:t>Update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Franklin Gothic Book" pitchFamily="34" charset="0"/>
                          <a:sym typeface="Wingdings" pitchFamily="2" charset="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Franklin Gothic Book" pitchFamily="34" charset="0"/>
                          <a:sym typeface="Wingdings" pitchFamily="2"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Udimat" pitchFamily="2"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Franklin Gothic Book" pitchFamily="34" charset="0"/>
                          <a:sym typeface="Wingdings" pitchFamily="2" charset="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Franklin Gothic Book" pitchFamily="34" charset="0"/>
                          <a:sym typeface="Wingdings" pitchFamily="2"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Udimat" pitchFamily="2" charset="0"/>
                        </a:rPr>
                        <a:t>Inc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Franklin Gothic Book" pitchFamily="34" charset="0"/>
                          <a:sym typeface="Wingdings" pitchFamily="2" charset="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Franklin Gothic Book" pitchFamily="34" charset="0"/>
                          <a:sym typeface="Wingdings" pitchFamily="2"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Udimat" pitchFamily="2" charset="0"/>
                        </a:rPr>
                        <a:t>Dec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Franklin Gothic Book" pitchFamily="34" charset="0"/>
                          <a:sym typeface="Wingdings" pitchFamily="2" charset="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Franklin Gothic Book" pitchFamily="34" charset="0"/>
                          <a:sym typeface="Wingdings" pitchFamily="2"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Udimat" pitchFamily="2"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562" name="Oval 42"/>
          <p:cNvSpPr>
            <a:spLocks noChangeArrowheads="1"/>
          </p:cNvSpPr>
          <p:nvPr/>
        </p:nvSpPr>
        <p:spPr bwMode="auto">
          <a:xfrm>
            <a:off x="2895600" y="2667000"/>
            <a:ext cx="76200" cy="228600"/>
          </a:xfrm>
          <a:prstGeom prst="ellipse">
            <a:avLst/>
          </a:prstGeom>
          <a:noFill/>
          <a:ln w="9525">
            <a:solidFill>
              <a:srgbClr val="FF0000"/>
            </a:solidFill>
            <a:round/>
            <a:headEnd/>
            <a:tailEnd/>
          </a:ln>
          <a:effectLst/>
        </p:spPr>
        <p:txBody>
          <a:bodyPr wrap="none" anchor="ctr"/>
          <a:lstStyle/>
          <a:p>
            <a:endParaRPr lang="en-US">
              <a:latin typeface="AUdimat" pitchFamily="2" charset="0"/>
            </a:endParaRPr>
          </a:p>
        </p:txBody>
      </p:sp>
      <p:sp>
        <p:nvSpPr>
          <p:cNvPr id="235563" name="Text Box 43"/>
          <p:cNvSpPr txBox="1">
            <a:spLocks noChangeArrowheads="1"/>
          </p:cNvSpPr>
          <p:nvPr/>
        </p:nvSpPr>
        <p:spPr bwMode="auto">
          <a:xfrm>
            <a:off x="1377950" y="3846513"/>
            <a:ext cx="2480166" cy="646331"/>
          </a:xfrm>
          <a:prstGeom prst="rect">
            <a:avLst/>
          </a:prstGeom>
          <a:noFill/>
          <a:ln w="9525">
            <a:noFill/>
            <a:miter lim="800000"/>
            <a:headEnd/>
            <a:tailEnd/>
          </a:ln>
          <a:effectLst/>
        </p:spPr>
        <p:txBody>
          <a:bodyPr wrap="none">
            <a:spAutoFit/>
          </a:bodyPr>
          <a:lstStyle/>
          <a:p>
            <a:pPr algn="ctr"/>
            <a:r>
              <a:rPr lang="en-US">
                <a:latin typeface="AUdimat" pitchFamily="2" charset="0"/>
              </a:rPr>
              <a:t>If meta-counter MSB = 0,</a:t>
            </a:r>
          </a:p>
          <a:p>
            <a:pPr algn="ctr"/>
            <a:r>
              <a:rPr lang="en-US">
                <a:latin typeface="AUdimat" pitchFamily="2" charset="0"/>
              </a:rPr>
              <a:t>use pred</a:t>
            </a:r>
            <a:r>
              <a:rPr lang="en-US" baseline="-25000">
                <a:latin typeface="AUdimat" pitchFamily="2" charset="0"/>
              </a:rPr>
              <a:t>0</a:t>
            </a:r>
            <a:r>
              <a:rPr lang="en-US">
                <a:latin typeface="AUdimat" pitchFamily="2" charset="0"/>
              </a:rPr>
              <a:t> else use pred</a:t>
            </a:r>
            <a:r>
              <a:rPr lang="en-US" baseline="-25000">
                <a:latin typeface="AUdimat" pitchFamily="2" charset="0"/>
              </a:rPr>
              <a:t>1</a:t>
            </a:r>
          </a:p>
        </p:txBody>
      </p:sp>
      <p:cxnSp>
        <p:nvCxnSpPr>
          <p:cNvPr id="235564" name="AutoShape 44"/>
          <p:cNvCxnSpPr>
            <a:cxnSpLocks noChangeShapeType="1"/>
            <a:stCxn id="235562" idx="4"/>
            <a:endCxn id="235563" idx="0"/>
          </p:cNvCxnSpPr>
          <p:nvPr/>
        </p:nvCxnSpPr>
        <p:spPr bwMode="auto">
          <a:xfrm rot="5400000">
            <a:off x="2300411" y="3213223"/>
            <a:ext cx="950913" cy="315667"/>
          </a:xfrm>
          <a:prstGeom prst="straightConnector1">
            <a:avLst/>
          </a:prstGeom>
          <a:noFill/>
          <a:ln w="9525">
            <a:solidFill>
              <a:srgbClr val="FF0000"/>
            </a:solidFill>
            <a:round/>
            <a:headEnd/>
            <a:tailEnd/>
          </a:ln>
          <a:effectLst/>
        </p:spPr>
      </p:cxnSp>
      <p:sp>
        <p:nvSpPr>
          <p:cNvPr id="21" name="Rectangle 20"/>
          <p:cNvSpPr/>
          <p:nvPr/>
        </p:nvSpPr>
        <p:spPr>
          <a:xfrm>
            <a:off x="7620000" y="3581400"/>
            <a:ext cx="76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543800" y="4114800"/>
            <a:ext cx="762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391400" y="4648200"/>
            <a:ext cx="990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467600" y="5181600"/>
            <a:ext cx="76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6134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236546" name="Rectangle 2"/>
          <p:cNvSpPr>
            <a:spLocks noGrp="1" noChangeArrowheads="1"/>
          </p:cNvSpPr>
          <p:nvPr>
            <p:ph type="title"/>
          </p:nvPr>
        </p:nvSpPr>
        <p:spPr/>
        <p:txBody>
          <a:bodyPr/>
          <a:lstStyle/>
          <a:p>
            <a:r>
              <a:rPr lang="en-US"/>
              <a:t>Common Combinations</a:t>
            </a:r>
          </a:p>
        </p:txBody>
      </p:sp>
      <p:sp>
        <p:nvSpPr>
          <p:cNvPr id="236547" name="Rectangle 3"/>
          <p:cNvSpPr>
            <a:spLocks noGrp="1" noChangeArrowheads="1"/>
          </p:cNvSpPr>
          <p:nvPr>
            <p:ph type="body" idx="1"/>
          </p:nvPr>
        </p:nvSpPr>
        <p:spPr/>
        <p:txBody>
          <a:bodyPr/>
          <a:lstStyle/>
          <a:p>
            <a:r>
              <a:rPr lang="en-US"/>
              <a:t>Global history + Local history</a:t>
            </a:r>
          </a:p>
          <a:p>
            <a:r>
              <a:rPr lang="en-US"/>
              <a:t>“easy” branches + global history</a:t>
            </a:r>
          </a:p>
          <a:p>
            <a:pPr lvl="1"/>
            <a:r>
              <a:rPr lang="en-US"/>
              <a:t>2bC and gshare</a:t>
            </a:r>
          </a:p>
          <a:p>
            <a:r>
              <a:rPr lang="en-US"/>
              <a:t>short history + long history</a:t>
            </a:r>
          </a:p>
          <a:p>
            <a:endParaRPr lang="en-US"/>
          </a:p>
          <a:p>
            <a:endParaRPr lang="en-US"/>
          </a:p>
          <a:p>
            <a:r>
              <a:rPr lang="en-US"/>
              <a:t>Many types of behaviors, many combinations</a:t>
            </a:r>
          </a:p>
        </p:txBody>
      </p:sp>
    </p:spTree>
    <p:extLst>
      <p:ext uri="{BB962C8B-B14F-4D97-AF65-F5344CB8AC3E}">
        <p14:creationId xmlns:p14="http://schemas.microsoft.com/office/powerpoint/2010/main" val="19808282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Perceptron</a:t>
            </a:r>
            <a:r>
              <a:rPr lang="en-US" dirty="0" smtClean="0"/>
              <a:t> Predictor	</a:t>
            </a:r>
            <a:endParaRPr lang="en-US" dirty="0"/>
          </a:p>
        </p:txBody>
      </p:sp>
      <p:sp>
        <p:nvSpPr>
          <p:cNvPr id="6" name="Content Placeholder 5"/>
          <p:cNvSpPr>
            <a:spLocks noGrp="1"/>
          </p:cNvSpPr>
          <p:nvPr>
            <p:ph idx="1"/>
          </p:nvPr>
        </p:nvSpPr>
        <p:spPr/>
        <p:txBody>
          <a:bodyPr/>
          <a:lstStyle/>
          <a:p>
            <a:r>
              <a:rPr lang="en-US" dirty="0" smtClean="0"/>
              <a:t>Use machine learning to train a branch predictor</a:t>
            </a:r>
          </a:p>
          <a:p>
            <a:r>
              <a:rPr lang="en-US" dirty="0" smtClean="0"/>
              <a:t>Outcome is not always taken or not-taken</a:t>
            </a:r>
          </a:p>
          <a:p>
            <a:r>
              <a:rPr lang="en-US" dirty="0" smtClean="0"/>
              <a:t>Train weight factors </a:t>
            </a:r>
          </a:p>
          <a:p>
            <a:r>
              <a:rPr lang="en-US" dirty="0" smtClean="0"/>
              <a:t>Requires much smaller storage </a:t>
            </a:r>
          </a:p>
          <a:p>
            <a:r>
              <a:rPr lang="en-US" dirty="0" smtClean="0"/>
              <a:t>Negative:  complex calculation (solution: pipelining), linearly </a:t>
            </a:r>
            <a:r>
              <a:rPr lang="en-US" dirty="0" err="1" smtClean="0"/>
              <a:t>inseperable</a:t>
            </a:r>
            <a:r>
              <a:rPr lang="en-US" dirty="0" smtClean="0"/>
              <a:t> (solution: piece-wise linear predictor)  </a:t>
            </a:r>
          </a:p>
          <a:p>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Tree>
    <p:extLst>
      <p:ext uri="{BB962C8B-B14F-4D97-AF65-F5344CB8AC3E}">
        <p14:creationId xmlns:p14="http://schemas.microsoft.com/office/powerpoint/2010/main" val="19994365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a:t>Branch-Predicting Perceptron</a:t>
            </a:r>
          </a:p>
        </p:txBody>
      </p:sp>
      <p:sp>
        <p:nvSpPr>
          <p:cNvPr id="572419" name="Rectangle 3"/>
          <p:cNvSpPr>
            <a:spLocks noGrp="1" noChangeArrowheads="1"/>
          </p:cNvSpPr>
          <p:nvPr>
            <p:ph type="body" idx="1"/>
          </p:nvPr>
        </p:nvSpPr>
        <p:spPr>
          <a:xfrm>
            <a:off x="457200" y="1219200"/>
            <a:ext cx="8199438" cy="2168525"/>
          </a:xfrm>
        </p:spPr>
        <p:txBody>
          <a:bodyPr/>
          <a:lstStyle/>
          <a:p>
            <a:r>
              <a:rPr lang="en-US"/>
              <a:t>Inputs (</a:t>
            </a:r>
            <a:r>
              <a:rPr lang="en-US" i="1"/>
              <a:t>x</a:t>
            </a:r>
            <a:r>
              <a:rPr lang="en-US"/>
              <a:t>’s) are from branch history and are -1 or +1</a:t>
            </a:r>
          </a:p>
          <a:p>
            <a:r>
              <a:rPr lang="en-US" i="1"/>
              <a:t>n </a:t>
            </a:r>
            <a:r>
              <a:rPr lang="en-US"/>
              <a:t>+ 1 small integer weights (</a:t>
            </a:r>
            <a:r>
              <a:rPr lang="en-US" i="1"/>
              <a:t>w</a:t>
            </a:r>
            <a:r>
              <a:rPr lang="en-US"/>
              <a:t>’s) learned by on-line training</a:t>
            </a:r>
          </a:p>
          <a:p>
            <a:r>
              <a:rPr lang="en-US"/>
              <a:t>Output (</a:t>
            </a:r>
            <a:r>
              <a:rPr lang="en-US" i="1"/>
              <a:t>y</a:t>
            </a:r>
            <a:r>
              <a:rPr lang="en-US"/>
              <a:t>)</a:t>
            </a:r>
            <a:r>
              <a:rPr lang="en-US" i="1"/>
              <a:t> </a:t>
            </a:r>
            <a:r>
              <a:rPr lang="en-US"/>
              <a:t>is dot product of </a:t>
            </a:r>
            <a:r>
              <a:rPr lang="en-US" i="1"/>
              <a:t>x</a:t>
            </a:r>
            <a:r>
              <a:rPr lang="en-US"/>
              <a:t>’s and </a:t>
            </a:r>
            <a:r>
              <a:rPr lang="en-US" i="1"/>
              <a:t>w</a:t>
            </a:r>
            <a:r>
              <a:rPr lang="en-US"/>
              <a:t>’s; predict taken if </a:t>
            </a:r>
            <a:r>
              <a:rPr lang="en-US" i="1"/>
              <a:t>y</a:t>
            </a:r>
            <a:r>
              <a:rPr lang="en-US"/>
              <a:t> </a:t>
            </a:r>
            <a:r>
              <a:rPr lang="en-US">
                <a:cs typeface="Times New Roman" pitchFamily="18" charset="0"/>
              </a:rPr>
              <a:t>≥ 0</a:t>
            </a:r>
          </a:p>
          <a:p>
            <a:r>
              <a:rPr lang="en-US"/>
              <a:t>Training finds correlations between history and outcome</a:t>
            </a:r>
          </a:p>
        </p:txBody>
      </p:sp>
      <p:pic>
        <p:nvPicPr>
          <p:cNvPr id="572420" name="Picture 4" descr="NN"/>
          <p:cNvPicPr>
            <a:picLocks noChangeAspect="1" noChangeArrowheads="1"/>
          </p:cNvPicPr>
          <p:nvPr/>
        </p:nvPicPr>
        <p:blipFill>
          <a:blip r:embed="rId2" cstate="print"/>
          <a:srcRect/>
          <a:stretch>
            <a:fillRect/>
          </a:stretch>
        </p:blipFill>
        <p:spPr bwMode="auto">
          <a:xfrm>
            <a:off x="457200" y="3387725"/>
            <a:ext cx="4414838" cy="2454275"/>
          </a:xfrm>
          <a:prstGeom prst="rect">
            <a:avLst/>
          </a:prstGeom>
          <a:noFill/>
        </p:spPr>
      </p:pic>
      <p:pic>
        <p:nvPicPr>
          <p:cNvPr id="572423" name="Picture 7" descr="sum"/>
          <p:cNvPicPr>
            <a:picLocks noChangeAspect="1" noChangeArrowheads="1"/>
          </p:cNvPicPr>
          <p:nvPr/>
        </p:nvPicPr>
        <p:blipFill>
          <a:blip r:embed="rId3" cstate="print"/>
          <a:srcRect/>
          <a:stretch>
            <a:fillRect/>
          </a:stretch>
        </p:blipFill>
        <p:spPr bwMode="auto">
          <a:xfrm>
            <a:off x="4872038" y="3995737"/>
            <a:ext cx="3784600" cy="1349375"/>
          </a:xfrm>
          <a:prstGeom prst="rect">
            <a:avLst/>
          </a:prstGeom>
          <a:noFill/>
        </p:spPr>
      </p:pic>
      <p:sp>
        <p:nvSpPr>
          <p:cNvPr id="7" name="TextBox 6"/>
          <p:cNvSpPr txBox="1"/>
          <p:nvPr/>
        </p:nvSpPr>
        <p:spPr>
          <a:xfrm>
            <a:off x="0" y="6488668"/>
            <a:ext cx="2809423" cy="369332"/>
          </a:xfrm>
          <a:prstGeom prst="rect">
            <a:avLst/>
          </a:prstGeom>
          <a:noFill/>
        </p:spPr>
        <p:txBody>
          <a:bodyPr wrap="none" rtlCol="0">
            <a:spAutoFit/>
          </a:bodyPr>
          <a:lstStyle/>
          <a:p>
            <a:r>
              <a:rPr lang="en-US" dirty="0" smtClean="0"/>
              <a:t> from D. Jimenez’s  slides</a:t>
            </a:r>
            <a:endParaRPr lang="en-US" dirty="0"/>
          </a:p>
        </p:txBody>
      </p:sp>
    </p:spTree>
    <p:extLst>
      <p:ext uri="{BB962C8B-B14F-4D97-AF65-F5344CB8AC3E}">
        <p14:creationId xmlns:p14="http://schemas.microsoft.com/office/powerpoint/2010/main" val="1191891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fld id="{91E70575-90CD-4A07-BA72-FA3020F1E986}" type="slidenum">
              <a:rPr lang="en-US"/>
              <a:pPr/>
              <a:t>27</a:t>
            </a:fld>
            <a:endParaRPr lang="en-US" sz="4000"/>
          </a:p>
        </p:txBody>
      </p:sp>
      <p:sp>
        <p:nvSpPr>
          <p:cNvPr id="615426" name="Rectangle 2"/>
          <p:cNvSpPr>
            <a:spLocks noGrp="1" noChangeArrowheads="1"/>
          </p:cNvSpPr>
          <p:nvPr>
            <p:ph type="title"/>
          </p:nvPr>
        </p:nvSpPr>
        <p:spPr/>
        <p:txBody>
          <a:bodyPr/>
          <a:lstStyle/>
          <a:p>
            <a:r>
              <a:rPr lang="en-US"/>
              <a:t>Training Algorithm</a:t>
            </a:r>
          </a:p>
        </p:txBody>
      </p:sp>
      <p:pic>
        <p:nvPicPr>
          <p:cNvPr id="615428" name="Picture 4" descr="training"/>
          <p:cNvPicPr>
            <a:picLocks noGrp="1" noChangeAspect="1" noChangeArrowheads="1"/>
          </p:cNvPicPr>
          <p:nvPr>
            <p:ph sz="half" idx="2"/>
          </p:nvPr>
        </p:nvPicPr>
        <p:blipFill>
          <a:blip r:embed="rId2" cstate="print"/>
          <a:srcRect/>
          <a:stretch>
            <a:fillRect/>
          </a:stretch>
        </p:blipFill>
        <p:spPr>
          <a:xfrm>
            <a:off x="685800" y="1295400"/>
            <a:ext cx="5557838" cy="4752975"/>
          </a:xfrm>
          <a:noFill/>
          <a:ln/>
        </p:spPr>
      </p:pic>
      <p:sp>
        <p:nvSpPr>
          <p:cNvPr id="5" name="TextBox 4"/>
          <p:cNvSpPr txBox="1"/>
          <p:nvPr/>
        </p:nvSpPr>
        <p:spPr>
          <a:xfrm>
            <a:off x="0" y="6488668"/>
            <a:ext cx="2809423" cy="369332"/>
          </a:xfrm>
          <a:prstGeom prst="rect">
            <a:avLst/>
          </a:prstGeom>
          <a:noFill/>
        </p:spPr>
        <p:txBody>
          <a:bodyPr wrap="none" rtlCol="0">
            <a:spAutoFit/>
          </a:bodyPr>
          <a:lstStyle/>
          <a:p>
            <a:r>
              <a:rPr lang="en-US" dirty="0" smtClean="0"/>
              <a:t> from D. Jimenez’s  slides</a:t>
            </a:r>
            <a:endParaRPr lang="en-US" dirty="0"/>
          </a:p>
        </p:txBody>
      </p:sp>
    </p:spTree>
    <p:extLst>
      <p:ext uri="{BB962C8B-B14F-4D97-AF65-F5344CB8AC3E}">
        <p14:creationId xmlns:p14="http://schemas.microsoft.com/office/powerpoint/2010/main" val="7258330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731000" y="6229350"/>
            <a:ext cx="1905000" cy="457200"/>
          </a:xfrm>
          <a:prstGeom prst="rect">
            <a:avLst/>
          </a:prstGeom>
        </p:spPr>
        <p:txBody>
          <a:bodyPr/>
          <a:lstStyle/>
          <a:p>
            <a:fld id="{EF1C342B-28D9-4C00-94C3-F644EC301DD0}" type="slidenum">
              <a:rPr lang="en-US"/>
              <a:pPr/>
              <a:t>28</a:t>
            </a:fld>
            <a:endParaRPr lang="en-US" sz="4000"/>
          </a:p>
        </p:txBody>
      </p:sp>
      <p:sp>
        <p:nvSpPr>
          <p:cNvPr id="642050" name="Rectangle 2"/>
          <p:cNvSpPr>
            <a:spLocks noGrp="1" noChangeArrowheads="1"/>
          </p:cNvSpPr>
          <p:nvPr>
            <p:ph type="title"/>
          </p:nvPr>
        </p:nvSpPr>
        <p:spPr/>
        <p:txBody>
          <a:bodyPr/>
          <a:lstStyle/>
          <a:p>
            <a:r>
              <a:rPr lang="en-US"/>
              <a:t>What Do The Weights Mean?</a:t>
            </a:r>
          </a:p>
        </p:txBody>
      </p:sp>
      <p:sp>
        <p:nvSpPr>
          <p:cNvPr id="642051" name="Rectangle 3"/>
          <p:cNvSpPr>
            <a:spLocks noGrp="1" noChangeArrowheads="1"/>
          </p:cNvSpPr>
          <p:nvPr>
            <p:ph type="body" idx="1"/>
          </p:nvPr>
        </p:nvSpPr>
        <p:spPr>
          <a:xfrm>
            <a:off x="381000" y="1219200"/>
            <a:ext cx="8178800" cy="4805362"/>
          </a:xfrm>
        </p:spPr>
        <p:txBody>
          <a:bodyPr/>
          <a:lstStyle/>
          <a:p>
            <a:r>
              <a:rPr lang="en-US" sz="2800" dirty="0"/>
              <a:t>The bias weight, </a:t>
            </a:r>
            <a:r>
              <a:rPr lang="en-US" sz="2800" i="1" dirty="0"/>
              <a:t>w</a:t>
            </a:r>
            <a:r>
              <a:rPr lang="en-US" sz="2800" baseline="-25000" dirty="0"/>
              <a:t>0</a:t>
            </a:r>
            <a:r>
              <a:rPr lang="en-US" sz="2800" dirty="0"/>
              <a:t>:</a:t>
            </a:r>
          </a:p>
          <a:p>
            <a:pPr lvl="1"/>
            <a:r>
              <a:rPr lang="en-US" sz="1800" dirty="0"/>
              <a:t>Proportional to the probability that the branch is taken</a:t>
            </a:r>
          </a:p>
          <a:p>
            <a:pPr lvl="1"/>
            <a:r>
              <a:rPr lang="en-US" sz="1800" dirty="0"/>
              <a:t>Doesn’t take into account other branches; just like a Smith predictor</a:t>
            </a:r>
          </a:p>
          <a:p>
            <a:r>
              <a:rPr lang="en-US" sz="2800" dirty="0"/>
              <a:t>The correlating weights, </a:t>
            </a:r>
            <a:r>
              <a:rPr lang="en-US" sz="2800" i="1" dirty="0"/>
              <a:t>w</a:t>
            </a:r>
            <a:r>
              <a:rPr lang="en-US" sz="2800" baseline="-25000" dirty="0"/>
              <a:t>1</a:t>
            </a:r>
            <a:r>
              <a:rPr lang="en-US" sz="2800" dirty="0"/>
              <a:t> through </a:t>
            </a:r>
            <a:r>
              <a:rPr lang="en-US" sz="2800" i="1" dirty="0" err="1"/>
              <a:t>w</a:t>
            </a:r>
            <a:r>
              <a:rPr lang="en-US" sz="2800" i="1" baseline="-25000" dirty="0" err="1"/>
              <a:t>n</a:t>
            </a:r>
            <a:r>
              <a:rPr lang="en-US" sz="2800" dirty="0"/>
              <a:t>:</a:t>
            </a:r>
          </a:p>
          <a:p>
            <a:pPr lvl="1"/>
            <a:r>
              <a:rPr lang="en-US" sz="1800" i="1" dirty="0" err="1"/>
              <a:t>w</a:t>
            </a:r>
            <a:r>
              <a:rPr lang="en-US" sz="1800" i="1" baseline="-25000" dirty="0" err="1"/>
              <a:t>i</a:t>
            </a:r>
            <a:r>
              <a:rPr lang="en-US" sz="1800" dirty="0"/>
              <a:t> is proportional to the probability that the predicted branch agrees with the </a:t>
            </a:r>
            <a:r>
              <a:rPr lang="en-US" sz="1800" i="1" dirty="0" err="1"/>
              <a:t>i</a:t>
            </a:r>
            <a:r>
              <a:rPr lang="en-US" sz="1800" baseline="30000" dirty="0" err="1"/>
              <a:t>th</a:t>
            </a:r>
            <a:r>
              <a:rPr lang="en-US" sz="1800" dirty="0"/>
              <a:t> branch in the history</a:t>
            </a:r>
          </a:p>
          <a:p>
            <a:r>
              <a:rPr lang="en-US" sz="2800" dirty="0"/>
              <a:t>The dot product of the </a:t>
            </a:r>
            <a:r>
              <a:rPr lang="en-US" sz="2800" i="1" dirty="0" err="1"/>
              <a:t>w</a:t>
            </a:r>
            <a:r>
              <a:rPr lang="en-US" sz="2800" dirty="0" err="1"/>
              <a:t>’s</a:t>
            </a:r>
            <a:r>
              <a:rPr lang="en-US" sz="2800" dirty="0"/>
              <a:t> and </a:t>
            </a:r>
            <a:r>
              <a:rPr lang="en-US" sz="2800" i="1" dirty="0" err="1"/>
              <a:t>x</a:t>
            </a:r>
            <a:r>
              <a:rPr lang="en-US" sz="2800" dirty="0" err="1"/>
              <a:t>’s</a:t>
            </a:r>
            <a:endParaRPr lang="en-US" sz="2800" dirty="0"/>
          </a:p>
          <a:p>
            <a:pPr lvl="1"/>
            <a:r>
              <a:rPr lang="en-US" sz="1800" i="1" dirty="0" err="1"/>
              <a:t>w</a:t>
            </a:r>
            <a:r>
              <a:rPr lang="en-US" sz="1800" i="1" baseline="-25000" dirty="0" err="1"/>
              <a:t>i</a:t>
            </a:r>
            <a:r>
              <a:rPr lang="en-US" sz="1800" dirty="0"/>
              <a:t> </a:t>
            </a:r>
            <a:r>
              <a:rPr lang="en-US" sz="1800" dirty="0">
                <a:cs typeface="Times New Roman" pitchFamily="18" charset="0"/>
              </a:rPr>
              <a:t>×</a:t>
            </a:r>
            <a:r>
              <a:rPr lang="en-US" sz="1800" dirty="0"/>
              <a:t> </a:t>
            </a:r>
            <a:r>
              <a:rPr lang="en-US" sz="1800" i="1" dirty="0"/>
              <a:t>x</a:t>
            </a:r>
            <a:r>
              <a:rPr lang="en-US" sz="1800" i="1" baseline="-25000" dirty="0"/>
              <a:t>i</a:t>
            </a:r>
            <a:r>
              <a:rPr lang="en-US" sz="2400" dirty="0"/>
              <a:t> </a:t>
            </a:r>
            <a:r>
              <a:rPr lang="en-US" sz="1800" dirty="0"/>
              <a:t>is proportional to the probability that the predicted branch is taken based on the correlation between this branch and the </a:t>
            </a:r>
            <a:r>
              <a:rPr lang="en-US" sz="1800" i="1" dirty="0" err="1"/>
              <a:t>i</a:t>
            </a:r>
            <a:r>
              <a:rPr lang="en-US" sz="1800" baseline="30000" dirty="0" err="1"/>
              <a:t>th</a:t>
            </a:r>
            <a:r>
              <a:rPr lang="en-US" sz="1800" dirty="0"/>
              <a:t> branch</a:t>
            </a:r>
          </a:p>
          <a:p>
            <a:pPr lvl="1"/>
            <a:r>
              <a:rPr lang="en-US" sz="1800" dirty="0"/>
              <a:t>Sum takes into account all estimated probabilities</a:t>
            </a:r>
          </a:p>
          <a:p>
            <a:r>
              <a:rPr lang="en-US" sz="2800" dirty="0"/>
              <a:t>What’s </a:t>
            </a:r>
            <a:r>
              <a:rPr lang="el-GR" sz="2800" i="1" dirty="0">
                <a:cs typeface="Times New Roman" pitchFamily="18" charset="0"/>
              </a:rPr>
              <a:t>θ</a:t>
            </a:r>
            <a:r>
              <a:rPr lang="en-US" sz="2800" dirty="0"/>
              <a:t>?</a:t>
            </a:r>
          </a:p>
          <a:p>
            <a:pPr lvl="1"/>
            <a:r>
              <a:rPr lang="en-US" sz="1800" dirty="0"/>
              <a:t>Keeps from overtraining; adapt quickly to changing behavior</a:t>
            </a:r>
          </a:p>
        </p:txBody>
      </p:sp>
      <p:sp>
        <p:nvSpPr>
          <p:cNvPr id="5" name="TextBox 4"/>
          <p:cNvSpPr txBox="1"/>
          <p:nvPr/>
        </p:nvSpPr>
        <p:spPr>
          <a:xfrm>
            <a:off x="0" y="6488668"/>
            <a:ext cx="2809423" cy="369332"/>
          </a:xfrm>
          <a:prstGeom prst="rect">
            <a:avLst/>
          </a:prstGeom>
          <a:noFill/>
        </p:spPr>
        <p:txBody>
          <a:bodyPr wrap="none" rtlCol="0">
            <a:spAutoFit/>
          </a:bodyPr>
          <a:lstStyle/>
          <a:p>
            <a:r>
              <a:rPr lang="en-US" dirty="0" smtClean="0"/>
              <a:t> from D. Jimenez’s  slides</a:t>
            </a:r>
            <a:endParaRPr lang="en-US" dirty="0"/>
          </a:p>
        </p:txBody>
      </p:sp>
    </p:spTree>
    <p:extLst>
      <p:ext uri="{BB962C8B-B14F-4D97-AF65-F5344CB8AC3E}">
        <p14:creationId xmlns:p14="http://schemas.microsoft.com/office/powerpoint/2010/main" val="20606330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731000" y="6229350"/>
            <a:ext cx="1905000" cy="457200"/>
          </a:xfrm>
          <a:prstGeom prst="rect">
            <a:avLst/>
          </a:prstGeom>
        </p:spPr>
        <p:txBody>
          <a:bodyPr/>
          <a:lstStyle/>
          <a:p>
            <a:fld id="{34F99499-267C-4C67-9AA8-972F4E6490D7}" type="slidenum">
              <a:rPr lang="en-US"/>
              <a:pPr/>
              <a:t>29</a:t>
            </a:fld>
            <a:endParaRPr lang="en-US" sz="4000"/>
          </a:p>
        </p:txBody>
      </p:sp>
      <p:sp>
        <p:nvSpPr>
          <p:cNvPr id="573442" name="Rectangle 2"/>
          <p:cNvSpPr>
            <a:spLocks noGrp="1" noChangeArrowheads="1"/>
          </p:cNvSpPr>
          <p:nvPr>
            <p:ph type="title"/>
          </p:nvPr>
        </p:nvSpPr>
        <p:spPr/>
        <p:txBody>
          <a:bodyPr/>
          <a:lstStyle/>
          <a:p>
            <a:r>
              <a:rPr lang="en-US"/>
              <a:t>Organization of the Perceptron Predictor</a:t>
            </a:r>
          </a:p>
        </p:txBody>
      </p:sp>
      <p:sp>
        <p:nvSpPr>
          <p:cNvPr id="573443" name="Rectangle 3"/>
          <p:cNvSpPr>
            <a:spLocks noGrp="1" noChangeArrowheads="1"/>
          </p:cNvSpPr>
          <p:nvPr>
            <p:ph type="body" idx="1"/>
          </p:nvPr>
        </p:nvSpPr>
        <p:spPr>
          <a:xfrm>
            <a:off x="457200" y="1371600"/>
            <a:ext cx="8178800" cy="4891087"/>
          </a:xfrm>
        </p:spPr>
        <p:txBody>
          <a:bodyPr/>
          <a:lstStyle/>
          <a:p>
            <a:r>
              <a:rPr lang="en-US" sz="2000" dirty="0"/>
              <a:t>Keeps a table of </a:t>
            </a:r>
            <a:r>
              <a:rPr lang="en-US" sz="2000" i="1" dirty="0"/>
              <a:t>m</a:t>
            </a:r>
            <a:r>
              <a:rPr lang="en-US" sz="2000" dirty="0"/>
              <a:t> </a:t>
            </a:r>
            <a:r>
              <a:rPr lang="en-US" sz="2000" dirty="0" err="1"/>
              <a:t>perceptron</a:t>
            </a:r>
            <a:r>
              <a:rPr lang="en-US" sz="2000" dirty="0"/>
              <a:t> weights vectors</a:t>
            </a:r>
          </a:p>
          <a:p>
            <a:r>
              <a:rPr lang="en-US" sz="2000" dirty="0"/>
              <a:t>Table is indexed by branch address modulo </a:t>
            </a:r>
            <a:r>
              <a:rPr lang="en-US" sz="2000" i="1" dirty="0"/>
              <a:t>m</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buFont typeface="Monotype Sorts" pitchFamily="2" charset="2"/>
              <a:buNone/>
            </a:pPr>
            <a:endParaRPr lang="en-US" sz="1400" dirty="0"/>
          </a:p>
          <a:p>
            <a:pPr>
              <a:buFont typeface="Monotype Sorts" pitchFamily="2" charset="2"/>
              <a:buNone/>
            </a:pPr>
            <a:endParaRPr lang="en-US" sz="1400" dirty="0"/>
          </a:p>
          <a:p>
            <a:pPr>
              <a:buFont typeface="Monotype Sorts" pitchFamily="2" charset="2"/>
              <a:buNone/>
            </a:pPr>
            <a:r>
              <a:rPr lang="en-US" sz="1400" dirty="0"/>
              <a:t>[</a:t>
            </a:r>
            <a:r>
              <a:rPr lang="en-US" sz="1400" dirty="0" err="1"/>
              <a:t>Jim</a:t>
            </a:r>
            <a:r>
              <a:rPr lang="en-US" sz="1400" dirty="0" err="1">
                <a:cs typeface="Times New Roman" pitchFamily="18" charset="0"/>
              </a:rPr>
              <a:t>énez</a:t>
            </a:r>
            <a:r>
              <a:rPr lang="en-US" sz="1400" dirty="0">
                <a:cs typeface="Times New Roman" pitchFamily="18" charset="0"/>
              </a:rPr>
              <a:t> &amp; Lin, HPCA 2001]</a:t>
            </a:r>
          </a:p>
        </p:txBody>
      </p:sp>
      <p:pic>
        <p:nvPicPr>
          <p:cNvPr id="573444" name="Picture 4" descr="BLOCK"/>
          <p:cNvPicPr>
            <a:picLocks noChangeAspect="1" noChangeArrowheads="1"/>
          </p:cNvPicPr>
          <p:nvPr/>
        </p:nvPicPr>
        <p:blipFill>
          <a:blip r:embed="rId2" cstate="print"/>
          <a:srcRect/>
          <a:stretch>
            <a:fillRect/>
          </a:stretch>
        </p:blipFill>
        <p:spPr bwMode="auto">
          <a:xfrm>
            <a:off x="1960563" y="3038475"/>
            <a:ext cx="4497387" cy="2341563"/>
          </a:xfrm>
          <a:prstGeom prst="rect">
            <a:avLst/>
          </a:prstGeom>
          <a:noFill/>
        </p:spPr>
      </p:pic>
      <p:sp>
        <p:nvSpPr>
          <p:cNvPr id="6" name="TextBox 5"/>
          <p:cNvSpPr txBox="1"/>
          <p:nvPr/>
        </p:nvSpPr>
        <p:spPr>
          <a:xfrm>
            <a:off x="0" y="6488668"/>
            <a:ext cx="2809423" cy="369332"/>
          </a:xfrm>
          <a:prstGeom prst="rect">
            <a:avLst/>
          </a:prstGeom>
          <a:noFill/>
        </p:spPr>
        <p:txBody>
          <a:bodyPr wrap="none" rtlCol="0">
            <a:spAutoFit/>
          </a:bodyPr>
          <a:lstStyle/>
          <a:p>
            <a:r>
              <a:rPr lang="en-US" dirty="0" smtClean="0"/>
              <a:t> from D. Jimenez’s  slides</a:t>
            </a:r>
            <a:endParaRPr lang="en-US" dirty="0"/>
          </a:p>
        </p:txBody>
      </p:sp>
    </p:spTree>
    <p:extLst>
      <p:ext uri="{BB962C8B-B14F-4D97-AF65-F5344CB8AC3E}">
        <p14:creationId xmlns:p14="http://schemas.microsoft.com/office/powerpoint/2010/main" val="556238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57698" name="Rectangle 2"/>
          <p:cNvSpPr>
            <a:spLocks noGrp="1" noChangeArrowheads="1"/>
          </p:cNvSpPr>
          <p:nvPr>
            <p:ph type="title"/>
          </p:nvPr>
        </p:nvSpPr>
        <p:spPr/>
        <p:txBody>
          <a:bodyPr/>
          <a:lstStyle/>
          <a:p>
            <a:r>
              <a:rPr lang="en-US" sz="3200"/>
              <a:t>Control Dependencies</a:t>
            </a:r>
          </a:p>
        </p:txBody>
      </p:sp>
      <p:sp>
        <p:nvSpPr>
          <p:cNvPr id="157699" name="Rectangle 3"/>
          <p:cNvSpPr>
            <a:spLocks noGrp="1" noChangeArrowheads="1"/>
          </p:cNvSpPr>
          <p:nvPr>
            <p:ph type="body" idx="1"/>
          </p:nvPr>
        </p:nvSpPr>
        <p:spPr>
          <a:noFill/>
          <a:ln/>
        </p:spPr>
        <p:txBody>
          <a:bodyPr/>
          <a:lstStyle/>
          <a:p>
            <a:r>
              <a:rPr lang="en-US" dirty="0"/>
              <a:t>Branches are very frequent</a:t>
            </a:r>
          </a:p>
          <a:p>
            <a:pPr lvl="1"/>
            <a:r>
              <a:rPr lang="en-US" dirty="0"/>
              <a:t>Approx. 20% of all instructions</a:t>
            </a:r>
          </a:p>
          <a:p>
            <a:r>
              <a:rPr lang="en-US" dirty="0"/>
              <a:t>Can not wait until we know where it goes</a:t>
            </a:r>
          </a:p>
          <a:p>
            <a:pPr lvl="1"/>
            <a:r>
              <a:rPr lang="en-US" dirty="0"/>
              <a:t>Long </a:t>
            </a:r>
            <a:r>
              <a:rPr lang="en-US" dirty="0" smtClean="0"/>
              <a:t>pipelines</a:t>
            </a:r>
            <a:endParaRPr lang="en-US" dirty="0"/>
          </a:p>
          <a:p>
            <a:pPr lvl="2"/>
            <a:r>
              <a:rPr lang="en-US" dirty="0"/>
              <a:t>Branch outcome </a:t>
            </a:r>
            <a:r>
              <a:rPr lang="en-US" dirty="0" smtClean="0"/>
              <a:t>is known </a:t>
            </a:r>
            <a:r>
              <a:rPr lang="en-US" dirty="0"/>
              <a:t>after B cycles</a:t>
            </a:r>
          </a:p>
          <a:p>
            <a:pPr lvl="2"/>
            <a:r>
              <a:rPr lang="en-US" dirty="0"/>
              <a:t>No scheduling past the branch until outcome known</a:t>
            </a:r>
          </a:p>
          <a:p>
            <a:pPr lvl="1"/>
            <a:r>
              <a:rPr lang="en-US" dirty="0" err="1"/>
              <a:t>Superscalars</a:t>
            </a:r>
            <a:r>
              <a:rPr lang="en-US" dirty="0"/>
              <a:t> (e.g., 4-way)</a:t>
            </a:r>
          </a:p>
          <a:p>
            <a:pPr lvl="2"/>
            <a:r>
              <a:rPr lang="en-US" dirty="0"/>
              <a:t>Branch every cycle or so!</a:t>
            </a:r>
          </a:p>
          <a:p>
            <a:pPr lvl="2"/>
            <a:r>
              <a:rPr lang="en-US" dirty="0"/>
              <a:t>One cycle of work, then bubbles for ~B cycles?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731000" y="6229350"/>
            <a:ext cx="1905000" cy="457200"/>
          </a:xfrm>
          <a:prstGeom prst="rect">
            <a:avLst/>
          </a:prstGeom>
        </p:spPr>
        <p:txBody>
          <a:bodyPr/>
          <a:lstStyle/>
          <a:p>
            <a:fld id="{34F99499-267C-4C67-9AA8-972F4E6490D7}" type="slidenum">
              <a:rPr lang="en-US"/>
              <a:pPr/>
              <a:t>30</a:t>
            </a:fld>
            <a:endParaRPr lang="en-US" sz="4000"/>
          </a:p>
        </p:txBody>
      </p:sp>
      <p:sp>
        <p:nvSpPr>
          <p:cNvPr id="573442" name="Rectangle 2"/>
          <p:cNvSpPr>
            <a:spLocks noGrp="1" noChangeArrowheads="1"/>
          </p:cNvSpPr>
          <p:nvPr>
            <p:ph type="title"/>
          </p:nvPr>
        </p:nvSpPr>
        <p:spPr/>
        <p:txBody>
          <a:bodyPr/>
          <a:lstStyle/>
          <a:p>
            <a:r>
              <a:rPr lang="en-US" dirty="0" err="1" smtClean="0"/>
              <a:t>Seznec’s</a:t>
            </a:r>
            <a:r>
              <a:rPr lang="en-US" dirty="0" smtClean="0"/>
              <a:t> Predictors: OGEHL</a:t>
            </a:r>
            <a:endParaRPr lang="en-US" dirty="0"/>
          </a:p>
        </p:txBody>
      </p:sp>
      <p:sp>
        <p:nvSpPr>
          <p:cNvPr id="573443" name="Rectangle 3"/>
          <p:cNvSpPr>
            <a:spLocks noGrp="1" noChangeArrowheads="1"/>
          </p:cNvSpPr>
          <p:nvPr>
            <p:ph type="body" idx="1"/>
          </p:nvPr>
        </p:nvSpPr>
        <p:spPr>
          <a:xfrm>
            <a:off x="457200" y="1219200"/>
            <a:ext cx="8178800" cy="4891087"/>
          </a:xfrm>
        </p:spPr>
        <p:txBody>
          <a:bodyPr/>
          <a:lstStyle/>
          <a:p>
            <a:r>
              <a:rPr lang="en-US" sz="2000" dirty="0" smtClean="0"/>
              <a:t>The basis (inspired by earlier work on multiple tables and combining)</a:t>
            </a:r>
          </a:p>
          <a:p>
            <a:endParaRPr lang="en-US" sz="2000" dirty="0"/>
          </a:p>
          <a:p>
            <a:endParaRPr lang="en-US" sz="2000" dirty="0" smtClean="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buFont typeface="Monotype Sorts" pitchFamily="2" charset="2"/>
              <a:buNone/>
            </a:pPr>
            <a:endParaRPr lang="en-US" sz="1400" dirty="0"/>
          </a:p>
          <a:p>
            <a:pPr>
              <a:buFont typeface="Monotype Sorts" pitchFamily="2" charset="2"/>
              <a:buNone/>
            </a:pPr>
            <a:endParaRPr lang="en-US" sz="1400" dirty="0"/>
          </a:p>
        </p:txBody>
      </p:sp>
      <p:sp>
        <p:nvSpPr>
          <p:cNvPr id="7" name="Text Box 2"/>
          <p:cNvSpPr txBox="1">
            <a:spLocks noChangeArrowheads="1"/>
          </p:cNvSpPr>
          <p:nvPr/>
        </p:nvSpPr>
        <p:spPr bwMode="auto">
          <a:xfrm>
            <a:off x="1054100" y="3098800"/>
            <a:ext cx="76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L(0)</a:t>
            </a:r>
          </a:p>
        </p:txBody>
      </p:sp>
      <p:sp>
        <p:nvSpPr>
          <p:cNvPr id="8" name="Rectangle 3"/>
          <p:cNvSpPr>
            <a:spLocks noChangeArrowheads="1"/>
          </p:cNvSpPr>
          <p:nvPr/>
        </p:nvSpPr>
        <p:spPr bwMode="auto">
          <a:xfrm>
            <a:off x="2001838" y="2127250"/>
            <a:ext cx="3198812" cy="1344613"/>
          </a:xfrm>
          <a:prstGeom prst="rect">
            <a:avLst/>
          </a:prstGeom>
          <a:solidFill>
            <a:schemeClr val="bg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9" name="Rectangle 4"/>
          <p:cNvSpPr>
            <a:spLocks noChangeArrowheads="1"/>
          </p:cNvSpPr>
          <p:nvPr/>
        </p:nvSpPr>
        <p:spPr bwMode="auto">
          <a:xfrm>
            <a:off x="2978150" y="2149475"/>
            <a:ext cx="465138" cy="1330325"/>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Rectangle 5"/>
          <p:cNvSpPr>
            <a:spLocks noChangeArrowheads="1"/>
          </p:cNvSpPr>
          <p:nvPr/>
        </p:nvSpPr>
        <p:spPr bwMode="auto">
          <a:xfrm>
            <a:off x="2185988" y="2544763"/>
            <a:ext cx="3200400" cy="1344612"/>
          </a:xfrm>
          <a:prstGeom prst="rect">
            <a:avLst/>
          </a:prstGeom>
          <a:solidFill>
            <a:schemeClr val="bg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Rectangle 6"/>
          <p:cNvSpPr>
            <a:spLocks noChangeArrowheads="1"/>
          </p:cNvSpPr>
          <p:nvPr/>
        </p:nvSpPr>
        <p:spPr bwMode="auto">
          <a:xfrm>
            <a:off x="2473325" y="2555875"/>
            <a:ext cx="463550" cy="1344613"/>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Rectangle 7"/>
          <p:cNvSpPr>
            <a:spLocks noChangeArrowheads="1"/>
          </p:cNvSpPr>
          <p:nvPr/>
        </p:nvSpPr>
        <p:spPr bwMode="auto">
          <a:xfrm>
            <a:off x="2465388" y="2976563"/>
            <a:ext cx="3198812" cy="1344612"/>
          </a:xfrm>
          <a:prstGeom prst="rect">
            <a:avLst/>
          </a:prstGeom>
          <a:solidFill>
            <a:schemeClr val="bg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8"/>
          <p:cNvSpPr>
            <a:spLocks noChangeArrowheads="1"/>
          </p:cNvSpPr>
          <p:nvPr/>
        </p:nvSpPr>
        <p:spPr bwMode="auto">
          <a:xfrm>
            <a:off x="4475163" y="3005138"/>
            <a:ext cx="463550" cy="1330325"/>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p>
        </p:txBody>
      </p:sp>
      <p:sp>
        <p:nvSpPr>
          <p:cNvPr id="14" name="Rectangle 9"/>
          <p:cNvSpPr>
            <a:spLocks noChangeArrowheads="1"/>
          </p:cNvSpPr>
          <p:nvPr/>
        </p:nvSpPr>
        <p:spPr bwMode="auto">
          <a:xfrm>
            <a:off x="2797175" y="3365500"/>
            <a:ext cx="3157538" cy="1331913"/>
          </a:xfrm>
          <a:prstGeom prst="rect">
            <a:avLst/>
          </a:prstGeom>
          <a:solidFill>
            <a:schemeClr val="bg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p>
        </p:txBody>
      </p:sp>
      <p:sp>
        <p:nvSpPr>
          <p:cNvPr id="15" name="Rectangle 10"/>
          <p:cNvSpPr>
            <a:spLocks noChangeArrowheads="1"/>
          </p:cNvSpPr>
          <p:nvPr/>
        </p:nvSpPr>
        <p:spPr bwMode="auto">
          <a:xfrm>
            <a:off x="4048125" y="3371850"/>
            <a:ext cx="463550" cy="1330325"/>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Line 11"/>
          <p:cNvSpPr>
            <a:spLocks noChangeShapeType="1"/>
          </p:cNvSpPr>
          <p:nvPr/>
        </p:nvSpPr>
        <p:spPr bwMode="auto">
          <a:xfrm>
            <a:off x="5200650" y="2314575"/>
            <a:ext cx="1781175" cy="79533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Line 12"/>
          <p:cNvSpPr>
            <a:spLocks noChangeShapeType="1"/>
          </p:cNvSpPr>
          <p:nvPr/>
        </p:nvSpPr>
        <p:spPr bwMode="auto">
          <a:xfrm>
            <a:off x="5362575" y="2822575"/>
            <a:ext cx="1562100" cy="4191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Line 13"/>
          <p:cNvSpPr>
            <a:spLocks noChangeShapeType="1"/>
          </p:cNvSpPr>
          <p:nvPr/>
        </p:nvSpPr>
        <p:spPr bwMode="auto">
          <a:xfrm>
            <a:off x="5635625" y="3243263"/>
            <a:ext cx="1274763" cy="21431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4"/>
          <p:cNvSpPr>
            <a:spLocks noChangeShapeType="1"/>
          </p:cNvSpPr>
          <p:nvPr/>
        </p:nvSpPr>
        <p:spPr bwMode="auto">
          <a:xfrm flipV="1">
            <a:off x="5942013" y="3689350"/>
            <a:ext cx="998537" cy="101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0" name="Oval 15"/>
          <p:cNvSpPr>
            <a:spLocks noChangeArrowheads="1"/>
          </p:cNvSpPr>
          <p:nvPr/>
        </p:nvSpPr>
        <p:spPr bwMode="auto">
          <a:xfrm>
            <a:off x="6910388" y="3038475"/>
            <a:ext cx="461962" cy="88423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800" b="0">
                <a:cs typeface="Times New Roman" charset="0"/>
              </a:rPr>
              <a:t>?</a:t>
            </a:r>
          </a:p>
        </p:txBody>
      </p:sp>
      <p:sp>
        <p:nvSpPr>
          <p:cNvPr id="21" name="Line 16"/>
          <p:cNvSpPr>
            <a:spLocks noChangeShapeType="1"/>
          </p:cNvSpPr>
          <p:nvPr/>
        </p:nvSpPr>
        <p:spPr bwMode="auto">
          <a:xfrm>
            <a:off x="7402513" y="3471863"/>
            <a:ext cx="608012" cy="14287"/>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 name="Rectangle 17"/>
          <p:cNvSpPr>
            <a:spLocks noChangeArrowheads="1"/>
          </p:cNvSpPr>
          <p:nvPr/>
        </p:nvSpPr>
        <p:spPr bwMode="auto">
          <a:xfrm>
            <a:off x="3087688" y="3859213"/>
            <a:ext cx="3157537" cy="1330325"/>
          </a:xfrm>
          <a:prstGeom prst="rect">
            <a:avLst/>
          </a:prstGeom>
          <a:solidFill>
            <a:schemeClr val="bg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b="0"/>
          </a:p>
        </p:txBody>
      </p:sp>
      <p:sp>
        <p:nvSpPr>
          <p:cNvPr id="23" name="Rectangle 18"/>
          <p:cNvSpPr>
            <a:spLocks noChangeArrowheads="1"/>
          </p:cNvSpPr>
          <p:nvPr/>
        </p:nvSpPr>
        <p:spPr bwMode="auto">
          <a:xfrm>
            <a:off x="4916488" y="3851275"/>
            <a:ext cx="450850" cy="13589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Line 19"/>
          <p:cNvSpPr>
            <a:spLocks noChangeShapeType="1"/>
          </p:cNvSpPr>
          <p:nvPr/>
        </p:nvSpPr>
        <p:spPr bwMode="auto">
          <a:xfrm flipV="1">
            <a:off x="6272213" y="3832225"/>
            <a:ext cx="766762" cy="709613"/>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Text Box 20"/>
          <p:cNvSpPr txBox="1">
            <a:spLocks noChangeArrowheads="1"/>
          </p:cNvSpPr>
          <p:nvPr/>
        </p:nvSpPr>
        <p:spPr bwMode="auto">
          <a:xfrm>
            <a:off x="2168525" y="5027613"/>
            <a:ext cx="769938"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L(4)</a:t>
            </a:r>
          </a:p>
        </p:txBody>
      </p:sp>
      <p:sp>
        <p:nvSpPr>
          <p:cNvPr id="26" name="Text Box 21"/>
          <p:cNvSpPr txBox="1">
            <a:spLocks noChangeArrowheads="1"/>
          </p:cNvSpPr>
          <p:nvPr/>
        </p:nvSpPr>
        <p:spPr bwMode="auto">
          <a:xfrm>
            <a:off x="1720850" y="4433888"/>
            <a:ext cx="76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L(3)</a:t>
            </a:r>
          </a:p>
        </p:txBody>
      </p:sp>
      <p:sp>
        <p:nvSpPr>
          <p:cNvPr id="27" name="Text Box 22"/>
          <p:cNvSpPr txBox="1">
            <a:spLocks noChangeArrowheads="1"/>
          </p:cNvSpPr>
          <p:nvPr/>
        </p:nvSpPr>
        <p:spPr bwMode="auto">
          <a:xfrm>
            <a:off x="1474788" y="3956050"/>
            <a:ext cx="76993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L(2)</a:t>
            </a:r>
          </a:p>
        </p:txBody>
      </p:sp>
      <p:sp>
        <p:nvSpPr>
          <p:cNvPr id="28" name="Text Box 23"/>
          <p:cNvSpPr txBox="1">
            <a:spLocks noChangeArrowheads="1"/>
          </p:cNvSpPr>
          <p:nvPr/>
        </p:nvSpPr>
        <p:spPr bwMode="auto">
          <a:xfrm>
            <a:off x="1214438" y="3551238"/>
            <a:ext cx="76993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t>L(1)</a:t>
            </a:r>
          </a:p>
        </p:txBody>
      </p:sp>
      <p:sp>
        <p:nvSpPr>
          <p:cNvPr id="29" name="Text Box 24"/>
          <p:cNvSpPr txBox="1">
            <a:spLocks noChangeArrowheads="1"/>
          </p:cNvSpPr>
          <p:nvPr/>
        </p:nvSpPr>
        <p:spPr bwMode="auto">
          <a:xfrm>
            <a:off x="4138613" y="2149475"/>
            <a:ext cx="6238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TO</a:t>
            </a:r>
          </a:p>
        </p:txBody>
      </p:sp>
      <p:sp>
        <p:nvSpPr>
          <p:cNvPr id="30" name="Text Box 25"/>
          <p:cNvSpPr txBox="1">
            <a:spLocks noChangeArrowheads="1"/>
          </p:cNvSpPr>
          <p:nvPr/>
        </p:nvSpPr>
        <p:spPr bwMode="auto">
          <a:xfrm>
            <a:off x="4484688" y="2566988"/>
            <a:ext cx="5397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T1</a:t>
            </a:r>
          </a:p>
        </p:txBody>
      </p:sp>
      <p:sp>
        <p:nvSpPr>
          <p:cNvPr id="31" name="Text Box 26"/>
          <p:cNvSpPr txBox="1">
            <a:spLocks noChangeArrowheads="1"/>
          </p:cNvSpPr>
          <p:nvPr/>
        </p:nvSpPr>
        <p:spPr bwMode="auto">
          <a:xfrm>
            <a:off x="4918075" y="2941638"/>
            <a:ext cx="5397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T2</a:t>
            </a:r>
          </a:p>
        </p:txBody>
      </p:sp>
      <p:sp>
        <p:nvSpPr>
          <p:cNvPr id="32" name="Text Box 27"/>
          <p:cNvSpPr txBox="1">
            <a:spLocks noChangeArrowheads="1"/>
          </p:cNvSpPr>
          <p:nvPr/>
        </p:nvSpPr>
        <p:spPr bwMode="auto">
          <a:xfrm>
            <a:off x="5251450" y="3435350"/>
            <a:ext cx="5397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T3</a:t>
            </a:r>
          </a:p>
        </p:txBody>
      </p:sp>
      <p:sp>
        <p:nvSpPr>
          <p:cNvPr id="33" name="Text Box 28"/>
          <p:cNvSpPr txBox="1">
            <a:spLocks noChangeArrowheads="1"/>
          </p:cNvSpPr>
          <p:nvPr/>
        </p:nvSpPr>
        <p:spPr bwMode="auto">
          <a:xfrm>
            <a:off x="5540375" y="3956050"/>
            <a:ext cx="5397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T4</a:t>
            </a:r>
          </a:p>
        </p:txBody>
      </p:sp>
    </p:spTree>
    <p:extLst>
      <p:ext uri="{BB962C8B-B14F-4D97-AF65-F5344CB8AC3E}">
        <p14:creationId xmlns:p14="http://schemas.microsoft.com/office/powerpoint/2010/main" val="2051625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4294967295"/>
          </p:nvPr>
        </p:nvSpPr>
        <p:spPr>
          <a:xfrm>
            <a:off x="1981200" y="6248400"/>
            <a:ext cx="762000" cy="457200"/>
          </a:xfrm>
          <a:prstGeom prst="rect">
            <a:avLst/>
          </a:prstGeom>
        </p:spPr>
        <p:txBody>
          <a:bodyPr/>
          <a:lstStyle/>
          <a:p>
            <a:fld id="{AE3B9B08-8971-564D-8FE2-CAC65821F7CC}" type="slidenum">
              <a:rPr lang="fr-FR"/>
              <a:pPr/>
              <a:t>31</a:t>
            </a:fld>
            <a:endParaRPr lang="fr-FR"/>
          </a:p>
        </p:txBody>
      </p:sp>
      <p:sp>
        <p:nvSpPr>
          <p:cNvPr id="250884" name="Rectangle 4"/>
          <p:cNvSpPr>
            <a:spLocks noGrp="1" noChangeArrowheads="1"/>
          </p:cNvSpPr>
          <p:nvPr>
            <p:ph type="title"/>
          </p:nvPr>
        </p:nvSpPr>
        <p:spPr/>
        <p:txBody>
          <a:bodyPr/>
          <a:lstStyle/>
          <a:p>
            <a:pPr algn="ctr"/>
            <a:r>
              <a:rPr lang="en-US">
                <a:solidFill>
                  <a:srgbClr val="FF0000"/>
                </a:solidFill>
              </a:rPr>
              <a:t>GEometric History Length</a:t>
            </a:r>
            <a:r>
              <a:rPr lang="en-US"/>
              <a:t> predictor</a:t>
            </a:r>
          </a:p>
        </p:txBody>
      </p:sp>
      <p:grpSp>
        <p:nvGrpSpPr>
          <p:cNvPr id="250894" name="Group 14"/>
          <p:cNvGrpSpPr>
            <a:grpSpLocks/>
          </p:cNvGrpSpPr>
          <p:nvPr/>
        </p:nvGrpSpPr>
        <p:grpSpPr bwMode="auto">
          <a:xfrm>
            <a:off x="547688" y="2406650"/>
            <a:ext cx="3498850" cy="968375"/>
            <a:chOff x="345" y="1516"/>
            <a:chExt cx="2204" cy="973"/>
          </a:xfrm>
        </p:grpSpPr>
        <p:graphicFrame>
          <p:nvGraphicFramePr>
            <p:cNvPr id="250885" name="Object 5"/>
            <p:cNvGraphicFramePr>
              <a:graphicFrameLocks noChangeAspect="1"/>
            </p:cNvGraphicFramePr>
            <p:nvPr/>
          </p:nvGraphicFramePr>
          <p:xfrm>
            <a:off x="353" y="1906"/>
            <a:ext cx="2196" cy="583"/>
          </p:xfrm>
          <a:graphic>
            <a:graphicData uri="http://schemas.openxmlformats.org/presentationml/2006/ole">
              <mc:AlternateContent xmlns:mc="http://schemas.openxmlformats.org/markup-compatibility/2006">
                <mc:Choice xmlns:v="urn:schemas-microsoft-com:vml" Requires="v">
                  <p:oleObj spid="_x0000_s2076" name="Equation" r:id="rId3" imgW="1015920" imgH="279360" progId="Equation.3">
                    <p:embed/>
                  </p:oleObj>
                </mc:Choice>
                <mc:Fallback>
                  <p:oleObj name="Equation" r:id="rId3" imgW="101592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 y="1906"/>
                          <a:ext cx="2196" cy="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50886" name="Object 6"/>
            <p:cNvGraphicFramePr>
              <a:graphicFrameLocks noChangeAspect="1"/>
            </p:cNvGraphicFramePr>
            <p:nvPr/>
          </p:nvGraphicFramePr>
          <p:xfrm>
            <a:off x="345" y="1516"/>
            <a:ext cx="1217" cy="446"/>
          </p:xfrm>
          <a:graphic>
            <a:graphicData uri="http://schemas.openxmlformats.org/presentationml/2006/ole">
              <mc:AlternateContent xmlns:mc="http://schemas.openxmlformats.org/markup-compatibility/2006">
                <mc:Choice xmlns:v="urn:schemas-microsoft-com:vml" Requires="v">
                  <p:oleObj spid="_x0000_s2077" name="Equation" r:id="rId5" imgW="533160" imgH="203040" progId="Equation.3">
                    <p:embed/>
                  </p:oleObj>
                </mc:Choice>
                <mc:Fallback>
                  <p:oleObj name="Equation" r:id="rId5" imgW="5331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 y="1516"/>
                          <a:ext cx="1217"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pSp>
      <p:sp>
        <p:nvSpPr>
          <p:cNvPr id="250887" name="Text Box 7"/>
          <p:cNvSpPr txBox="1">
            <a:spLocks noChangeArrowheads="1"/>
          </p:cNvSpPr>
          <p:nvPr/>
        </p:nvSpPr>
        <p:spPr bwMode="auto">
          <a:xfrm>
            <a:off x="1030288" y="1735138"/>
            <a:ext cx="736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800" b="0"/>
              <a:t>The set of history lengths forms a </a:t>
            </a:r>
            <a:r>
              <a:rPr lang="en-US" sz="2800" b="0">
                <a:solidFill>
                  <a:srgbClr val="FF0000"/>
                </a:solidFill>
              </a:rPr>
              <a:t>geometric</a:t>
            </a:r>
            <a:r>
              <a:rPr lang="en-US" sz="2800" b="0"/>
              <a:t> series</a:t>
            </a:r>
          </a:p>
        </p:txBody>
      </p:sp>
      <p:sp>
        <p:nvSpPr>
          <p:cNvPr id="250889" name="Text Box 9"/>
          <p:cNvSpPr txBox="1">
            <a:spLocks noChangeArrowheads="1"/>
          </p:cNvSpPr>
          <p:nvPr/>
        </p:nvSpPr>
        <p:spPr bwMode="auto">
          <a:xfrm>
            <a:off x="906463" y="5591175"/>
            <a:ext cx="7864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0">
                <a:solidFill>
                  <a:schemeClr val="accent2"/>
                </a:solidFill>
              </a:rPr>
              <a:t>What is important:</a:t>
            </a:r>
            <a:r>
              <a:rPr lang="en-US" b="0"/>
              <a:t> </a:t>
            </a:r>
            <a:r>
              <a:rPr lang="en-US" sz="2800" b="0">
                <a:solidFill>
                  <a:srgbClr val="FF0000"/>
                </a:solidFill>
              </a:rPr>
              <a:t>L(i)-L(i-1) is drastically increasing        </a:t>
            </a:r>
          </a:p>
        </p:txBody>
      </p:sp>
      <p:sp>
        <p:nvSpPr>
          <p:cNvPr id="250890" name="Text Box 10"/>
          <p:cNvSpPr txBox="1">
            <a:spLocks noChangeArrowheads="1"/>
          </p:cNvSpPr>
          <p:nvPr/>
        </p:nvSpPr>
        <p:spPr bwMode="auto">
          <a:xfrm>
            <a:off x="709613" y="5316538"/>
            <a:ext cx="3046412" cy="822325"/>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t>most of the storage </a:t>
            </a:r>
          </a:p>
          <a:p>
            <a:pPr algn="ctr"/>
            <a:r>
              <a:rPr lang="en-US"/>
              <a:t>for short history !!</a:t>
            </a:r>
          </a:p>
        </p:txBody>
      </p:sp>
      <p:sp>
        <p:nvSpPr>
          <p:cNvPr id="250882" name="Oval 2"/>
          <p:cNvSpPr>
            <a:spLocks noChangeArrowheads="1"/>
          </p:cNvSpPr>
          <p:nvPr/>
        </p:nvSpPr>
        <p:spPr bwMode="auto">
          <a:xfrm>
            <a:off x="6000750" y="4173538"/>
            <a:ext cx="744538" cy="538162"/>
          </a:xfrm>
          <a:prstGeom prst="ellipse">
            <a:avLst/>
          </a:prstGeom>
          <a:solidFill>
            <a:srgbClr val="FFFF66"/>
          </a:solidFill>
          <a:ln w="12700">
            <a:solidFill>
              <a:srgbClr val="FFFF66"/>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0883" name="Rectangle 3"/>
          <p:cNvSpPr>
            <a:spLocks noChangeArrowheads="1"/>
          </p:cNvSpPr>
          <p:nvPr/>
        </p:nvSpPr>
        <p:spPr bwMode="auto">
          <a:xfrm>
            <a:off x="2757488" y="4183063"/>
            <a:ext cx="2154237" cy="6365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0888" name="Text Box 8"/>
          <p:cNvSpPr txBox="1">
            <a:spLocks noChangeArrowheads="1"/>
          </p:cNvSpPr>
          <p:nvPr/>
        </p:nvSpPr>
        <p:spPr bwMode="auto">
          <a:xfrm>
            <a:off x="2770188" y="4141788"/>
            <a:ext cx="4402137" cy="5191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b="0">
                <a:solidFill>
                  <a:srgbClr val="FF0000"/>
                </a:solidFill>
                <a:cs typeface="Times New Roman" charset="0"/>
              </a:rPr>
              <a:t>{</a:t>
            </a:r>
            <a:r>
              <a:rPr lang="en-US" sz="2800" b="0">
                <a:solidFill>
                  <a:srgbClr val="FF0000"/>
                </a:solidFill>
              </a:rPr>
              <a:t>0, 2, 4, 8, 16, 32, 64, 128</a:t>
            </a:r>
            <a:r>
              <a:rPr lang="en-US" sz="2800" b="0">
                <a:solidFill>
                  <a:srgbClr val="FF0000"/>
                </a:solidFill>
                <a:cs typeface="Times New Roman" charset="0"/>
              </a:rPr>
              <a:t>}</a:t>
            </a:r>
          </a:p>
        </p:txBody>
      </p:sp>
      <p:sp>
        <p:nvSpPr>
          <p:cNvPr id="250891" name="Rectangle 11"/>
          <p:cNvSpPr>
            <a:spLocks noChangeArrowheads="1"/>
          </p:cNvSpPr>
          <p:nvPr/>
        </p:nvSpPr>
        <p:spPr bwMode="auto">
          <a:xfrm>
            <a:off x="5807075" y="2387600"/>
            <a:ext cx="2998788" cy="1019175"/>
          </a:xfrm>
          <a:prstGeom prst="rect">
            <a:avLst/>
          </a:prstGeom>
          <a:solidFill>
            <a:srgbClr val="FFFF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Capture correlation </a:t>
            </a:r>
          </a:p>
          <a:p>
            <a:pPr algn="ctr"/>
            <a:r>
              <a:rPr lang="en-US"/>
              <a:t>on very long histories</a:t>
            </a:r>
          </a:p>
        </p:txBody>
      </p:sp>
      <p:sp>
        <p:nvSpPr>
          <p:cNvPr id="250892" name="Line 12"/>
          <p:cNvSpPr>
            <a:spLocks noChangeShapeType="1"/>
          </p:cNvSpPr>
          <p:nvPr/>
        </p:nvSpPr>
        <p:spPr bwMode="auto">
          <a:xfrm flipH="1">
            <a:off x="6562725" y="3586163"/>
            <a:ext cx="568325" cy="479425"/>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0895" name="Line 15"/>
          <p:cNvSpPr>
            <a:spLocks noChangeShapeType="1"/>
          </p:cNvSpPr>
          <p:nvPr/>
        </p:nvSpPr>
        <p:spPr bwMode="auto">
          <a:xfrm flipV="1">
            <a:off x="2455863" y="4808538"/>
            <a:ext cx="1524000" cy="423862"/>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29481809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8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xit" presetSubtype="4" fill="hold" grpId="1" nodeType="clickEffect">
                                  <p:stCondLst>
                                    <p:cond delay="0"/>
                                  </p:stCondLst>
                                  <p:childTnLst>
                                    <p:anim calcmode="lin" valueType="num">
                                      <p:cBhvr additive="base">
                                        <p:cTn id="14" dur="500"/>
                                        <p:tgtEl>
                                          <p:spTgt spid="250889"/>
                                        </p:tgtEl>
                                        <p:attrNameLst>
                                          <p:attrName>ppt_x</p:attrName>
                                        </p:attrNameLst>
                                      </p:cBhvr>
                                      <p:tavLst>
                                        <p:tav tm="0">
                                          <p:val>
                                            <p:strVal val="ppt_x"/>
                                          </p:val>
                                        </p:tav>
                                        <p:tav tm="100000">
                                          <p:val>
                                            <p:strVal val="ppt_x"/>
                                          </p:val>
                                        </p:tav>
                                      </p:tavLst>
                                    </p:anim>
                                    <p:anim calcmode="lin" valueType="num">
                                      <p:cBhvr additive="base">
                                        <p:cTn id="15" dur="500"/>
                                        <p:tgtEl>
                                          <p:spTgt spid="250889"/>
                                        </p:tgtEl>
                                        <p:attrNameLst>
                                          <p:attrName>ppt_y</p:attrName>
                                        </p:attrNameLst>
                                      </p:cBhvr>
                                      <p:tavLst>
                                        <p:tav tm="0">
                                          <p:val>
                                            <p:strVal val="ppt_y"/>
                                          </p:val>
                                        </p:tav>
                                        <p:tav tm="100000">
                                          <p:val>
                                            <p:strVal val="1+ppt_h/2"/>
                                          </p:val>
                                        </p:tav>
                                      </p:tavLst>
                                    </p:anim>
                                    <p:set>
                                      <p:cBhvr>
                                        <p:cTn id="16" dur="1" fill="hold">
                                          <p:stCondLst>
                                            <p:cond delay="499"/>
                                          </p:stCondLst>
                                        </p:cTn>
                                        <p:tgtEl>
                                          <p:spTgt spid="25088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08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08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089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08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08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0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9" grpId="0"/>
      <p:bldP spid="250889" grpId="1"/>
      <p:bldP spid="250890" grpId="0" animBg="1"/>
      <p:bldP spid="250882" grpId="0" animBg="1"/>
      <p:bldP spid="250883" grpId="0" animBg="1"/>
      <p:bldP spid="250888" grpId="0"/>
      <p:bldP spid="250891" grpId="0" animBg="1"/>
      <p:bldP spid="250892" grpId="0" animBg="1"/>
      <p:bldP spid="25089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lide Number Placeholder 4"/>
          <p:cNvSpPr>
            <a:spLocks noGrp="1"/>
          </p:cNvSpPr>
          <p:nvPr>
            <p:ph type="sldNum" sz="quarter" idx="4294967295"/>
          </p:nvPr>
        </p:nvSpPr>
        <p:spPr>
          <a:xfrm>
            <a:off x="1981200" y="6248400"/>
            <a:ext cx="762000" cy="457200"/>
          </a:xfrm>
          <a:prstGeom prst="rect">
            <a:avLst/>
          </a:prstGeom>
        </p:spPr>
        <p:txBody>
          <a:bodyPr/>
          <a:lstStyle/>
          <a:p>
            <a:fld id="{576835AA-BEAC-B246-921B-FE35F4E8628B}" type="slidenum">
              <a:rPr lang="fr-FR"/>
              <a:pPr/>
              <a:t>32</a:t>
            </a:fld>
            <a:endParaRPr lang="fr-FR"/>
          </a:p>
        </p:txBody>
      </p:sp>
      <p:grpSp>
        <p:nvGrpSpPr>
          <p:cNvPr id="208081" name="Group 209"/>
          <p:cNvGrpSpPr>
            <a:grpSpLocks/>
          </p:cNvGrpSpPr>
          <p:nvPr/>
        </p:nvGrpSpPr>
        <p:grpSpPr bwMode="auto">
          <a:xfrm>
            <a:off x="1260475" y="1547813"/>
            <a:ext cx="6013450" cy="5310187"/>
            <a:chOff x="385" y="551"/>
            <a:chExt cx="3788" cy="3345"/>
          </a:xfrm>
        </p:grpSpPr>
        <p:sp>
          <p:nvSpPr>
            <p:cNvPr id="208018" name="Text Box 146"/>
            <p:cNvSpPr txBox="1">
              <a:spLocks noChangeArrowheads="1"/>
            </p:cNvSpPr>
            <p:nvPr/>
          </p:nvSpPr>
          <p:spPr bwMode="auto">
            <a:xfrm>
              <a:off x="385" y="568"/>
              <a:ext cx="34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pc</a:t>
              </a:r>
            </a:p>
          </p:txBody>
        </p:sp>
        <p:sp>
          <p:nvSpPr>
            <p:cNvPr id="208020" name="Text Box 148"/>
            <p:cNvSpPr txBox="1">
              <a:spLocks noChangeArrowheads="1"/>
            </p:cNvSpPr>
            <p:nvPr/>
          </p:nvSpPr>
          <p:spPr bwMode="auto">
            <a:xfrm>
              <a:off x="1360" y="551"/>
              <a:ext cx="72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h[0:L1]</a:t>
              </a:r>
            </a:p>
          </p:txBody>
        </p:sp>
        <p:grpSp>
          <p:nvGrpSpPr>
            <p:cNvPr id="208080" name="Group 208"/>
            <p:cNvGrpSpPr>
              <a:grpSpLocks/>
            </p:cNvGrpSpPr>
            <p:nvPr/>
          </p:nvGrpSpPr>
          <p:grpSpPr bwMode="auto">
            <a:xfrm>
              <a:off x="385" y="572"/>
              <a:ext cx="3788" cy="3324"/>
              <a:chOff x="385" y="572"/>
              <a:chExt cx="3788" cy="3324"/>
            </a:xfrm>
          </p:grpSpPr>
          <p:sp>
            <p:nvSpPr>
              <p:cNvPr id="207875" name="Rectangle 3"/>
              <p:cNvSpPr>
                <a:spLocks noChangeArrowheads="1"/>
              </p:cNvSpPr>
              <p:nvPr/>
            </p:nvSpPr>
            <p:spPr bwMode="auto">
              <a:xfrm>
                <a:off x="385" y="1162"/>
                <a:ext cx="363" cy="1270"/>
              </a:xfrm>
              <a:prstGeom prst="rect">
                <a:avLst/>
              </a:prstGeom>
              <a:solidFill>
                <a:srgbClr val="FF99CC"/>
              </a:solidFill>
              <a:ln w="28575">
                <a:solidFill>
                  <a:schemeClr val="tx1"/>
                </a:solidFill>
                <a:miter lim="800000"/>
                <a:headEnd/>
                <a:tailEnd type="none" w="lg"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nvGrpSpPr>
              <p:cNvPr id="207879" name="Group 7"/>
              <p:cNvGrpSpPr>
                <a:grpSpLocks/>
              </p:cNvGrpSpPr>
              <p:nvPr/>
            </p:nvGrpSpPr>
            <p:grpSpPr bwMode="auto">
              <a:xfrm>
                <a:off x="884" y="799"/>
                <a:ext cx="1202" cy="1588"/>
                <a:chOff x="884" y="867"/>
                <a:chExt cx="1202" cy="1588"/>
              </a:xfrm>
            </p:grpSpPr>
            <p:grpSp>
              <p:nvGrpSpPr>
                <p:cNvPr id="207880" name="Group 8"/>
                <p:cNvGrpSpPr>
                  <a:grpSpLocks/>
                </p:cNvGrpSpPr>
                <p:nvPr/>
              </p:nvGrpSpPr>
              <p:grpSpPr bwMode="auto">
                <a:xfrm>
                  <a:off x="884" y="1565"/>
                  <a:ext cx="1020" cy="441"/>
                  <a:chOff x="998" y="1565"/>
                  <a:chExt cx="1020" cy="441"/>
                </a:xfrm>
              </p:grpSpPr>
              <p:sp>
                <p:nvSpPr>
                  <p:cNvPr id="207881" name="Rectangle 9"/>
                  <p:cNvSpPr>
                    <a:spLocks noChangeArrowheads="1"/>
                  </p:cNvSpPr>
                  <p:nvPr/>
                </p:nvSpPr>
                <p:spPr bwMode="auto">
                  <a:xfrm>
                    <a:off x="1088" y="1570"/>
                    <a:ext cx="862" cy="431"/>
                  </a:xfrm>
                  <a:prstGeom prst="rect">
                    <a:avLst/>
                  </a:prstGeom>
                  <a:solidFill>
                    <a:srgbClr val="CCFF33"/>
                  </a:solidFill>
                  <a:ln w="28575">
                    <a:solidFill>
                      <a:schemeClr val="tx1"/>
                    </a:solidFill>
                    <a:miter lim="800000"/>
                    <a:headEnd/>
                    <a:tailEnd type="none" w="lg"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882" name="Text Box 10"/>
                  <p:cNvSpPr txBox="1">
                    <a:spLocks noChangeArrowheads="1"/>
                  </p:cNvSpPr>
                  <p:nvPr/>
                </p:nvSpPr>
                <p:spPr bwMode="auto">
                  <a:xfrm>
                    <a:off x="998" y="1575"/>
                    <a:ext cx="38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 ctr</a:t>
                    </a:r>
                  </a:p>
                </p:txBody>
              </p:sp>
              <p:sp>
                <p:nvSpPr>
                  <p:cNvPr id="207883" name="Line 11"/>
                  <p:cNvSpPr>
                    <a:spLocks noChangeShapeType="1"/>
                  </p:cNvSpPr>
                  <p:nvPr/>
                </p:nvSpPr>
                <p:spPr bwMode="auto">
                  <a:xfrm flipV="1">
                    <a:off x="1315" y="1565"/>
                    <a:ext cx="0" cy="436"/>
                  </a:xfrm>
                  <a:prstGeom prst="line">
                    <a:avLst/>
                  </a:prstGeom>
                  <a:noFill/>
                  <a:ln w="12700">
                    <a:solidFill>
                      <a:schemeClr val="tx1"/>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884" name="Text Box 12"/>
                  <p:cNvSpPr txBox="1">
                    <a:spLocks noChangeArrowheads="1"/>
                  </p:cNvSpPr>
                  <p:nvPr/>
                </p:nvSpPr>
                <p:spPr bwMode="auto">
                  <a:xfrm>
                    <a:off x="1790" y="1657"/>
                    <a:ext cx="2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u</a:t>
                    </a:r>
                  </a:p>
                </p:txBody>
              </p:sp>
              <p:sp>
                <p:nvSpPr>
                  <p:cNvPr id="207885" name="Text Box 13"/>
                  <p:cNvSpPr txBox="1">
                    <a:spLocks noChangeArrowheads="1"/>
                  </p:cNvSpPr>
                  <p:nvPr/>
                </p:nvSpPr>
                <p:spPr bwMode="auto">
                  <a:xfrm>
                    <a:off x="1292" y="1570"/>
                    <a:ext cx="47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 tag</a:t>
                    </a:r>
                  </a:p>
                </p:txBody>
              </p:sp>
              <p:sp>
                <p:nvSpPr>
                  <p:cNvPr id="207886" name="Line 14"/>
                  <p:cNvSpPr>
                    <a:spLocks noChangeShapeType="1"/>
                  </p:cNvSpPr>
                  <p:nvPr/>
                </p:nvSpPr>
                <p:spPr bwMode="auto">
                  <a:xfrm flipV="1">
                    <a:off x="1837" y="1570"/>
                    <a:ext cx="0" cy="436"/>
                  </a:xfrm>
                  <a:prstGeom prst="line">
                    <a:avLst/>
                  </a:prstGeom>
                  <a:noFill/>
                  <a:ln w="12700">
                    <a:solidFill>
                      <a:schemeClr val="tx1"/>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grpSp>
              <p:nvGrpSpPr>
                <p:cNvPr id="207887" name="Group 15"/>
                <p:cNvGrpSpPr>
                  <a:grpSpLocks/>
                </p:cNvGrpSpPr>
                <p:nvPr/>
              </p:nvGrpSpPr>
              <p:grpSpPr bwMode="auto">
                <a:xfrm>
                  <a:off x="1202" y="1067"/>
                  <a:ext cx="385" cy="231"/>
                  <a:chOff x="1679" y="3022"/>
                  <a:chExt cx="385" cy="231"/>
                </a:xfrm>
              </p:grpSpPr>
              <p:sp>
                <p:nvSpPr>
                  <p:cNvPr id="207888" name="AutoShape 16"/>
                  <p:cNvSpPr>
                    <a:spLocks noChangeArrowheads="1"/>
                  </p:cNvSpPr>
                  <p:nvPr/>
                </p:nvSpPr>
                <p:spPr bwMode="auto">
                  <a:xfrm>
                    <a:off x="1723" y="3067"/>
                    <a:ext cx="317" cy="159"/>
                  </a:xfrm>
                  <a:prstGeom prst="roundRect">
                    <a:avLst>
                      <a:gd name="adj" fmla="val 16667"/>
                    </a:avLst>
                  </a:prstGeom>
                  <a:noFill/>
                  <a:ln w="12700">
                    <a:solidFill>
                      <a:schemeClr val="tx1"/>
                    </a:solidFill>
                    <a:round/>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889" name="Text Box 17"/>
                  <p:cNvSpPr txBox="1">
                    <a:spLocks noChangeArrowheads="1"/>
                  </p:cNvSpPr>
                  <p:nvPr/>
                </p:nvSpPr>
                <p:spPr bwMode="auto">
                  <a:xfrm>
                    <a:off x="1679" y="3022"/>
                    <a:ext cx="3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hash</a:t>
                    </a:r>
                  </a:p>
                </p:txBody>
              </p:sp>
            </p:grpSp>
            <p:grpSp>
              <p:nvGrpSpPr>
                <p:cNvPr id="207890" name="Group 18"/>
                <p:cNvGrpSpPr>
                  <a:grpSpLocks/>
                </p:cNvGrpSpPr>
                <p:nvPr/>
              </p:nvGrpSpPr>
              <p:grpSpPr bwMode="auto">
                <a:xfrm>
                  <a:off x="1701" y="1067"/>
                  <a:ext cx="385" cy="231"/>
                  <a:chOff x="1679" y="3022"/>
                  <a:chExt cx="385" cy="231"/>
                </a:xfrm>
              </p:grpSpPr>
              <p:sp>
                <p:nvSpPr>
                  <p:cNvPr id="207891" name="AutoShape 19"/>
                  <p:cNvSpPr>
                    <a:spLocks noChangeArrowheads="1"/>
                  </p:cNvSpPr>
                  <p:nvPr/>
                </p:nvSpPr>
                <p:spPr bwMode="auto">
                  <a:xfrm>
                    <a:off x="1723" y="3067"/>
                    <a:ext cx="317" cy="159"/>
                  </a:xfrm>
                  <a:prstGeom prst="roundRect">
                    <a:avLst>
                      <a:gd name="adj" fmla="val 16667"/>
                    </a:avLst>
                  </a:prstGeom>
                  <a:noFill/>
                  <a:ln w="12700">
                    <a:solidFill>
                      <a:schemeClr val="tx1"/>
                    </a:solidFill>
                    <a:round/>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892" name="Text Box 20"/>
                  <p:cNvSpPr txBox="1">
                    <a:spLocks noChangeArrowheads="1"/>
                  </p:cNvSpPr>
                  <p:nvPr/>
                </p:nvSpPr>
                <p:spPr bwMode="auto">
                  <a:xfrm>
                    <a:off x="1679" y="3022"/>
                    <a:ext cx="3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hash</a:t>
                    </a:r>
                  </a:p>
                </p:txBody>
              </p:sp>
            </p:grpSp>
            <p:sp>
              <p:nvSpPr>
                <p:cNvPr id="207893" name="Line 21"/>
                <p:cNvSpPr>
                  <a:spLocks noChangeShapeType="1"/>
                </p:cNvSpPr>
                <p:nvPr/>
              </p:nvSpPr>
              <p:spPr bwMode="auto">
                <a:xfrm>
                  <a:off x="1406" y="1275"/>
                  <a:ext cx="0" cy="295"/>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894" name="Line 22"/>
                <p:cNvSpPr>
                  <a:spLocks noChangeShapeType="1"/>
                </p:cNvSpPr>
                <p:nvPr/>
              </p:nvSpPr>
              <p:spPr bwMode="auto">
                <a:xfrm>
                  <a:off x="1837" y="1003"/>
                  <a:ext cx="0" cy="120"/>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895" name="Line 23"/>
                <p:cNvSpPr>
                  <a:spLocks noChangeShapeType="1"/>
                </p:cNvSpPr>
                <p:nvPr/>
              </p:nvSpPr>
              <p:spPr bwMode="auto">
                <a:xfrm>
                  <a:off x="1973" y="958"/>
                  <a:ext cx="0" cy="168"/>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896" name="Line 24"/>
                <p:cNvSpPr>
                  <a:spLocks noChangeShapeType="1"/>
                </p:cNvSpPr>
                <p:nvPr/>
              </p:nvSpPr>
              <p:spPr bwMode="auto">
                <a:xfrm flipH="1">
                  <a:off x="1338" y="1003"/>
                  <a:ext cx="498"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897" name="Line 25"/>
                <p:cNvSpPr>
                  <a:spLocks noChangeShapeType="1"/>
                </p:cNvSpPr>
                <p:nvPr/>
              </p:nvSpPr>
              <p:spPr bwMode="auto">
                <a:xfrm flipH="1">
                  <a:off x="1475" y="958"/>
                  <a:ext cx="498"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898" name="Line 26"/>
                <p:cNvSpPr>
                  <a:spLocks noChangeShapeType="1"/>
                </p:cNvSpPr>
                <p:nvPr/>
              </p:nvSpPr>
              <p:spPr bwMode="auto">
                <a:xfrm>
                  <a:off x="1338" y="867"/>
                  <a:ext cx="0" cy="249"/>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899" name="Line 27"/>
                <p:cNvSpPr>
                  <a:spLocks noChangeShapeType="1"/>
                </p:cNvSpPr>
                <p:nvPr/>
              </p:nvSpPr>
              <p:spPr bwMode="auto">
                <a:xfrm>
                  <a:off x="1474" y="867"/>
                  <a:ext cx="0" cy="249"/>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nvGrpSpPr>
                <p:cNvPr id="207900" name="Group 28"/>
                <p:cNvGrpSpPr>
                  <a:grpSpLocks/>
                </p:cNvGrpSpPr>
                <p:nvPr/>
              </p:nvGrpSpPr>
              <p:grpSpPr bwMode="auto">
                <a:xfrm>
                  <a:off x="1248" y="2224"/>
                  <a:ext cx="317" cy="231"/>
                  <a:chOff x="1701" y="2908"/>
                  <a:chExt cx="317" cy="231"/>
                </a:xfrm>
              </p:grpSpPr>
              <p:sp>
                <p:nvSpPr>
                  <p:cNvPr id="207901" name="AutoShape 29"/>
                  <p:cNvSpPr>
                    <a:spLocks noChangeArrowheads="1"/>
                  </p:cNvSpPr>
                  <p:nvPr/>
                </p:nvSpPr>
                <p:spPr bwMode="auto">
                  <a:xfrm>
                    <a:off x="1745" y="2977"/>
                    <a:ext cx="228" cy="136"/>
                  </a:xfrm>
                  <a:prstGeom prst="roundRect">
                    <a:avLst>
                      <a:gd name="adj" fmla="val 16667"/>
                    </a:avLst>
                  </a:prstGeom>
                  <a:noFill/>
                  <a:ln w="19050">
                    <a:solidFill>
                      <a:schemeClr val="tx1"/>
                    </a:solidFill>
                    <a:round/>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02" name="Text Box 30"/>
                  <p:cNvSpPr txBox="1">
                    <a:spLocks noChangeArrowheads="1"/>
                  </p:cNvSpPr>
                  <p:nvPr/>
                </p:nvSpPr>
                <p:spPr bwMode="auto">
                  <a:xfrm>
                    <a:off x="1701" y="2908"/>
                    <a:ext cx="3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a:t>
                    </a:r>
                  </a:p>
                </p:txBody>
              </p:sp>
            </p:grpSp>
            <p:sp>
              <p:nvSpPr>
                <p:cNvPr id="207903" name="Line 31"/>
                <p:cNvSpPr>
                  <a:spLocks noChangeShapeType="1"/>
                </p:cNvSpPr>
                <p:nvPr/>
              </p:nvSpPr>
              <p:spPr bwMode="auto">
                <a:xfrm>
                  <a:off x="1406" y="2001"/>
                  <a:ext cx="0" cy="295"/>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04" name="Line 32"/>
                <p:cNvSpPr>
                  <a:spLocks noChangeShapeType="1"/>
                </p:cNvSpPr>
                <p:nvPr/>
              </p:nvSpPr>
              <p:spPr bwMode="auto">
                <a:xfrm flipH="1">
                  <a:off x="1520" y="2364"/>
                  <a:ext cx="384" cy="0"/>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05" name="Line 33"/>
                <p:cNvSpPr>
                  <a:spLocks noChangeShapeType="1"/>
                </p:cNvSpPr>
                <p:nvPr/>
              </p:nvSpPr>
              <p:spPr bwMode="auto">
                <a:xfrm flipV="1">
                  <a:off x="1904" y="1275"/>
                  <a:ext cx="0" cy="1089"/>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pSp>
          <p:grpSp>
            <p:nvGrpSpPr>
              <p:cNvPr id="207906" name="Group 34"/>
              <p:cNvGrpSpPr>
                <a:grpSpLocks/>
              </p:cNvGrpSpPr>
              <p:nvPr/>
            </p:nvGrpSpPr>
            <p:grpSpPr bwMode="auto">
              <a:xfrm>
                <a:off x="1927" y="799"/>
                <a:ext cx="1202" cy="1588"/>
                <a:chOff x="884" y="867"/>
                <a:chExt cx="1202" cy="1588"/>
              </a:xfrm>
            </p:grpSpPr>
            <p:grpSp>
              <p:nvGrpSpPr>
                <p:cNvPr id="207907" name="Group 35"/>
                <p:cNvGrpSpPr>
                  <a:grpSpLocks/>
                </p:cNvGrpSpPr>
                <p:nvPr/>
              </p:nvGrpSpPr>
              <p:grpSpPr bwMode="auto">
                <a:xfrm>
                  <a:off x="884" y="1565"/>
                  <a:ext cx="1020" cy="441"/>
                  <a:chOff x="998" y="1565"/>
                  <a:chExt cx="1020" cy="441"/>
                </a:xfrm>
              </p:grpSpPr>
              <p:sp>
                <p:nvSpPr>
                  <p:cNvPr id="207908" name="Rectangle 36"/>
                  <p:cNvSpPr>
                    <a:spLocks noChangeArrowheads="1"/>
                  </p:cNvSpPr>
                  <p:nvPr/>
                </p:nvSpPr>
                <p:spPr bwMode="auto">
                  <a:xfrm>
                    <a:off x="1088" y="1570"/>
                    <a:ext cx="862" cy="431"/>
                  </a:xfrm>
                  <a:prstGeom prst="rect">
                    <a:avLst/>
                  </a:prstGeom>
                  <a:solidFill>
                    <a:srgbClr val="CCFF33"/>
                  </a:solidFill>
                  <a:ln w="28575">
                    <a:solidFill>
                      <a:schemeClr val="tx1"/>
                    </a:solidFill>
                    <a:miter lim="800000"/>
                    <a:headEnd/>
                    <a:tailEnd type="none" w="lg"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09" name="Text Box 37"/>
                  <p:cNvSpPr txBox="1">
                    <a:spLocks noChangeArrowheads="1"/>
                  </p:cNvSpPr>
                  <p:nvPr/>
                </p:nvSpPr>
                <p:spPr bwMode="auto">
                  <a:xfrm>
                    <a:off x="998" y="1575"/>
                    <a:ext cx="38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 ctr</a:t>
                    </a:r>
                  </a:p>
                </p:txBody>
              </p:sp>
              <p:sp>
                <p:nvSpPr>
                  <p:cNvPr id="207910" name="Line 38"/>
                  <p:cNvSpPr>
                    <a:spLocks noChangeShapeType="1"/>
                  </p:cNvSpPr>
                  <p:nvPr/>
                </p:nvSpPr>
                <p:spPr bwMode="auto">
                  <a:xfrm flipV="1">
                    <a:off x="1315" y="1565"/>
                    <a:ext cx="0" cy="436"/>
                  </a:xfrm>
                  <a:prstGeom prst="line">
                    <a:avLst/>
                  </a:prstGeom>
                  <a:noFill/>
                  <a:ln w="12700">
                    <a:solidFill>
                      <a:schemeClr val="tx1"/>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11" name="Text Box 39"/>
                  <p:cNvSpPr txBox="1">
                    <a:spLocks noChangeArrowheads="1"/>
                  </p:cNvSpPr>
                  <p:nvPr/>
                </p:nvSpPr>
                <p:spPr bwMode="auto">
                  <a:xfrm>
                    <a:off x="1790" y="1657"/>
                    <a:ext cx="2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u</a:t>
                    </a:r>
                  </a:p>
                </p:txBody>
              </p:sp>
              <p:sp>
                <p:nvSpPr>
                  <p:cNvPr id="207912" name="Text Box 40"/>
                  <p:cNvSpPr txBox="1">
                    <a:spLocks noChangeArrowheads="1"/>
                  </p:cNvSpPr>
                  <p:nvPr/>
                </p:nvSpPr>
                <p:spPr bwMode="auto">
                  <a:xfrm>
                    <a:off x="1292" y="1570"/>
                    <a:ext cx="47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 tag</a:t>
                    </a:r>
                  </a:p>
                </p:txBody>
              </p:sp>
              <p:sp>
                <p:nvSpPr>
                  <p:cNvPr id="207913" name="Line 41"/>
                  <p:cNvSpPr>
                    <a:spLocks noChangeShapeType="1"/>
                  </p:cNvSpPr>
                  <p:nvPr/>
                </p:nvSpPr>
                <p:spPr bwMode="auto">
                  <a:xfrm flipV="1">
                    <a:off x="1837" y="1570"/>
                    <a:ext cx="0" cy="436"/>
                  </a:xfrm>
                  <a:prstGeom prst="line">
                    <a:avLst/>
                  </a:prstGeom>
                  <a:noFill/>
                  <a:ln w="12700">
                    <a:solidFill>
                      <a:schemeClr val="tx1"/>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grpSp>
              <p:nvGrpSpPr>
                <p:cNvPr id="207914" name="Group 42"/>
                <p:cNvGrpSpPr>
                  <a:grpSpLocks/>
                </p:cNvGrpSpPr>
                <p:nvPr/>
              </p:nvGrpSpPr>
              <p:grpSpPr bwMode="auto">
                <a:xfrm>
                  <a:off x="1202" y="1067"/>
                  <a:ext cx="385" cy="231"/>
                  <a:chOff x="1679" y="3022"/>
                  <a:chExt cx="385" cy="231"/>
                </a:xfrm>
              </p:grpSpPr>
              <p:sp>
                <p:nvSpPr>
                  <p:cNvPr id="207915" name="AutoShape 43"/>
                  <p:cNvSpPr>
                    <a:spLocks noChangeArrowheads="1"/>
                  </p:cNvSpPr>
                  <p:nvPr/>
                </p:nvSpPr>
                <p:spPr bwMode="auto">
                  <a:xfrm>
                    <a:off x="1723" y="3067"/>
                    <a:ext cx="317" cy="159"/>
                  </a:xfrm>
                  <a:prstGeom prst="roundRect">
                    <a:avLst>
                      <a:gd name="adj" fmla="val 16667"/>
                    </a:avLst>
                  </a:prstGeom>
                  <a:noFill/>
                  <a:ln w="12700">
                    <a:solidFill>
                      <a:schemeClr val="tx1"/>
                    </a:solidFill>
                    <a:round/>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16" name="Text Box 44"/>
                  <p:cNvSpPr txBox="1">
                    <a:spLocks noChangeArrowheads="1"/>
                  </p:cNvSpPr>
                  <p:nvPr/>
                </p:nvSpPr>
                <p:spPr bwMode="auto">
                  <a:xfrm>
                    <a:off x="1679" y="3022"/>
                    <a:ext cx="3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hash</a:t>
                    </a:r>
                  </a:p>
                </p:txBody>
              </p:sp>
            </p:grpSp>
            <p:grpSp>
              <p:nvGrpSpPr>
                <p:cNvPr id="207917" name="Group 45"/>
                <p:cNvGrpSpPr>
                  <a:grpSpLocks/>
                </p:cNvGrpSpPr>
                <p:nvPr/>
              </p:nvGrpSpPr>
              <p:grpSpPr bwMode="auto">
                <a:xfrm>
                  <a:off x="1701" y="1067"/>
                  <a:ext cx="385" cy="231"/>
                  <a:chOff x="1679" y="3022"/>
                  <a:chExt cx="385" cy="231"/>
                </a:xfrm>
              </p:grpSpPr>
              <p:sp>
                <p:nvSpPr>
                  <p:cNvPr id="207918" name="AutoShape 46"/>
                  <p:cNvSpPr>
                    <a:spLocks noChangeArrowheads="1"/>
                  </p:cNvSpPr>
                  <p:nvPr/>
                </p:nvSpPr>
                <p:spPr bwMode="auto">
                  <a:xfrm>
                    <a:off x="1723" y="3067"/>
                    <a:ext cx="317" cy="159"/>
                  </a:xfrm>
                  <a:prstGeom prst="roundRect">
                    <a:avLst>
                      <a:gd name="adj" fmla="val 16667"/>
                    </a:avLst>
                  </a:prstGeom>
                  <a:noFill/>
                  <a:ln w="12700">
                    <a:solidFill>
                      <a:schemeClr val="tx1"/>
                    </a:solidFill>
                    <a:round/>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19" name="Text Box 47"/>
                  <p:cNvSpPr txBox="1">
                    <a:spLocks noChangeArrowheads="1"/>
                  </p:cNvSpPr>
                  <p:nvPr/>
                </p:nvSpPr>
                <p:spPr bwMode="auto">
                  <a:xfrm>
                    <a:off x="1679" y="3022"/>
                    <a:ext cx="3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hash</a:t>
                    </a:r>
                  </a:p>
                </p:txBody>
              </p:sp>
            </p:grpSp>
            <p:sp>
              <p:nvSpPr>
                <p:cNvPr id="207920" name="Line 48"/>
                <p:cNvSpPr>
                  <a:spLocks noChangeShapeType="1"/>
                </p:cNvSpPr>
                <p:nvPr/>
              </p:nvSpPr>
              <p:spPr bwMode="auto">
                <a:xfrm>
                  <a:off x="1406" y="1275"/>
                  <a:ext cx="0" cy="295"/>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21" name="Line 49"/>
                <p:cNvSpPr>
                  <a:spLocks noChangeShapeType="1"/>
                </p:cNvSpPr>
                <p:nvPr/>
              </p:nvSpPr>
              <p:spPr bwMode="auto">
                <a:xfrm>
                  <a:off x="1837" y="1003"/>
                  <a:ext cx="0" cy="120"/>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22" name="Line 50"/>
                <p:cNvSpPr>
                  <a:spLocks noChangeShapeType="1"/>
                </p:cNvSpPr>
                <p:nvPr/>
              </p:nvSpPr>
              <p:spPr bwMode="auto">
                <a:xfrm>
                  <a:off x="1973" y="958"/>
                  <a:ext cx="0" cy="168"/>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23" name="Line 51"/>
                <p:cNvSpPr>
                  <a:spLocks noChangeShapeType="1"/>
                </p:cNvSpPr>
                <p:nvPr/>
              </p:nvSpPr>
              <p:spPr bwMode="auto">
                <a:xfrm flipH="1">
                  <a:off x="1338" y="1003"/>
                  <a:ext cx="498"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24" name="Line 52"/>
                <p:cNvSpPr>
                  <a:spLocks noChangeShapeType="1"/>
                </p:cNvSpPr>
                <p:nvPr/>
              </p:nvSpPr>
              <p:spPr bwMode="auto">
                <a:xfrm flipH="1">
                  <a:off x="1475" y="958"/>
                  <a:ext cx="498"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25" name="Line 53"/>
                <p:cNvSpPr>
                  <a:spLocks noChangeShapeType="1"/>
                </p:cNvSpPr>
                <p:nvPr/>
              </p:nvSpPr>
              <p:spPr bwMode="auto">
                <a:xfrm>
                  <a:off x="1338" y="867"/>
                  <a:ext cx="0" cy="249"/>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26" name="Line 54"/>
                <p:cNvSpPr>
                  <a:spLocks noChangeShapeType="1"/>
                </p:cNvSpPr>
                <p:nvPr/>
              </p:nvSpPr>
              <p:spPr bwMode="auto">
                <a:xfrm>
                  <a:off x="1474" y="867"/>
                  <a:ext cx="0" cy="249"/>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nvGrpSpPr>
                <p:cNvPr id="207927" name="Group 55"/>
                <p:cNvGrpSpPr>
                  <a:grpSpLocks/>
                </p:cNvGrpSpPr>
                <p:nvPr/>
              </p:nvGrpSpPr>
              <p:grpSpPr bwMode="auto">
                <a:xfrm>
                  <a:off x="1248" y="2224"/>
                  <a:ext cx="317" cy="231"/>
                  <a:chOff x="1701" y="2908"/>
                  <a:chExt cx="317" cy="231"/>
                </a:xfrm>
              </p:grpSpPr>
              <p:sp>
                <p:nvSpPr>
                  <p:cNvPr id="207928" name="AutoShape 56"/>
                  <p:cNvSpPr>
                    <a:spLocks noChangeArrowheads="1"/>
                  </p:cNvSpPr>
                  <p:nvPr/>
                </p:nvSpPr>
                <p:spPr bwMode="auto">
                  <a:xfrm>
                    <a:off x="1745" y="2977"/>
                    <a:ext cx="228" cy="136"/>
                  </a:xfrm>
                  <a:prstGeom prst="roundRect">
                    <a:avLst>
                      <a:gd name="adj" fmla="val 16667"/>
                    </a:avLst>
                  </a:prstGeom>
                  <a:noFill/>
                  <a:ln w="19050">
                    <a:solidFill>
                      <a:schemeClr val="tx1"/>
                    </a:solidFill>
                    <a:round/>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29" name="Text Box 57"/>
                  <p:cNvSpPr txBox="1">
                    <a:spLocks noChangeArrowheads="1"/>
                  </p:cNvSpPr>
                  <p:nvPr/>
                </p:nvSpPr>
                <p:spPr bwMode="auto">
                  <a:xfrm>
                    <a:off x="1701" y="2908"/>
                    <a:ext cx="3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a:t>
                    </a:r>
                  </a:p>
                </p:txBody>
              </p:sp>
            </p:grpSp>
            <p:sp>
              <p:nvSpPr>
                <p:cNvPr id="207930" name="Line 58"/>
                <p:cNvSpPr>
                  <a:spLocks noChangeShapeType="1"/>
                </p:cNvSpPr>
                <p:nvPr/>
              </p:nvSpPr>
              <p:spPr bwMode="auto">
                <a:xfrm>
                  <a:off x="1406" y="2001"/>
                  <a:ext cx="0" cy="295"/>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31" name="Line 59"/>
                <p:cNvSpPr>
                  <a:spLocks noChangeShapeType="1"/>
                </p:cNvSpPr>
                <p:nvPr/>
              </p:nvSpPr>
              <p:spPr bwMode="auto">
                <a:xfrm flipH="1">
                  <a:off x="1520" y="2364"/>
                  <a:ext cx="384" cy="0"/>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32" name="Line 60"/>
                <p:cNvSpPr>
                  <a:spLocks noChangeShapeType="1"/>
                </p:cNvSpPr>
                <p:nvPr/>
              </p:nvSpPr>
              <p:spPr bwMode="auto">
                <a:xfrm flipV="1">
                  <a:off x="1904" y="1275"/>
                  <a:ext cx="0" cy="1089"/>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pSp>
          <p:grpSp>
            <p:nvGrpSpPr>
              <p:cNvPr id="207933" name="Group 61"/>
              <p:cNvGrpSpPr>
                <a:grpSpLocks/>
              </p:cNvGrpSpPr>
              <p:nvPr/>
            </p:nvGrpSpPr>
            <p:grpSpPr bwMode="auto">
              <a:xfrm>
                <a:off x="2971" y="799"/>
                <a:ext cx="1202" cy="1588"/>
                <a:chOff x="884" y="867"/>
                <a:chExt cx="1202" cy="1588"/>
              </a:xfrm>
            </p:grpSpPr>
            <p:grpSp>
              <p:nvGrpSpPr>
                <p:cNvPr id="207934" name="Group 62"/>
                <p:cNvGrpSpPr>
                  <a:grpSpLocks/>
                </p:cNvGrpSpPr>
                <p:nvPr/>
              </p:nvGrpSpPr>
              <p:grpSpPr bwMode="auto">
                <a:xfrm>
                  <a:off x="884" y="1565"/>
                  <a:ext cx="1020" cy="441"/>
                  <a:chOff x="998" y="1565"/>
                  <a:chExt cx="1020" cy="441"/>
                </a:xfrm>
              </p:grpSpPr>
              <p:sp>
                <p:nvSpPr>
                  <p:cNvPr id="207935" name="Rectangle 63"/>
                  <p:cNvSpPr>
                    <a:spLocks noChangeArrowheads="1"/>
                  </p:cNvSpPr>
                  <p:nvPr/>
                </p:nvSpPr>
                <p:spPr bwMode="auto">
                  <a:xfrm>
                    <a:off x="1088" y="1570"/>
                    <a:ext cx="862" cy="431"/>
                  </a:xfrm>
                  <a:prstGeom prst="rect">
                    <a:avLst/>
                  </a:prstGeom>
                  <a:solidFill>
                    <a:srgbClr val="CCFF33"/>
                  </a:solidFill>
                  <a:ln w="28575">
                    <a:solidFill>
                      <a:schemeClr val="tx1"/>
                    </a:solidFill>
                    <a:miter lim="800000"/>
                    <a:headEnd/>
                    <a:tailEnd type="none" w="lg"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36" name="Text Box 64"/>
                  <p:cNvSpPr txBox="1">
                    <a:spLocks noChangeArrowheads="1"/>
                  </p:cNvSpPr>
                  <p:nvPr/>
                </p:nvSpPr>
                <p:spPr bwMode="auto">
                  <a:xfrm>
                    <a:off x="998" y="1575"/>
                    <a:ext cx="38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 ctr</a:t>
                    </a:r>
                  </a:p>
                </p:txBody>
              </p:sp>
              <p:sp>
                <p:nvSpPr>
                  <p:cNvPr id="207937" name="Line 65"/>
                  <p:cNvSpPr>
                    <a:spLocks noChangeShapeType="1"/>
                  </p:cNvSpPr>
                  <p:nvPr/>
                </p:nvSpPr>
                <p:spPr bwMode="auto">
                  <a:xfrm flipV="1">
                    <a:off x="1315" y="1565"/>
                    <a:ext cx="0" cy="436"/>
                  </a:xfrm>
                  <a:prstGeom prst="line">
                    <a:avLst/>
                  </a:prstGeom>
                  <a:noFill/>
                  <a:ln w="12700">
                    <a:solidFill>
                      <a:schemeClr val="tx1"/>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38" name="Text Box 66"/>
                  <p:cNvSpPr txBox="1">
                    <a:spLocks noChangeArrowheads="1"/>
                  </p:cNvSpPr>
                  <p:nvPr/>
                </p:nvSpPr>
                <p:spPr bwMode="auto">
                  <a:xfrm>
                    <a:off x="1790" y="1657"/>
                    <a:ext cx="2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u</a:t>
                    </a:r>
                  </a:p>
                </p:txBody>
              </p:sp>
              <p:sp>
                <p:nvSpPr>
                  <p:cNvPr id="207939" name="Text Box 67"/>
                  <p:cNvSpPr txBox="1">
                    <a:spLocks noChangeArrowheads="1"/>
                  </p:cNvSpPr>
                  <p:nvPr/>
                </p:nvSpPr>
                <p:spPr bwMode="auto">
                  <a:xfrm>
                    <a:off x="1292" y="1570"/>
                    <a:ext cx="47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 tag</a:t>
                    </a:r>
                  </a:p>
                </p:txBody>
              </p:sp>
              <p:sp>
                <p:nvSpPr>
                  <p:cNvPr id="207940" name="Line 68"/>
                  <p:cNvSpPr>
                    <a:spLocks noChangeShapeType="1"/>
                  </p:cNvSpPr>
                  <p:nvPr/>
                </p:nvSpPr>
                <p:spPr bwMode="auto">
                  <a:xfrm flipV="1">
                    <a:off x="1837" y="1570"/>
                    <a:ext cx="0" cy="436"/>
                  </a:xfrm>
                  <a:prstGeom prst="line">
                    <a:avLst/>
                  </a:prstGeom>
                  <a:noFill/>
                  <a:ln w="12700">
                    <a:solidFill>
                      <a:schemeClr val="tx1"/>
                    </a:solidFill>
                    <a:prstDash val="dash"/>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grpSp>
              <p:nvGrpSpPr>
                <p:cNvPr id="207941" name="Group 69"/>
                <p:cNvGrpSpPr>
                  <a:grpSpLocks/>
                </p:cNvGrpSpPr>
                <p:nvPr/>
              </p:nvGrpSpPr>
              <p:grpSpPr bwMode="auto">
                <a:xfrm>
                  <a:off x="1202" y="1067"/>
                  <a:ext cx="385" cy="231"/>
                  <a:chOff x="1679" y="3022"/>
                  <a:chExt cx="385" cy="231"/>
                </a:xfrm>
              </p:grpSpPr>
              <p:sp>
                <p:nvSpPr>
                  <p:cNvPr id="207942" name="AutoShape 70"/>
                  <p:cNvSpPr>
                    <a:spLocks noChangeArrowheads="1"/>
                  </p:cNvSpPr>
                  <p:nvPr/>
                </p:nvSpPr>
                <p:spPr bwMode="auto">
                  <a:xfrm>
                    <a:off x="1723" y="3067"/>
                    <a:ext cx="317" cy="159"/>
                  </a:xfrm>
                  <a:prstGeom prst="roundRect">
                    <a:avLst>
                      <a:gd name="adj" fmla="val 16667"/>
                    </a:avLst>
                  </a:prstGeom>
                  <a:noFill/>
                  <a:ln w="12700">
                    <a:solidFill>
                      <a:schemeClr val="tx1"/>
                    </a:solidFill>
                    <a:round/>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43" name="Text Box 71"/>
                  <p:cNvSpPr txBox="1">
                    <a:spLocks noChangeArrowheads="1"/>
                  </p:cNvSpPr>
                  <p:nvPr/>
                </p:nvSpPr>
                <p:spPr bwMode="auto">
                  <a:xfrm>
                    <a:off x="1679" y="3022"/>
                    <a:ext cx="3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hash</a:t>
                    </a:r>
                  </a:p>
                </p:txBody>
              </p:sp>
            </p:grpSp>
            <p:grpSp>
              <p:nvGrpSpPr>
                <p:cNvPr id="207944" name="Group 72"/>
                <p:cNvGrpSpPr>
                  <a:grpSpLocks/>
                </p:cNvGrpSpPr>
                <p:nvPr/>
              </p:nvGrpSpPr>
              <p:grpSpPr bwMode="auto">
                <a:xfrm>
                  <a:off x="1701" y="1067"/>
                  <a:ext cx="385" cy="231"/>
                  <a:chOff x="1679" y="3022"/>
                  <a:chExt cx="385" cy="231"/>
                </a:xfrm>
              </p:grpSpPr>
              <p:sp>
                <p:nvSpPr>
                  <p:cNvPr id="207945" name="AutoShape 73"/>
                  <p:cNvSpPr>
                    <a:spLocks noChangeArrowheads="1"/>
                  </p:cNvSpPr>
                  <p:nvPr/>
                </p:nvSpPr>
                <p:spPr bwMode="auto">
                  <a:xfrm>
                    <a:off x="1723" y="3067"/>
                    <a:ext cx="317" cy="159"/>
                  </a:xfrm>
                  <a:prstGeom prst="roundRect">
                    <a:avLst>
                      <a:gd name="adj" fmla="val 16667"/>
                    </a:avLst>
                  </a:prstGeom>
                  <a:noFill/>
                  <a:ln w="12700">
                    <a:solidFill>
                      <a:schemeClr val="tx1"/>
                    </a:solidFill>
                    <a:round/>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46" name="Text Box 74"/>
                  <p:cNvSpPr txBox="1">
                    <a:spLocks noChangeArrowheads="1"/>
                  </p:cNvSpPr>
                  <p:nvPr/>
                </p:nvSpPr>
                <p:spPr bwMode="auto">
                  <a:xfrm>
                    <a:off x="1679" y="3022"/>
                    <a:ext cx="3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hash</a:t>
                    </a:r>
                  </a:p>
                </p:txBody>
              </p:sp>
            </p:grpSp>
            <p:sp>
              <p:nvSpPr>
                <p:cNvPr id="207947" name="Line 75"/>
                <p:cNvSpPr>
                  <a:spLocks noChangeShapeType="1"/>
                </p:cNvSpPr>
                <p:nvPr/>
              </p:nvSpPr>
              <p:spPr bwMode="auto">
                <a:xfrm>
                  <a:off x="1406" y="1275"/>
                  <a:ext cx="0" cy="295"/>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48" name="Line 76"/>
                <p:cNvSpPr>
                  <a:spLocks noChangeShapeType="1"/>
                </p:cNvSpPr>
                <p:nvPr/>
              </p:nvSpPr>
              <p:spPr bwMode="auto">
                <a:xfrm>
                  <a:off x="1837" y="1003"/>
                  <a:ext cx="0" cy="120"/>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49" name="Line 77"/>
                <p:cNvSpPr>
                  <a:spLocks noChangeShapeType="1"/>
                </p:cNvSpPr>
                <p:nvPr/>
              </p:nvSpPr>
              <p:spPr bwMode="auto">
                <a:xfrm>
                  <a:off x="1973" y="958"/>
                  <a:ext cx="0" cy="168"/>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50" name="Line 78"/>
                <p:cNvSpPr>
                  <a:spLocks noChangeShapeType="1"/>
                </p:cNvSpPr>
                <p:nvPr/>
              </p:nvSpPr>
              <p:spPr bwMode="auto">
                <a:xfrm flipH="1">
                  <a:off x="1338" y="1003"/>
                  <a:ext cx="498"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51" name="Line 79"/>
                <p:cNvSpPr>
                  <a:spLocks noChangeShapeType="1"/>
                </p:cNvSpPr>
                <p:nvPr/>
              </p:nvSpPr>
              <p:spPr bwMode="auto">
                <a:xfrm flipH="1">
                  <a:off x="1475" y="958"/>
                  <a:ext cx="498"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52" name="Line 80"/>
                <p:cNvSpPr>
                  <a:spLocks noChangeShapeType="1"/>
                </p:cNvSpPr>
                <p:nvPr/>
              </p:nvSpPr>
              <p:spPr bwMode="auto">
                <a:xfrm>
                  <a:off x="1338" y="867"/>
                  <a:ext cx="0" cy="249"/>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53" name="Line 81"/>
                <p:cNvSpPr>
                  <a:spLocks noChangeShapeType="1"/>
                </p:cNvSpPr>
                <p:nvPr/>
              </p:nvSpPr>
              <p:spPr bwMode="auto">
                <a:xfrm>
                  <a:off x="1474" y="867"/>
                  <a:ext cx="0" cy="249"/>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nvGrpSpPr>
                <p:cNvPr id="207954" name="Group 82"/>
                <p:cNvGrpSpPr>
                  <a:grpSpLocks/>
                </p:cNvGrpSpPr>
                <p:nvPr/>
              </p:nvGrpSpPr>
              <p:grpSpPr bwMode="auto">
                <a:xfrm>
                  <a:off x="1248" y="2224"/>
                  <a:ext cx="317" cy="231"/>
                  <a:chOff x="1701" y="2908"/>
                  <a:chExt cx="317" cy="231"/>
                </a:xfrm>
              </p:grpSpPr>
              <p:sp>
                <p:nvSpPr>
                  <p:cNvPr id="207955" name="AutoShape 83"/>
                  <p:cNvSpPr>
                    <a:spLocks noChangeArrowheads="1"/>
                  </p:cNvSpPr>
                  <p:nvPr/>
                </p:nvSpPr>
                <p:spPr bwMode="auto">
                  <a:xfrm>
                    <a:off x="1745" y="2977"/>
                    <a:ext cx="228" cy="136"/>
                  </a:xfrm>
                  <a:prstGeom prst="roundRect">
                    <a:avLst>
                      <a:gd name="adj" fmla="val 16667"/>
                    </a:avLst>
                  </a:prstGeom>
                  <a:noFill/>
                  <a:ln w="19050">
                    <a:solidFill>
                      <a:schemeClr val="tx1"/>
                    </a:solidFill>
                    <a:round/>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56" name="Text Box 84"/>
                  <p:cNvSpPr txBox="1">
                    <a:spLocks noChangeArrowheads="1"/>
                  </p:cNvSpPr>
                  <p:nvPr/>
                </p:nvSpPr>
                <p:spPr bwMode="auto">
                  <a:xfrm>
                    <a:off x="1701" y="2908"/>
                    <a:ext cx="3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a:t>
                    </a:r>
                  </a:p>
                </p:txBody>
              </p:sp>
            </p:grpSp>
            <p:sp>
              <p:nvSpPr>
                <p:cNvPr id="207957" name="Line 85"/>
                <p:cNvSpPr>
                  <a:spLocks noChangeShapeType="1"/>
                </p:cNvSpPr>
                <p:nvPr/>
              </p:nvSpPr>
              <p:spPr bwMode="auto">
                <a:xfrm>
                  <a:off x="1406" y="2001"/>
                  <a:ext cx="0" cy="295"/>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58" name="Line 86"/>
                <p:cNvSpPr>
                  <a:spLocks noChangeShapeType="1"/>
                </p:cNvSpPr>
                <p:nvPr/>
              </p:nvSpPr>
              <p:spPr bwMode="auto">
                <a:xfrm flipH="1">
                  <a:off x="1520" y="2364"/>
                  <a:ext cx="384" cy="0"/>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59" name="Line 87"/>
                <p:cNvSpPr>
                  <a:spLocks noChangeShapeType="1"/>
                </p:cNvSpPr>
                <p:nvPr/>
              </p:nvSpPr>
              <p:spPr bwMode="auto">
                <a:xfrm flipV="1">
                  <a:off x="1904" y="1275"/>
                  <a:ext cx="0" cy="1089"/>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pSp>
          <p:sp>
            <p:nvSpPr>
              <p:cNvPr id="207987" name="AutoShape 115"/>
              <p:cNvSpPr>
                <a:spLocks noChangeArrowheads="1"/>
              </p:cNvSpPr>
              <p:nvPr/>
            </p:nvSpPr>
            <p:spPr bwMode="auto">
              <a:xfrm>
                <a:off x="816" y="2727"/>
                <a:ext cx="319" cy="11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9050">
                <a:solidFill>
                  <a:schemeClr val="tx1"/>
                </a:solidFill>
                <a:miter lim="800000"/>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88" name="Line 116"/>
              <p:cNvSpPr>
                <a:spLocks noChangeShapeType="1"/>
              </p:cNvSpPr>
              <p:nvPr/>
            </p:nvSpPr>
            <p:spPr bwMode="auto">
              <a:xfrm>
                <a:off x="567" y="799"/>
                <a:ext cx="0" cy="363"/>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89" name="Line 117"/>
              <p:cNvSpPr>
                <a:spLocks noChangeShapeType="1"/>
              </p:cNvSpPr>
              <p:nvPr/>
            </p:nvSpPr>
            <p:spPr bwMode="auto">
              <a:xfrm>
                <a:off x="1043" y="1938"/>
                <a:ext cx="0" cy="789"/>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90" name="Line 118"/>
              <p:cNvSpPr>
                <a:spLocks noChangeShapeType="1"/>
              </p:cNvSpPr>
              <p:nvPr/>
            </p:nvSpPr>
            <p:spPr bwMode="auto">
              <a:xfrm flipH="1">
                <a:off x="907" y="2591"/>
                <a:ext cx="5" cy="146"/>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91" name="Line 119"/>
              <p:cNvSpPr>
                <a:spLocks noChangeShapeType="1"/>
              </p:cNvSpPr>
              <p:nvPr/>
            </p:nvSpPr>
            <p:spPr bwMode="auto">
              <a:xfrm flipH="1">
                <a:off x="453" y="2591"/>
                <a:ext cx="454"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92" name="Line 120"/>
              <p:cNvSpPr>
                <a:spLocks noChangeShapeType="1"/>
              </p:cNvSpPr>
              <p:nvPr/>
            </p:nvSpPr>
            <p:spPr bwMode="auto">
              <a:xfrm>
                <a:off x="453" y="2432"/>
                <a:ext cx="0" cy="159"/>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93" name="AutoShape 121"/>
              <p:cNvSpPr>
                <a:spLocks noChangeArrowheads="1"/>
              </p:cNvSpPr>
              <p:nvPr/>
            </p:nvSpPr>
            <p:spPr bwMode="auto">
              <a:xfrm>
                <a:off x="1837" y="3067"/>
                <a:ext cx="319" cy="11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9050">
                <a:solidFill>
                  <a:schemeClr val="tx1"/>
                </a:solidFill>
                <a:miter lim="800000"/>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94" name="Line 122"/>
              <p:cNvSpPr>
                <a:spLocks noChangeShapeType="1"/>
              </p:cNvSpPr>
              <p:nvPr/>
            </p:nvSpPr>
            <p:spPr bwMode="auto">
              <a:xfrm flipH="1">
                <a:off x="1928" y="2931"/>
                <a:ext cx="5" cy="146"/>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95" name="Line 123"/>
              <p:cNvSpPr>
                <a:spLocks noChangeShapeType="1"/>
              </p:cNvSpPr>
              <p:nvPr/>
            </p:nvSpPr>
            <p:spPr bwMode="auto">
              <a:xfrm flipH="1">
                <a:off x="974" y="2931"/>
                <a:ext cx="954"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96" name="AutoShape 124"/>
              <p:cNvSpPr>
                <a:spLocks noChangeArrowheads="1"/>
              </p:cNvSpPr>
              <p:nvPr/>
            </p:nvSpPr>
            <p:spPr bwMode="auto">
              <a:xfrm>
                <a:off x="2880" y="3408"/>
                <a:ext cx="319" cy="11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9050">
                <a:solidFill>
                  <a:schemeClr val="tx1"/>
                </a:solidFill>
                <a:miter lim="800000"/>
                <a:headEn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7997" name="Line 125"/>
              <p:cNvSpPr>
                <a:spLocks noChangeShapeType="1"/>
              </p:cNvSpPr>
              <p:nvPr/>
            </p:nvSpPr>
            <p:spPr bwMode="auto">
              <a:xfrm flipH="1">
                <a:off x="2971" y="3272"/>
                <a:ext cx="5" cy="146"/>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7998" name="Line 126"/>
              <p:cNvSpPr>
                <a:spLocks noChangeShapeType="1"/>
              </p:cNvSpPr>
              <p:nvPr/>
            </p:nvSpPr>
            <p:spPr bwMode="auto">
              <a:xfrm flipH="1">
                <a:off x="2017" y="3272"/>
                <a:ext cx="954" cy="0"/>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02" name="Line 130"/>
              <p:cNvSpPr>
                <a:spLocks noChangeShapeType="1"/>
              </p:cNvSpPr>
              <p:nvPr/>
            </p:nvSpPr>
            <p:spPr bwMode="auto">
              <a:xfrm>
                <a:off x="2086" y="1933"/>
                <a:ext cx="0" cy="1134"/>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03" name="Line 131"/>
              <p:cNvSpPr>
                <a:spLocks noChangeShapeType="1"/>
              </p:cNvSpPr>
              <p:nvPr/>
            </p:nvSpPr>
            <p:spPr bwMode="auto">
              <a:xfrm>
                <a:off x="3129" y="1933"/>
                <a:ext cx="0" cy="1475"/>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05" name="Line 133"/>
              <p:cNvSpPr>
                <a:spLocks noChangeShapeType="1"/>
              </p:cNvSpPr>
              <p:nvPr/>
            </p:nvSpPr>
            <p:spPr bwMode="auto">
              <a:xfrm flipV="1">
                <a:off x="974" y="2840"/>
                <a:ext cx="0" cy="91"/>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8006" name="Line 134"/>
              <p:cNvSpPr>
                <a:spLocks noChangeShapeType="1"/>
              </p:cNvSpPr>
              <p:nvPr/>
            </p:nvSpPr>
            <p:spPr bwMode="auto">
              <a:xfrm flipV="1">
                <a:off x="2018" y="3181"/>
                <a:ext cx="0" cy="91"/>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8009" name="Line 137"/>
              <p:cNvSpPr>
                <a:spLocks noChangeShapeType="1"/>
              </p:cNvSpPr>
              <p:nvPr/>
            </p:nvSpPr>
            <p:spPr bwMode="auto">
              <a:xfrm flipH="1">
                <a:off x="1088" y="2795"/>
                <a:ext cx="318" cy="0"/>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10" name="Line 138"/>
              <p:cNvSpPr>
                <a:spLocks noChangeShapeType="1"/>
              </p:cNvSpPr>
              <p:nvPr/>
            </p:nvSpPr>
            <p:spPr bwMode="auto">
              <a:xfrm flipV="1">
                <a:off x="1406" y="2361"/>
                <a:ext cx="0" cy="434"/>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08011" name="Line 139"/>
              <p:cNvSpPr>
                <a:spLocks noChangeShapeType="1"/>
              </p:cNvSpPr>
              <p:nvPr/>
            </p:nvSpPr>
            <p:spPr bwMode="auto">
              <a:xfrm flipH="1">
                <a:off x="2108" y="3135"/>
                <a:ext cx="341" cy="0"/>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12" name="Line 140"/>
              <p:cNvSpPr>
                <a:spLocks noChangeShapeType="1"/>
              </p:cNvSpPr>
              <p:nvPr/>
            </p:nvSpPr>
            <p:spPr bwMode="auto">
              <a:xfrm flipV="1">
                <a:off x="2449" y="2361"/>
                <a:ext cx="0" cy="774"/>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13" name="Line 141"/>
              <p:cNvSpPr>
                <a:spLocks noChangeShapeType="1"/>
              </p:cNvSpPr>
              <p:nvPr/>
            </p:nvSpPr>
            <p:spPr bwMode="auto">
              <a:xfrm flipH="1">
                <a:off x="3152" y="3475"/>
                <a:ext cx="341" cy="0"/>
              </a:xfrm>
              <a:prstGeom prst="line">
                <a:avLst/>
              </a:prstGeom>
              <a:noFill/>
              <a:ln w="1905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14" name="Line 142"/>
              <p:cNvSpPr>
                <a:spLocks noChangeShapeType="1"/>
              </p:cNvSpPr>
              <p:nvPr/>
            </p:nvSpPr>
            <p:spPr bwMode="auto">
              <a:xfrm flipV="1">
                <a:off x="3492" y="2361"/>
                <a:ext cx="0" cy="1114"/>
              </a:xfrm>
              <a:prstGeom prst="line">
                <a:avLst/>
              </a:prstGeom>
              <a:noFill/>
              <a:ln w="1905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nvGrpSpPr>
              <p:cNvPr id="208079" name="Group 207"/>
              <p:cNvGrpSpPr>
                <a:grpSpLocks/>
              </p:cNvGrpSpPr>
              <p:nvPr/>
            </p:nvGrpSpPr>
            <p:grpSpPr bwMode="auto">
              <a:xfrm>
                <a:off x="2015" y="3505"/>
                <a:ext cx="1064" cy="391"/>
                <a:chOff x="3062" y="3861"/>
                <a:chExt cx="1043" cy="318"/>
              </a:xfrm>
            </p:grpSpPr>
            <p:sp>
              <p:nvSpPr>
                <p:cNvPr id="208008" name="Line 136"/>
                <p:cNvSpPr>
                  <a:spLocks noChangeShapeType="1"/>
                </p:cNvSpPr>
                <p:nvPr/>
              </p:nvSpPr>
              <p:spPr bwMode="auto">
                <a:xfrm>
                  <a:off x="4082" y="3861"/>
                  <a:ext cx="0" cy="317"/>
                </a:xfrm>
                <a:prstGeom prst="line">
                  <a:avLst/>
                </a:prstGeom>
                <a:noFill/>
                <a:ln w="28575">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17" name="Text Box 145"/>
                <p:cNvSpPr txBox="1">
                  <a:spLocks noChangeArrowheads="1"/>
                </p:cNvSpPr>
                <p:nvPr/>
              </p:nvSpPr>
              <p:spPr bwMode="auto">
                <a:xfrm>
                  <a:off x="3062" y="3991"/>
                  <a:ext cx="1043"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prediction </a:t>
                  </a:r>
                </a:p>
              </p:txBody>
            </p:sp>
          </p:grpSp>
          <p:sp>
            <p:nvSpPr>
              <p:cNvPr id="208019" name="Text Box 147"/>
              <p:cNvSpPr txBox="1">
                <a:spLocks noChangeArrowheads="1"/>
              </p:cNvSpPr>
              <p:nvPr/>
            </p:nvSpPr>
            <p:spPr bwMode="auto">
              <a:xfrm>
                <a:off x="1111" y="572"/>
                <a:ext cx="34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pc</a:t>
                </a:r>
              </a:p>
            </p:txBody>
          </p:sp>
          <p:sp>
            <p:nvSpPr>
              <p:cNvPr id="208021" name="Text Box 149"/>
              <p:cNvSpPr txBox="1">
                <a:spLocks noChangeArrowheads="1"/>
              </p:cNvSpPr>
              <p:nvPr/>
            </p:nvSpPr>
            <p:spPr bwMode="auto">
              <a:xfrm>
                <a:off x="2155" y="572"/>
                <a:ext cx="34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pc</a:t>
                </a:r>
              </a:p>
            </p:txBody>
          </p:sp>
          <p:sp>
            <p:nvSpPr>
              <p:cNvPr id="208022" name="Text Box 150"/>
              <p:cNvSpPr txBox="1">
                <a:spLocks noChangeArrowheads="1"/>
              </p:cNvSpPr>
              <p:nvPr/>
            </p:nvSpPr>
            <p:spPr bwMode="auto">
              <a:xfrm>
                <a:off x="2404" y="572"/>
                <a:ext cx="57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h[0:L2]</a:t>
                </a:r>
              </a:p>
            </p:txBody>
          </p:sp>
          <p:sp>
            <p:nvSpPr>
              <p:cNvPr id="208023" name="Text Box 151"/>
              <p:cNvSpPr txBox="1">
                <a:spLocks noChangeArrowheads="1"/>
              </p:cNvSpPr>
              <p:nvPr/>
            </p:nvSpPr>
            <p:spPr bwMode="auto">
              <a:xfrm>
                <a:off x="3198" y="572"/>
                <a:ext cx="34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pc</a:t>
                </a:r>
              </a:p>
            </p:txBody>
          </p:sp>
          <p:sp>
            <p:nvSpPr>
              <p:cNvPr id="208024" name="Text Box 152"/>
              <p:cNvSpPr txBox="1">
                <a:spLocks noChangeArrowheads="1"/>
              </p:cNvSpPr>
              <p:nvPr/>
            </p:nvSpPr>
            <p:spPr bwMode="auto">
              <a:xfrm>
                <a:off x="3447" y="572"/>
                <a:ext cx="57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800" b="0"/>
                  <a:t>h[0:L3]</a:t>
                </a:r>
              </a:p>
            </p:txBody>
          </p:sp>
          <p:sp>
            <p:nvSpPr>
              <p:cNvPr id="208027" name="Line 155"/>
              <p:cNvSpPr>
                <a:spLocks noChangeShapeType="1"/>
              </p:cNvSpPr>
              <p:nvPr/>
            </p:nvSpPr>
            <p:spPr bwMode="auto">
              <a:xfrm flipH="1">
                <a:off x="522" y="912"/>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29" name="Line 157"/>
              <p:cNvSpPr>
                <a:spLocks noChangeShapeType="1"/>
              </p:cNvSpPr>
              <p:nvPr/>
            </p:nvSpPr>
            <p:spPr bwMode="auto">
              <a:xfrm flipH="1">
                <a:off x="1360" y="1275"/>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30" name="Line 158"/>
              <p:cNvSpPr>
                <a:spLocks noChangeShapeType="1"/>
              </p:cNvSpPr>
              <p:nvPr/>
            </p:nvSpPr>
            <p:spPr bwMode="auto">
              <a:xfrm flipH="1">
                <a:off x="1859" y="1275"/>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31" name="Line 159"/>
              <p:cNvSpPr>
                <a:spLocks noChangeShapeType="1"/>
              </p:cNvSpPr>
              <p:nvPr/>
            </p:nvSpPr>
            <p:spPr bwMode="auto">
              <a:xfrm flipH="1">
                <a:off x="2404" y="1275"/>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32" name="Line 160"/>
              <p:cNvSpPr>
                <a:spLocks noChangeShapeType="1"/>
              </p:cNvSpPr>
              <p:nvPr/>
            </p:nvSpPr>
            <p:spPr bwMode="auto">
              <a:xfrm flipH="1">
                <a:off x="2903" y="1275"/>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33" name="Line 161"/>
              <p:cNvSpPr>
                <a:spLocks noChangeShapeType="1"/>
              </p:cNvSpPr>
              <p:nvPr/>
            </p:nvSpPr>
            <p:spPr bwMode="auto">
              <a:xfrm flipH="1">
                <a:off x="3447" y="1275"/>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34" name="Line 162"/>
              <p:cNvSpPr>
                <a:spLocks noChangeShapeType="1"/>
              </p:cNvSpPr>
              <p:nvPr/>
            </p:nvSpPr>
            <p:spPr bwMode="auto">
              <a:xfrm flipH="1">
                <a:off x="3947" y="1275"/>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39" name="Line 167"/>
              <p:cNvSpPr>
                <a:spLocks noChangeShapeType="1"/>
              </p:cNvSpPr>
              <p:nvPr/>
            </p:nvSpPr>
            <p:spPr bwMode="auto">
              <a:xfrm flipH="1">
                <a:off x="3447" y="2001"/>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40" name="Line 168"/>
              <p:cNvSpPr>
                <a:spLocks noChangeShapeType="1"/>
              </p:cNvSpPr>
              <p:nvPr/>
            </p:nvSpPr>
            <p:spPr bwMode="auto">
              <a:xfrm flipH="1">
                <a:off x="3084" y="2523"/>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41" name="Line 169"/>
              <p:cNvSpPr>
                <a:spLocks noChangeShapeType="1"/>
              </p:cNvSpPr>
              <p:nvPr/>
            </p:nvSpPr>
            <p:spPr bwMode="auto">
              <a:xfrm flipH="1">
                <a:off x="2404" y="2001"/>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42" name="Line 170"/>
              <p:cNvSpPr>
                <a:spLocks noChangeShapeType="1"/>
              </p:cNvSpPr>
              <p:nvPr/>
            </p:nvSpPr>
            <p:spPr bwMode="auto">
              <a:xfrm flipH="1">
                <a:off x="2041" y="2523"/>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43" name="Line 171"/>
              <p:cNvSpPr>
                <a:spLocks noChangeShapeType="1"/>
              </p:cNvSpPr>
              <p:nvPr/>
            </p:nvSpPr>
            <p:spPr bwMode="auto">
              <a:xfrm flipH="1">
                <a:off x="1360" y="2001"/>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44" name="Line 172"/>
              <p:cNvSpPr>
                <a:spLocks noChangeShapeType="1"/>
              </p:cNvSpPr>
              <p:nvPr/>
            </p:nvSpPr>
            <p:spPr bwMode="auto">
              <a:xfrm flipH="1">
                <a:off x="998" y="2523"/>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45" name="Line 173"/>
              <p:cNvSpPr>
                <a:spLocks noChangeShapeType="1"/>
              </p:cNvSpPr>
              <p:nvPr/>
            </p:nvSpPr>
            <p:spPr bwMode="auto">
              <a:xfrm flipH="1">
                <a:off x="544" y="2545"/>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46" name="Line 174"/>
              <p:cNvSpPr>
                <a:spLocks noChangeShapeType="1"/>
              </p:cNvSpPr>
              <p:nvPr/>
            </p:nvSpPr>
            <p:spPr bwMode="auto">
              <a:xfrm flipH="1">
                <a:off x="1360" y="2523"/>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47" name="Line 175"/>
              <p:cNvSpPr>
                <a:spLocks noChangeShapeType="1"/>
              </p:cNvSpPr>
              <p:nvPr/>
            </p:nvSpPr>
            <p:spPr bwMode="auto">
              <a:xfrm flipH="1">
                <a:off x="2404" y="2523"/>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48" name="Line 176"/>
              <p:cNvSpPr>
                <a:spLocks noChangeShapeType="1"/>
              </p:cNvSpPr>
              <p:nvPr/>
            </p:nvSpPr>
            <p:spPr bwMode="auto">
              <a:xfrm flipH="1">
                <a:off x="3448" y="2523"/>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50" name="Line 178"/>
              <p:cNvSpPr>
                <a:spLocks noChangeShapeType="1"/>
              </p:cNvSpPr>
              <p:nvPr/>
            </p:nvSpPr>
            <p:spPr bwMode="auto">
              <a:xfrm flipH="1">
                <a:off x="1520" y="2886"/>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51" name="Line 179"/>
              <p:cNvSpPr>
                <a:spLocks noChangeShapeType="1"/>
              </p:cNvSpPr>
              <p:nvPr/>
            </p:nvSpPr>
            <p:spPr bwMode="auto">
              <a:xfrm flipH="1">
                <a:off x="2585" y="3226"/>
                <a:ext cx="90" cy="91"/>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08065" name="Text Box 193"/>
              <p:cNvSpPr txBox="1">
                <a:spLocks noChangeArrowheads="1"/>
              </p:cNvSpPr>
              <p:nvPr/>
            </p:nvSpPr>
            <p:spPr bwMode="auto">
              <a:xfrm>
                <a:off x="476" y="2591"/>
                <a:ext cx="22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b="0"/>
                  <a:t>1</a:t>
                </a:r>
              </a:p>
            </p:txBody>
          </p:sp>
          <p:sp>
            <p:nvSpPr>
              <p:cNvPr id="208066" name="Text Box 194"/>
              <p:cNvSpPr txBox="1">
                <a:spLocks noChangeArrowheads="1"/>
              </p:cNvSpPr>
              <p:nvPr/>
            </p:nvSpPr>
            <p:spPr bwMode="auto">
              <a:xfrm>
                <a:off x="1020" y="2467"/>
                <a:ext cx="22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b="0"/>
                  <a:t>1</a:t>
                </a:r>
              </a:p>
            </p:txBody>
          </p:sp>
          <p:sp>
            <p:nvSpPr>
              <p:cNvPr id="208067" name="Text Box 195"/>
              <p:cNvSpPr txBox="1">
                <a:spLocks noChangeArrowheads="1"/>
              </p:cNvSpPr>
              <p:nvPr/>
            </p:nvSpPr>
            <p:spPr bwMode="auto">
              <a:xfrm>
                <a:off x="1382" y="2467"/>
                <a:ext cx="22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b="0"/>
                  <a:t>1</a:t>
                </a:r>
              </a:p>
            </p:txBody>
          </p:sp>
          <p:sp>
            <p:nvSpPr>
              <p:cNvPr id="208068" name="Text Box 196"/>
              <p:cNvSpPr txBox="1">
                <a:spLocks noChangeArrowheads="1"/>
              </p:cNvSpPr>
              <p:nvPr/>
            </p:nvSpPr>
            <p:spPr bwMode="auto">
              <a:xfrm>
                <a:off x="2062" y="2478"/>
                <a:ext cx="22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b="0"/>
                  <a:t>1</a:t>
                </a:r>
              </a:p>
            </p:txBody>
          </p:sp>
          <p:sp>
            <p:nvSpPr>
              <p:cNvPr id="208069" name="Text Box 197"/>
              <p:cNvSpPr txBox="1">
                <a:spLocks noChangeArrowheads="1"/>
              </p:cNvSpPr>
              <p:nvPr/>
            </p:nvSpPr>
            <p:spPr bwMode="auto">
              <a:xfrm>
                <a:off x="2426" y="2478"/>
                <a:ext cx="22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b="0"/>
                  <a:t>1</a:t>
                </a:r>
              </a:p>
            </p:txBody>
          </p:sp>
          <p:sp>
            <p:nvSpPr>
              <p:cNvPr id="208070" name="Text Box 198"/>
              <p:cNvSpPr txBox="1">
                <a:spLocks noChangeArrowheads="1"/>
              </p:cNvSpPr>
              <p:nvPr/>
            </p:nvSpPr>
            <p:spPr bwMode="auto">
              <a:xfrm>
                <a:off x="3106" y="2478"/>
                <a:ext cx="22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b="0"/>
                  <a:t>1</a:t>
                </a:r>
              </a:p>
            </p:txBody>
          </p:sp>
          <p:sp>
            <p:nvSpPr>
              <p:cNvPr id="208071" name="Text Box 199"/>
              <p:cNvSpPr txBox="1">
                <a:spLocks noChangeArrowheads="1"/>
              </p:cNvSpPr>
              <p:nvPr/>
            </p:nvSpPr>
            <p:spPr bwMode="auto">
              <a:xfrm>
                <a:off x="3470" y="2478"/>
                <a:ext cx="22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b="0"/>
                  <a:t>1</a:t>
                </a:r>
              </a:p>
            </p:txBody>
          </p:sp>
          <p:sp>
            <p:nvSpPr>
              <p:cNvPr id="208074" name="Text Box 202"/>
              <p:cNvSpPr txBox="1">
                <a:spLocks noChangeArrowheads="1"/>
              </p:cNvSpPr>
              <p:nvPr/>
            </p:nvSpPr>
            <p:spPr bwMode="auto">
              <a:xfrm>
                <a:off x="1450" y="2931"/>
                <a:ext cx="22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b="0"/>
                  <a:t>1</a:t>
                </a:r>
              </a:p>
            </p:txBody>
          </p:sp>
          <p:sp>
            <p:nvSpPr>
              <p:cNvPr id="208075" name="Text Box 203"/>
              <p:cNvSpPr txBox="1">
                <a:spLocks noChangeArrowheads="1"/>
              </p:cNvSpPr>
              <p:nvPr/>
            </p:nvSpPr>
            <p:spPr bwMode="auto">
              <a:xfrm>
                <a:off x="2517" y="3261"/>
                <a:ext cx="22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400" b="0"/>
                  <a:t>1</a:t>
                </a:r>
              </a:p>
            </p:txBody>
          </p:sp>
        </p:grpSp>
      </p:grpSp>
      <p:sp>
        <p:nvSpPr>
          <p:cNvPr id="208078" name="Rectangle 206"/>
          <p:cNvSpPr>
            <a:spLocks noGrp="1" noChangeArrowheads="1"/>
          </p:cNvSpPr>
          <p:nvPr>
            <p:ph type="title"/>
          </p:nvPr>
        </p:nvSpPr>
        <p:spPr>
          <a:xfrm>
            <a:off x="65088" y="381000"/>
            <a:ext cx="8926512" cy="1354138"/>
          </a:xfrm>
        </p:spPr>
        <p:txBody>
          <a:bodyPr/>
          <a:lstStyle/>
          <a:p>
            <a:pPr algn="ctr"/>
            <a:r>
              <a:rPr lang="en-US" sz="2800" dirty="0" smtClean="0"/>
              <a:t>TAGE: Geometric </a:t>
            </a:r>
            <a:r>
              <a:rPr lang="en-US" sz="2800" dirty="0"/>
              <a:t>history length + </a:t>
            </a:r>
            <a:r>
              <a:rPr lang="en-US" sz="2800" dirty="0" smtClean="0"/>
              <a:t>partial tags </a:t>
            </a:r>
            <a:r>
              <a:rPr lang="en-US" sz="2800" dirty="0"/>
              <a:t/>
            </a:r>
            <a:br>
              <a:rPr lang="en-US" sz="2800" dirty="0"/>
            </a:br>
            <a:r>
              <a:rPr lang="en-US" sz="2800" dirty="0"/>
              <a:t>+ optimized update policy</a:t>
            </a:r>
          </a:p>
        </p:txBody>
      </p:sp>
      <p:sp>
        <p:nvSpPr>
          <p:cNvPr id="208083" name="Oval 211"/>
          <p:cNvSpPr>
            <a:spLocks noChangeArrowheads="1"/>
          </p:cNvSpPr>
          <p:nvPr/>
        </p:nvSpPr>
        <p:spPr bwMode="auto">
          <a:xfrm>
            <a:off x="496888" y="5400675"/>
            <a:ext cx="2427287" cy="698500"/>
          </a:xfrm>
          <a:prstGeom prst="ellipse">
            <a:avLst/>
          </a:prstGeom>
          <a:solidFill>
            <a:srgbClr val="FFFF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Tagless base </a:t>
            </a:r>
          </a:p>
          <a:p>
            <a:pPr algn="ctr"/>
            <a:r>
              <a:rPr lang="en-US"/>
              <a:t>predictor</a:t>
            </a:r>
          </a:p>
        </p:txBody>
      </p:sp>
      <p:sp>
        <p:nvSpPr>
          <p:cNvPr id="208084" name="Line 212"/>
          <p:cNvSpPr>
            <a:spLocks noChangeShapeType="1"/>
          </p:cNvSpPr>
          <p:nvPr/>
        </p:nvSpPr>
        <p:spPr bwMode="auto">
          <a:xfrm flipH="1" flipV="1">
            <a:off x="1628775" y="3375025"/>
            <a:ext cx="15875" cy="207803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36540493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lide Number Placeholder 4"/>
          <p:cNvSpPr>
            <a:spLocks noGrp="1"/>
          </p:cNvSpPr>
          <p:nvPr>
            <p:ph type="sldNum" sz="quarter" idx="4294967295"/>
          </p:nvPr>
        </p:nvSpPr>
        <p:spPr>
          <a:xfrm>
            <a:off x="1981200" y="6248400"/>
            <a:ext cx="762000" cy="457200"/>
          </a:xfrm>
          <a:prstGeom prst="rect">
            <a:avLst/>
          </a:prstGeom>
        </p:spPr>
        <p:txBody>
          <a:bodyPr/>
          <a:lstStyle/>
          <a:p>
            <a:fld id="{576835AA-BEAC-B246-921B-FE35F4E8628B}" type="slidenum">
              <a:rPr lang="fr-FR"/>
              <a:pPr/>
              <a:t>33</a:t>
            </a:fld>
            <a:endParaRPr lang="fr-FR"/>
          </a:p>
        </p:txBody>
      </p:sp>
      <p:sp>
        <p:nvSpPr>
          <p:cNvPr id="208078" name="Rectangle 206"/>
          <p:cNvSpPr>
            <a:spLocks noGrp="1" noChangeArrowheads="1"/>
          </p:cNvSpPr>
          <p:nvPr>
            <p:ph type="title"/>
          </p:nvPr>
        </p:nvSpPr>
        <p:spPr>
          <a:xfrm>
            <a:off x="217488" y="0"/>
            <a:ext cx="8926512" cy="1354138"/>
          </a:xfrm>
        </p:spPr>
        <p:txBody>
          <a:bodyPr/>
          <a:lstStyle/>
          <a:p>
            <a:pPr algn="ctr"/>
            <a:r>
              <a:rPr lang="en-US" sz="2800" dirty="0"/>
              <a:t>TAGE</a:t>
            </a:r>
            <a:br>
              <a:rPr lang="en-US" sz="2800" dirty="0"/>
            </a:br>
            <a:endParaRPr lang="en-US" sz="2800" dirty="0"/>
          </a:p>
        </p:txBody>
      </p:sp>
      <p:sp>
        <p:nvSpPr>
          <p:cNvPr id="2" name="TextBox 1"/>
          <p:cNvSpPr txBox="1"/>
          <p:nvPr/>
        </p:nvSpPr>
        <p:spPr>
          <a:xfrm>
            <a:off x="762000" y="1828800"/>
            <a:ext cx="7061260" cy="3693319"/>
          </a:xfrm>
          <a:prstGeom prst="rect">
            <a:avLst/>
          </a:prstGeom>
          <a:noFill/>
        </p:spPr>
        <p:txBody>
          <a:bodyPr wrap="none" rtlCol="0">
            <a:spAutoFit/>
          </a:bodyPr>
          <a:lstStyle/>
          <a:p>
            <a:r>
              <a:rPr lang="en-US" dirty="0" smtClean="0"/>
              <a:t>Considered the state-of-the-art in branch prediction</a:t>
            </a:r>
          </a:p>
          <a:p>
            <a:endParaRPr lang="en-US" dirty="0"/>
          </a:p>
          <a:p>
            <a:r>
              <a:rPr lang="en-US" dirty="0" smtClean="0"/>
              <a:t>Winner of Championship Branch Prediction (2006, 2011, 2014)</a:t>
            </a:r>
          </a:p>
          <a:p>
            <a:endParaRPr lang="en-US" dirty="0"/>
          </a:p>
          <a:p>
            <a:r>
              <a:rPr lang="en-US" dirty="0" smtClean="0"/>
              <a:t>Some variant of TAGE likely to be in modern processors</a:t>
            </a:r>
          </a:p>
          <a:p>
            <a:endParaRPr lang="en-US" dirty="0"/>
          </a:p>
          <a:p>
            <a:endParaRPr lang="en-US" dirty="0"/>
          </a:p>
          <a:p>
            <a:r>
              <a:rPr lang="en-US" dirty="0" smtClean="0"/>
              <a:t>For more detailed working, check out these papers:</a:t>
            </a:r>
          </a:p>
          <a:p>
            <a:endParaRPr lang="en-US" dirty="0"/>
          </a:p>
          <a:p>
            <a:r>
              <a:rPr lang="en-US" dirty="0" smtClean="0">
                <a:solidFill>
                  <a:srgbClr val="FF0000"/>
                </a:solidFill>
              </a:rPr>
              <a:t>A. </a:t>
            </a:r>
            <a:r>
              <a:rPr lang="en-US" dirty="0" err="1" smtClean="0">
                <a:solidFill>
                  <a:srgbClr val="FF0000"/>
                </a:solidFill>
              </a:rPr>
              <a:t>Seznec</a:t>
            </a:r>
            <a:r>
              <a:rPr lang="en-US" dirty="0" smtClean="0">
                <a:solidFill>
                  <a:srgbClr val="FF0000"/>
                </a:solidFill>
              </a:rPr>
              <a:t>, Pierre Michaud “A Case for (partially) tagged Geometric </a:t>
            </a:r>
            <a:br>
              <a:rPr lang="en-US" dirty="0" smtClean="0">
                <a:solidFill>
                  <a:srgbClr val="FF0000"/>
                </a:solidFill>
              </a:rPr>
            </a:br>
            <a:r>
              <a:rPr lang="en-US" dirty="0">
                <a:solidFill>
                  <a:srgbClr val="FF0000"/>
                </a:solidFill>
              </a:rPr>
              <a:t>H</a:t>
            </a:r>
            <a:r>
              <a:rPr lang="en-US" dirty="0" smtClean="0">
                <a:solidFill>
                  <a:srgbClr val="FF0000"/>
                </a:solidFill>
              </a:rPr>
              <a:t>istory Length Branch Prediction”, JILP 2006</a:t>
            </a:r>
          </a:p>
          <a:p>
            <a:endParaRPr lang="en-US" dirty="0"/>
          </a:p>
          <a:p>
            <a:r>
              <a:rPr lang="en-US" dirty="0" smtClean="0">
                <a:solidFill>
                  <a:srgbClr val="FF0000"/>
                </a:solidFill>
              </a:rPr>
              <a:t>A. </a:t>
            </a:r>
            <a:r>
              <a:rPr lang="en-US" dirty="0" err="1" smtClean="0">
                <a:solidFill>
                  <a:srgbClr val="FF0000"/>
                </a:solidFill>
              </a:rPr>
              <a:t>Seznec</a:t>
            </a:r>
            <a:r>
              <a:rPr lang="en-US" dirty="0" smtClean="0">
                <a:solidFill>
                  <a:srgbClr val="FF0000"/>
                </a:solidFill>
              </a:rPr>
              <a:t>, “A 256Kbits L-TAGE Predictor” in CBP-2, 2006</a:t>
            </a:r>
          </a:p>
        </p:txBody>
      </p:sp>
    </p:spTree>
    <p:extLst>
      <p:ext uri="{BB962C8B-B14F-4D97-AF65-F5344CB8AC3E}">
        <p14:creationId xmlns:p14="http://schemas.microsoft.com/office/powerpoint/2010/main" val="336673808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75106" name="Rectangle 2"/>
          <p:cNvSpPr>
            <a:spLocks noGrp="1" noChangeArrowheads="1"/>
          </p:cNvSpPr>
          <p:nvPr>
            <p:ph type="title"/>
          </p:nvPr>
        </p:nvSpPr>
        <p:spPr/>
        <p:txBody>
          <a:bodyPr/>
          <a:lstStyle/>
          <a:p>
            <a:r>
              <a:rPr lang="en-US" sz="3200"/>
              <a:t>Target Address Prediction</a:t>
            </a:r>
          </a:p>
        </p:txBody>
      </p:sp>
      <p:sp>
        <p:nvSpPr>
          <p:cNvPr id="175107" name="Rectangle 3"/>
          <p:cNvSpPr>
            <a:spLocks noGrp="1" noChangeArrowheads="1"/>
          </p:cNvSpPr>
          <p:nvPr>
            <p:ph type="body" idx="1"/>
          </p:nvPr>
        </p:nvSpPr>
        <p:spPr>
          <a:noFill/>
          <a:ln/>
        </p:spPr>
        <p:txBody>
          <a:bodyPr/>
          <a:lstStyle/>
          <a:p>
            <a:r>
              <a:rPr lang="en-US" sz="2800" dirty="0"/>
              <a:t>Branch Target Buffer</a:t>
            </a:r>
          </a:p>
          <a:p>
            <a:pPr lvl="1"/>
            <a:r>
              <a:rPr lang="en-US" sz="2400" dirty="0"/>
              <a:t>IF stage: need to know fetch </a:t>
            </a:r>
            <a:r>
              <a:rPr lang="en-US" sz="2400" dirty="0" err="1"/>
              <a:t>addr</a:t>
            </a:r>
            <a:r>
              <a:rPr lang="en-US" sz="2400" dirty="0"/>
              <a:t> every cycle</a:t>
            </a:r>
          </a:p>
          <a:p>
            <a:pPr lvl="1"/>
            <a:r>
              <a:rPr lang="en-US" sz="2400" dirty="0"/>
              <a:t>Need target address one cycle after fetching a branch</a:t>
            </a:r>
          </a:p>
          <a:p>
            <a:pPr lvl="1"/>
            <a:r>
              <a:rPr lang="en-US" sz="2400" dirty="0"/>
              <a:t>For some branches (e.g., indirect) target known</a:t>
            </a:r>
            <a:br>
              <a:rPr lang="en-US" sz="2400" dirty="0"/>
            </a:br>
            <a:r>
              <a:rPr lang="en-US" sz="2400" dirty="0"/>
              <a:t>only after EX stage, which is way too late</a:t>
            </a:r>
          </a:p>
          <a:p>
            <a:pPr lvl="1"/>
            <a:r>
              <a:rPr lang="en-US" sz="2400" dirty="0"/>
              <a:t>Even easily-computed branch targets need to wait until instruction decoded and direction predicted in ID stage</a:t>
            </a:r>
            <a:br>
              <a:rPr lang="en-US" sz="2400" dirty="0"/>
            </a:br>
            <a:r>
              <a:rPr lang="en-US" sz="2400" dirty="0"/>
              <a:t>(still at least one cycle too late)</a:t>
            </a:r>
          </a:p>
          <a:p>
            <a:pPr lvl="1"/>
            <a:r>
              <a:rPr lang="en-US" sz="2400" dirty="0"/>
              <a:t>So, we have a </a:t>
            </a:r>
            <a:r>
              <a:rPr lang="en-US" sz="2400" dirty="0" smtClean="0"/>
              <a:t>fast predictor </a:t>
            </a:r>
            <a:r>
              <a:rPr lang="en-US" sz="2400" dirty="0"/>
              <a:t>for the target</a:t>
            </a:r>
            <a:br>
              <a:rPr lang="en-US" sz="2400" dirty="0"/>
            </a:br>
            <a:r>
              <a:rPr lang="en-US" sz="2400" dirty="0"/>
              <a:t>that only needs the address of the branch instruction</a:t>
            </a:r>
          </a:p>
        </p:txBody>
      </p:sp>
    </p:spTree>
    <p:extLst>
      <p:ext uri="{BB962C8B-B14F-4D97-AF65-F5344CB8AC3E}">
        <p14:creationId xmlns:p14="http://schemas.microsoft.com/office/powerpoint/2010/main" val="123380884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1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 </a:t>
            </a:r>
          </a:p>
        </p:txBody>
      </p:sp>
      <p:sp>
        <p:nvSpPr>
          <p:cNvPr id="180226" name="Rectangle 2"/>
          <p:cNvSpPr>
            <a:spLocks noGrp="1" noChangeArrowheads="1"/>
          </p:cNvSpPr>
          <p:nvPr>
            <p:ph type="title"/>
          </p:nvPr>
        </p:nvSpPr>
        <p:spPr/>
        <p:txBody>
          <a:bodyPr/>
          <a:lstStyle/>
          <a:p>
            <a:r>
              <a:rPr lang="en-US" sz="3200"/>
              <a:t>Branch Target Buffer</a:t>
            </a:r>
          </a:p>
        </p:txBody>
      </p:sp>
      <p:sp>
        <p:nvSpPr>
          <p:cNvPr id="180227" name="Rectangle 3"/>
          <p:cNvSpPr>
            <a:spLocks noGrp="1" noChangeArrowheads="1"/>
          </p:cNvSpPr>
          <p:nvPr>
            <p:ph type="body" idx="1"/>
          </p:nvPr>
        </p:nvSpPr>
        <p:spPr>
          <a:noFill/>
          <a:ln/>
        </p:spPr>
        <p:txBody>
          <a:bodyPr/>
          <a:lstStyle/>
          <a:p>
            <a:r>
              <a:rPr lang="en-US" sz="2800" dirty="0"/>
              <a:t>BTB indexed by instruction </a:t>
            </a:r>
            <a:r>
              <a:rPr lang="en-US" sz="2800" dirty="0" smtClean="0"/>
              <a:t>address (or fetch address)</a:t>
            </a:r>
            <a:endParaRPr lang="en-US" sz="2800" dirty="0"/>
          </a:p>
          <a:p>
            <a:r>
              <a:rPr lang="en-US" sz="2800" dirty="0"/>
              <a:t>We don’t even know if it is a branch!</a:t>
            </a:r>
          </a:p>
          <a:p>
            <a:r>
              <a:rPr lang="en-US" sz="2800" dirty="0"/>
              <a:t>If address matches a BTB entry, it is</a:t>
            </a:r>
            <a:br>
              <a:rPr lang="en-US" sz="2800" dirty="0"/>
            </a:br>
            <a:r>
              <a:rPr lang="en-US" sz="2800" i="1" dirty="0"/>
              <a:t>predicted to be a branch</a:t>
            </a:r>
          </a:p>
          <a:p>
            <a:r>
              <a:rPr lang="en-US" sz="2800" dirty="0"/>
              <a:t>BTB entry tells whether it is taken (direction) and where it goes if taken</a:t>
            </a:r>
          </a:p>
          <a:p>
            <a:r>
              <a:rPr lang="en-US" sz="2800" dirty="0"/>
              <a:t>BTB takes only the instruction address, so</a:t>
            </a:r>
            <a:br>
              <a:rPr lang="en-US" sz="2800" dirty="0"/>
            </a:br>
            <a:r>
              <a:rPr lang="en-US" sz="2800" dirty="0"/>
              <a:t>while we fetch one instruction in the IF stage</a:t>
            </a:r>
            <a:br>
              <a:rPr lang="en-US" sz="2800" dirty="0"/>
            </a:br>
            <a:r>
              <a:rPr lang="en-US" sz="2800" dirty="0"/>
              <a:t>we are predicting where to fetch the next one from</a:t>
            </a:r>
          </a:p>
        </p:txBody>
      </p:sp>
      <p:sp>
        <p:nvSpPr>
          <p:cNvPr id="180229" name="AutoShape 5"/>
          <p:cNvSpPr>
            <a:spLocks noChangeArrowheads="1"/>
          </p:cNvSpPr>
          <p:nvPr/>
        </p:nvSpPr>
        <p:spPr bwMode="auto">
          <a:xfrm>
            <a:off x="6629400" y="2438400"/>
            <a:ext cx="2344738" cy="990600"/>
          </a:xfrm>
          <a:prstGeom prst="wedgeRoundRectCallout">
            <a:avLst>
              <a:gd name="adj1" fmla="val -39505"/>
              <a:gd name="adj2" fmla="val 89745"/>
              <a:gd name="adj3" fmla="val 16667"/>
            </a:avLst>
          </a:prstGeom>
          <a:solidFill>
            <a:srgbClr val="0000FF"/>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solidFill>
                  <a:schemeClr val="bg1"/>
                </a:solidFill>
                <a:latin typeface="AUdimat" pitchFamily="2" charset="0"/>
              </a:rPr>
              <a:t>Direction prediction can be factored out into separate table</a:t>
            </a:r>
          </a:p>
        </p:txBody>
      </p:sp>
    </p:spTree>
    <p:extLst>
      <p:ext uri="{BB962C8B-B14F-4D97-AF65-F5344CB8AC3E}">
        <p14:creationId xmlns:p14="http://schemas.microsoft.com/office/powerpoint/2010/main" val="155812516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02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0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81250" name="Rectangle 2"/>
          <p:cNvSpPr>
            <a:spLocks noGrp="1" noChangeArrowheads="1"/>
          </p:cNvSpPr>
          <p:nvPr>
            <p:ph type="title"/>
          </p:nvPr>
        </p:nvSpPr>
        <p:spPr/>
        <p:txBody>
          <a:bodyPr/>
          <a:lstStyle/>
          <a:p>
            <a:r>
              <a:rPr lang="en-US"/>
              <a:t>Branch Target Buffer</a:t>
            </a:r>
          </a:p>
        </p:txBody>
      </p:sp>
      <p:pic>
        <p:nvPicPr>
          <p:cNvPr id="181252" name="Picture 4" descr="Ch3-fig19"/>
          <p:cNvPicPr>
            <a:picLocks noChangeAspect="1" noChangeArrowheads="1"/>
          </p:cNvPicPr>
          <p:nvPr/>
        </p:nvPicPr>
        <p:blipFill>
          <a:blip r:embed="rId2" cstate="print"/>
          <a:srcRect/>
          <a:stretch>
            <a:fillRect/>
          </a:stretch>
        </p:blipFill>
        <p:spPr bwMode="auto">
          <a:xfrm>
            <a:off x="1676400" y="1524000"/>
            <a:ext cx="6045200" cy="5129213"/>
          </a:xfrm>
          <a:prstGeom prst="rect">
            <a:avLst/>
          </a:prstGeom>
          <a:noFill/>
        </p:spPr>
      </p:pic>
    </p:spTree>
    <p:extLst>
      <p:ext uri="{BB962C8B-B14F-4D97-AF65-F5344CB8AC3E}">
        <p14:creationId xmlns:p14="http://schemas.microsoft.com/office/powerpoint/2010/main" val="31901676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1"/>
          </p:nvPr>
        </p:nvSpPr>
        <p:spPr>
          <a:xfrm>
            <a:off x="6553200" y="624363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AF9FFB3-BD0E-D548-A84F-4984C0F74F1A}" type="slidenum">
              <a:rPr lang="en-US" sz="1600">
                <a:latin typeface="Garamond" charset="0"/>
                <a:cs typeface="Arial" charset="0"/>
              </a:rPr>
              <a:pPr eaLnBrk="1" hangingPunct="1"/>
              <a:t>37</a:t>
            </a:fld>
            <a:endParaRPr lang="en-US" sz="1600">
              <a:latin typeface="Garamond" charset="0"/>
              <a:cs typeface="Arial" charset="0"/>
            </a:endParaRPr>
          </a:p>
        </p:txBody>
      </p:sp>
      <p:sp>
        <p:nvSpPr>
          <p:cNvPr id="343042" name="Text Box 2"/>
          <p:cNvSpPr txBox="1">
            <a:spLocks noChangeArrowheads="1"/>
          </p:cNvSpPr>
          <p:nvPr/>
        </p:nvSpPr>
        <p:spPr bwMode="auto">
          <a:xfrm>
            <a:off x="5597525" y="5029200"/>
            <a:ext cx="1644650" cy="366713"/>
          </a:xfrm>
          <a:prstGeom prst="rect">
            <a:avLst/>
          </a:prstGeom>
          <a:noFill/>
          <a:ln w="9525">
            <a:noFill/>
            <a:miter lim="800000"/>
            <a:headEnd/>
            <a:tailEnd/>
          </a:ln>
          <a:effectLst/>
        </p:spPr>
        <p:txBody>
          <a:bodyPr wrap="none">
            <a:spAutoFit/>
          </a:bodyPr>
          <a:lstStyle/>
          <a:p>
            <a:pPr>
              <a:defRPr/>
            </a:pPr>
            <a:r>
              <a:rPr lang="en-US">
                <a:solidFill>
                  <a:srgbClr val="000000"/>
                </a:solidFill>
                <a:ea typeface="+mn-ea"/>
                <a:cs typeface="+mn-cs"/>
              </a:rPr>
              <a:t>target address</a:t>
            </a:r>
          </a:p>
        </p:txBody>
      </p:sp>
      <p:sp>
        <p:nvSpPr>
          <p:cNvPr id="51203" name="Rectangle 3"/>
          <p:cNvSpPr>
            <a:spLocks noGrp="1" noChangeArrowheads="1"/>
          </p:cNvSpPr>
          <p:nvPr>
            <p:ph type="title"/>
          </p:nvPr>
        </p:nvSpPr>
        <p:spPr>
          <a:xfrm>
            <a:off x="228600" y="152400"/>
            <a:ext cx="8839200" cy="1066800"/>
          </a:xfrm>
        </p:spPr>
        <p:txBody>
          <a:bodyPr/>
          <a:lstStyle/>
          <a:p>
            <a:pPr eaLnBrk="1" hangingPunct="1"/>
            <a:r>
              <a:rPr lang="en-US" sz="3600" dirty="0" smtClean="0">
                <a:latin typeface="Garamond" charset="0"/>
              </a:rPr>
              <a:t>Prediction at Fetch </a:t>
            </a:r>
            <a:r>
              <a:rPr lang="en-US" sz="3600" dirty="0">
                <a:latin typeface="Garamond" charset="0"/>
              </a:rPr>
              <a:t>Stage with </a:t>
            </a:r>
            <a:r>
              <a:rPr lang="en-US" sz="3600" dirty="0" smtClean="0">
                <a:latin typeface="Garamond" charset="0"/>
              </a:rPr>
              <a:t>BTB</a:t>
            </a:r>
            <a:endParaRPr lang="en-US" sz="3600" dirty="0">
              <a:latin typeface="Garamond" charset="0"/>
            </a:endParaRPr>
          </a:p>
        </p:txBody>
      </p:sp>
      <p:sp>
        <p:nvSpPr>
          <p:cNvPr id="343044" name="Rectangle 4"/>
          <p:cNvSpPr>
            <a:spLocks noChangeArrowheads="1"/>
          </p:cNvSpPr>
          <p:nvPr/>
        </p:nvSpPr>
        <p:spPr bwMode="auto">
          <a:xfrm>
            <a:off x="3298825" y="1752600"/>
            <a:ext cx="457200" cy="1524000"/>
          </a:xfrm>
          <a:prstGeom prst="rect">
            <a:avLst/>
          </a:prstGeom>
          <a:noFill/>
          <a:ln w="9525">
            <a:solidFill>
              <a:schemeClr val="tx1"/>
            </a:solidFill>
            <a:miter lim="800000"/>
            <a:headEnd/>
            <a:tailEnd/>
          </a:ln>
          <a:effectLst/>
        </p:spPr>
        <p:txBody>
          <a:bodyPr wrap="none" anchor="ctr"/>
          <a:lstStyle/>
          <a:p>
            <a:pPr>
              <a:defRPr/>
            </a:pPr>
            <a:endParaRPr lang="en-US">
              <a:solidFill>
                <a:srgbClr val="000000"/>
              </a:solidFill>
              <a:ea typeface="+mn-ea"/>
              <a:cs typeface="+mn-cs"/>
            </a:endParaRPr>
          </a:p>
        </p:txBody>
      </p:sp>
      <p:sp>
        <p:nvSpPr>
          <p:cNvPr id="343045" name="Rectangle 5" descr="Dark upward diagonal"/>
          <p:cNvSpPr>
            <a:spLocks noChangeArrowheads="1"/>
          </p:cNvSpPr>
          <p:nvPr/>
        </p:nvSpPr>
        <p:spPr bwMode="auto">
          <a:xfrm>
            <a:off x="3298825" y="2057400"/>
            <a:ext cx="457200" cy="15240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ea typeface="+mn-ea"/>
              <a:cs typeface="+mn-cs"/>
            </a:endParaRPr>
          </a:p>
        </p:txBody>
      </p:sp>
      <p:sp>
        <p:nvSpPr>
          <p:cNvPr id="51206" name="Text Box 6"/>
          <p:cNvSpPr txBox="1">
            <a:spLocks noChangeArrowheads="1"/>
          </p:cNvSpPr>
          <p:nvPr/>
        </p:nvSpPr>
        <p:spPr bwMode="auto">
          <a:xfrm>
            <a:off x="3082925" y="1233488"/>
            <a:ext cx="42327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solidFill>
                  <a:srgbClr val="FF0000"/>
                </a:solidFill>
                <a:latin typeface="Tahoma" charset="0"/>
                <a:cs typeface="Arial" charset="0"/>
              </a:rPr>
              <a:t>Direction predictor (2-bit </a:t>
            </a:r>
            <a:r>
              <a:rPr lang="en-US" sz="1800" dirty="0" smtClean="0">
                <a:solidFill>
                  <a:srgbClr val="FF0000"/>
                </a:solidFill>
                <a:latin typeface="Tahoma" charset="0"/>
                <a:cs typeface="Arial" charset="0"/>
              </a:rPr>
              <a:t>counters, etc.)</a:t>
            </a:r>
            <a:endParaRPr lang="en-US" sz="1800" dirty="0">
              <a:solidFill>
                <a:srgbClr val="FF0000"/>
              </a:solidFill>
              <a:latin typeface="Tahoma" charset="0"/>
              <a:cs typeface="Arial" charset="0"/>
            </a:endParaRPr>
          </a:p>
        </p:txBody>
      </p:sp>
      <p:sp>
        <p:nvSpPr>
          <p:cNvPr id="343047" name="Rectangle 7"/>
          <p:cNvSpPr>
            <a:spLocks noChangeArrowheads="1"/>
          </p:cNvSpPr>
          <p:nvPr/>
        </p:nvSpPr>
        <p:spPr bwMode="auto">
          <a:xfrm>
            <a:off x="3298825" y="3733800"/>
            <a:ext cx="2286000" cy="1905000"/>
          </a:xfrm>
          <a:prstGeom prst="rect">
            <a:avLst/>
          </a:prstGeom>
          <a:noFill/>
          <a:ln w="9525">
            <a:solidFill>
              <a:schemeClr val="tx1"/>
            </a:solidFill>
            <a:miter lim="800000"/>
            <a:headEnd/>
            <a:tailEnd/>
          </a:ln>
          <a:effectLst/>
        </p:spPr>
        <p:txBody>
          <a:bodyPr wrap="none" anchor="ctr"/>
          <a:lstStyle/>
          <a:p>
            <a:pPr>
              <a:defRPr/>
            </a:pPr>
            <a:endParaRPr lang="en-US">
              <a:solidFill>
                <a:srgbClr val="000000"/>
              </a:solidFill>
              <a:ea typeface="+mn-ea"/>
              <a:cs typeface="+mn-cs"/>
            </a:endParaRPr>
          </a:p>
        </p:txBody>
      </p:sp>
      <p:sp>
        <p:nvSpPr>
          <p:cNvPr id="51208" name="Text Box 8"/>
          <p:cNvSpPr txBox="1">
            <a:spLocks noChangeArrowheads="1"/>
          </p:cNvSpPr>
          <p:nvPr/>
        </p:nvSpPr>
        <p:spPr bwMode="auto">
          <a:xfrm>
            <a:off x="3082925" y="5715000"/>
            <a:ext cx="579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latin typeface="Tahoma" charset="0"/>
                <a:cs typeface="Arial" charset="0"/>
              </a:rPr>
              <a:t>Cache of Target Addresses (BTB: Branch Target Buffer)</a:t>
            </a:r>
          </a:p>
        </p:txBody>
      </p:sp>
      <p:sp>
        <p:nvSpPr>
          <p:cNvPr id="343049" name="Rectangle 9" descr="Dark upward diagonal"/>
          <p:cNvSpPr>
            <a:spLocks noChangeArrowheads="1"/>
          </p:cNvSpPr>
          <p:nvPr/>
        </p:nvSpPr>
        <p:spPr bwMode="auto">
          <a:xfrm>
            <a:off x="3832225" y="4953000"/>
            <a:ext cx="457200" cy="152400"/>
          </a:xfrm>
          <a:prstGeom prst="rect">
            <a:avLst/>
          </a:prstGeom>
          <a:pattFill prst="dkUpDiag">
            <a:fgClr>
              <a:schemeClr val="accent1"/>
            </a:fgClr>
            <a:bgClr>
              <a:schemeClr val="bg1"/>
            </a:bgClr>
          </a:pattFill>
          <a:ln w="9525">
            <a:solidFill>
              <a:schemeClr val="tx1"/>
            </a:solidFill>
            <a:miter lim="800000"/>
            <a:headEnd/>
            <a:tailEnd/>
          </a:ln>
          <a:effectLst/>
        </p:spPr>
        <p:txBody>
          <a:bodyPr wrap="none" anchor="ctr"/>
          <a:lstStyle/>
          <a:p>
            <a:pPr>
              <a:defRPr/>
            </a:pPr>
            <a:endParaRPr lang="en-US">
              <a:solidFill>
                <a:srgbClr val="000000"/>
              </a:solidFill>
              <a:ea typeface="+mn-ea"/>
              <a:cs typeface="+mn-cs"/>
            </a:endParaRPr>
          </a:p>
        </p:txBody>
      </p:sp>
      <p:sp>
        <p:nvSpPr>
          <p:cNvPr id="343050" name="Rectangle 10"/>
          <p:cNvSpPr>
            <a:spLocks noChangeArrowheads="1"/>
          </p:cNvSpPr>
          <p:nvPr/>
        </p:nvSpPr>
        <p:spPr bwMode="auto">
          <a:xfrm>
            <a:off x="415925" y="3276600"/>
            <a:ext cx="121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rgbClr val="000000"/>
                </a:solidFill>
                <a:latin typeface="Tahoma" charset="0"/>
              </a:rPr>
              <a:t>Program </a:t>
            </a:r>
          </a:p>
          <a:p>
            <a:pPr algn="ctr"/>
            <a:r>
              <a:rPr lang="en-US">
                <a:solidFill>
                  <a:srgbClr val="000000"/>
                </a:solidFill>
                <a:latin typeface="Tahoma" charset="0"/>
              </a:rPr>
              <a:t>Counter</a:t>
            </a:r>
          </a:p>
        </p:txBody>
      </p:sp>
      <p:sp>
        <p:nvSpPr>
          <p:cNvPr id="343054" name="Line 14"/>
          <p:cNvSpPr>
            <a:spLocks noChangeShapeType="1"/>
          </p:cNvSpPr>
          <p:nvPr/>
        </p:nvSpPr>
        <p:spPr bwMode="auto">
          <a:xfrm flipV="1">
            <a:off x="1635125" y="3200400"/>
            <a:ext cx="955675" cy="381000"/>
          </a:xfrm>
          <a:prstGeom prst="line">
            <a:avLst/>
          </a:prstGeom>
          <a:noFill/>
          <a:ln w="9525">
            <a:solidFill>
              <a:schemeClr val="tx1"/>
            </a:solidFill>
            <a:round/>
            <a:headEnd/>
            <a:tailEnd type="triangle" w="med" len="med"/>
          </a:ln>
          <a:effectLst/>
        </p:spPr>
        <p:txBody>
          <a:bodyPr/>
          <a:lstStyle/>
          <a:p>
            <a:pPr>
              <a:defRPr/>
            </a:pPr>
            <a:endParaRPr lang="en-US">
              <a:solidFill>
                <a:srgbClr val="000000"/>
              </a:solidFill>
              <a:ea typeface="+mn-ea"/>
              <a:cs typeface="+mn-cs"/>
            </a:endParaRPr>
          </a:p>
        </p:txBody>
      </p:sp>
      <p:sp>
        <p:nvSpPr>
          <p:cNvPr id="343055" name="Line 15"/>
          <p:cNvSpPr>
            <a:spLocks noChangeShapeType="1"/>
          </p:cNvSpPr>
          <p:nvPr/>
        </p:nvSpPr>
        <p:spPr bwMode="auto">
          <a:xfrm>
            <a:off x="2549525" y="3200400"/>
            <a:ext cx="304800" cy="0"/>
          </a:xfrm>
          <a:prstGeom prst="line">
            <a:avLst/>
          </a:prstGeom>
          <a:noFill/>
          <a:ln w="9525">
            <a:solidFill>
              <a:schemeClr val="tx1"/>
            </a:solidFill>
            <a:round/>
            <a:headEnd/>
            <a:tailEnd/>
          </a:ln>
          <a:effectLst/>
        </p:spPr>
        <p:txBody>
          <a:bodyPr/>
          <a:lstStyle/>
          <a:p>
            <a:pPr>
              <a:defRPr/>
            </a:pPr>
            <a:endParaRPr lang="en-US">
              <a:solidFill>
                <a:srgbClr val="000000"/>
              </a:solidFill>
              <a:ea typeface="+mn-ea"/>
              <a:cs typeface="+mn-cs"/>
            </a:endParaRPr>
          </a:p>
        </p:txBody>
      </p:sp>
      <p:sp>
        <p:nvSpPr>
          <p:cNvPr id="343056" name="Line 16"/>
          <p:cNvSpPr>
            <a:spLocks noChangeShapeType="1"/>
          </p:cNvSpPr>
          <p:nvPr/>
        </p:nvSpPr>
        <p:spPr bwMode="auto">
          <a:xfrm flipV="1">
            <a:off x="2854325" y="2133600"/>
            <a:ext cx="0" cy="1066800"/>
          </a:xfrm>
          <a:prstGeom prst="line">
            <a:avLst/>
          </a:prstGeom>
          <a:noFill/>
          <a:ln w="9525">
            <a:solidFill>
              <a:schemeClr val="tx1"/>
            </a:solidFill>
            <a:round/>
            <a:headEnd/>
            <a:tailEnd/>
          </a:ln>
          <a:effectLst/>
        </p:spPr>
        <p:txBody>
          <a:bodyPr/>
          <a:lstStyle/>
          <a:p>
            <a:pPr>
              <a:defRPr/>
            </a:pPr>
            <a:endParaRPr lang="en-US">
              <a:solidFill>
                <a:srgbClr val="000000"/>
              </a:solidFill>
              <a:ea typeface="+mn-ea"/>
              <a:cs typeface="+mn-cs"/>
            </a:endParaRPr>
          </a:p>
        </p:txBody>
      </p:sp>
      <p:sp>
        <p:nvSpPr>
          <p:cNvPr id="343057" name="Line 17"/>
          <p:cNvSpPr>
            <a:spLocks noChangeShapeType="1"/>
          </p:cNvSpPr>
          <p:nvPr/>
        </p:nvSpPr>
        <p:spPr bwMode="auto">
          <a:xfrm>
            <a:off x="2854325" y="2133600"/>
            <a:ext cx="457200" cy="0"/>
          </a:xfrm>
          <a:prstGeom prst="line">
            <a:avLst/>
          </a:prstGeom>
          <a:noFill/>
          <a:ln w="9525">
            <a:solidFill>
              <a:schemeClr val="tx1"/>
            </a:solidFill>
            <a:round/>
            <a:headEnd/>
            <a:tailEnd type="triangle" w="med" len="med"/>
          </a:ln>
          <a:effectLst/>
        </p:spPr>
        <p:txBody>
          <a:bodyPr/>
          <a:lstStyle/>
          <a:p>
            <a:pPr>
              <a:defRPr/>
            </a:pPr>
            <a:endParaRPr lang="en-US">
              <a:solidFill>
                <a:srgbClr val="000000"/>
              </a:solidFill>
              <a:ea typeface="+mn-ea"/>
              <a:cs typeface="+mn-cs"/>
            </a:endParaRPr>
          </a:p>
        </p:txBody>
      </p:sp>
      <p:sp>
        <p:nvSpPr>
          <p:cNvPr id="343058" name="Line 18"/>
          <p:cNvSpPr>
            <a:spLocks noChangeShapeType="1"/>
          </p:cNvSpPr>
          <p:nvPr/>
        </p:nvSpPr>
        <p:spPr bwMode="auto">
          <a:xfrm>
            <a:off x="1635125" y="3581400"/>
            <a:ext cx="1219200" cy="1447800"/>
          </a:xfrm>
          <a:prstGeom prst="line">
            <a:avLst/>
          </a:prstGeom>
          <a:noFill/>
          <a:ln w="9525">
            <a:solidFill>
              <a:schemeClr val="tx1"/>
            </a:solidFill>
            <a:round/>
            <a:headEnd/>
            <a:tailEnd/>
          </a:ln>
          <a:effectLst/>
        </p:spPr>
        <p:txBody>
          <a:bodyPr/>
          <a:lstStyle/>
          <a:p>
            <a:pPr>
              <a:defRPr/>
            </a:pPr>
            <a:endParaRPr lang="en-US">
              <a:solidFill>
                <a:srgbClr val="000000"/>
              </a:solidFill>
              <a:ea typeface="+mn-ea"/>
              <a:cs typeface="+mn-cs"/>
            </a:endParaRPr>
          </a:p>
        </p:txBody>
      </p:sp>
      <p:sp>
        <p:nvSpPr>
          <p:cNvPr id="343059" name="Line 19"/>
          <p:cNvSpPr>
            <a:spLocks noChangeShapeType="1"/>
          </p:cNvSpPr>
          <p:nvPr/>
        </p:nvSpPr>
        <p:spPr bwMode="auto">
          <a:xfrm>
            <a:off x="2854325" y="5029200"/>
            <a:ext cx="457200" cy="0"/>
          </a:xfrm>
          <a:prstGeom prst="line">
            <a:avLst/>
          </a:prstGeom>
          <a:noFill/>
          <a:ln w="9525">
            <a:solidFill>
              <a:schemeClr val="tx1"/>
            </a:solidFill>
            <a:round/>
            <a:headEnd/>
            <a:tailEnd type="triangle" w="med" len="med"/>
          </a:ln>
          <a:effectLst/>
        </p:spPr>
        <p:txBody>
          <a:bodyPr/>
          <a:lstStyle/>
          <a:p>
            <a:pPr>
              <a:defRPr/>
            </a:pPr>
            <a:endParaRPr lang="en-US">
              <a:solidFill>
                <a:srgbClr val="000000"/>
              </a:solidFill>
              <a:ea typeface="+mn-ea"/>
              <a:cs typeface="+mn-cs"/>
            </a:endParaRPr>
          </a:p>
        </p:txBody>
      </p:sp>
      <p:sp>
        <p:nvSpPr>
          <p:cNvPr id="343060" name="Line 20"/>
          <p:cNvSpPr>
            <a:spLocks noChangeShapeType="1"/>
          </p:cNvSpPr>
          <p:nvPr/>
        </p:nvSpPr>
        <p:spPr bwMode="auto">
          <a:xfrm>
            <a:off x="7121525" y="2438400"/>
            <a:ext cx="0" cy="1447800"/>
          </a:xfrm>
          <a:prstGeom prst="line">
            <a:avLst/>
          </a:prstGeom>
          <a:noFill/>
          <a:ln w="9525">
            <a:solidFill>
              <a:schemeClr val="tx1"/>
            </a:solidFill>
            <a:round/>
            <a:headEnd/>
            <a:tailEnd/>
          </a:ln>
          <a:effectLst/>
        </p:spPr>
        <p:txBody>
          <a:bodyPr/>
          <a:lstStyle/>
          <a:p>
            <a:pPr>
              <a:defRPr/>
            </a:pPr>
            <a:endParaRPr lang="en-US">
              <a:solidFill>
                <a:srgbClr val="000000"/>
              </a:solidFill>
              <a:ea typeface="+mn-ea"/>
              <a:cs typeface="+mn-cs"/>
            </a:endParaRPr>
          </a:p>
        </p:txBody>
      </p:sp>
      <p:sp>
        <p:nvSpPr>
          <p:cNvPr id="343061" name="Line 21"/>
          <p:cNvSpPr>
            <a:spLocks noChangeShapeType="1"/>
          </p:cNvSpPr>
          <p:nvPr/>
        </p:nvSpPr>
        <p:spPr bwMode="auto">
          <a:xfrm>
            <a:off x="7121525" y="2438400"/>
            <a:ext cx="381000" cy="304800"/>
          </a:xfrm>
          <a:prstGeom prst="line">
            <a:avLst/>
          </a:prstGeom>
          <a:noFill/>
          <a:ln w="9525">
            <a:solidFill>
              <a:schemeClr val="tx1"/>
            </a:solidFill>
            <a:round/>
            <a:headEnd/>
            <a:tailEnd/>
          </a:ln>
          <a:effectLst/>
        </p:spPr>
        <p:txBody>
          <a:bodyPr/>
          <a:lstStyle/>
          <a:p>
            <a:pPr>
              <a:defRPr/>
            </a:pPr>
            <a:endParaRPr lang="en-US">
              <a:solidFill>
                <a:srgbClr val="000000"/>
              </a:solidFill>
              <a:ea typeface="+mn-ea"/>
              <a:cs typeface="+mn-cs"/>
            </a:endParaRPr>
          </a:p>
        </p:txBody>
      </p:sp>
      <p:sp>
        <p:nvSpPr>
          <p:cNvPr id="343062" name="Line 22"/>
          <p:cNvSpPr>
            <a:spLocks noChangeShapeType="1"/>
          </p:cNvSpPr>
          <p:nvPr/>
        </p:nvSpPr>
        <p:spPr bwMode="auto">
          <a:xfrm flipV="1">
            <a:off x="7121525" y="3581400"/>
            <a:ext cx="381000" cy="304800"/>
          </a:xfrm>
          <a:prstGeom prst="line">
            <a:avLst/>
          </a:prstGeom>
          <a:noFill/>
          <a:ln w="9525">
            <a:solidFill>
              <a:schemeClr val="tx1"/>
            </a:solidFill>
            <a:round/>
            <a:headEnd/>
            <a:tailEnd/>
          </a:ln>
          <a:effectLst/>
        </p:spPr>
        <p:txBody>
          <a:bodyPr/>
          <a:lstStyle/>
          <a:p>
            <a:pPr>
              <a:defRPr/>
            </a:pPr>
            <a:endParaRPr lang="en-US">
              <a:solidFill>
                <a:srgbClr val="000000"/>
              </a:solidFill>
              <a:ea typeface="+mn-ea"/>
              <a:cs typeface="+mn-cs"/>
            </a:endParaRPr>
          </a:p>
        </p:txBody>
      </p:sp>
      <p:sp>
        <p:nvSpPr>
          <p:cNvPr id="343063" name="Line 23"/>
          <p:cNvSpPr>
            <a:spLocks noChangeShapeType="1"/>
          </p:cNvSpPr>
          <p:nvPr/>
        </p:nvSpPr>
        <p:spPr bwMode="auto">
          <a:xfrm>
            <a:off x="7502525" y="2743200"/>
            <a:ext cx="0" cy="838200"/>
          </a:xfrm>
          <a:prstGeom prst="line">
            <a:avLst/>
          </a:prstGeom>
          <a:noFill/>
          <a:ln w="9525">
            <a:solidFill>
              <a:schemeClr val="tx1"/>
            </a:solidFill>
            <a:round/>
            <a:headEnd/>
            <a:tailEnd/>
          </a:ln>
          <a:effectLst/>
        </p:spPr>
        <p:txBody>
          <a:bodyPr/>
          <a:lstStyle/>
          <a:p>
            <a:pPr>
              <a:defRPr/>
            </a:pPr>
            <a:endParaRPr lang="en-US">
              <a:solidFill>
                <a:srgbClr val="000000"/>
              </a:solidFill>
              <a:ea typeface="+mn-ea"/>
              <a:cs typeface="+mn-cs"/>
            </a:endParaRPr>
          </a:p>
        </p:txBody>
      </p:sp>
      <p:sp>
        <p:nvSpPr>
          <p:cNvPr id="343064" name="Line 24"/>
          <p:cNvSpPr>
            <a:spLocks noChangeShapeType="1"/>
          </p:cNvSpPr>
          <p:nvPr/>
        </p:nvSpPr>
        <p:spPr bwMode="auto">
          <a:xfrm>
            <a:off x="5597525" y="5029200"/>
            <a:ext cx="838200" cy="0"/>
          </a:xfrm>
          <a:prstGeom prst="line">
            <a:avLst/>
          </a:prstGeom>
          <a:noFill/>
          <a:ln w="9525">
            <a:solidFill>
              <a:schemeClr val="tx1"/>
            </a:solidFill>
            <a:round/>
            <a:headEnd/>
            <a:tailEnd/>
          </a:ln>
          <a:effectLst/>
        </p:spPr>
        <p:txBody>
          <a:bodyPr/>
          <a:lstStyle/>
          <a:p>
            <a:pPr>
              <a:defRPr/>
            </a:pPr>
            <a:endParaRPr lang="en-US">
              <a:solidFill>
                <a:srgbClr val="000000"/>
              </a:solidFill>
              <a:ea typeface="+mn-ea"/>
              <a:cs typeface="+mn-cs"/>
            </a:endParaRPr>
          </a:p>
        </p:txBody>
      </p:sp>
      <p:sp>
        <p:nvSpPr>
          <p:cNvPr id="343065" name="Line 25"/>
          <p:cNvSpPr>
            <a:spLocks noChangeShapeType="1"/>
          </p:cNvSpPr>
          <p:nvPr/>
        </p:nvSpPr>
        <p:spPr bwMode="auto">
          <a:xfrm flipV="1">
            <a:off x="6435725" y="3657600"/>
            <a:ext cx="0" cy="1371600"/>
          </a:xfrm>
          <a:prstGeom prst="line">
            <a:avLst/>
          </a:prstGeom>
          <a:noFill/>
          <a:ln w="9525">
            <a:solidFill>
              <a:schemeClr val="tx1"/>
            </a:solidFill>
            <a:round/>
            <a:headEnd/>
            <a:tailEnd/>
          </a:ln>
          <a:effectLst/>
        </p:spPr>
        <p:txBody>
          <a:bodyPr/>
          <a:lstStyle/>
          <a:p>
            <a:pPr>
              <a:defRPr/>
            </a:pPr>
            <a:endParaRPr lang="en-US">
              <a:solidFill>
                <a:srgbClr val="000000"/>
              </a:solidFill>
              <a:ea typeface="+mn-ea"/>
              <a:cs typeface="+mn-cs"/>
            </a:endParaRPr>
          </a:p>
        </p:txBody>
      </p:sp>
      <p:sp>
        <p:nvSpPr>
          <p:cNvPr id="343066" name="Line 26"/>
          <p:cNvSpPr>
            <a:spLocks noChangeShapeType="1"/>
          </p:cNvSpPr>
          <p:nvPr/>
        </p:nvSpPr>
        <p:spPr bwMode="auto">
          <a:xfrm>
            <a:off x="6435725" y="3657600"/>
            <a:ext cx="685800" cy="0"/>
          </a:xfrm>
          <a:prstGeom prst="line">
            <a:avLst/>
          </a:prstGeom>
          <a:noFill/>
          <a:ln w="9525">
            <a:solidFill>
              <a:schemeClr val="tx1"/>
            </a:solidFill>
            <a:round/>
            <a:headEnd/>
            <a:tailEnd type="triangle" w="med" len="med"/>
          </a:ln>
          <a:effectLst/>
        </p:spPr>
        <p:txBody>
          <a:bodyPr/>
          <a:lstStyle/>
          <a:p>
            <a:pPr>
              <a:defRPr/>
            </a:pPr>
            <a:endParaRPr lang="en-US">
              <a:solidFill>
                <a:srgbClr val="000000"/>
              </a:solidFill>
              <a:ea typeface="+mn-ea"/>
              <a:cs typeface="+mn-cs"/>
            </a:endParaRPr>
          </a:p>
        </p:txBody>
      </p:sp>
      <p:sp>
        <p:nvSpPr>
          <p:cNvPr id="343067" name="Line 27"/>
          <p:cNvSpPr>
            <a:spLocks noChangeShapeType="1"/>
          </p:cNvSpPr>
          <p:nvPr/>
        </p:nvSpPr>
        <p:spPr bwMode="auto">
          <a:xfrm>
            <a:off x="6435725" y="2890838"/>
            <a:ext cx="685800" cy="0"/>
          </a:xfrm>
          <a:prstGeom prst="line">
            <a:avLst/>
          </a:prstGeom>
          <a:noFill/>
          <a:ln w="9525">
            <a:solidFill>
              <a:schemeClr val="tx1"/>
            </a:solidFill>
            <a:round/>
            <a:headEnd/>
            <a:tailEnd type="triangle" w="med" len="med"/>
          </a:ln>
          <a:effectLst/>
        </p:spPr>
        <p:txBody>
          <a:bodyPr/>
          <a:lstStyle/>
          <a:p>
            <a:pPr>
              <a:defRPr/>
            </a:pPr>
            <a:endParaRPr lang="en-US">
              <a:solidFill>
                <a:srgbClr val="000000"/>
              </a:solidFill>
              <a:ea typeface="+mn-ea"/>
              <a:cs typeface="+mn-cs"/>
            </a:endParaRPr>
          </a:p>
        </p:txBody>
      </p:sp>
      <p:sp>
        <p:nvSpPr>
          <p:cNvPr id="343068" name="Text Box 28"/>
          <p:cNvSpPr txBox="1">
            <a:spLocks noChangeArrowheads="1"/>
          </p:cNvSpPr>
          <p:nvPr/>
        </p:nvSpPr>
        <p:spPr bwMode="auto">
          <a:xfrm>
            <a:off x="4873625" y="2681288"/>
            <a:ext cx="1587500" cy="366712"/>
          </a:xfrm>
          <a:prstGeom prst="rect">
            <a:avLst/>
          </a:prstGeom>
          <a:noFill/>
          <a:ln w="9525">
            <a:noFill/>
            <a:miter lim="800000"/>
            <a:headEnd/>
            <a:tailEnd/>
          </a:ln>
          <a:effectLst/>
        </p:spPr>
        <p:txBody>
          <a:bodyPr wrap="none">
            <a:spAutoFit/>
          </a:bodyPr>
          <a:lstStyle/>
          <a:p>
            <a:pPr>
              <a:defRPr/>
            </a:pPr>
            <a:r>
              <a:rPr lang="en-US">
                <a:solidFill>
                  <a:srgbClr val="000000"/>
                </a:solidFill>
                <a:ea typeface="+mn-ea"/>
                <a:cs typeface="+mn-cs"/>
              </a:rPr>
              <a:t>PC + inst size</a:t>
            </a:r>
          </a:p>
        </p:txBody>
      </p:sp>
      <p:sp>
        <p:nvSpPr>
          <p:cNvPr id="343069" name="Text Box 29"/>
          <p:cNvSpPr txBox="1">
            <a:spLocks noChangeArrowheads="1"/>
          </p:cNvSpPr>
          <p:nvPr/>
        </p:nvSpPr>
        <p:spPr bwMode="auto">
          <a:xfrm>
            <a:off x="3762375" y="1785938"/>
            <a:ext cx="869950" cy="366712"/>
          </a:xfrm>
          <a:prstGeom prst="rect">
            <a:avLst/>
          </a:prstGeom>
          <a:noFill/>
          <a:ln w="9525">
            <a:noFill/>
            <a:miter lim="800000"/>
            <a:headEnd/>
            <a:tailEnd/>
          </a:ln>
          <a:effectLst/>
        </p:spPr>
        <p:txBody>
          <a:bodyPr wrap="none">
            <a:spAutoFit/>
          </a:bodyPr>
          <a:lstStyle/>
          <a:p>
            <a:pPr>
              <a:defRPr/>
            </a:pPr>
            <a:r>
              <a:rPr lang="en-US">
                <a:solidFill>
                  <a:srgbClr val="000000"/>
                </a:solidFill>
                <a:ea typeface="+mn-ea"/>
                <a:cs typeface="+mn-cs"/>
              </a:rPr>
              <a:t>taken?</a:t>
            </a:r>
          </a:p>
        </p:txBody>
      </p:sp>
      <p:sp>
        <p:nvSpPr>
          <p:cNvPr id="343070" name="Line 30"/>
          <p:cNvSpPr>
            <a:spLocks noChangeShapeType="1"/>
          </p:cNvSpPr>
          <p:nvPr/>
        </p:nvSpPr>
        <p:spPr bwMode="auto">
          <a:xfrm>
            <a:off x="7502525" y="3124200"/>
            <a:ext cx="838200" cy="0"/>
          </a:xfrm>
          <a:prstGeom prst="line">
            <a:avLst/>
          </a:prstGeom>
          <a:noFill/>
          <a:ln w="9525">
            <a:solidFill>
              <a:schemeClr val="tx1"/>
            </a:solidFill>
            <a:round/>
            <a:headEnd/>
            <a:tailEnd type="triangle" w="med" len="med"/>
          </a:ln>
          <a:effectLst/>
        </p:spPr>
        <p:txBody>
          <a:bodyPr/>
          <a:lstStyle/>
          <a:p>
            <a:pPr>
              <a:defRPr/>
            </a:pPr>
            <a:endParaRPr lang="en-US">
              <a:solidFill>
                <a:srgbClr val="000000"/>
              </a:solidFill>
              <a:ea typeface="+mn-ea"/>
              <a:cs typeface="+mn-cs"/>
            </a:endParaRPr>
          </a:p>
        </p:txBody>
      </p:sp>
      <p:sp>
        <p:nvSpPr>
          <p:cNvPr id="343071" name="Text Box 31"/>
          <p:cNvSpPr txBox="1">
            <a:spLocks noChangeArrowheads="1"/>
          </p:cNvSpPr>
          <p:nvPr/>
        </p:nvSpPr>
        <p:spPr bwMode="auto">
          <a:xfrm>
            <a:off x="5673725" y="5029200"/>
            <a:ext cx="184150" cy="366713"/>
          </a:xfrm>
          <a:prstGeom prst="rect">
            <a:avLst/>
          </a:prstGeom>
          <a:noFill/>
          <a:ln w="9525">
            <a:noFill/>
            <a:miter lim="800000"/>
            <a:headEnd/>
            <a:tailEnd/>
          </a:ln>
          <a:effectLst/>
        </p:spPr>
        <p:txBody>
          <a:bodyPr wrap="none">
            <a:spAutoFit/>
          </a:bodyPr>
          <a:lstStyle/>
          <a:p>
            <a:pPr>
              <a:defRPr/>
            </a:pPr>
            <a:endParaRPr lang="en-US">
              <a:solidFill>
                <a:srgbClr val="000000"/>
              </a:solidFill>
              <a:ea typeface="+mn-ea"/>
              <a:cs typeface="+mn-cs"/>
            </a:endParaRPr>
          </a:p>
        </p:txBody>
      </p:sp>
      <p:sp>
        <p:nvSpPr>
          <p:cNvPr id="343072" name="Text Box 32"/>
          <p:cNvSpPr txBox="1">
            <a:spLocks noChangeArrowheads="1"/>
          </p:cNvSpPr>
          <p:nvPr/>
        </p:nvSpPr>
        <p:spPr bwMode="auto">
          <a:xfrm>
            <a:off x="7778750" y="2781300"/>
            <a:ext cx="1289050" cy="641350"/>
          </a:xfrm>
          <a:prstGeom prst="rect">
            <a:avLst/>
          </a:prstGeom>
          <a:noFill/>
          <a:ln w="9525">
            <a:noFill/>
            <a:miter lim="800000"/>
            <a:headEnd/>
            <a:tailEnd/>
          </a:ln>
          <a:effectLst/>
        </p:spPr>
        <p:txBody>
          <a:bodyPr wrap="none">
            <a:spAutoFit/>
          </a:bodyPr>
          <a:lstStyle/>
          <a:p>
            <a:pPr>
              <a:defRPr/>
            </a:pPr>
            <a:r>
              <a:rPr lang="en-US">
                <a:solidFill>
                  <a:srgbClr val="000000"/>
                </a:solidFill>
                <a:ea typeface="+mn-ea"/>
                <a:cs typeface="+mn-cs"/>
              </a:rPr>
              <a:t>Next Fetch</a:t>
            </a:r>
          </a:p>
          <a:p>
            <a:pPr>
              <a:defRPr/>
            </a:pPr>
            <a:r>
              <a:rPr lang="en-US">
                <a:solidFill>
                  <a:srgbClr val="000000"/>
                </a:solidFill>
                <a:ea typeface="+mn-ea"/>
                <a:cs typeface="+mn-cs"/>
              </a:rPr>
              <a:t>Address</a:t>
            </a:r>
          </a:p>
        </p:txBody>
      </p:sp>
      <p:sp>
        <p:nvSpPr>
          <p:cNvPr id="343073" name="AutoShape 33"/>
          <p:cNvSpPr>
            <a:spLocks noChangeArrowheads="1"/>
          </p:cNvSpPr>
          <p:nvPr/>
        </p:nvSpPr>
        <p:spPr bwMode="auto">
          <a:xfrm>
            <a:off x="5791200" y="1981200"/>
            <a:ext cx="533400" cy="533400"/>
          </a:xfrm>
          <a:prstGeom prst="flowChartDelay">
            <a:avLst/>
          </a:prstGeom>
          <a:noFill/>
          <a:ln w="9525">
            <a:solidFill>
              <a:schemeClr val="tx1"/>
            </a:solidFill>
            <a:miter lim="800000"/>
            <a:headEnd/>
            <a:tailEnd/>
          </a:ln>
          <a:effectLst/>
        </p:spPr>
        <p:txBody>
          <a:bodyPr wrap="none" anchor="ctr"/>
          <a:lstStyle/>
          <a:p>
            <a:pPr>
              <a:defRPr/>
            </a:pPr>
            <a:endParaRPr lang="en-US">
              <a:solidFill>
                <a:srgbClr val="000000"/>
              </a:solidFill>
              <a:ea typeface="+mn-ea"/>
              <a:cs typeface="+mn-cs"/>
            </a:endParaRPr>
          </a:p>
        </p:txBody>
      </p:sp>
      <p:sp>
        <p:nvSpPr>
          <p:cNvPr id="343074" name="Line 34"/>
          <p:cNvSpPr>
            <a:spLocks noChangeShapeType="1"/>
          </p:cNvSpPr>
          <p:nvPr/>
        </p:nvSpPr>
        <p:spPr bwMode="auto">
          <a:xfrm>
            <a:off x="3733800" y="2133600"/>
            <a:ext cx="2057400" cy="0"/>
          </a:xfrm>
          <a:prstGeom prst="line">
            <a:avLst/>
          </a:prstGeom>
          <a:noFill/>
          <a:ln w="9525">
            <a:solidFill>
              <a:schemeClr val="tx1"/>
            </a:solidFill>
            <a:round/>
            <a:headEnd/>
            <a:tailEnd type="triangle" w="med" len="med"/>
          </a:ln>
          <a:effectLst/>
        </p:spPr>
        <p:txBody>
          <a:bodyPr/>
          <a:lstStyle/>
          <a:p>
            <a:pPr>
              <a:defRPr/>
            </a:pPr>
            <a:endParaRPr lang="en-US">
              <a:solidFill>
                <a:srgbClr val="000000"/>
              </a:solidFill>
              <a:ea typeface="+mn-ea"/>
              <a:cs typeface="+mn-cs"/>
            </a:endParaRPr>
          </a:p>
        </p:txBody>
      </p:sp>
      <p:sp>
        <p:nvSpPr>
          <p:cNvPr id="343075" name="Line 35"/>
          <p:cNvSpPr>
            <a:spLocks noChangeShapeType="1"/>
          </p:cNvSpPr>
          <p:nvPr/>
        </p:nvSpPr>
        <p:spPr bwMode="auto">
          <a:xfrm>
            <a:off x="6296025" y="2209800"/>
            <a:ext cx="1066800" cy="0"/>
          </a:xfrm>
          <a:prstGeom prst="line">
            <a:avLst/>
          </a:prstGeom>
          <a:noFill/>
          <a:ln w="9525">
            <a:solidFill>
              <a:schemeClr val="tx1"/>
            </a:solidFill>
            <a:round/>
            <a:headEnd/>
            <a:tailEnd/>
          </a:ln>
          <a:effectLst/>
        </p:spPr>
        <p:txBody>
          <a:bodyPr/>
          <a:lstStyle/>
          <a:p>
            <a:pPr>
              <a:defRPr/>
            </a:pPr>
            <a:endParaRPr lang="en-US">
              <a:solidFill>
                <a:srgbClr val="000000"/>
              </a:solidFill>
              <a:ea typeface="+mn-ea"/>
              <a:cs typeface="+mn-cs"/>
            </a:endParaRPr>
          </a:p>
        </p:txBody>
      </p:sp>
      <p:sp>
        <p:nvSpPr>
          <p:cNvPr id="343076" name="Line 36"/>
          <p:cNvSpPr>
            <a:spLocks noChangeShapeType="1"/>
          </p:cNvSpPr>
          <p:nvPr/>
        </p:nvSpPr>
        <p:spPr bwMode="auto">
          <a:xfrm>
            <a:off x="7353300" y="2209800"/>
            <a:ext cx="0" cy="381000"/>
          </a:xfrm>
          <a:prstGeom prst="line">
            <a:avLst/>
          </a:prstGeom>
          <a:noFill/>
          <a:ln w="9525">
            <a:solidFill>
              <a:schemeClr val="tx1"/>
            </a:solidFill>
            <a:round/>
            <a:headEnd/>
            <a:tailEnd type="triangle" w="med" len="med"/>
          </a:ln>
          <a:effectLst/>
        </p:spPr>
        <p:txBody>
          <a:bodyPr/>
          <a:lstStyle/>
          <a:p>
            <a:pPr>
              <a:defRPr/>
            </a:pPr>
            <a:endParaRPr lang="en-US">
              <a:solidFill>
                <a:srgbClr val="000000"/>
              </a:solidFill>
              <a:ea typeface="+mn-ea"/>
              <a:cs typeface="+mn-cs"/>
            </a:endParaRPr>
          </a:p>
        </p:txBody>
      </p:sp>
      <p:sp>
        <p:nvSpPr>
          <p:cNvPr id="343077" name="Line 37"/>
          <p:cNvSpPr>
            <a:spLocks noChangeShapeType="1"/>
          </p:cNvSpPr>
          <p:nvPr/>
        </p:nvSpPr>
        <p:spPr bwMode="auto">
          <a:xfrm flipV="1">
            <a:off x="4191000" y="2362200"/>
            <a:ext cx="0" cy="1371600"/>
          </a:xfrm>
          <a:prstGeom prst="line">
            <a:avLst/>
          </a:prstGeom>
          <a:noFill/>
          <a:ln w="9525">
            <a:solidFill>
              <a:schemeClr val="tx1"/>
            </a:solidFill>
            <a:round/>
            <a:headEnd/>
            <a:tailEnd/>
          </a:ln>
          <a:effectLst/>
        </p:spPr>
        <p:txBody>
          <a:bodyPr/>
          <a:lstStyle/>
          <a:p>
            <a:pPr>
              <a:defRPr/>
            </a:pPr>
            <a:endParaRPr lang="en-US">
              <a:solidFill>
                <a:srgbClr val="000000"/>
              </a:solidFill>
              <a:ea typeface="+mn-ea"/>
              <a:cs typeface="+mn-cs"/>
            </a:endParaRPr>
          </a:p>
        </p:txBody>
      </p:sp>
      <p:sp>
        <p:nvSpPr>
          <p:cNvPr id="343078" name="Line 38"/>
          <p:cNvSpPr>
            <a:spLocks noChangeShapeType="1"/>
          </p:cNvSpPr>
          <p:nvPr/>
        </p:nvSpPr>
        <p:spPr bwMode="auto">
          <a:xfrm>
            <a:off x="4191000" y="2362200"/>
            <a:ext cx="1600200" cy="0"/>
          </a:xfrm>
          <a:prstGeom prst="line">
            <a:avLst/>
          </a:prstGeom>
          <a:noFill/>
          <a:ln w="9525">
            <a:solidFill>
              <a:schemeClr val="tx1"/>
            </a:solidFill>
            <a:round/>
            <a:headEnd/>
            <a:tailEnd type="triangle" w="med" len="med"/>
          </a:ln>
          <a:effectLst/>
        </p:spPr>
        <p:txBody>
          <a:bodyPr/>
          <a:lstStyle/>
          <a:p>
            <a:pPr>
              <a:defRPr/>
            </a:pPr>
            <a:endParaRPr lang="en-US">
              <a:solidFill>
                <a:srgbClr val="000000"/>
              </a:solidFill>
              <a:ea typeface="+mn-ea"/>
              <a:cs typeface="+mn-cs"/>
            </a:endParaRPr>
          </a:p>
        </p:txBody>
      </p:sp>
      <p:sp>
        <p:nvSpPr>
          <p:cNvPr id="343079" name="Text Box 39"/>
          <p:cNvSpPr txBox="1">
            <a:spLocks noChangeArrowheads="1"/>
          </p:cNvSpPr>
          <p:nvPr/>
        </p:nvSpPr>
        <p:spPr bwMode="auto">
          <a:xfrm>
            <a:off x="4124325" y="3370263"/>
            <a:ext cx="552450" cy="366712"/>
          </a:xfrm>
          <a:prstGeom prst="rect">
            <a:avLst/>
          </a:prstGeom>
          <a:noFill/>
          <a:ln w="9525">
            <a:noFill/>
            <a:miter lim="800000"/>
            <a:headEnd/>
            <a:tailEnd/>
          </a:ln>
          <a:effectLst/>
        </p:spPr>
        <p:txBody>
          <a:bodyPr wrap="none">
            <a:spAutoFit/>
          </a:bodyPr>
          <a:lstStyle/>
          <a:p>
            <a:pPr>
              <a:defRPr/>
            </a:pPr>
            <a:r>
              <a:rPr lang="en-US">
                <a:solidFill>
                  <a:srgbClr val="000000"/>
                </a:solidFill>
                <a:ea typeface="+mn-ea"/>
                <a:cs typeface="+mn-cs"/>
              </a:rPr>
              <a:t>hit?</a:t>
            </a:r>
          </a:p>
        </p:txBody>
      </p:sp>
      <p:sp>
        <p:nvSpPr>
          <p:cNvPr id="343083" name="Oval 43"/>
          <p:cNvSpPr>
            <a:spLocks noChangeArrowheads="1"/>
          </p:cNvSpPr>
          <p:nvPr/>
        </p:nvSpPr>
        <p:spPr bwMode="auto">
          <a:xfrm>
            <a:off x="228600" y="3200400"/>
            <a:ext cx="1676400" cy="685800"/>
          </a:xfrm>
          <a:prstGeom prst="ellipse">
            <a:avLst/>
          </a:prstGeom>
          <a:noFill/>
          <a:ln w="34925">
            <a:solidFill>
              <a:srgbClr val="0000FF"/>
            </a:solidFill>
            <a:round/>
            <a:headEnd/>
            <a:tailEnd/>
          </a:ln>
          <a:effectLst/>
        </p:spPr>
        <p:txBody>
          <a:bodyPr wrap="none" anchor="ctr"/>
          <a:lstStyle/>
          <a:p>
            <a:pPr>
              <a:defRPr/>
            </a:pPr>
            <a:endParaRPr lang="en-US">
              <a:solidFill>
                <a:srgbClr val="000000"/>
              </a:solidFill>
              <a:ea typeface="+mn-ea"/>
              <a:cs typeface="+mn-cs"/>
            </a:endParaRPr>
          </a:p>
        </p:txBody>
      </p:sp>
      <p:sp>
        <p:nvSpPr>
          <p:cNvPr id="343084" name="Text Box 44"/>
          <p:cNvSpPr txBox="1">
            <a:spLocks noChangeArrowheads="1"/>
          </p:cNvSpPr>
          <p:nvPr/>
        </p:nvSpPr>
        <p:spPr bwMode="auto">
          <a:xfrm>
            <a:off x="228600" y="4267200"/>
            <a:ext cx="1720850" cy="641350"/>
          </a:xfrm>
          <a:prstGeom prst="rect">
            <a:avLst/>
          </a:prstGeom>
          <a:noFill/>
          <a:ln w="9525">
            <a:noFill/>
            <a:miter lim="800000"/>
            <a:headEnd/>
            <a:tailEnd/>
          </a:ln>
          <a:effectLst/>
        </p:spPr>
        <p:txBody>
          <a:bodyPr wrap="none">
            <a:spAutoFit/>
          </a:bodyPr>
          <a:lstStyle/>
          <a:p>
            <a:pPr>
              <a:defRPr/>
            </a:pPr>
            <a:r>
              <a:rPr lang="en-US">
                <a:solidFill>
                  <a:srgbClr val="003399"/>
                </a:solidFill>
                <a:ea typeface="+mn-ea"/>
                <a:cs typeface="+mn-cs"/>
              </a:rPr>
              <a:t>Address of the </a:t>
            </a:r>
          </a:p>
          <a:p>
            <a:pPr>
              <a:defRPr/>
            </a:pPr>
            <a:r>
              <a:rPr lang="en-US">
                <a:solidFill>
                  <a:srgbClr val="003399"/>
                </a:solidFill>
                <a:ea typeface="+mn-ea"/>
                <a:cs typeface="+mn-cs"/>
              </a:rPr>
              <a:t>current branch</a:t>
            </a:r>
          </a:p>
        </p:txBody>
      </p:sp>
      <p:sp>
        <p:nvSpPr>
          <p:cNvPr id="343085" name="Line 45"/>
          <p:cNvSpPr>
            <a:spLocks noChangeShapeType="1"/>
          </p:cNvSpPr>
          <p:nvPr/>
        </p:nvSpPr>
        <p:spPr bwMode="auto">
          <a:xfrm flipV="1">
            <a:off x="838200" y="3886200"/>
            <a:ext cx="228600" cy="381000"/>
          </a:xfrm>
          <a:prstGeom prst="line">
            <a:avLst/>
          </a:prstGeom>
          <a:noFill/>
          <a:ln w="31750">
            <a:solidFill>
              <a:srgbClr val="000080"/>
            </a:solidFill>
            <a:round/>
            <a:headEnd/>
            <a:tailEnd type="triangle" w="med" len="med"/>
          </a:ln>
          <a:effectLst/>
        </p:spPr>
        <p:txBody>
          <a:bodyPr/>
          <a:lstStyle/>
          <a:p>
            <a:pPr>
              <a:defRPr/>
            </a:pPr>
            <a:endParaRPr lang="en-US">
              <a:solidFill>
                <a:srgbClr val="000000"/>
              </a:solidFill>
              <a:ea typeface="+mn-ea"/>
              <a:cs typeface="+mn-cs"/>
            </a:endParaRPr>
          </a:p>
        </p:txBody>
      </p:sp>
    </p:spTree>
    <p:extLst>
      <p:ext uri="{BB962C8B-B14F-4D97-AF65-F5344CB8AC3E}">
        <p14:creationId xmlns:p14="http://schemas.microsoft.com/office/powerpoint/2010/main" val="34226304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30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3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30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30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30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30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30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30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30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30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30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30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306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30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30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30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30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305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30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307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4306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306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30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30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30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30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30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307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306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306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3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p:bldP spid="343045" grpId="0" animBg="1"/>
      <p:bldP spid="343049" grpId="0" animBg="1"/>
      <p:bldP spid="343050" grpId="0" animBg="1"/>
      <p:bldP spid="343068" grpId="0"/>
      <p:bldP spid="343069" grpId="0"/>
      <p:bldP spid="343072" grpId="0"/>
      <p:bldP spid="343073" grpId="0" animBg="1"/>
      <p:bldP spid="343079" grpId="0"/>
      <p:bldP spid="343083" grpId="0" animBg="1"/>
      <p:bldP spid="34308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Calls</a:t>
            </a:r>
            <a:endParaRPr lang="en-US" dirty="0"/>
          </a:p>
        </p:txBody>
      </p:sp>
      <p:sp>
        <p:nvSpPr>
          <p:cNvPr id="3" name="Content Placeholder 2"/>
          <p:cNvSpPr>
            <a:spLocks noGrp="1"/>
          </p:cNvSpPr>
          <p:nvPr>
            <p:ph idx="1"/>
          </p:nvPr>
        </p:nvSpPr>
        <p:spPr>
          <a:xfrm>
            <a:off x="398463" y="1303338"/>
            <a:ext cx="4173537" cy="3725862"/>
          </a:xfrm>
        </p:spPr>
        <p:txBody>
          <a:bodyPr/>
          <a:lstStyle/>
          <a:p>
            <a:pPr>
              <a:buNone/>
            </a:pPr>
            <a:r>
              <a:rPr lang="en-US" dirty="0" smtClean="0"/>
              <a:t>main() </a:t>
            </a:r>
          </a:p>
          <a:p>
            <a:pPr>
              <a:buNone/>
            </a:pPr>
            <a:r>
              <a:rPr lang="en-US" dirty="0" smtClean="0"/>
              <a:t>{</a:t>
            </a:r>
          </a:p>
          <a:p>
            <a:pPr lvl="1">
              <a:buNone/>
            </a:pPr>
            <a:r>
              <a:rPr lang="en-US" dirty="0" err="1" smtClean="0"/>
              <a:t>foo</a:t>
            </a:r>
            <a:r>
              <a:rPr lang="en-US" dirty="0" smtClean="0"/>
              <a:t>();</a:t>
            </a:r>
          </a:p>
          <a:p>
            <a:pPr lvl="1">
              <a:buNone/>
            </a:pPr>
            <a:r>
              <a:rPr lang="en-US" dirty="0" err="1" smtClean="0"/>
              <a:t>printf</a:t>
            </a:r>
            <a:r>
              <a:rPr lang="en-US" dirty="0" smtClean="0"/>
              <a:t>(“still hungry\n”);</a:t>
            </a:r>
          </a:p>
          <a:p>
            <a:pPr lvl="1">
              <a:buNone/>
            </a:pPr>
            <a:r>
              <a:rPr lang="en-US" dirty="0" smtClean="0"/>
              <a:t>….</a:t>
            </a:r>
          </a:p>
          <a:p>
            <a:pPr lvl="1">
              <a:buNone/>
            </a:pPr>
            <a:r>
              <a:rPr lang="en-US" dirty="0" err="1" smtClean="0"/>
              <a:t>foo</a:t>
            </a:r>
            <a:r>
              <a:rPr lang="en-US" dirty="0" smtClean="0"/>
              <a:t>();</a:t>
            </a:r>
          </a:p>
          <a:p>
            <a:pPr lvl="1">
              <a:buNone/>
            </a:pPr>
            <a:r>
              <a:rPr lang="en-US" dirty="0" err="1" smtClean="0"/>
              <a:t>printf</a:t>
            </a:r>
            <a:r>
              <a:rPr lang="en-US" dirty="0" smtClean="0"/>
              <a:t>(“full\n”);</a:t>
            </a:r>
          </a:p>
          <a:p>
            <a:pPr>
              <a:buNone/>
            </a:pPr>
            <a:r>
              <a:rPr lang="en-US" dirty="0" smtClean="0"/>
              <a:t>}</a:t>
            </a:r>
          </a:p>
          <a:p>
            <a:pPr>
              <a:buNone/>
            </a:pP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6" name="TextBox 5"/>
          <p:cNvSpPr txBox="1"/>
          <p:nvPr/>
        </p:nvSpPr>
        <p:spPr>
          <a:xfrm>
            <a:off x="5486400" y="1371600"/>
            <a:ext cx="1981200" cy="2209836"/>
          </a:xfrm>
          <a:prstGeom prst="rect">
            <a:avLst/>
          </a:prstGeom>
          <a:noFill/>
        </p:spPr>
        <p:txBody>
          <a:bodyPr wrap="square" rtlCol="0">
            <a:spAutoFit/>
          </a:bodyPr>
          <a:lstStyle/>
          <a:p>
            <a:pPr marL="342900" lvl="0" indent="-342900" eaLnBrk="0" fontAlgn="base" hangingPunct="0">
              <a:spcBef>
                <a:spcPct val="20000"/>
              </a:spcBef>
              <a:spcAft>
                <a:spcPct val="0"/>
              </a:spcAft>
            </a:pPr>
            <a:r>
              <a:rPr lang="en-US" sz="3200" kern="0" dirty="0" err="1" smtClean="0">
                <a:solidFill>
                  <a:srgbClr val="000000"/>
                </a:solidFill>
              </a:rPr>
              <a:t>foo</a:t>
            </a:r>
            <a:r>
              <a:rPr lang="en-US" sz="3200" kern="0" dirty="0" smtClean="0">
                <a:solidFill>
                  <a:srgbClr val="000000"/>
                </a:solidFill>
              </a:rPr>
              <a:t>(){</a:t>
            </a:r>
          </a:p>
          <a:p>
            <a:pPr marL="342900" lvl="0" indent="-342900" eaLnBrk="0" fontAlgn="base" hangingPunct="0">
              <a:spcBef>
                <a:spcPct val="20000"/>
              </a:spcBef>
              <a:spcAft>
                <a:spcPct val="0"/>
              </a:spcAft>
            </a:pPr>
            <a:r>
              <a:rPr lang="en-US" sz="3200" kern="0" dirty="0" smtClean="0">
                <a:solidFill>
                  <a:srgbClr val="000000"/>
                </a:solidFill>
              </a:rPr>
              <a:t>   …..</a:t>
            </a:r>
          </a:p>
          <a:p>
            <a:pPr marL="742950" lvl="1" indent="-285750" eaLnBrk="0" fontAlgn="base" hangingPunct="0">
              <a:spcBef>
                <a:spcPct val="20000"/>
              </a:spcBef>
              <a:spcAft>
                <a:spcPct val="0"/>
              </a:spcAft>
            </a:pPr>
            <a:r>
              <a:rPr lang="en-US" sz="2800" kern="0" dirty="0" smtClean="0">
                <a:solidFill>
                  <a:srgbClr val="000000"/>
                </a:solidFill>
              </a:rPr>
              <a:t>return </a:t>
            </a:r>
          </a:p>
          <a:p>
            <a:pPr marL="742950" lvl="1" indent="-285750" eaLnBrk="0" fontAlgn="base" hangingPunct="0">
              <a:spcBef>
                <a:spcPct val="20000"/>
              </a:spcBef>
              <a:spcAft>
                <a:spcPct val="0"/>
              </a:spcAft>
            </a:pPr>
            <a:r>
              <a:rPr lang="en-US" sz="2800" kern="0" dirty="0" smtClean="0">
                <a:solidFill>
                  <a:srgbClr val="000000"/>
                </a:solidFill>
              </a:rPr>
              <a:t>}</a:t>
            </a:r>
            <a:endParaRPr lang="en-US" dirty="0"/>
          </a:p>
        </p:txBody>
      </p:sp>
      <p:sp>
        <p:nvSpPr>
          <p:cNvPr id="7" name="Rectangle 6"/>
          <p:cNvSpPr/>
          <p:nvPr/>
        </p:nvSpPr>
        <p:spPr>
          <a:xfrm>
            <a:off x="7391400" y="3886200"/>
            <a:ext cx="1600200" cy="2286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7391400" y="4648200"/>
            <a:ext cx="1600200" cy="68580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TextBox 8"/>
          <p:cNvSpPr txBox="1"/>
          <p:nvPr/>
        </p:nvSpPr>
        <p:spPr>
          <a:xfrm>
            <a:off x="7391400" y="3352800"/>
            <a:ext cx="990600" cy="461665"/>
          </a:xfrm>
          <a:prstGeom prst="rect">
            <a:avLst/>
          </a:prstGeom>
          <a:noFill/>
        </p:spPr>
        <p:txBody>
          <a:bodyPr wrap="square" rtlCol="0">
            <a:spAutoFit/>
          </a:bodyPr>
          <a:lstStyle/>
          <a:p>
            <a:r>
              <a:rPr lang="en-US" sz="2400" dirty="0" smtClean="0"/>
              <a:t>BTB</a:t>
            </a:r>
            <a:endParaRPr lang="en-US" sz="2400" dirty="0"/>
          </a:p>
        </p:txBody>
      </p:sp>
      <p:cxnSp>
        <p:nvCxnSpPr>
          <p:cNvPr id="11" name="Straight Arrow Connector 10"/>
          <p:cNvCxnSpPr>
            <a:endCxn id="8" idx="1"/>
          </p:cNvCxnSpPr>
          <p:nvPr/>
        </p:nvCxnSpPr>
        <p:spPr>
          <a:xfrm rot="16200000" flipH="1">
            <a:off x="5962650" y="3562350"/>
            <a:ext cx="2095500" cy="762000"/>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191000" y="3657600"/>
            <a:ext cx="4191000" cy="1295400"/>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3276600" y="4953000"/>
            <a:ext cx="4953000" cy="152400"/>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76800" y="4191000"/>
            <a:ext cx="697627" cy="646331"/>
          </a:xfrm>
          <a:prstGeom prst="rect">
            <a:avLst/>
          </a:prstGeom>
          <a:noFill/>
        </p:spPr>
        <p:txBody>
          <a:bodyPr wrap="none" rtlCol="0">
            <a:spAutoFit/>
          </a:bodyPr>
          <a:lstStyle/>
          <a:p>
            <a:r>
              <a:rPr lang="en-US" sz="3600" dirty="0" smtClean="0"/>
              <a:t>??</a:t>
            </a:r>
            <a:endParaRPr lang="en-US" sz="3600" dirty="0"/>
          </a:p>
        </p:txBody>
      </p:sp>
      <p:pic>
        <p:nvPicPr>
          <p:cNvPr id="14" name="Picture 2" descr="C:\Users\hyesoon\AppData\Local\Microsoft\Windows\Temporary Internet Files\Content.IE5\84GBUQ5W\MCj04280770000[1].wmf"/>
          <p:cNvPicPr>
            <a:picLocks noChangeAspect="1" noChangeArrowheads="1"/>
          </p:cNvPicPr>
          <p:nvPr/>
        </p:nvPicPr>
        <p:blipFill>
          <a:blip r:embed="rId2" cstate="print"/>
          <a:srcRect/>
          <a:stretch>
            <a:fillRect/>
          </a:stretch>
        </p:blipFill>
        <p:spPr bwMode="auto">
          <a:xfrm>
            <a:off x="6858000" y="1371600"/>
            <a:ext cx="2006600" cy="1590675"/>
          </a:xfrm>
          <a:prstGeom prst="rect">
            <a:avLst/>
          </a:prstGeom>
          <a:noFill/>
        </p:spPr>
      </p:pic>
      <p:pic>
        <p:nvPicPr>
          <p:cNvPr id="16" name="Picture 3" descr="C:\Users\hyesoon\AppData\Local\Microsoft\Windows\Temporary Internet Files\Content.IE5\NS5ZOTU4\MCj02169840000[1].wmf"/>
          <p:cNvPicPr>
            <a:picLocks noChangeAspect="1" noChangeArrowheads="1"/>
          </p:cNvPicPr>
          <p:nvPr/>
        </p:nvPicPr>
        <p:blipFill>
          <a:blip r:embed="rId3" cstate="print"/>
          <a:srcRect/>
          <a:stretch>
            <a:fillRect/>
          </a:stretch>
        </p:blipFill>
        <p:spPr bwMode="auto">
          <a:xfrm>
            <a:off x="3962400" y="2362200"/>
            <a:ext cx="1524000" cy="1534031"/>
          </a:xfrm>
          <a:prstGeom prst="rect">
            <a:avLst/>
          </a:prstGeom>
          <a:noFill/>
        </p:spPr>
      </p:pic>
      <p:pic>
        <p:nvPicPr>
          <p:cNvPr id="17" name="Picture 5" descr="See full size image">
            <a:hlinkClick r:id="rId4"/>
          </p:cNvPr>
          <p:cNvPicPr>
            <a:picLocks noChangeAspect="1" noChangeArrowheads="1"/>
          </p:cNvPicPr>
          <p:nvPr/>
        </p:nvPicPr>
        <p:blipFill>
          <a:blip r:embed="rId5" cstate="print"/>
          <a:srcRect/>
          <a:stretch>
            <a:fillRect/>
          </a:stretch>
        </p:blipFill>
        <p:spPr bwMode="auto">
          <a:xfrm>
            <a:off x="3352800" y="5105400"/>
            <a:ext cx="1036320" cy="1219200"/>
          </a:xfrm>
          <a:prstGeom prst="rect">
            <a:avLst/>
          </a:prstGeom>
          <a:noFill/>
        </p:spPr>
      </p:pic>
    </p:spTree>
    <p:extLst>
      <p:ext uri="{BB962C8B-B14F-4D97-AF65-F5344CB8AC3E}">
        <p14:creationId xmlns:p14="http://schemas.microsoft.com/office/powerpoint/2010/main" val="88833773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82274" name="Rectangle 2"/>
          <p:cNvSpPr>
            <a:spLocks noGrp="1" noChangeArrowheads="1"/>
          </p:cNvSpPr>
          <p:nvPr>
            <p:ph type="title"/>
          </p:nvPr>
        </p:nvSpPr>
        <p:spPr/>
        <p:txBody>
          <a:bodyPr/>
          <a:lstStyle/>
          <a:p>
            <a:r>
              <a:rPr lang="en-US"/>
              <a:t>Return Address Stack (RAS)</a:t>
            </a:r>
          </a:p>
        </p:txBody>
      </p:sp>
      <p:sp>
        <p:nvSpPr>
          <p:cNvPr id="182275" name="Rectangle 3"/>
          <p:cNvSpPr>
            <a:spLocks noGrp="1" noChangeArrowheads="1"/>
          </p:cNvSpPr>
          <p:nvPr>
            <p:ph type="body" idx="1"/>
          </p:nvPr>
        </p:nvSpPr>
        <p:spPr>
          <a:noFill/>
          <a:ln/>
        </p:spPr>
        <p:txBody>
          <a:bodyPr/>
          <a:lstStyle/>
          <a:p>
            <a:r>
              <a:rPr lang="en-US" dirty="0"/>
              <a:t>Function returns are frequent, yet</a:t>
            </a:r>
          </a:p>
          <a:p>
            <a:pPr lvl="1"/>
            <a:r>
              <a:rPr lang="en-US" dirty="0"/>
              <a:t>Address is difficult to compute</a:t>
            </a:r>
            <a:br>
              <a:rPr lang="en-US" dirty="0"/>
            </a:br>
            <a:r>
              <a:rPr lang="en-US" dirty="0"/>
              <a:t>(have to wait until EX stage done to know it)</a:t>
            </a:r>
          </a:p>
          <a:p>
            <a:pPr lvl="1"/>
            <a:r>
              <a:rPr lang="en-US" dirty="0"/>
              <a:t>Address difficult to predict with BTB</a:t>
            </a:r>
            <a:br>
              <a:rPr lang="en-US" dirty="0"/>
            </a:br>
            <a:r>
              <a:rPr lang="en-US" dirty="0"/>
              <a:t>(function can be called from multiple places)</a:t>
            </a:r>
          </a:p>
          <a:p>
            <a:endParaRPr lang="en-US" dirty="0"/>
          </a:p>
        </p:txBody>
      </p:sp>
    </p:spTree>
    <p:extLst>
      <p:ext uri="{BB962C8B-B14F-4D97-AF65-F5344CB8AC3E}">
        <p14:creationId xmlns:p14="http://schemas.microsoft.com/office/powerpoint/2010/main" val="40284089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58722" name="Rectangle 2"/>
          <p:cNvSpPr>
            <a:spLocks noGrp="1" noChangeArrowheads="1"/>
          </p:cNvSpPr>
          <p:nvPr>
            <p:ph type="title"/>
          </p:nvPr>
        </p:nvSpPr>
        <p:spPr/>
        <p:txBody>
          <a:bodyPr/>
          <a:lstStyle/>
          <a:p>
            <a:r>
              <a:rPr lang="en-US" sz="3200"/>
              <a:t>Surviving Branches: Prediction</a:t>
            </a:r>
          </a:p>
        </p:txBody>
      </p:sp>
      <p:sp>
        <p:nvSpPr>
          <p:cNvPr id="158723" name="Rectangle 3"/>
          <p:cNvSpPr>
            <a:spLocks noGrp="1" noChangeArrowheads="1"/>
          </p:cNvSpPr>
          <p:nvPr>
            <p:ph type="body" idx="1"/>
          </p:nvPr>
        </p:nvSpPr>
        <p:spPr>
          <a:noFill/>
          <a:ln/>
        </p:spPr>
        <p:txBody>
          <a:bodyPr/>
          <a:lstStyle/>
          <a:p>
            <a:r>
              <a:rPr lang="en-US" dirty="0"/>
              <a:t>Predict Branches</a:t>
            </a:r>
          </a:p>
          <a:p>
            <a:pPr lvl="1"/>
            <a:r>
              <a:rPr lang="en-US" dirty="0"/>
              <a:t>And predict them well!</a:t>
            </a:r>
          </a:p>
          <a:p>
            <a:r>
              <a:rPr lang="en-US" dirty="0"/>
              <a:t>Fetch, decode, etc. on the predicted path</a:t>
            </a:r>
          </a:p>
          <a:p>
            <a:pPr lvl="1"/>
            <a:r>
              <a:rPr lang="en-US" dirty="0"/>
              <a:t>Option 1: No </a:t>
            </a:r>
            <a:r>
              <a:rPr lang="en-US" dirty="0" smtClean="0"/>
              <a:t>execution </a:t>
            </a:r>
            <a:r>
              <a:rPr lang="en-US" dirty="0"/>
              <a:t>until branch </a:t>
            </a:r>
            <a:r>
              <a:rPr lang="en-US" dirty="0" smtClean="0"/>
              <a:t>is resolved</a:t>
            </a:r>
            <a:endParaRPr lang="en-US" dirty="0"/>
          </a:p>
          <a:p>
            <a:pPr lvl="1"/>
            <a:r>
              <a:rPr lang="en-US" dirty="0"/>
              <a:t>Option 2: Execute anyway (speculation)</a:t>
            </a:r>
          </a:p>
          <a:p>
            <a:r>
              <a:rPr lang="en-US" dirty="0"/>
              <a:t>Recover from </a:t>
            </a:r>
            <a:r>
              <a:rPr lang="en-US" dirty="0" err="1"/>
              <a:t>mispredictions</a:t>
            </a:r>
            <a:endParaRPr lang="en-US" dirty="0"/>
          </a:p>
          <a:p>
            <a:pPr lvl="1"/>
            <a:r>
              <a:rPr lang="en-US" dirty="0"/>
              <a:t>Restart fetch from correct path</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Calls</a:t>
            </a:r>
            <a:endParaRPr lang="en-US" dirty="0"/>
          </a:p>
        </p:txBody>
      </p:sp>
      <p:sp>
        <p:nvSpPr>
          <p:cNvPr id="3" name="Content Placeholder 2"/>
          <p:cNvSpPr>
            <a:spLocks noGrp="1"/>
          </p:cNvSpPr>
          <p:nvPr>
            <p:ph idx="1"/>
          </p:nvPr>
        </p:nvSpPr>
        <p:spPr>
          <a:xfrm>
            <a:off x="398463" y="1303338"/>
            <a:ext cx="4173537" cy="3725862"/>
          </a:xfrm>
        </p:spPr>
        <p:txBody>
          <a:bodyPr/>
          <a:lstStyle/>
          <a:p>
            <a:pPr>
              <a:buNone/>
            </a:pPr>
            <a:r>
              <a:rPr lang="en-US" dirty="0" smtClean="0"/>
              <a:t>main() </a:t>
            </a:r>
          </a:p>
          <a:p>
            <a:pPr>
              <a:buNone/>
            </a:pPr>
            <a:r>
              <a:rPr lang="en-US" dirty="0" smtClean="0"/>
              <a:t>{</a:t>
            </a:r>
          </a:p>
          <a:p>
            <a:pPr lvl="1">
              <a:buNone/>
            </a:pPr>
            <a:r>
              <a:rPr lang="en-US" dirty="0" err="1" smtClean="0"/>
              <a:t>foo</a:t>
            </a:r>
            <a:r>
              <a:rPr lang="en-US" dirty="0" smtClean="0"/>
              <a:t>();</a:t>
            </a:r>
          </a:p>
          <a:p>
            <a:pPr lvl="1">
              <a:buNone/>
            </a:pPr>
            <a:r>
              <a:rPr lang="en-US" dirty="0" err="1" smtClean="0"/>
              <a:t>printf</a:t>
            </a:r>
            <a:r>
              <a:rPr lang="en-US" dirty="0" smtClean="0"/>
              <a:t>(“still hungry\n”);</a:t>
            </a:r>
          </a:p>
          <a:p>
            <a:pPr lvl="1">
              <a:buNone/>
            </a:pPr>
            <a:r>
              <a:rPr lang="en-US" dirty="0" smtClean="0"/>
              <a:t>….</a:t>
            </a:r>
          </a:p>
          <a:p>
            <a:pPr lvl="1">
              <a:buNone/>
            </a:pPr>
            <a:r>
              <a:rPr lang="en-US" dirty="0" err="1" smtClean="0"/>
              <a:t>foo</a:t>
            </a:r>
            <a:r>
              <a:rPr lang="en-US" dirty="0" smtClean="0"/>
              <a:t>();</a:t>
            </a:r>
          </a:p>
          <a:p>
            <a:pPr lvl="1">
              <a:buNone/>
            </a:pPr>
            <a:r>
              <a:rPr lang="en-US" dirty="0" err="1" smtClean="0"/>
              <a:t>printf</a:t>
            </a:r>
            <a:r>
              <a:rPr lang="en-US" dirty="0" smtClean="0"/>
              <a:t>(“full\n”);</a:t>
            </a:r>
          </a:p>
          <a:p>
            <a:pPr>
              <a:buNone/>
            </a:pPr>
            <a:r>
              <a:rPr lang="en-US" dirty="0" smtClean="0"/>
              <a:t>}</a:t>
            </a:r>
          </a:p>
          <a:p>
            <a:pPr>
              <a:buNone/>
            </a:pP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6" name="TextBox 5"/>
          <p:cNvSpPr txBox="1"/>
          <p:nvPr/>
        </p:nvSpPr>
        <p:spPr>
          <a:xfrm>
            <a:off x="5486400" y="1143000"/>
            <a:ext cx="1981200" cy="3982629"/>
          </a:xfrm>
          <a:prstGeom prst="rect">
            <a:avLst/>
          </a:prstGeom>
          <a:noFill/>
        </p:spPr>
        <p:txBody>
          <a:bodyPr wrap="square" rtlCol="0">
            <a:spAutoFit/>
          </a:bodyPr>
          <a:lstStyle/>
          <a:p>
            <a:pPr marL="342900" lvl="0" indent="-342900" eaLnBrk="0" fontAlgn="base" hangingPunct="0">
              <a:spcBef>
                <a:spcPct val="20000"/>
              </a:spcBef>
              <a:spcAft>
                <a:spcPct val="0"/>
              </a:spcAft>
            </a:pPr>
            <a:r>
              <a:rPr lang="en-US" sz="3200" kern="0" dirty="0" err="1" smtClean="0">
                <a:solidFill>
                  <a:srgbClr val="000000"/>
                </a:solidFill>
              </a:rPr>
              <a:t>foo</a:t>
            </a:r>
            <a:r>
              <a:rPr lang="en-US" sz="3200" kern="0" dirty="0" smtClean="0">
                <a:solidFill>
                  <a:srgbClr val="000000"/>
                </a:solidFill>
              </a:rPr>
              <a:t>(){</a:t>
            </a:r>
          </a:p>
          <a:p>
            <a:pPr marL="342900" lvl="0" indent="-342900" eaLnBrk="0" fontAlgn="base" hangingPunct="0">
              <a:spcBef>
                <a:spcPct val="20000"/>
              </a:spcBef>
              <a:spcAft>
                <a:spcPct val="0"/>
              </a:spcAft>
            </a:pPr>
            <a:r>
              <a:rPr lang="en-US" sz="3200" kern="0" dirty="0" smtClean="0">
                <a:solidFill>
                  <a:srgbClr val="000000"/>
                </a:solidFill>
              </a:rPr>
              <a:t>  </a:t>
            </a:r>
          </a:p>
          <a:p>
            <a:pPr marL="342900" lvl="0" indent="-342900" eaLnBrk="0" fontAlgn="base" hangingPunct="0">
              <a:spcBef>
                <a:spcPct val="20000"/>
              </a:spcBef>
              <a:spcAft>
                <a:spcPct val="0"/>
              </a:spcAft>
            </a:pPr>
            <a:endParaRPr lang="en-US" sz="3200" kern="0" dirty="0" smtClean="0">
              <a:solidFill>
                <a:srgbClr val="000000"/>
              </a:solidFill>
            </a:endParaRPr>
          </a:p>
          <a:p>
            <a:pPr marL="342900" lvl="0" indent="-342900" eaLnBrk="0" fontAlgn="base" hangingPunct="0">
              <a:spcBef>
                <a:spcPct val="20000"/>
              </a:spcBef>
              <a:spcAft>
                <a:spcPct val="0"/>
              </a:spcAft>
            </a:pPr>
            <a:endParaRPr lang="en-US" sz="3200" kern="0" dirty="0" smtClean="0">
              <a:solidFill>
                <a:srgbClr val="000000"/>
              </a:solidFill>
            </a:endParaRPr>
          </a:p>
          <a:p>
            <a:pPr marL="342900" lvl="0" indent="-342900" eaLnBrk="0" fontAlgn="base" hangingPunct="0">
              <a:spcBef>
                <a:spcPct val="20000"/>
              </a:spcBef>
              <a:spcAft>
                <a:spcPct val="0"/>
              </a:spcAft>
            </a:pPr>
            <a:r>
              <a:rPr lang="en-US" sz="3200" kern="0" dirty="0" smtClean="0">
                <a:solidFill>
                  <a:srgbClr val="000000"/>
                </a:solidFill>
              </a:rPr>
              <a:t> …..</a:t>
            </a:r>
          </a:p>
          <a:p>
            <a:pPr marL="742950" lvl="1" indent="-285750" eaLnBrk="0" fontAlgn="base" hangingPunct="0">
              <a:spcBef>
                <a:spcPct val="20000"/>
              </a:spcBef>
              <a:spcAft>
                <a:spcPct val="0"/>
              </a:spcAft>
            </a:pPr>
            <a:r>
              <a:rPr lang="en-US" sz="2800" kern="0" dirty="0" smtClean="0">
                <a:solidFill>
                  <a:srgbClr val="000000"/>
                </a:solidFill>
              </a:rPr>
              <a:t>return </a:t>
            </a:r>
          </a:p>
          <a:p>
            <a:pPr marL="742950" lvl="1" indent="-285750" eaLnBrk="0" fontAlgn="base" hangingPunct="0">
              <a:spcBef>
                <a:spcPct val="20000"/>
              </a:spcBef>
              <a:spcAft>
                <a:spcPct val="0"/>
              </a:spcAft>
            </a:pPr>
            <a:r>
              <a:rPr lang="en-US" sz="2800" kern="0" dirty="0" smtClean="0">
                <a:solidFill>
                  <a:srgbClr val="000000"/>
                </a:solidFill>
              </a:rPr>
              <a:t>}</a:t>
            </a:r>
            <a:endParaRPr lang="en-US" dirty="0"/>
          </a:p>
        </p:txBody>
      </p:sp>
      <p:sp>
        <p:nvSpPr>
          <p:cNvPr id="14" name="TextBox 13"/>
          <p:cNvSpPr txBox="1"/>
          <p:nvPr/>
        </p:nvSpPr>
        <p:spPr>
          <a:xfrm>
            <a:off x="0" y="2571690"/>
            <a:ext cx="883575" cy="400110"/>
          </a:xfrm>
          <a:prstGeom prst="rect">
            <a:avLst/>
          </a:prstGeom>
          <a:noFill/>
        </p:spPr>
        <p:txBody>
          <a:bodyPr wrap="none" rtlCol="0">
            <a:spAutoFit/>
          </a:bodyPr>
          <a:lstStyle/>
          <a:p>
            <a:r>
              <a:rPr lang="en-US" sz="2000" dirty="0" smtClean="0">
                <a:solidFill>
                  <a:srgbClr val="0033CC"/>
                </a:solidFill>
              </a:rPr>
              <a:t>0x800</a:t>
            </a:r>
            <a:endParaRPr lang="en-US" sz="2000" dirty="0">
              <a:solidFill>
                <a:srgbClr val="0033CC"/>
              </a:solidFill>
            </a:endParaRPr>
          </a:p>
        </p:txBody>
      </p:sp>
      <p:sp>
        <p:nvSpPr>
          <p:cNvPr id="16" name="TextBox 15"/>
          <p:cNvSpPr txBox="1"/>
          <p:nvPr/>
        </p:nvSpPr>
        <p:spPr>
          <a:xfrm>
            <a:off x="0" y="3105090"/>
            <a:ext cx="883575" cy="400110"/>
          </a:xfrm>
          <a:prstGeom prst="rect">
            <a:avLst/>
          </a:prstGeom>
          <a:noFill/>
        </p:spPr>
        <p:txBody>
          <a:bodyPr wrap="none" rtlCol="0">
            <a:spAutoFit/>
          </a:bodyPr>
          <a:lstStyle/>
          <a:p>
            <a:r>
              <a:rPr lang="en-US" sz="2000" dirty="0" smtClean="0">
                <a:solidFill>
                  <a:srgbClr val="0033CC"/>
                </a:solidFill>
              </a:rPr>
              <a:t>0x804</a:t>
            </a:r>
            <a:endParaRPr lang="en-US" sz="2000" dirty="0">
              <a:solidFill>
                <a:srgbClr val="0033CC"/>
              </a:solidFill>
            </a:endParaRPr>
          </a:p>
        </p:txBody>
      </p:sp>
      <p:sp>
        <p:nvSpPr>
          <p:cNvPr id="17" name="TextBox 16"/>
          <p:cNvSpPr txBox="1"/>
          <p:nvPr/>
        </p:nvSpPr>
        <p:spPr>
          <a:xfrm>
            <a:off x="0" y="4095690"/>
            <a:ext cx="883575" cy="400110"/>
          </a:xfrm>
          <a:prstGeom prst="rect">
            <a:avLst/>
          </a:prstGeom>
          <a:noFill/>
        </p:spPr>
        <p:txBody>
          <a:bodyPr wrap="none" rtlCol="0">
            <a:spAutoFit/>
          </a:bodyPr>
          <a:lstStyle/>
          <a:p>
            <a:r>
              <a:rPr lang="en-US" sz="2000" dirty="0" smtClean="0">
                <a:solidFill>
                  <a:srgbClr val="0033CC"/>
                </a:solidFill>
              </a:rPr>
              <a:t>0x900</a:t>
            </a:r>
            <a:endParaRPr lang="en-US" sz="2000" dirty="0">
              <a:solidFill>
                <a:srgbClr val="0033CC"/>
              </a:solidFill>
            </a:endParaRPr>
          </a:p>
        </p:txBody>
      </p:sp>
      <p:sp>
        <p:nvSpPr>
          <p:cNvPr id="19" name="TextBox 18"/>
          <p:cNvSpPr txBox="1"/>
          <p:nvPr/>
        </p:nvSpPr>
        <p:spPr>
          <a:xfrm>
            <a:off x="0" y="4629090"/>
            <a:ext cx="883575" cy="400110"/>
          </a:xfrm>
          <a:prstGeom prst="rect">
            <a:avLst/>
          </a:prstGeom>
          <a:noFill/>
        </p:spPr>
        <p:txBody>
          <a:bodyPr wrap="none" rtlCol="0">
            <a:spAutoFit/>
          </a:bodyPr>
          <a:lstStyle/>
          <a:p>
            <a:r>
              <a:rPr lang="en-US" sz="2000" dirty="0" smtClean="0">
                <a:solidFill>
                  <a:srgbClr val="0033CC"/>
                </a:solidFill>
              </a:rPr>
              <a:t>0x904</a:t>
            </a:r>
            <a:endParaRPr lang="en-US" sz="2000" dirty="0">
              <a:solidFill>
                <a:srgbClr val="0033CC"/>
              </a:solidFill>
            </a:endParaRPr>
          </a:p>
        </p:txBody>
      </p:sp>
      <p:pic>
        <p:nvPicPr>
          <p:cNvPr id="1026" name="Picture 2" descr="C:\Users\hyesoon\AppData\Local\Microsoft\Windows\Temporary Internet Files\Content.IE5\84GBUQ5W\MCj04280770000[1].wmf"/>
          <p:cNvPicPr>
            <a:picLocks noChangeAspect="1" noChangeArrowheads="1"/>
          </p:cNvPicPr>
          <p:nvPr/>
        </p:nvPicPr>
        <p:blipFill>
          <a:blip r:embed="rId2" cstate="print"/>
          <a:srcRect/>
          <a:stretch>
            <a:fillRect/>
          </a:stretch>
        </p:blipFill>
        <p:spPr bwMode="auto">
          <a:xfrm>
            <a:off x="5791200" y="1905000"/>
            <a:ext cx="2006600" cy="1590675"/>
          </a:xfrm>
          <a:prstGeom prst="rect">
            <a:avLst/>
          </a:prstGeom>
          <a:noFill/>
        </p:spPr>
      </p:pic>
      <p:pic>
        <p:nvPicPr>
          <p:cNvPr id="1027" name="Picture 3" descr="C:\Users\hyesoon\AppData\Local\Microsoft\Windows\Temporary Internet Files\Content.IE5\NS5ZOTU4\MCj02169840000[1].wmf"/>
          <p:cNvPicPr>
            <a:picLocks noChangeAspect="1" noChangeArrowheads="1"/>
          </p:cNvPicPr>
          <p:nvPr/>
        </p:nvPicPr>
        <p:blipFill>
          <a:blip r:embed="rId3" cstate="print"/>
          <a:srcRect/>
          <a:stretch>
            <a:fillRect/>
          </a:stretch>
        </p:blipFill>
        <p:spPr bwMode="auto">
          <a:xfrm>
            <a:off x="3352800" y="1447800"/>
            <a:ext cx="1524000" cy="1534031"/>
          </a:xfrm>
          <a:prstGeom prst="rect">
            <a:avLst/>
          </a:prstGeom>
          <a:noFill/>
        </p:spPr>
      </p:pic>
      <p:pic>
        <p:nvPicPr>
          <p:cNvPr id="1029" name="Picture 5" descr="See full size image">
            <a:hlinkClick r:id="rId4"/>
          </p:cNvPr>
          <p:cNvPicPr>
            <a:picLocks noChangeAspect="1" noChangeArrowheads="1"/>
          </p:cNvPicPr>
          <p:nvPr/>
        </p:nvPicPr>
        <p:blipFill>
          <a:blip r:embed="rId5" cstate="print"/>
          <a:srcRect/>
          <a:stretch>
            <a:fillRect/>
          </a:stretch>
        </p:blipFill>
        <p:spPr bwMode="auto">
          <a:xfrm>
            <a:off x="3200400" y="4267200"/>
            <a:ext cx="1036320" cy="1219200"/>
          </a:xfrm>
          <a:prstGeom prst="rect">
            <a:avLst/>
          </a:prstGeom>
          <a:noFill/>
        </p:spPr>
      </p:pic>
    </p:spTree>
    <p:extLst>
      <p:ext uri="{BB962C8B-B14F-4D97-AF65-F5344CB8AC3E}">
        <p14:creationId xmlns:p14="http://schemas.microsoft.com/office/powerpoint/2010/main" val="5279163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82274" name="Rectangle 2"/>
          <p:cNvSpPr>
            <a:spLocks noGrp="1" noChangeArrowheads="1"/>
          </p:cNvSpPr>
          <p:nvPr>
            <p:ph type="title"/>
          </p:nvPr>
        </p:nvSpPr>
        <p:spPr/>
        <p:txBody>
          <a:bodyPr/>
          <a:lstStyle/>
          <a:p>
            <a:r>
              <a:rPr lang="en-US"/>
              <a:t>Return Address Stack (RAS)</a:t>
            </a:r>
          </a:p>
        </p:txBody>
      </p:sp>
      <p:sp>
        <p:nvSpPr>
          <p:cNvPr id="182275" name="Rectangle 3"/>
          <p:cNvSpPr>
            <a:spLocks noGrp="1" noChangeArrowheads="1"/>
          </p:cNvSpPr>
          <p:nvPr>
            <p:ph type="body" idx="1"/>
          </p:nvPr>
        </p:nvSpPr>
        <p:spPr>
          <a:noFill/>
          <a:ln/>
        </p:spPr>
        <p:txBody>
          <a:bodyPr/>
          <a:lstStyle/>
          <a:p>
            <a:r>
              <a:rPr lang="en-US" dirty="0" smtClean="0"/>
              <a:t>But </a:t>
            </a:r>
            <a:r>
              <a:rPr lang="en-US" dirty="0"/>
              <a:t>return address is actually easy to predict</a:t>
            </a:r>
          </a:p>
          <a:p>
            <a:pPr lvl="1"/>
            <a:r>
              <a:rPr lang="en-US" dirty="0"/>
              <a:t>It is the address after the last call instruction</a:t>
            </a:r>
            <a:br>
              <a:rPr lang="en-US" dirty="0"/>
            </a:br>
            <a:r>
              <a:rPr lang="en-US" dirty="0"/>
              <a:t>that we haven’t returned from yet</a:t>
            </a:r>
          </a:p>
          <a:p>
            <a:pPr lvl="1"/>
            <a:r>
              <a:rPr lang="en-US" dirty="0"/>
              <a:t>Hence the Return Address Stack</a:t>
            </a:r>
          </a:p>
        </p:txBody>
      </p:sp>
    </p:spTree>
    <p:extLst>
      <p:ext uri="{BB962C8B-B14F-4D97-AF65-F5344CB8AC3E}">
        <p14:creationId xmlns:p14="http://schemas.microsoft.com/office/powerpoint/2010/main" val="399221814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5" descr="See full size image">
            <a:hlinkClick r:id="rId2"/>
          </p:cNvPr>
          <p:cNvPicPr>
            <a:picLocks noChangeAspect="1" noChangeArrowheads="1"/>
          </p:cNvPicPr>
          <p:nvPr/>
        </p:nvPicPr>
        <p:blipFill>
          <a:blip r:embed="rId3" cstate="print"/>
          <a:srcRect/>
          <a:stretch>
            <a:fillRect/>
          </a:stretch>
        </p:blipFill>
        <p:spPr bwMode="auto">
          <a:xfrm>
            <a:off x="3200400" y="4267200"/>
            <a:ext cx="1036320" cy="1219200"/>
          </a:xfrm>
          <a:prstGeom prst="rect">
            <a:avLst/>
          </a:prstGeom>
          <a:noFill/>
        </p:spPr>
      </p:pic>
      <p:pic>
        <p:nvPicPr>
          <p:cNvPr id="18" name="Picture 3" descr="C:\Users\hyesoon\AppData\Local\Microsoft\Windows\Temporary Internet Files\Content.IE5\NS5ZOTU4\MCj02169840000[1].wmf"/>
          <p:cNvPicPr>
            <a:picLocks noChangeAspect="1" noChangeArrowheads="1"/>
          </p:cNvPicPr>
          <p:nvPr/>
        </p:nvPicPr>
        <p:blipFill>
          <a:blip r:embed="rId4" cstate="print"/>
          <a:srcRect/>
          <a:stretch>
            <a:fillRect/>
          </a:stretch>
        </p:blipFill>
        <p:spPr bwMode="auto">
          <a:xfrm>
            <a:off x="3352800" y="1447800"/>
            <a:ext cx="1524000" cy="1534031"/>
          </a:xfrm>
          <a:prstGeom prst="rect">
            <a:avLst/>
          </a:prstGeom>
          <a:noFill/>
        </p:spPr>
      </p:pic>
      <p:sp>
        <p:nvSpPr>
          <p:cNvPr id="2" name="Title 1"/>
          <p:cNvSpPr>
            <a:spLocks noGrp="1"/>
          </p:cNvSpPr>
          <p:nvPr>
            <p:ph type="title"/>
          </p:nvPr>
        </p:nvSpPr>
        <p:spPr/>
        <p:txBody>
          <a:bodyPr/>
          <a:lstStyle/>
          <a:p>
            <a:r>
              <a:rPr lang="en-US" dirty="0" smtClean="0"/>
              <a:t>Function Calls</a:t>
            </a:r>
            <a:endParaRPr lang="en-US" dirty="0"/>
          </a:p>
        </p:txBody>
      </p:sp>
      <p:sp>
        <p:nvSpPr>
          <p:cNvPr id="3" name="Content Placeholder 2"/>
          <p:cNvSpPr>
            <a:spLocks noGrp="1"/>
          </p:cNvSpPr>
          <p:nvPr>
            <p:ph idx="1"/>
          </p:nvPr>
        </p:nvSpPr>
        <p:spPr>
          <a:xfrm>
            <a:off x="398463" y="1303338"/>
            <a:ext cx="4173537" cy="3725862"/>
          </a:xfrm>
        </p:spPr>
        <p:txBody>
          <a:bodyPr/>
          <a:lstStyle/>
          <a:p>
            <a:pPr>
              <a:buNone/>
            </a:pPr>
            <a:r>
              <a:rPr lang="en-US" dirty="0" smtClean="0"/>
              <a:t>main() </a:t>
            </a:r>
          </a:p>
          <a:p>
            <a:pPr>
              <a:buNone/>
            </a:pPr>
            <a:r>
              <a:rPr lang="en-US" dirty="0" smtClean="0"/>
              <a:t>{</a:t>
            </a:r>
          </a:p>
          <a:p>
            <a:pPr lvl="1">
              <a:buNone/>
            </a:pPr>
            <a:r>
              <a:rPr lang="en-US" dirty="0" err="1" smtClean="0"/>
              <a:t>foo</a:t>
            </a:r>
            <a:r>
              <a:rPr lang="en-US" dirty="0" smtClean="0"/>
              <a:t>();</a:t>
            </a:r>
          </a:p>
          <a:p>
            <a:pPr lvl="1">
              <a:buNone/>
            </a:pPr>
            <a:r>
              <a:rPr lang="en-US" dirty="0" err="1" smtClean="0"/>
              <a:t>printf</a:t>
            </a:r>
            <a:r>
              <a:rPr lang="en-US" dirty="0" smtClean="0"/>
              <a:t>(“still hungry\n”);</a:t>
            </a:r>
          </a:p>
          <a:p>
            <a:pPr lvl="1">
              <a:buNone/>
            </a:pPr>
            <a:r>
              <a:rPr lang="en-US" dirty="0" smtClean="0"/>
              <a:t>….</a:t>
            </a:r>
          </a:p>
          <a:p>
            <a:pPr lvl="1">
              <a:buNone/>
            </a:pPr>
            <a:r>
              <a:rPr lang="en-US" dirty="0" err="1" smtClean="0"/>
              <a:t>foo</a:t>
            </a:r>
            <a:r>
              <a:rPr lang="en-US" dirty="0" smtClean="0"/>
              <a:t>();</a:t>
            </a:r>
          </a:p>
          <a:p>
            <a:pPr lvl="1">
              <a:buNone/>
            </a:pPr>
            <a:r>
              <a:rPr lang="en-US" dirty="0" err="1" smtClean="0"/>
              <a:t>printf</a:t>
            </a:r>
            <a:r>
              <a:rPr lang="en-US" dirty="0" smtClean="0"/>
              <a:t>(“full\n”);</a:t>
            </a:r>
          </a:p>
          <a:p>
            <a:pPr>
              <a:buNone/>
            </a:pPr>
            <a:r>
              <a:rPr lang="en-US" dirty="0" smtClean="0"/>
              <a:t>}</a:t>
            </a:r>
          </a:p>
          <a:p>
            <a:pPr>
              <a:buNone/>
            </a:pP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6" name="TextBox 5"/>
          <p:cNvSpPr txBox="1"/>
          <p:nvPr/>
        </p:nvSpPr>
        <p:spPr>
          <a:xfrm>
            <a:off x="5486400" y="1143000"/>
            <a:ext cx="1981200" cy="2209836"/>
          </a:xfrm>
          <a:prstGeom prst="rect">
            <a:avLst/>
          </a:prstGeom>
          <a:noFill/>
        </p:spPr>
        <p:txBody>
          <a:bodyPr wrap="square" rtlCol="0">
            <a:spAutoFit/>
          </a:bodyPr>
          <a:lstStyle/>
          <a:p>
            <a:pPr marL="342900" lvl="0" indent="-342900" eaLnBrk="0" fontAlgn="base" hangingPunct="0">
              <a:spcBef>
                <a:spcPct val="20000"/>
              </a:spcBef>
              <a:spcAft>
                <a:spcPct val="0"/>
              </a:spcAft>
            </a:pPr>
            <a:r>
              <a:rPr lang="en-US" sz="3200" kern="0" dirty="0" err="1" smtClean="0">
                <a:solidFill>
                  <a:srgbClr val="000000"/>
                </a:solidFill>
              </a:rPr>
              <a:t>foo</a:t>
            </a:r>
            <a:r>
              <a:rPr lang="en-US" sz="3200" kern="0" dirty="0" smtClean="0">
                <a:solidFill>
                  <a:srgbClr val="000000"/>
                </a:solidFill>
              </a:rPr>
              <a:t>(){</a:t>
            </a:r>
          </a:p>
          <a:p>
            <a:pPr marL="342900" lvl="0" indent="-342900" eaLnBrk="0" fontAlgn="base" hangingPunct="0">
              <a:spcBef>
                <a:spcPct val="20000"/>
              </a:spcBef>
              <a:spcAft>
                <a:spcPct val="0"/>
              </a:spcAft>
            </a:pPr>
            <a:r>
              <a:rPr lang="en-US" sz="3200" kern="0" dirty="0" smtClean="0">
                <a:solidFill>
                  <a:srgbClr val="000000"/>
                </a:solidFill>
              </a:rPr>
              <a:t>   …..</a:t>
            </a:r>
          </a:p>
          <a:p>
            <a:pPr marL="742950" lvl="1" indent="-285750" eaLnBrk="0" fontAlgn="base" hangingPunct="0">
              <a:spcBef>
                <a:spcPct val="20000"/>
              </a:spcBef>
              <a:spcAft>
                <a:spcPct val="0"/>
              </a:spcAft>
            </a:pPr>
            <a:r>
              <a:rPr lang="en-US" sz="2800" kern="0" dirty="0" smtClean="0">
                <a:solidFill>
                  <a:srgbClr val="000000"/>
                </a:solidFill>
              </a:rPr>
              <a:t>return </a:t>
            </a:r>
          </a:p>
          <a:p>
            <a:pPr marL="742950" lvl="1" indent="-285750" eaLnBrk="0" fontAlgn="base" hangingPunct="0">
              <a:spcBef>
                <a:spcPct val="20000"/>
              </a:spcBef>
              <a:spcAft>
                <a:spcPct val="0"/>
              </a:spcAft>
            </a:pPr>
            <a:r>
              <a:rPr lang="en-US" sz="2800" kern="0" dirty="0" smtClean="0">
                <a:solidFill>
                  <a:srgbClr val="000000"/>
                </a:solidFill>
              </a:rPr>
              <a:t>}</a:t>
            </a:r>
            <a:endParaRPr lang="en-US" dirty="0"/>
          </a:p>
        </p:txBody>
      </p:sp>
      <p:sp>
        <p:nvSpPr>
          <p:cNvPr id="14" name="TextBox 13"/>
          <p:cNvSpPr txBox="1"/>
          <p:nvPr/>
        </p:nvSpPr>
        <p:spPr>
          <a:xfrm>
            <a:off x="0" y="2571690"/>
            <a:ext cx="883575" cy="400110"/>
          </a:xfrm>
          <a:prstGeom prst="rect">
            <a:avLst/>
          </a:prstGeom>
          <a:noFill/>
        </p:spPr>
        <p:txBody>
          <a:bodyPr wrap="none" rtlCol="0">
            <a:spAutoFit/>
          </a:bodyPr>
          <a:lstStyle/>
          <a:p>
            <a:r>
              <a:rPr lang="en-US" sz="2000" dirty="0" smtClean="0">
                <a:solidFill>
                  <a:srgbClr val="0033CC"/>
                </a:solidFill>
              </a:rPr>
              <a:t>0x800</a:t>
            </a:r>
            <a:endParaRPr lang="en-US" sz="2000" dirty="0">
              <a:solidFill>
                <a:srgbClr val="0033CC"/>
              </a:solidFill>
            </a:endParaRPr>
          </a:p>
        </p:txBody>
      </p:sp>
      <p:sp>
        <p:nvSpPr>
          <p:cNvPr id="16" name="TextBox 15"/>
          <p:cNvSpPr txBox="1"/>
          <p:nvPr/>
        </p:nvSpPr>
        <p:spPr>
          <a:xfrm>
            <a:off x="0" y="3105090"/>
            <a:ext cx="883575" cy="400110"/>
          </a:xfrm>
          <a:prstGeom prst="rect">
            <a:avLst/>
          </a:prstGeom>
          <a:noFill/>
        </p:spPr>
        <p:txBody>
          <a:bodyPr wrap="none" rtlCol="0">
            <a:spAutoFit/>
          </a:bodyPr>
          <a:lstStyle/>
          <a:p>
            <a:r>
              <a:rPr lang="en-US" sz="2000" dirty="0" smtClean="0">
                <a:solidFill>
                  <a:srgbClr val="0033CC"/>
                </a:solidFill>
              </a:rPr>
              <a:t>0x804</a:t>
            </a:r>
            <a:endParaRPr lang="en-US" sz="2000" dirty="0">
              <a:solidFill>
                <a:srgbClr val="0033CC"/>
              </a:solidFill>
            </a:endParaRPr>
          </a:p>
        </p:txBody>
      </p:sp>
      <p:sp>
        <p:nvSpPr>
          <p:cNvPr id="17" name="TextBox 16"/>
          <p:cNvSpPr txBox="1"/>
          <p:nvPr/>
        </p:nvSpPr>
        <p:spPr>
          <a:xfrm>
            <a:off x="0" y="4095690"/>
            <a:ext cx="883575" cy="400110"/>
          </a:xfrm>
          <a:prstGeom prst="rect">
            <a:avLst/>
          </a:prstGeom>
          <a:noFill/>
        </p:spPr>
        <p:txBody>
          <a:bodyPr wrap="none" rtlCol="0">
            <a:spAutoFit/>
          </a:bodyPr>
          <a:lstStyle/>
          <a:p>
            <a:r>
              <a:rPr lang="en-US" sz="2000" dirty="0" smtClean="0">
                <a:solidFill>
                  <a:srgbClr val="0033CC"/>
                </a:solidFill>
              </a:rPr>
              <a:t>0x900</a:t>
            </a:r>
            <a:endParaRPr lang="en-US" sz="2000" dirty="0">
              <a:solidFill>
                <a:srgbClr val="0033CC"/>
              </a:solidFill>
            </a:endParaRPr>
          </a:p>
        </p:txBody>
      </p:sp>
      <p:sp>
        <p:nvSpPr>
          <p:cNvPr id="19" name="TextBox 18"/>
          <p:cNvSpPr txBox="1"/>
          <p:nvPr/>
        </p:nvSpPr>
        <p:spPr>
          <a:xfrm>
            <a:off x="0" y="4629090"/>
            <a:ext cx="883575" cy="400110"/>
          </a:xfrm>
          <a:prstGeom prst="rect">
            <a:avLst/>
          </a:prstGeom>
          <a:noFill/>
        </p:spPr>
        <p:txBody>
          <a:bodyPr wrap="none" rtlCol="0">
            <a:spAutoFit/>
          </a:bodyPr>
          <a:lstStyle/>
          <a:p>
            <a:r>
              <a:rPr lang="en-US" sz="2000" dirty="0" smtClean="0">
                <a:solidFill>
                  <a:srgbClr val="0033CC"/>
                </a:solidFill>
              </a:rPr>
              <a:t>0x904</a:t>
            </a:r>
            <a:endParaRPr lang="en-US" sz="2000" dirty="0">
              <a:solidFill>
                <a:srgbClr val="0033CC"/>
              </a:solidFill>
            </a:endParaRPr>
          </a:p>
        </p:txBody>
      </p:sp>
      <p:cxnSp>
        <p:nvCxnSpPr>
          <p:cNvPr id="22" name="Straight Arrow Connector 21"/>
          <p:cNvCxnSpPr/>
          <p:nvPr/>
        </p:nvCxnSpPr>
        <p:spPr>
          <a:xfrm flipV="1">
            <a:off x="1752600" y="1447800"/>
            <a:ext cx="3810000" cy="1295400"/>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V="1">
            <a:off x="4419600" y="2590800"/>
            <a:ext cx="1371600" cy="609600"/>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828800" y="1676400"/>
            <a:ext cx="3733800" cy="2590800"/>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971800" y="2743200"/>
            <a:ext cx="2971800" cy="2133600"/>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638800" y="4343400"/>
            <a:ext cx="1905000" cy="584775"/>
          </a:xfrm>
          <a:prstGeom prst="rect">
            <a:avLst/>
          </a:prstGeom>
          <a:noFill/>
        </p:spPr>
        <p:txBody>
          <a:bodyPr wrap="square" rtlCol="0">
            <a:spAutoFit/>
          </a:bodyPr>
          <a:lstStyle/>
          <a:p>
            <a:r>
              <a:rPr lang="en-US" sz="3200" dirty="0" smtClean="0">
                <a:solidFill>
                  <a:srgbClr val="0033CC"/>
                </a:solidFill>
              </a:rPr>
              <a:t>0x904</a:t>
            </a:r>
            <a:endParaRPr lang="en-US" sz="3200" dirty="0">
              <a:solidFill>
                <a:srgbClr val="0033CC"/>
              </a:solidFill>
            </a:endParaRPr>
          </a:p>
        </p:txBody>
      </p:sp>
      <p:sp>
        <p:nvSpPr>
          <p:cNvPr id="36" name="TextBox 35"/>
          <p:cNvSpPr txBox="1"/>
          <p:nvPr/>
        </p:nvSpPr>
        <p:spPr>
          <a:xfrm>
            <a:off x="5638800" y="4343400"/>
            <a:ext cx="1905000" cy="584775"/>
          </a:xfrm>
          <a:prstGeom prst="rect">
            <a:avLst/>
          </a:prstGeom>
          <a:noFill/>
        </p:spPr>
        <p:txBody>
          <a:bodyPr wrap="square" rtlCol="0">
            <a:spAutoFit/>
          </a:bodyPr>
          <a:lstStyle/>
          <a:p>
            <a:r>
              <a:rPr lang="en-US" sz="3200" dirty="0" smtClean="0">
                <a:solidFill>
                  <a:srgbClr val="0033CC"/>
                </a:solidFill>
              </a:rPr>
              <a:t>0x804</a:t>
            </a:r>
            <a:endParaRPr lang="en-US" sz="3200" dirty="0">
              <a:solidFill>
                <a:srgbClr val="0033CC"/>
              </a:solidFill>
            </a:endParaRPr>
          </a:p>
        </p:txBody>
      </p:sp>
      <p:sp>
        <p:nvSpPr>
          <p:cNvPr id="37" name="Rectangle 36"/>
          <p:cNvSpPr/>
          <p:nvPr/>
        </p:nvSpPr>
        <p:spPr>
          <a:xfrm>
            <a:off x="5562600" y="4343400"/>
            <a:ext cx="1600200" cy="6096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3690756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6" grpId="0"/>
      <p:bldP spid="36"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 </a:t>
            </a:r>
          </a:p>
        </p:txBody>
      </p:sp>
      <p:sp>
        <p:nvSpPr>
          <p:cNvPr id="183298" name="Rectangle 2"/>
          <p:cNvSpPr>
            <a:spLocks noGrp="1" noChangeArrowheads="1"/>
          </p:cNvSpPr>
          <p:nvPr>
            <p:ph type="title"/>
          </p:nvPr>
        </p:nvSpPr>
        <p:spPr/>
        <p:txBody>
          <a:bodyPr/>
          <a:lstStyle/>
          <a:p>
            <a:r>
              <a:rPr lang="en-US"/>
              <a:t>Return Address Stack (RAS)</a:t>
            </a:r>
          </a:p>
        </p:txBody>
      </p:sp>
      <p:sp>
        <p:nvSpPr>
          <p:cNvPr id="183299" name="Rectangle 3"/>
          <p:cNvSpPr>
            <a:spLocks noGrp="1" noChangeArrowheads="1"/>
          </p:cNvSpPr>
          <p:nvPr>
            <p:ph type="body" idx="1"/>
          </p:nvPr>
        </p:nvSpPr>
        <p:spPr>
          <a:xfrm>
            <a:off x="398463" y="1303338"/>
            <a:ext cx="8347075" cy="2217737"/>
          </a:xfrm>
          <a:noFill/>
          <a:ln/>
        </p:spPr>
        <p:txBody>
          <a:bodyPr/>
          <a:lstStyle/>
          <a:p>
            <a:r>
              <a:rPr lang="en-US" sz="2800"/>
              <a:t>Call pushes return address into the RAS</a:t>
            </a:r>
          </a:p>
          <a:p>
            <a:r>
              <a:rPr lang="en-US" sz="2800"/>
              <a:t>When a return instruction decoded,</a:t>
            </a:r>
            <a:br>
              <a:rPr lang="en-US" sz="2800"/>
            </a:br>
            <a:r>
              <a:rPr lang="en-US" sz="2800"/>
              <a:t>pop the predicted return address from RAS</a:t>
            </a:r>
          </a:p>
          <a:p>
            <a:r>
              <a:rPr lang="en-US" sz="2800"/>
              <a:t>Accurate prediction even w/ small RAS</a:t>
            </a:r>
          </a:p>
        </p:txBody>
      </p:sp>
      <p:pic>
        <p:nvPicPr>
          <p:cNvPr id="183300" name="Picture 4" descr="Ch3-fig22"/>
          <p:cNvPicPr>
            <a:picLocks noChangeAspect="1" noChangeArrowheads="1"/>
          </p:cNvPicPr>
          <p:nvPr/>
        </p:nvPicPr>
        <p:blipFill>
          <a:blip r:embed="rId2" cstate="print"/>
          <a:srcRect/>
          <a:stretch>
            <a:fillRect/>
          </a:stretch>
        </p:blipFill>
        <p:spPr bwMode="auto">
          <a:xfrm>
            <a:off x="1447800" y="3408363"/>
            <a:ext cx="5562600" cy="3449637"/>
          </a:xfrm>
          <a:prstGeom prst="rect">
            <a:avLst/>
          </a:prstGeom>
          <a:noFill/>
        </p:spPr>
      </p:pic>
    </p:spTree>
    <p:extLst>
      <p:ext uri="{BB962C8B-B14F-4D97-AF65-F5344CB8AC3E}">
        <p14:creationId xmlns:p14="http://schemas.microsoft.com/office/powerpoint/2010/main" val="27958112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Branches</a:t>
            </a:r>
            <a:endParaRPr lang="en-US" dirty="0"/>
          </a:p>
        </p:txBody>
      </p:sp>
      <p:sp>
        <p:nvSpPr>
          <p:cNvPr id="3" name="Content Placeholder 2"/>
          <p:cNvSpPr>
            <a:spLocks noGrp="1"/>
          </p:cNvSpPr>
          <p:nvPr>
            <p:ph idx="1"/>
          </p:nvPr>
        </p:nvSpPr>
        <p:spPr>
          <a:xfrm>
            <a:off x="398463" y="3810000"/>
            <a:ext cx="8347075" cy="2503488"/>
          </a:xfrm>
        </p:spPr>
        <p:txBody>
          <a:bodyPr/>
          <a:lstStyle/>
          <a:p>
            <a:r>
              <a:rPr lang="en-US" dirty="0" smtClean="0"/>
              <a:t>Special treatment for loop branches</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5" name="Rectangle 4"/>
          <p:cNvSpPr/>
          <p:nvPr/>
        </p:nvSpPr>
        <p:spPr>
          <a:xfrm>
            <a:off x="533400" y="1524000"/>
            <a:ext cx="4572000" cy="1791260"/>
          </a:xfrm>
          <a:prstGeom prst="rect">
            <a:avLst/>
          </a:prstGeom>
        </p:spPr>
        <p:txBody>
          <a:bodyPr>
            <a:spAutoFit/>
          </a:bodyPr>
          <a:lstStyle/>
          <a:p>
            <a:pPr marL="342900" lvl="0" indent="-342900" eaLnBrk="0" fontAlgn="base" hangingPunct="0">
              <a:spcBef>
                <a:spcPct val="20000"/>
              </a:spcBef>
              <a:spcAft>
                <a:spcPct val="0"/>
              </a:spcAft>
            </a:pPr>
            <a:r>
              <a:rPr lang="en-US" sz="2400" kern="0" dirty="0" smtClean="0">
                <a:solidFill>
                  <a:srgbClr val="0033CC"/>
                </a:solidFill>
              </a:rPr>
              <a:t>for (ii =0; ii &lt; 10; ii++)</a:t>
            </a:r>
          </a:p>
          <a:p>
            <a:pPr marL="342900" lvl="0" indent="-342900" eaLnBrk="0" fontAlgn="base" hangingPunct="0">
              <a:spcBef>
                <a:spcPct val="20000"/>
              </a:spcBef>
              <a:spcAft>
                <a:spcPct val="0"/>
              </a:spcAft>
            </a:pPr>
            <a:r>
              <a:rPr lang="en-US" sz="2400" kern="0" dirty="0" smtClean="0">
                <a:solidFill>
                  <a:srgbClr val="0033CC"/>
                </a:solidFill>
              </a:rPr>
              <a:t>{</a:t>
            </a:r>
          </a:p>
          <a:p>
            <a:pPr marL="342900" lvl="0" indent="-342900" eaLnBrk="0" fontAlgn="base" hangingPunct="0">
              <a:spcBef>
                <a:spcPct val="20000"/>
              </a:spcBef>
              <a:spcAft>
                <a:spcPct val="0"/>
              </a:spcAft>
            </a:pPr>
            <a:r>
              <a:rPr lang="en-US" sz="2400" kern="0" dirty="0" smtClean="0">
                <a:solidFill>
                  <a:srgbClr val="0033CC"/>
                </a:solidFill>
              </a:rPr>
              <a:t> …</a:t>
            </a:r>
          </a:p>
          <a:p>
            <a:pPr marL="342900" lvl="0" indent="-342900" eaLnBrk="0" fontAlgn="base" hangingPunct="0">
              <a:spcBef>
                <a:spcPct val="20000"/>
              </a:spcBef>
              <a:spcAft>
                <a:spcPct val="0"/>
              </a:spcAft>
            </a:pPr>
            <a:r>
              <a:rPr lang="en-US" sz="2400" kern="0" dirty="0" smtClean="0">
                <a:solidFill>
                  <a:srgbClr val="0033CC"/>
                </a:solidFill>
              </a:rPr>
              <a:t>}</a:t>
            </a:r>
          </a:p>
        </p:txBody>
      </p:sp>
      <p:cxnSp>
        <p:nvCxnSpPr>
          <p:cNvPr id="7" name="Straight Arrow Connector 6"/>
          <p:cNvCxnSpPr/>
          <p:nvPr/>
        </p:nvCxnSpPr>
        <p:spPr>
          <a:xfrm rot="10800000">
            <a:off x="3505200" y="1981200"/>
            <a:ext cx="1066800" cy="762000"/>
          </a:xfrm>
          <a:prstGeom prst="straightConnector1">
            <a:avLst/>
          </a:prstGeom>
          <a:ln w="2222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76600" y="2819400"/>
            <a:ext cx="5029200" cy="369332"/>
          </a:xfrm>
          <a:prstGeom prst="rect">
            <a:avLst/>
          </a:prstGeom>
          <a:noFill/>
        </p:spPr>
        <p:txBody>
          <a:bodyPr wrap="square" rtlCol="0">
            <a:spAutoFit/>
          </a:bodyPr>
          <a:lstStyle/>
          <a:p>
            <a:r>
              <a:rPr lang="en-US" dirty="0" smtClean="0"/>
              <a:t>Loop branch is iterated 10 times all the time</a:t>
            </a:r>
            <a:endParaRPr lang="en-US" dirty="0"/>
          </a:p>
        </p:txBody>
      </p:sp>
    </p:spTree>
    <p:extLst>
      <p:ext uri="{BB962C8B-B14F-4D97-AF65-F5344CB8AC3E}">
        <p14:creationId xmlns:p14="http://schemas.microsoft.com/office/powerpoint/2010/main" val="40570825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lstStyle/>
          <a:p>
            <a:r>
              <a:rPr lang="en-US" dirty="0" smtClean="0">
                <a:solidFill>
                  <a:srgbClr val="0070C0"/>
                </a:solidFill>
              </a:rPr>
              <a:t>Prepare to branch (HPL-PD) </a:t>
            </a:r>
          </a:p>
          <a:p>
            <a:pPr lvl="1"/>
            <a:r>
              <a:rPr lang="en-US" dirty="0" smtClean="0"/>
              <a:t>Software gives hints to the hardware about what the branch target will be. It saves us the target prediction since it has already been written into one of the target registers.</a:t>
            </a:r>
          </a:p>
          <a:p>
            <a:r>
              <a:rPr lang="en-US" dirty="0" smtClean="0">
                <a:solidFill>
                  <a:srgbClr val="0033CC"/>
                </a:solidFill>
              </a:rPr>
              <a:t>Special Loop predictor (Intel’s Pentium M)</a:t>
            </a:r>
          </a:p>
          <a:p>
            <a:pPr lvl="1"/>
            <a:r>
              <a:rPr lang="en-US" dirty="0" smtClean="0"/>
              <a:t>Detect a loop branch</a:t>
            </a:r>
          </a:p>
          <a:p>
            <a:pPr lvl="1"/>
            <a:r>
              <a:rPr lang="en-US" dirty="0" smtClean="0"/>
              <a:t>Train the max iteration counter value</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Tree>
    <p:extLst>
      <p:ext uri="{BB962C8B-B14F-4D97-AF65-F5344CB8AC3E}">
        <p14:creationId xmlns:p14="http://schemas.microsoft.com/office/powerpoint/2010/main" val="21350246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 </a:t>
            </a:r>
          </a:p>
        </p:txBody>
      </p:sp>
      <p:sp>
        <p:nvSpPr>
          <p:cNvPr id="241666" name="Rectangle 2"/>
          <p:cNvSpPr>
            <a:spLocks noGrp="1" noChangeArrowheads="1"/>
          </p:cNvSpPr>
          <p:nvPr>
            <p:ph type="title"/>
          </p:nvPr>
        </p:nvSpPr>
        <p:spPr/>
        <p:txBody>
          <a:bodyPr/>
          <a:lstStyle/>
          <a:p>
            <a:r>
              <a:rPr lang="en-US"/>
              <a:t>Pentium-M (cont’d)</a:t>
            </a:r>
          </a:p>
        </p:txBody>
      </p:sp>
      <p:sp>
        <p:nvSpPr>
          <p:cNvPr id="241667" name="Rectangle 3"/>
          <p:cNvSpPr>
            <a:spLocks noGrp="1" noChangeArrowheads="1"/>
          </p:cNvSpPr>
          <p:nvPr>
            <p:ph type="body" idx="1"/>
          </p:nvPr>
        </p:nvSpPr>
        <p:spPr>
          <a:xfrm>
            <a:off x="398463" y="4191000"/>
            <a:ext cx="8347075" cy="2209800"/>
          </a:xfrm>
        </p:spPr>
        <p:txBody>
          <a:bodyPr/>
          <a:lstStyle/>
          <a:p>
            <a:r>
              <a:rPr lang="en-US"/>
              <a:t>Local component also has support for loops</a:t>
            </a:r>
          </a:p>
          <a:p>
            <a:pPr lvl="1"/>
            <a:r>
              <a:rPr lang="en-US"/>
              <a:t>accurately predict branches of the form (T</a:t>
            </a:r>
            <a:r>
              <a:rPr lang="en-US" baseline="30000"/>
              <a:t>k</a:t>
            </a:r>
            <a:r>
              <a:rPr lang="en-US"/>
              <a:t>N)*</a:t>
            </a:r>
          </a:p>
        </p:txBody>
      </p:sp>
      <p:pic>
        <p:nvPicPr>
          <p:cNvPr id="241668" name="Picture 4"/>
          <p:cNvPicPr>
            <a:picLocks noChangeAspect="1" noChangeArrowheads="1"/>
          </p:cNvPicPr>
          <p:nvPr/>
        </p:nvPicPr>
        <p:blipFill>
          <a:blip r:embed="rId2" cstate="print"/>
          <a:srcRect b="9508"/>
          <a:stretch>
            <a:fillRect/>
          </a:stretch>
        </p:blipFill>
        <p:spPr bwMode="auto">
          <a:xfrm>
            <a:off x="2514600" y="1143000"/>
            <a:ext cx="3567113" cy="2568575"/>
          </a:xfrm>
          <a:prstGeom prst="rect">
            <a:avLst/>
          </a:prstGeom>
          <a:noFill/>
          <a:ln w="9525">
            <a:noFill/>
            <a:miter lim="800000"/>
            <a:headEnd/>
            <a:tailEnd/>
          </a:ln>
          <a:effectLst/>
        </p:spPr>
      </p:pic>
    </p:spTree>
    <p:extLst>
      <p:ext uri="{BB962C8B-B14F-4D97-AF65-F5344CB8AC3E}">
        <p14:creationId xmlns:p14="http://schemas.microsoft.com/office/powerpoint/2010/main" val="29574720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Direct vs. Indirect Branch</a:t>
            </a:r>
          </a:p>
        </p:txBody>
      </p:sp>
      <p:sp>
        <p:nvSpPr>
          <p:cNvPr id="123930" name="Text Box 26"/>
          <p:cNvSpPr txBox="1">
            <a:spLocks noChangeArrowheads="1"/>
          </p:cNvSpPr>
          <p:nvPr/>
        </p:nvSpPr>
        <p:spPr bwMode="auto">
          <a:xfrm>
            <a:off x="781050" y="2640013"/>
            <a:ext cx="1181100" cy="466725"/>
          </a:xfrm>
          <a:prstGeom prst="rect">
            <a:avLst/>
          </a:prstGeom>
          <a:noFill/>
          <a:ln w="9525">
            <a:solidFill>
              <a:schemeClr val="tx1"/>
            </a:solidFill>
            <a:miter lim="800000"/>
            <a:headEnd/>
            <a:tailEnd/>
          </a:ln>
          <a:effectLst/>
        </p:spPr>
        <p:txBody>
          <a:bodyPr>
            <a:spAutoFit/>
          </a:bodyPr>
          <a:lstStyle/>
          <a:p>
            <a:pPr algn="ctr"/>
            <a:r>
              <a:rPr lang="en-US" altLang="ko-KR" sz="2400">
                <a:ea typeface="굴림" pitchFamily="34" charset="-127"/>
              </a:rPr>
              <a:t>TARG</a:t>
            </a:r>
            <a:endParaRPr lang="en-US" sz="2400"/>
          </a:p>
        </p:txBody>
      </p:sp>
      <p:sp>
        <p:nvSpPr>
          <p:cNvPr id="123931" name="Text Box 27"/>
          <p:cNvSpPr txBox="1">
            <a:spLocks noChangeArrowheads="1"/>
          </p:cNvSpPr>
          <p:nvPr/>
        </p:nvSpPr>
        <p:spPr bwMode="auto">
          <a:xfrm>
            <a:off x="2295525" y="2627313"/>
            <a:ext cx="857250" cy="466725"/>
          </a:xfrm>
          <a:prstGeom prst="rect">
            <a:avLst/>
          </a:prstGeom>
          <a:noFill/>
          <a:ln w="9525">
            <a:solidFill>
              <a:schemeClr val="tx1"/>
            </a:solidFill>
            <a:miter lim="800000"/>
            <a:headEnd/>
            <a:tailEnd/>
          </a:ln>
          <a:effectLst/>
        </p:spPr>
        <p:txBody>
          <a:bodyPr>
            <a:spAutoFit/>
          </a:bodyPr>
          <a:lstStyle/>
          <a:p>
            <a:pPr algn="ctr"/>
            <a:r>
              <a:rPr lang="en-US" altLang="ko-KR" sz="2400">
                <a:ea typeface="굴림" pitchFamily="34" charset="-127"/>
              </a:rPr>
              <a:t>A+1</a:t>
            </a:r>
            <a:endParaRPr lang="en-US" sz="2400"/>
          </a:p>
        </p:txBody>
      </p:sp>
      <p:sp>
        <p:nvSpPr>
          <p:cNvPr id="123933" name="Line 29"/>
          <p:cNvSpPr>
            <a:spLocks noChangeShapeType="1"/>
          </p:cNvSpPr>
          <p:nvPr/>
        </p:nvSpPr>
        <p:spPr bwMode="auto">
          <a:xfrm>
            <a:off x="2057400" y="2157413"/>
            <a:ext cx="685800" cy="457200"/>
          </a:xfrm>
          <a:prstGeom prst="line">
            <a:avLst/>
          </a:prstGeom>
          <a:noFill/>
          <a:ln w="9525">
            <a:solidFill>
              <a:schemeClr val="tx1"/>
            </a:solidFill>
            <a:round/>
            <a:headEnd/>
            <a:tailEnd type="triangle" w="med" len="med"/>
          </a:ln>
          <a:effectLst/>
        </p:spPr>
        <p:txBody>
          <a:bodyPr/>
          <a:lstStyle/>
          <a:p>
            <a:endParaRPr lang="en-US"/>
          </a:p>
        </p:txBody>
      </p:sp>
      <p:sp>
        <p:nvSpPr>
          <p:cNvPr id="123934" name="Line 30"/>
          <p:cNvSpPr>
            <a:spLocks noChangeShapeType="1"/>
          </p:cNvSpPr>
          <p:nvPr/>
        </p:nvSpPr>
        <p:spPr bwMode="auto">
          <a:xfrm flipH="1">
            <a:off x="1362075" y="2157413"/>
            <a:ext cx="619125" cy="466725"/>
          </a:xfrm>
          <a:prstGeom prst="line">
            <a:avLst/>
          </a:prstGeom>
          <a:noFill/>
          <a:ln w="9525">
            <a:solidFill>
              <a:schemeClr val="tx1"/>
            </a:solidFill>
            <a:round/>
            <a:headEnd/>
            <a:tailEnd type="triangle" w="med" len="med"/>
          </a:ln>
          <a:effectLst/>
        </p:spPr>
        <p:txBody>
          <a:bodyPr/>
          <a:lstStyle/>
          <a:p>
            <a:endParaRPr lang="en-US"/>
          </a:p>
        </p:txBody>
      </p:sp>
      <p:sp>
        <p:nvSpPr>
          <p:cNvPr id="123935" name="Text Box 31"/>
          <p:cNvSpPr txBox="1">
            <a:spLocks noChangeArrowheads="1"/>
          </p:cNvSpPr>
          <p:nvPr/>
        </p:nvSpPr>
        <p:spPr bwMode="auto">
          <a:xfrm>
            <a:off x="1752600" y="1700213"/>
            <a:ext cx="533400" cy="466725"/>
          </a:xfrm>
          <a:prstGeom prst="rect">
            <a:avLst/>
          </a:prstGeom>
          <a:solidFill>
            <a:schemeClr val="bg1"/>
          </a:solidFill>
          <a:ln w="9525">
            <a:solidFill>
              <a:schemeClr val="tx1"/>
            </a:solidFill>
            <a:miter lim="800000"/>
            <a:headEnd/>
            <a:tailEnd/>
          </a:ln>
          <a:effectLst/>
        </p:spPr>
        <p:txBody>
          <a:bodyPr>
            <a:spAutoFit/>
          </a:bodyPr>
          <a:lstStyle/>
          <a:p>
            <a:pPr algn="ctr"/>
            <a:r>
              <a:rPr lang="en-US" sz="2400"/>
              <a:t>A</a:t>
            </a:r>
          </a:p>
        </p:txBody>
      </p:sp>
      <p:sp>
        <p:nvSpPr>
          <p:cNvPr id="123938" name="Text Box 34"/>
          <p:cNvSpPr txBox="1">
            <a:spLocks noChangeArrowheads="1"/>
          </p:cNvSpPr>
          <p:nvPr/>
        </p:nvSpPr>
        <p:spPr bwMode="auto">
          <a:xfrm>
            <a:off x="1430338" y="1968500"/>
            <a:ext cx="339725" cy="549275"/>
          </a:xfrm>
          <a:prstGeom prst="rect">
            <a:avLst/>
          </a:prstGeom>
          <a:noFill/>
          <a:ln w="9525">
            <a:noFill/>
            <a:miter lim="800000"/>
            <a:headEnd/>
            <a:tailEnd/>
          </a:ln>
          <a:effectLst/>
        </p:spPr>
        <p:txBody>
          <a:bodyPr wrap="none">
            <a:spAutoFit/>
          </a:bodyPr>
          <a:lstStyle/>
          <a:p>
            <a:pPr algn="ctr">
              <a:lnSpc>
                <a:spcPct val="150000"/>
              </a:lnSpc>
            </a:pPr>
            <a:r>
              <a:rPr lang="en-US" sz="2000"/>
              <a:t>T</a:t>
            </a:r>
          </a:p>
        </p:txBody>
      </p:sp>
      <p:sp>
        <p:nvSpPr>
          <p:cNvPr id="123939" name="Text Box 35"/>
          <p:cNvSpPr txBox="1">
            <a:spLocks noChangeArrowheads="1"/>
          </p:cNvSpPr>
          <p:nvPr/>
        </p:nvSpPr>
        <p:spPr bwMode="auto">
          <a:xfrm>
            <a:off x="2286000" y="1938338"/>
            <a:ext cx="381000" cy="549275"/>
          </a:xfrm>
          <a:prstGeom prst="rect">
            <a:avLst/>
          </a:prstGeom>
          <a:noFill/>
          <a:ln w="9525">
            <a:noFill/>
            <a:miter lim="800000"/>
            <a:headEnd/>
            <a:tailEnd/>
          </a:ln>
          <a:effectLst/>
        </p:spPr>
        <p:txBody>
          <a:bodyPr>
            <a:spAutoFit/>
          </a:bodyPr>
          <a:lstStyle/>
          <a:p>
            <a:pPr algn="ctr">
              <a:lnSpc>
                <a:spcPct val="150000"/>
              </a:lnSpc>
            </a:pPr>
            <a:r>
              <a:rPr lang="en-US" sz="2000"/>
              <a:t>N</a:t>
            </a:r>
          </a:p>
        </p:txBody>
      </p:sp>
      <p:sp>
        <p:nvSpPr>
          <p:cNvPr id="123940" name="Text Box 36"/>
          <p:cNvSpPr txBox="1">
            <a:spLocks noChangeArrowheads="1"/>
          </p:cNvSpPr>
          <p:nvPr/>
        </p:nvSpPr>
        <p:spPr bwMode="auto">
          <a:xfrm>
            <a:off x="4876800" y="2787650"/>
            <a:ext cx="533400" cy="466725"/>
          </a:xfrm>
          <a:prstGeom prst="rect">
            <a:avLst/>
          </a:prstGeom>
          <a:noFill/>
          <a:ln w="9525">
            <a:solidFill>
              <a:schemeClr val="tx1"/>
            </a:solidFill>
            <a:miter lim="800000"/>
            <a:headEnd/>
            <a:tailEnd/>
          </a:ln>
          <a:effectLst/>
        </p:spPr>
        <p:txBody>
          <a:bodyPr>
            <a:spAutoFit/>
          </a:bodyPr>
          <a:lstStyle/>
          <a:p>
            <a:pPr algn="ctr"/>
            <a:r>
              <a:rPr lang="en-US" sz="2400">
                <a:solidFill>
                  <a:schemeClr val="accent2"/>
                </a:solidFill>
                <a:latin typeface="Symbol" pitchFamily="18" charset="2"/>
              </a:rPr>
              <a:t>a</a:t>
            </a:r>
          </a:p>
        </p:txBody>
      </p:sp>
      <p:sp>
        <p:nvSpPr>
          <p:cNvPr id="123941" name="Text Box 37"/>
          <p:cNvSpPr txBox="1">
            <a:spLocks noChangeArrowheads="1"/>
          </p:cNvSpPr>
          <p:nvPr/>
        </p:nvSpPr>
        <p:spPr bwMode="auto">
          <a:xfrm>
            <a:off x="5486400" y="2787650"/>
            <a:ext cx="533400" cy="466725"/>
          </a:xfrm>
          <a:prstGeom prst="rect">
            <a:avLst/>
          </a:prstGeom>
          <a:noFill/>
          <a:ln w="9525">
            <a:solidFill>
              <a:schemeClr val="tx1"/>
            </a:solidFill>
            <a:miter lim="800000"/>
            <a:headEnd/>
            <a:tailEnd/>
          </a:ln>
          <a:effectLst/>
        </p:spPr>
        <p:txBody>
          <a:bodyPr>
            <a:spAutoFit/>
          </a:bodyPr>
          <a:lstStyle/>
          <a:p>
            <a:pPr algn="ctr"/>
            <a:r>
              <a:rPr lang="en-US" sz="2400">
                <a:solidFill>
                  <a:srgbClr val="0000FF"/>
                </a:solidFill>
                <a:latin typeface="Symbol" pitchFamily="18" charset="2"/>
              </a:rPr>
              <a:t>b</a:t>
            </a:r>
          </a:p>
        </p:txBody>
      </p:sp>
      <p:sp>
        <p:nvSpPr>
          <p:cNvPr id="123944" name="Line 40"/>
          <p:cNvSpPr>
            <a:spLocks noChangeShapeType="1"/>
          </p:cNvSpPr>
          <p:nvPr/>
        </p:nvSpPr>
        <p:spPr bwMode="auto">
          <a:xfrm flipH="1">
            <a:off x="5105400" y="2406650"/>
            <a:ext cx="533400" cy="381000"/>
          </a:xfrm>
          <a:prstGeom prst="line">
            <a:avLst/>
          </a:prstGeom>
          <a:noFill/>
          <a:ln w="9525">
            <a:solidFill>
              <a:schemeClr val="tx1"/>
            </a:solidFill>
            <a:prstDash val="dash"/>
            <a:round/>
            <a:headEnd/>
            <a:tailEnd type="triangle" w="med" len="med"/>
          </a:ln>
          <a:effectLst/>
        </p:spPr>
        <p:txBody>
          <a:bodyPr/>
          <a:lstStyle/>
          <a:p>
            <a:endParaRPr lang="en-US"/>
          </a:p>
        </p:txBody>
      </p:sp>
      <p:sp>
        <p:nvSpPr>
          <p:cNvPr id="123945" name="Text Box 41"/>
          <p:cNvSpPr txBox="1">
            <a:spLocks noChangeArrowheads="1"/>
          </p:cNvSpPr>
          <p:nvPr/>
        </p:nvSpPr>
        <p:spPr bwMode="auto">
          <a:xfrm>
            <a:off x="5791200" y="1666875"/>
            <a:ext cx="533400" cy="466725"/>
          </a:xfrm>
          <a:prstGeom prst="rect">
            <a:avLst/>
          </a:prstGeom>
          <a:solidFill>
            <a:schemeClr val="bg1"/>
          </a:solidFill>
          <a:ln w="9525">
            <a:solidFill>
              <a:schemeClr val="tx1"/>
            </a:solidFill>
            <a:miter lim="800000"/>
            <a:headEnd/>
            <a:tailEnd/>
          </a:ln>
          <a:effectLst/>
        </p:spPr>
        <p:txBody>
          <a:bodyPr>
            <a:spAutoFit/>
          </a:bodyPr>
          <a:lstStyle/>
          <a:p>
            <a:pPr algn="ctr"/>
            <a:r>
              <a:rPr lang="en-US" sz="2400"/>
              <a:t>A</a:t>
            </a:r>
          </a:p>
        </p:txBody>
      </p:sp>
      <p:sp>
        <p:nvSpPr>
          <p:cNvPr id="123950" name="Text Box 46"/>
          <p:cNvSpPr txBox="1">
            <a:spLocks noChangeArrowheads="1"/>
          </p:cNvSpPr>
          <p:nvPr/>
        </p:nvSpPr>
        <p:spPr bwMode="auto">
          <a:xfrm>
            <a:off x="6096000" y="2787650"/>
            <a:ext cx="533400" cy="466725"/>
          </a:xfrm>
          <a:prstGeom prst="rect">
            <a:avLst/>
          </a:prstGeom>
          <a:noFill/>
          <a:ln w="9525">
            <a:solidFill>
              <a:schemeClr val="tx1"/>
            </a:solidFill>
            <a:miter lim="800000"/>
            <a:headEnd/>
            <a:tailEnd/>
          </a:ln>
          <a:effectLst/>
        </p:spPr>
        <p:txBody>
          <a:bodyPr>
            <a:spAutoFit/>
          </a:bodyPr>
          <a:lstStyle/>
          <a:p>
            <a:pPr algn="ctr"/>
            <a:r>
              <a:rPr lang="en-US" sz="2400">
                <a:solidFill>
                  <a:srgbClr val="006600"/>
                </a:solidFill>
                <a:latin typeface="Symbol" pitchFamily="18" charset="2"/>
              </a:rPr>
              <a:t>d</a:t>
            </a:r>
          </a:p>
        </p:txBody>
      </p:sp>
      <p:sp>
        <p:nvSpPr>
          <p:cNvPr id="123951" name="Line 47"/>
          <p:cNvSpPr>
            <a:spLocks noChangeShapeType="1"/>
          </p:cNvSpPr>
          <p:nvPr/>
        </p:nvSpPr>
        <p:spPr bwMode="auto">
          <a:xfrm>
            <a:off x="6248400" y="2406650"/>
            <a:ext cx="152400" cy="381000"/>
          </a:xfrm>
          <a:prstGeom prst="line">
            <a:avLst/>
          </a:prstGeom>
          <a:noFill/>
          <a:ln w="9525">
            <a:solidFill>
              <a:schemeClr val="tx1"/>
            </a:solidFill>
            <a:prstDash val="dash"/>
            <a:round/>
            <a:headEnd/>
            <a:tailEnd type="triangle" w="med" len="med"/>
          </a:ln>
          <a:effectLst/>
        </p:spPr>
        <p:txBody>
          <a:bodyPr/>
          <a:lstStyle/>
          <a:p>
            <a:endParaRPr lang="en-US"/>
          </a:p>
        </p:txBody>
      </p:sp>
      <p:sp>
        <p:nvSpPr>
          <p:cNvPr id="123952" name="Line 48"/>
          <p:cNvSpPr>
            <a:spLocks noChangeShapeType="1"/>
          </p:cNvSpPr>
          <p:nvPr/>
        </p:nvSpPr>
        <p:spPr bwMode="auto">
          <a:xfrm flipH="1">
            <a:off x="5715000" y="2406650"/>
            <a:ext cx="152400" cy="381000"/>
          </a:xfrm>
          <a:prstGeom prst="line">
            <a:avLst/>
          </a:prstGeom>
          <a:noFill/>
          <a:ln w="9525">
            <a:solidFill>
              <a:schemeClr val="tx1"/>
            </a:solidFill>
            <a:prstDash val="dash"/>
            <a:round/>
            <a:headEnd/>
            <a:tailEnd type="triangle" w="med" len="med"/>
          </a:ln>
          <a:effectLst/>
        </p:spPr>
        <p:txBody>
          <a:bodyPr/>
          <a:lstStyle/>
          <a:p>
            <a:endParaRPr lang="en-US"/>
          </a:p>
        </p:txBody>
      </p:sp>
      <p:sp>
        <p:nvSpPr>
          <p:cNvPr id="123953" name="Text Box 49"/>
          <p:cNvSpPr txBox="1">
            <a:spLocks noChangeArrowheads="1"/>
          </p:cNvSpPr>
          <p:nvPr/>
        </p:nvSpPr>
        <p:spPr bwMode="auto">
          <a:xfrm>
            <a:off x="5911850" y="2101850"/>
            <a:ext cx="311150" cy="366713"/>
          </a:xfrm>
          <a:prstGeom prst="rect">
            <a:avLst/>
          </a:prstGeom>
          <a:noFill/>
          <a:ln w="9525">
            <a:noFill/>
            <a:miter lim="800000"/>
            <a:headEnd/>
            <a:tailEnd/>
          </a:ln>
          <a:effectLst/>
        </p:spPr>
        <p:txBody>
          <a:bodyPr wrap="none">
            <a:spAutoFit/>
          </a:bodyPr>
          <a:lstStyle/>
          <a:p>
            <a:r>
              <a:rPr lang="en-US"/>
              <a:t>?</a:t>
            </a:r>
          </a:p>
        </p:txBody>
      </p:sp>
      <p:sp>
        <p:nvSpPr>
          <p:cNvPr id="123954" name="Text Box 50"/>
          <p:cNvSpPr txBox="1">
            <a:spLocks noChangeArrowheads="1"/>
          </p:cNvSpPr>
          <p:nvPr/>
        </p:nvSpPr>
        <p:spPr bwMode="auto">
          <a:xfrm>
            <a:off x="1066800" y="3676650"/>
            <a:ext cx="2927350" cy="366713"/>
          </a:xfrm>
          <a:prstGeom prst="rect">
            <a:avLst/>
          </a:prstGeom>
          <a:noFill/>
          <a:ln w="9525">
            <a:noFill/>
            <a:miter lim="800000"/>
            <a:headEnd/>
            <a:tailEnd/>
          </a:ln>
          <a:effectLst/>
        </p:spPr>
        <p:txBody>
          <a:bodyPr wrap="none">
            <a:spAutoFit/>
          </a:bodyPr>
          <a:lstStyle/>
          <a:p>
            <a:r>
              <a:rPr lang="en-US" dirty="0"/>
              <a:t>Conditional (Direct) Branch</a:t>
            </a:r>
          </a:p>
        </p:txBody>
      </p:sp>
      <p:sp>
        <p:nvSpPr>
          <p:cNvPr id="123955" name="Text Box 51"/>
          <p:cNvSpPr txBox="1">
            <a:spLocks noChangeArrowheads="1"/>
          </p:cNvSpPr>
          <p:nvPr/>
        </p:nvSpPr>
        <p:spPr bwMode="auto">
          <a:xfrm>
            <a:off x="5410200" y="3657600"/>
            <a:ext cx="1720850" cy="366713"/>
          </a:xfrm>
          <a:prstGeom prst="rect">
            <a:avLst/>
          </a:prstGeom>
          <a:noFill/>
          <a:ln w="9525">
            <a:noFill/>
            <a:miter lim="800000"/>
            <a:headEnd/>
            <a:tailEnd/>
          </a:ln>
          <a:effectLst/>
        </p:spPr>
        <p:txBody>
          <a:bodyPr wrap="none">
            <a:spAutoFit/>
          </a:bodyPr>
          <a:lstStyle/>
          <a:p>
            <a:r>
              <a:rPr lang="en-US"/>
              <a:t>Indirect Branch</a:t>
            </a:r>
          </a:p>
        </p:txBody>
      </p:sp>
      <p:sp>
        <p:nvSpPr>
          <p:cNvPr id="123956" name="Text Box 52"/>
          <p:cNvSpPr txBox="1">
            <a:spLocks noChangeArrowheads="1"/>
          </p:cNvSpPr>
          <p:nvPr/>
        </p:nvSpPr>
        <p:spPr bwMode="auto">
          <a:xfrm>
            <a:off x="6705600" y="2787650"/>
            <a:ext cx="533400" cy="466725"/>
          </a:xfrm>
          <a:prstGeom prst="rect">
            <a:avLst/>
          </a:prstGeom>
          <a:noFill/>
          <a:ln w="9525">
            <a:solidFill>
              <a:schemeClr val="tx1"/>
            </a:solidFill>
            <a:miter lim="800000"/>
            <a:headEnd/>
            <a:tailEnd/>
          </a:ln>
          <a:effectLst/>
        </p:spPr>
        <p:txBody>
          <a:bodyPr>
            <a:spAutoFit/>
          </a:bodyPr>
          <a:lstStyle/>
          <a:p>
            <a:pPr algn="ctr"/>
            <a:r>
              <a:rPr lang="en-US" sz="2400">
                <a:solidFill>
                  <a:srgbClr val="FF6600"/>
                </a:solidFill>
                <a:latin typeface="Symbol" pitchFamily="18" charset="2"/>
              </a:rPr>
              <a:t>r</a:t>
            </a:r>
          </a:p>
        </p:txBody>
      </p:sp>
      <p:sp>
        <p:nvSpPr>
          <p:cNvPr id="123957" name="Line 53"/>
          <p:cNvSpPr>
            <a:spLocks noChangeShapeType="1"/>
          </p:cNvSpPr>
          <p:nvPr/>
        </p:nvSpPr>
        <p:spPr bwMode="auto">
          <a:xfrm>
            <a:off x="6629400" y="2406650"/>
            <a:ext cx="381000" cy="381000"/>
          </a:xfrm>
          <a:prstGeom prst="line">
            <a:avLst/>
          </a:prstGeom>
          <a:noFill/>
          <a:ln w="9525">
            <a:solidFill>
              <a:schemeClr val="tx1"/>
            </a:solidFill>
            <a:prstDash val="dash"/>
            <a:round/>
            <a:headEnd/>
            <a:tailEnd type="triangle" w="med" len="med"/>
          </a:ln>
          <a:effectLst/>
        </p:spPr>
        <p:txBody>
          <a:bodyPr/>
          <a:lstStyle/>
          <a:p>
            <a:endParaRPr lang="en-US"/>
          </a:p>
        </p:txBody>
      </p:sp>
      <p:sp>
        <p:nvSpPr>
          <p:cNvPr id="123960" name="Text Box 56"/>
          <p:cNvSpPr txBox="1">
            <a:spLocks noChangeArrowheads="1"/>
          </p:cNvSpPr>
          <p:nvPr/>
        </p:nvSpPr>
        <p:spPr bwMode="auto">
          <a:xfrm>
            <a:off x="2728913" y="1830388"/>
            <a:ext cx="1936750" cy="366712"/>
          </a:xfrm>
          <a:prstGeom prst="rect">
            <a:avLst/>
          </a:prstGeom>
          <a:noFill/>
          <a:ln w="9525">
            <a:noFill/>
            <a:miter lim="800000"/>
            <a:headEnd/>
            <a:tailEnd/>
          </a:ln>
          <a:effectLst/>
        </p:spPr>
        <p:txBody>
          <a:bodyPr wrap="none">
            <a:spAutoFit/>
          </a:bodyPr>
          <a:lstStyle/>
          <a:p>
            <a:r>
              <a:rPr lang="en-US">
                <a:solidFill>
                  <a:srgbClr val="000099"/>
                </a:solidFill>
              </a:rPr>
              <a:t>br.cond TARGET</a:t>
            </a:r>
          </a:p>
        </p:txBody>
      </p:sp>
      <p:sp>
        <p:nvSpPr>
          <p:cNvPr id="123961" name="Text Box 57"/>
          <p:cNvSpPr txBox="1">
            <a:spLocks noChangeArrowheads="1"/>
          </p:cNvSpPr>
          <p:nvPr/>
        </p:nvSpPr>
        <p:spPr bwMode="auto">
          <a:xfrm>
            <a:off x="7299325" y="1792288"/>
            <a:ext cx="1689100" cy="641350"/>
          </a:xfrm>
          <a:prstGeom prst="rect">
            <a:avLst/>
          </a:prstGeom>
          <a:noFill/>
          <a:ln w="9525">
            <a:noFill/>
            <a:miter lim="800000"/>
            <a:headEnd/>
            <a:tailEnd/>
          </a:ln>
          <a:effectLst/>
        </p:spPr>
        <p:txBody>
          <a:bodyPr wrap="none">
            <a:spAutoFit/>
          </a:bodyPr>
          <a:lstStyle/>
          <a:p>
            <a:r>
              <a:rPr lang="en-US">
                <a:solidFill>
                  <a:srgbClr val="000099"/>
                </a:solidFill>
              </a:rPr>
              <a:t>R1 = MEM[R2]</a:t>
            </a:r>
          </a:p>
          <a:p>
            <a:r>
              <a:rPr lang="en-US">
                <a:solidFill>
                  <a:srgbClr val="000099"/>
                </a:solidFill>
              </a:rPr>
              <a:t>branch R1</a:t>
            </a:r>
          </a:p>
        </p:txBody>
      </p:sp>
      <p:sp>
        <p:nvSpPr>
          <p:cNvPr id="25" name="TextBox 24"/>
          <p:cNvSpPr txBox="1"/>
          <p:nvPr/>
        </p:nvSpPr>
        <p:spPr>
          <a:xfrm>
            <a:off x="838200" y="4800600"/>
            <a:ext cx="7543800" cy="830997"/>
          </a:xfrm>
          <a:prstGeom prst="rect">
            <a:avLst/>
          </a:prstGeom>
          <a:noFill/>
        </p:spPr>
        <p:txBody>
          <a:bodyPr wrap="square" rtlCol="0">
            <a:spAutoFit/>
          </a:bodyPr>
          <a:lstStyle/>
          <a:p>
            <a:pPr>
              <a:buFont typeface="Arial" pitchFamily="34" charset="0"/>
              <a:buChar char="•"/>
            </a:pPr>
            <a:r>
              <a:rPr lang="en-US" sz="2400" dirty="0" smtClean="0"/>
              <a:t>Use the BTB</a:t>
            </a:r>
          </a:p>
          <a:p>
            <a:pPr>
              <a:buFont typeface="Arial" pitchFamily="34" charset="0"/>
              <a:buChar char="•"/>
            </a:pPr>
            <a:r>
              <a:rPr lang="en-US" sz="2400" dirty="0" smtClean="0"/>
              <a:t>A special indirect branch predictor (Intel’s Core-2)</a:t>
            </a:r>
            <a:endParaRPr lang="en-US" sz="2400" dirty="0"/>
          </a:p>
        </p:txBody>
      </p:sp>
    </p:spTree>
    <p:extLst>
      <p:ext uri="{BB962C8B-B14F-4D97-AF65-F5344CB8AC3E}">
        <p14:creationId xmlns:p14="http://schemas.microsoft.com/office/powerpoint/2010/main" val="103560070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9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9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9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9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9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9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9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9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9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0" grpId="0" animBg="1"/>
      <p:bldP spid="123941" grpId="0" animBg="1"/>
      <p:bldP spid="123944" grpId="0" animBg="1"/>
      <p:bldP spid="123945" grpId="0" animBg="1"/>
      <p:bldP spid="123950" grpId="0" animBg="1"/>
      <p:bldP spid="123951" grpId="0" animBg="1"/>
      <p:bldP spid="123952" grpId="0" animBg="1"/>
      <p:bldP spid="123953" grpId="0"/>
      <p:bldP spid="123955" grpId="0"/>
      <p:bldP spid="123956" grpId="0" animBg="1"/>
      <p:bldP spid="123957" grpId="0" animBg="1"/>
      <p:bldP spid="12396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Branch Predictors </a:t>
            </a:r>
            <a:endParaRPr lang="en-US" dirty="0"/>
          </a:p>
        </p:txBody>
      </p:sp>
      <p:sp>
        <p:nvSpPr>
          <p:cNvPr id="3" name="Content Placeholder 2"/>
          <p:cNvSpPr>
            <a:spLocks noGrp="1"/>
          </p:cNvSpPr>
          <p:nvPr>
            <p:ph idx="1"/>
          </p:nvPr>
        </p:nvSpPr>
        <p:spPr/>
        <p:txBody>
          <a:bodyPr/>
          <a:lstStyle/>
          <a:p>
            <a:r>
              <a:rPr lang="en-US" dirty="0" smtClean="0"/>
              <a:t>Tagged Target  Cache (Chang‘97)</a:t>
            </a:r>
            <a:endParaRPr lang="en-US" dirty="0"/>
          </a:p>
        </p:txBody>
      </p:sp>
      <p:sp>
        <p:nvSpPr>
          <p:cNvPr id="4" name="Footer Placeholder 3"/>
          <p:cNvSpPr>
            <a:spLocks noGrp="1"/>
          </p:cNvSpPr>
          <p:nvPr>
            <p:ph type="ftr" sz="quarter" idx="10"/>
          </p:nvPr>
        </p:nvSpPr>
        <p:spPr/>
        <p:txBody>
          <a:bodyPr/>
          <a:lstStyle/>
          <a:p>
            <a:pPr>
              <a:defRPr/>
            </a:pPr>
            <a:r>
              <a:rPr lang="en-US" smtClean="0"/>
              <a:t> </a:t>
            </a:r>
            <a:endParaRPr lang="en-US"/>
          </a:p>
        </p:txBody>
      </p:sp>
      <p:sp>
        <p:nvSpPr>
          <p:cNvPr id="5" name="Rectangle 4"/>
          <p:cNvSpPr/>
          <p:nvPr/>
        </p:nvSpPr>
        <p:spPr>
          <a:xfrm>
            <a:off x="5410200" y="2362200"/>
            <a:ext cx="2667000" cy="3124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57200" y="2819400"/>
            <a:ext cx="26670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533400" y="2286000"/>
            <a:ext cx="2121093" cy="369332"/>
          </a:xfrm>
          <a:prstGeom prst="rect">
            <a:avLst/>
          </a:prstGeom>
          <a:noFill/>
        </p:spPr>
        <p:txBody>
          <a:bodyPr wrap="none" rtlCol="0">
            <a:spAutoFit/>
          </a:bodyPr>
          <a:lstStyle/>
          <a:p>
            <a:r>
              <a:rPr lang="en-US" dirty="0" smtClean="0"/>
              <a:t>History Information</a:t>
            </a:r>
            <a:endParaRPr lang="en-US" dirty="0"/>
          </a:p>
        </p:txBody>
      </p:sp>
      <p:sp>
        <p:nvSpPr>
          <p:cNvPr id="8" name="Rectangle 7"/>
          <p:cNvSpPr/>
          <p:nvPr/>
        </p:nvSpPr>
        <p:spPr>
          <a:xfrm>
            <a:off x="457200" y="4191000"/>
            <a:ext cx="2667000"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533400" y="3657600"/>
            <a:ext cx="1813382" cy="369332"/>
          </a:xfrm>
          <a:prstGeom prst="rect">
            <a:avLst/>
          </a:prstGeom>
          <a:noFill/>
        </p:spPr>
        <p:txBody>
          <a:bodyPr wrap="none" rtlCol="0">
            <a:spAutoFit/>
          </a:bodyPr>
          <a:lstStyle/>
          <a:p>
            <a:r>
              <a:rPr lang="en-US" dirty="0" smtClean="0"/>
              <a:t>Branch Address</a:t>
            </a:r>
            <a:endParaRPr lang="en-US" dirty="0"/>
          </a:p>
        </p:txBody>
      </p:sp>
      <p:sp>
        <p:nvSpPr>
          <p:cNvPr id="10" name="Oval 9"/>
          <p:cNvSpPr/>
          <p:nvPr/>
        </p:nvSpPr>
        <p:spPr>
          <a:xfrm>
            <a:off x="3657600" y="3124200"/>
            <a:ext cx="685800" cy="609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3581400" y="3886200"/>
            <a:ext cx="1672253" cy="369332"/>
          </a:xfrm>
          <a:prstGeom prst="rect">
            <a:avLst/>
          </a:prstGeom>
          <a:noFill/>
        </p:spPr>
        <p:txBody>
          <a:bodyPr wrap="none" rtlCol="0">
            <a:spAutoFit/>
          </a:bodyPr>
          <a:lstStyle/>
          <a:p>
            <a:r>
              <a:rPr lang="en-US" dirty="0" smtClean="0"/>
              <a:t>Hash Function</a:t>
            </a:r>
            <a:endParaRPr lang="en-US" dirty="0"/>
          </a:p>
        </p:txBody>
      </p:sp>
      <p:sp>
        <p:nvSpPr>
          <p:cNvPr id="12" name="TextBox 11"/>
          <p:cNvSpPr txBox="1"/>
          <p:nvPr/>
        </p:nvSpPr>
        <p:spPr>
          <a:xfrm>
            <a:off x="5638800" y="1905000"/>
            <a:ext cx="1556901" cy="369332"/>
          </a:xfrm>
          <a:prstGeom prst="rect">
            <a:avLst/>
          </a:prstGeom>
          <a:noFill/>
        </p:spPr>
        <p:txBody>
          <a:bodyPr wrap="none" rtlCol="0">
            <a:spAutoFit/>
          </a:bodyPr>
          <a:lstStyle/>
          <a:p>
            <a:r>
              <a:rPr lang="en-US" dirty="0" smtClean="0"/>
              <a:t>Target Cache</a:t>
            </a:r>
            <a:endParaRPr lang="en-US" dirty="0"/>
          </a:p>
        </p:txBody>
      </p:sp>
      <p:cxnSp>
        <p:nvCxnSpPr>
          <p:cNvPr id="14" name="Straight Arrow Connector 13"/>
          <p:cNvCxnSpPr>
            <a:stCxn id="6" idx="3"/>
            <a:endCxn id="10" idx="2"/>
          </p:cNvCxnSpPr>
          <p:nvPr/>
        </p:nvCxnSpPr>
        <p:spPr>
          <a:xfrm>
            <a:off x="3124200" y="2971800"/>
            <a:ext cx="5334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8" idx="3"/>
            <a:endCxn id="10" idx="3"/>
          </p:cNvCxnSpPr>
          <p:nvPr/>
        </p:nvCxnSpPr>
        <p:spPr>
          <a:xfrm flipV="1">
            <a:off x="3124200" y="3644526"/>
            <a:ext cx="633833" cy="6988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0" idx="6"/>
          </p:cNvCxnSpPr>
          <p:nvPr/>
        </p:nvCxnSpPr>
        <p:spPr>
          <a:xfrm flipV="1">
            <a:off x="4343400" y="3048000"/>
            <a:ext cx="11430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5410200" y="2971800"/>
            <a:ext cx="2667000" cy="304800"/>
          </a:xfrm>
          <a:prstGeom prst="rect">
            <a:avLst/>
          </a:prstGeom>
          <a:solidFill>
            <a:schemeClr val="bg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6705600" y="2438400"/>
            <a:ext cx="1710789" cy="369332"/>
          </a:xfrm>
          <a:prstGeom prst="rect">
            <a:avLst/>
          </a:prstGeom>
          <a:noFill/>
        </p:spPr>
        <p:txBody>
          <a:bodyPr wrap="none" rtlCol="0">
            <a:spAutoFit/>
          </a:bodyPr>
          <a:lstStyle/>
          <a:p>
            <a:r>
              <a:rPr lang="en-US" dirty="0" smtClean="0"/>
              <a:t>Target address</a:t>
            </a:r>
            <a:endParaRPr lang="en-US" dirty="0"/>
          </a:p>
        </p:txBody>
      </p:sp>
    </p:spTree>
    <p:extLst>
      <p:ext uri="{BB962C8B-B14F-4D97-AF65-F5344CB8AC3E}">
        <p14:creationId xmlns:p14="http://schemas.microsoft.com/office/powerpoint/2010/main" val="8350292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Branch Prediction</a:t>
            </a:r>
            <a:endParaRPr lang="en-US" dirty="0"/>
          </a:p>
        </p:txBody>
      </p:sp>
      <p:sp>
        <p:nvSpPr>
          <p:cNvPr id="3" name="Content Placeholder 2"/>
          <p:cNvSpPr>
            <a:spLocks noGrp="1"/>
          </p:cNvSpPr>
          <p:nvPr>
            <p:ph idx="1"/>
          </p:nvPr>
        </p:nvSpPr>
        <p:spPr/>
        <p:txBody>
          <a:bodyPr/>
          <a:lstStyle/>
          <a:p>
            <a:r>
              <a:rPr lang="en-US" dirty="0" smtClean="0"/>
              <a:t>Predicated Execution</a:t>
            </a:r>
          </a:p>
          <a:p>
            <a:endParaRPr lang="en-US" dirty="0"/>
          </a:p>
          <a:p>
            <a:r>
              <a:rPr lang="en-US" dirty="0" smtClean="0"/>
              <a:t>Dual-path execution</a:t>
            </a:r>
          </a:p>
          <a:p>
            <a:pPr lvl="1"/>
            <a:r>
              <a:rPr lang="en-US" dirty="0" smtClean="0"/>
              <a:t>When you see a low-confidence branch, start to fetch from only two paths</a:t>
            </a:r>
          </a:p>
          <a:p>
            <a:pPr lvl="1"/>
            <a:r>
              <a:rPr lang="en-US" dirty="0" smtClean="0"/>
              <a:t>See another low-confidence branch?</a:t>
            </a:r>
          </a:p>
          <a:p>
            <a:pPr lvl="2"/>
            <a:r>
              <a:rPr lang="en-US" dirty="0" smtClean="0"/>
              <a:t>Ignore and just keep only two paths </a:t>
            </a:r>
          </a:p>
          <a:p>
            <a:r>
              <a:rPr lang="en-US" dirty="0" smtClean="0"/>
              <a:t>Multi-path execution</a:t>
            </a:r>
          </a:p>
          <a:p>
            <a:pPr lvl="1"/>
            <a:r>
              <a:rPr lang="en-US" dirty="0" smtClean="0"/>
              <a:t>Whenever it sees a low-confidence branch, forks </a:t>
            </a:r>
          </a:p>
        </p:txBody>
      </p:sp>
      <p:sp>
        <p:nvSpPr>
          <p:cNvPr id="4" name="Footer Placeholder 3"/>
          <p:cNvSpPr>
            <a:spLocks noGrp="1"/>
          </p:cNvSpPr>
          <p:nvPr>
            <p:ph type="ftr" sz="quarter" idx="10"/>
          </p:nvPr>
        </p:nvSpPr>
        <p:spPr/>
        <p:txBody>
          <a:bodyPr/>
          <a:lstStyle/>
          <a:p>
            <a:pPr>
              <a:defRPr/>
            </a:pPr>
            <a:r>
              <a:rPr lang="en-US" smtClean="0"/>
              <a:t> </a:t>
            </a:r>
            <a:endParaRPr lang="en-US"/>
          </a:p>
        </p:txBody>
      </p:sp>
    </p:spTree>
    <p:extLst>
      <p:ext uri="{BB962C8B-B14F-4D97-AF65-F5344CB8AC3E}">
        <p14:creationId xmlns:p14="http://schemas.microsoft.com/office/powerpoint/2010/main" val="245585203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59746" name="Rectangle 2"/>
          <p:cNvSpPr>
            <a:spLocks noGrp="1" noChangeArrowheads="1"/>
          </p:cNvSpPr>
          <p:nvPr>
            <p:ph type="title"/>
          </p:nvPr>
        </p:nvSpPr>
        <p:spPr/>
        <p:txBody>
          <a:bodyPr/>
          <a:lstStyle/>
          <a:p>
            <a:r>
              <a:rPr lang="en-US" sz="3200"/>
              <a:t>Branch Prediction</a:t>
            </a:r>
          </a:p>
        </p:txBody>
      </p:sp>
      <p:sp>
        <p:nvSpPr>
          <p:cNvPr id="159747" name="Rectangle 3"/>
          <p:cNvSpPr>
            <a:spLocks noGrp="1" noChangeArrowheads="1"/>
          </p:cNvSpPr>
          <p:nvPr>
            <p:ph type="body" idx="1"/>
          </p:nvPr>
        </p:nvSpPr>
        <p:spPr>
          <a:noFill/>
          <a:ln/>
        </p:spPr>
        <p:txBody>
          <a:bodyPr/>
          <a:lstStyle/>
          <a:p>
            <a:r>
              <a:rPr lang="en-US" sz="2800" dirty="0"/>
              <a:t>Need to know two things</a:t>
            </a:r>
          </a:p>
          <a:p>
            <a:pPr lvl="1"/>
            <a:r>
              <a:rPr lang="en-US" sz="2400" dirty="0"/>
              <a:t>Whether the branch is taken or not (direction)</a:t>
            </a:r>
          </a:p>
          <a:p>
            <a:pPr lvl="1"/>
            <a:r>
              <a:rPr lang="en-US" sz="2400" dirty="0"/>
              <a:t>The target address if it is taken (target</a:t>
            </a:r>
            <a:r>
              <a:rPr lang="en-US" sz="2400" dirty="0" smtClean="0"/>
              <a:t>)</a:t>
            </a:r>
            <a:endParaRPr lang="en-US" sz="2800" dirty="0"/>
          </a:p>
          <a:p>
            <a:r>
              <a:rPr lang="en-US" sz="2800" dirty="0"/>
              <a:t>Direct jumps, Function </a:t>
            </a:r>
            <a:r>
              <a:rPr lang="en-US" sz="2800" dirty="0" smtClean="0"/>
              <a:t>calls: unconditional branches</a:t>
            </a:r>
            <a:endParaRPr lang="en-US" sz="2800" dirty="0"/>
          </a:p>
          <a:p>
            <a:pPr lvl="1"/>
            <a:r>
              <a:rPr lang="en-US" sz="2400" dirty="0"/>
              <a:t>Direction known (always taken), target easy to compute</a:t>
            </a:r>
          </a:p>
          <a:p>
            <a:r>
              <a:rPr lang="en-US" sz="2800" dirty="0"/>
              <a:t>Conditional Branches (typically PC-relative)</a:t>
            </a:r>
          </a:p>
          <a:p>
            <a:pPr lvl="1"/>
            <a:r>
              <a:rPr lang="en-US" sz="2400" dirty="0"/>
              <a:t>Direction difficult to predict, target easy to compute</a:t>
            </a:r>
          </a:p>
          <a:p>
            <a:r>
              <a:rPr lang="en-US" sz="2800" dirty="0"/>
              <a:t>Indirect jumps, function returns</a:t>
            </a:r>
          </a:p>
          <a:p>
            <a:pPr lvl="1"/>
            <a:r>
              <a:rPr lang="en-US" sz="2400" dirty="0"/>
              <a:t>Direction known (always taken), target difficult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97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7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974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974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9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47"/>
          <p:cNvSpPr txBox="1">
            <a:spLocks noChangeArrowheads="1"/>
          </p:cNvSpPr>
          <p:nvPr/>
        </p:nvSpPr>
        <p:spPr bwMode="auto">
          <a:xfrm>
            <a:off x="2128838" y="6318250"/>
            <a:ext cx="293687"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ko-KR" sz="1200">
                <a:ea typeface="굴림" charset="0"/>
                <a:cs typeface="굴림" charset="0"/>
              </a:rPr>
              <a:t>D</a:t>
            </a:r>
            <a:endParaRPr lang="en-US" sz="1200">
              <a:cs typeface="Arial" charset="0"/>
            </a:endParaRPr>
          </a:p>
        </p:txBody>
      </p:sp>
      <p:sp>
        <p:nvSpPr>
          <p:cNvPr id="45" name="Text Box 47"/>
          <p:cNvSpPr txBox="1">
            <a:spLocks noChangeArrowheads="1"/>
          </p:cNvSpPr>
          <p:nvPr/>
        </p:nvSpPr>
        <p:spPr bwMode="auto">
          <a:xfrm>
            <a:off x="6003925" y="6308725"/>
            <a:ext cx="29368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ltLang="ko-KR" sz="1200">
                <a:ea typeface="굴림" charset="0"/>
                <a:cs typeface="굴림" charset="0"/>
              </a:rPr>
              <a:t>D</a:t>
            </a:r>
            <a:endParaRPr lang="en-US" sz="1200">
              <a:cs typeface="Arial" charset="0"/>
            </a:endParaRPr>
          </a:p>
        </p:txBody>
      </p:sp>
      <p:sp>
        <p:nvSpPr>
          <p:cNvPr id="73731" name="Title 1"/>
          <p:cNvSpPr>
            <a:spLocks noGrp="1"/>
          </p:cNvSpPr>
          <p:nvPr>
            <p:ph type="title"/>
          </p:nvPr>
        </p:nvSpPr>
        <p:spPr/>
        <p:txBody>
          <a:bodyPr/>
          <a:lstStyle/>
          <a:p>
            <a:r>
              <a:rPr lang="en-US">
                <a:latin typeface="Garamond" charset="0"/>
              </a:rPr>
              <a:t>Predication (Predicated Execution)</a:t>
            </a:r>
          </a:p>
        </p:txBody>
      </p:sp>
      <p:sp>
        <p:nvSpPr>
          <p:cNvPr id="73732" name="Content Placeholder 2"/>
          <p:cNvSpPr>
            <a:spLocks noGrp="1"/>
          </p:cNvSpPr>
          <p:nvPr>
            <p:ph idx="1"/>
          </p:nvPr>
        </p:nvSpPr>
        <p:spPr>
          <a:xfrm>
            <a:off x="228600" y="1069975"/>
            <a:ext cx="8610600" cy="5330825"/>
          </a:xfrm>
        </p:spPr>
        <p:txBody>
          <a:bodyPr/>
          <a:lstStyle/>
          <a:p>
            <a:r>
              <a:rPr lang="en-US" sz="2200" dirty="0">
                <a:latin typeface="Tahoma" charset="0"/>
              </a:rPr>
              <a:t>Idea: </a:t>
            </a:r>
            <a:r>
              <a:rPr lang="en-US" sz="2200" dirty="0">
                <a:solidFill>
                  <a:srgbClr val="0000FF"/>
                </a:solidFill>
                <a:latin typeface="Tahoma" charset="0"/>
              </a:rPr>
              <a:t>Compiler converts control dependency into a data dependency </a:t>
            </a:r>
            <a:r>
              <a:rPr lang="en-US" sz="2200" dirty="0">
                <a:latin typeface="Tahoma" charset="0"/>
                <a:sym typeface="Wingdings" charset="0"/>
              </a:rPr>
              <a:t> </a:t>
            </a:r>
            <a:r>
              <a:rPr lang="en-US" sz="2200" dirty="0">
                <a:solidFill>
                  <a:srgbClr val="FF0000"/>
                </a:solidFill>
                <a:latin typeface="Tahoma" charset="0"/>
                <a:sym typeface="Wingdings" charset="0"/>
              </a:rPr>
              <a:t>branch is eliminated</a:t>
            </a:r>
          </a:p>
          <a:p>
            <a:pPr lvl="1"/>
            <a:r>
              <a:rPr lang="en-US" sz="1700" dirty="0">
                <a:latin typeface="Tahoma" charset="0"/>
                <a:ea typeface="ＭＳ Ｐゴシック" charset="0"/>
                <a:sym typeface="Wingdings" charset="0"/>
              </a:rPr>
              <a:t>Each instruction has a predicate bit set based on the predicate computation</a:t>
            </a:r>
          </a:p>
          <a:p>
            <a:pPr lvl="1"/>
            <a:r>
              <a:rPr lang="en-US" sz="1700" dirty="0">
                <a:latin typeface="Tahoma" charset="0"/>
                <a:ea typeface="ＭＳ Ｐゴシック" charset="0"/>
                <a:sym typeface="Wingdings" charset="0"/>
              </a:rPr>
              <a:t>Only instructions with TRUE predicates are committed (others turned into NOPs)</a:t>
            </a:r>
            <a:endParaRPr lang="en-US" sz="1700" dirty="0">
              <a:latin typeface="Tahoma" charset="0"/>
              <a:ea typeface="ＭＳ Ｐゴシック" charset="0"/>
            </a:endParaRPr>
          </a:p>
        </p:txBody>
      </p:sp>
      <p:sp>
        <p:nvSpPr>
          <p:cNvPr id="7373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FCAA2D3-CEAD-5C47-90BF-B84BF30C7502}" type="slidenum">
              <a:rPr lang="en-US" sz="1600">
                <a:latin typeface="Garamond" charset="0"/>
                <a:cs typeface="Arial" charset="0"/>
              </a:rPr>
              <a:pPr eaLnBrk="1" hangingPunct="1"/>
              <a:t>50</a:t>
            </a:fld>
            <a:endParaRPr lang="en-US" sz="1600">
              <a:latin typeface="Garamond" charset="0"/>
              <a:cs typeface="Arial" charset="0"/>
            </a:endParaRPr>
          </a:p>
        </p:txBody>
      </p:sp>
      <p:grpSp>
        <p:nvGrpSpPr>
          <p:cNvPr id="2" name="Group 4"/>
          <p:cNvGrpSpPr>
            <a:grpSpLocks/>
          </p:cNvGrpSpPr>
          <p:nvPr/>
        </p:nvGrpSpPr>
        <p:grpSpPr bwMode="auto">
          <a:xfrm>
            <a:off x="2193925" y="2257425"/>
            <a:ext cx="2989263" cy="4184650"/>
            <a:chOff x="1296" y="848"/>
            <a:chExt cx="1883" cy="2636"/>
          </a:xfrm>
        </p:grpSpPr>
        <p:sp>
          <p:nvSpPr>
            <p:cNvPr id="73756" name="Text Box 5"/>
            <p:cNvSpPr txBox="1">
              <a:spLocks noChangeArrowheads="1"/>
            </p:cNvSpPr>
            <p:nvPr/>
          </p:nvSpPr>
          <p:spPr bwMode="auto">
            <a:xfrm>
              <a:off x="1304" y="848"/>
              <a:ext cx="18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150000"/>
                </a:lnSpc>
              </a:pPr>
              <a:r>
                <a:rPr lang="en-US" sz="2000">
                  <a:solidFill>
                    <a:srgbClr val="00CC00"/>
                  </a:solidFill>
                  <a:latin typeface="Verdana" charset="0"/>
                  <a:cs typeface="Arial" charset="0"/>
                </a:rPr>
                <a:t>(normal branch code)</a:t>
              </a:r>
            </a:p>
          </p:txBody>
        </p:sp>
        <p:grpSp>
          <p:nvGrpSpPr>
            <p:cNvPr id="73757" name="Group 6"/>
            <p:cNvGrpSpPr>
              <a:grpSpLocks/>
            </p:cNvGrpSpPr>
            <p:nvPr/>
          </p:nvGrpSpPr>
          <p:grpSpPr bwMode="auto">
            <a:xfrm>
              <a:off x="1296" y="1152"/>
              <a:ext cx="1626" cy="2332"/>
              <a:chOff x="1296" y="1152"/>
              <a:chExt cx="1626" cy="2332"/>
            </a:xfrm>
          </p:grpSpPr>
          <p:sp>
            <p:nvSpPr>
              <p:cNvPr id="73758" name="Text Box 7"/>
              <p:cNvSpPr txBox="1">
                <a:spLocks noChangeArrowheads="1"/>
              </p:cNvSpPr>
              <p:nvPr/>
            </p:nvSpPr>
            <p:spPr bwMode="auto">
              <a:xfrm>
                <a:off x="1728" y="1653"/>
                <a:ext cx="28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b="1">
                    <a:latin typeface="Times New Roman" charset="0"/>
                    <a:cs typeface="Arial" charset="0"/>
                  </a:rPr>
                  <a:t>C</a:t>
                </a:r>
              </a:p>
            </p:txBody>
          </p:sp>
          <p:sp>
            <p:nvSpPr>
              <p:cNvPr id="73759" name="Text Box 8"/>
              <p:cNvSpPr txBox="1">
                <a:spLocks noChangeArrowheads="1"/>
              </p:cNvSpPr>
              <p:nvPr/>
            </p:nvSpPr>
            <p:spPr bwMode="auto">
              <a:xfrm>
                <a:off x="2213" y="1653"/>
                <a:ext cx="28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b="1">
                    <a:latin typeface="Times New Roman" charset="0"/>
                    <a:cs typeface="Arial" charset="0"/>
                  </a:rPr>
                  <a:t>B</a:t>
                </a:r>
              </a:p>
            </p:txBody>
          </p:sp>
          <p:sp>
            <p:nvSpPr>
              <p:cNvPr id="73760" name="Text Box 9"/>
              <p:cNvSpPr txBox="1">
                <a:spLocks noChangeArrowheads="1"/>
              </p:cNvSpPr>
              <p:nvPr/>
            </p:nvSpPr>
            <p:spPr bwMode="auto">
              <a:xfrm>
                <a:off x="1968" y="2154"/>
                <a:ext cx="283"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b="1">
                    <a:latin typeface="Times New Roman" charset="0"/>
                    <a:cs typeface="Arial" charset="0"/>
                  </a:rPr>
                  <a:t>D</a:t>
                </a:r>
              </a:p>
            </p:txBody>
          </p:sp>
          <p:sp>
            <p:nvSpPr>
              <p:cNvPr id="73761" name="Line 10"/>
              <p:cNvSpPr>
                <a:spLocks noChangeShapeType="1"/>
              </p:cNvSpPr>
              <p:nvPr/>
            </p:nvSpPr>
            <p:spPr bwMode="auto">
              <a:xfrm>
                <a:off x="2132" y="1403"/>
                <a:ext cx="243" cy="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62" name="Line 11"/>
              <p:cNvSpPr>
                <a:spLocks noChangeShapeType="1"/>
              </p:cNvSpPr>
              <p:nvPr/>
            </p:nvSpPr>
            <p:spPr bwMode="auto">
              <a:xfrm flipH="1">
                <a:off x="1849" y="1403"/>
                <a:ext cx="243" cy="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63" name="Text Box 12"/>
              <p:cNvSpPr txBox="1">
                <a:spLocks noChangeArrowheads="1"/>
              </p:cNvSpPr>
              <p:nvPr/>
            </p:nvSpPr>
            <p:spPr bwMode="auto">
              <a:xfrm>
                <a:off x="1971" y="1152"/>
                <a:ext cx="282" cy="294"/>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b="1">
                    <a:latin typeface="Times New Roman" charset="0"/>
                    <a:cs typeface="Arial" charset="0"/>
                  </a:rPr>
                  <a:t>A</a:t>
                </a:r>
              </a:p>
            </p:txBody>
          </p:sp>
          <p:sp>
            <p:nvSpPr>
              <p:cNvPr id="73764" name="Line 13"/>
              <p:cNvSpPr>
                <a:spLocks noChangeShapeType="1"/>
              </p:cNvSpPr>
              <p:nvPr/>
            </p:nvSpPr>
            <p:spPr bwMode="auto">
              <a:xfrm>
                <a:off x="1920" y="1968"/>
                <a:ext cx="172" cy="1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65" name="Line 14"/>
              <p:cNvSpPr>
                <a:spLocks noChangeShapeType="1"/>
              </p:cNvSpPr>
              <p:nvPr/>
            </p:nvSpPr>
            <p:spPr bwMode="auto">
              <a:xfrm flipH="1">
                <a:off x="2132" y="1968"/>
                <a:ext cx="172" cy="1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66" name="Text Box 15"/>
              <p:cNvSpPr txBox="1">
                <a:spLocks noChangeArrowheads="1"/>
              </p:cNvSpPr>
              <p:nvPr/>
            </p:nvSpPr>
            <p:spPr bwMode="auto">
              <a:xfrm>
                <a:off x="1783" y="1302"/>
                <a:ext cx="21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150000"/>
                  </a:lnSpc>
                </a:pPr>
                <a:r>
                  <a:rPr lang="en-US" sz="2000">
                    <a:latin typeface="Times New Roman" charset="0"/>
                    <a:cs typeface="Arial" charset="0"/>
                  </a:rPr>
                  <a:t>T</a:t>
                </a:r>
              </a:p>
            </p:txBody>
          </p:sp>
          <p:sp>
            <p:nvSpPr>
              <p:cNvPr id="73767" name="Text Box 16"/>
              <p:cNvSpPr txBox="1">
                <a:spLocks noChangeArrowheads="1"/>
              </p:cNvSpPr>
              <p:nvPr/>
            </p:nvSpPr>
            <p:spPr bwMode="auto">
              <a:xfrm>
                <a:off x="2253" y="1303"/>
                <a:ext cx="20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150000"/>
                  </a:lnSpc>
                </a:pPr>
                <a:r>
                  <a:rPr lang="en-US" sz="2000">
                    <a:latin typeface="Times New Roman" charset="0"/>
                    <a:cs typeface="Arial" charset="0"/>
                  </a:rPr>
                  <a:t>N</a:t>
                </a:r>
              </a:p>
            </p:txBody>
          </p:sp>
          <p:sp>
            <p:nvSpPr>
              <p:cNvPr id="73768" name="Text Box 17"/>
              <p:cNvSpPr txBox="1">
                <a:spLocks noChangeArrowheads="1"/>
              </p:cNvSpPr>
              <p:nvPr/>
            </p:nvSpPr>
            <p:spPr bwMode="auto">
              <a:xfrm>
                <a:off x="1434" y="2486"/>
                <a:ext cx="148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latin typeface="Times New Roman" charset="0"/>
                    <a:cs typeface="Arial" charset="0"/>
                  </a:rPr>
                  <a:t>        p1 = (cond)</a:t>
                </a:r>
              </a:p>
              <a:p>
                <a:pPr eaLnBrk="1" hangingPunct="1"/>
                <a:r>
                  <a:rPr lang="en-US" sz="1400">
                    <a:latin typeface="Times New Roman" charset="0"/>
                    <a:cs typeface="Arial" charset="0"/>
                  </a:rPr>
                  <a:t> </a:t>
                </a:r>
                <a:r>
                  <a:rPr lang="en-US" altLang="ko-KR" sz="1400">
                    <a:latin typeface="Times New Roman" charset="0"/>
                    <a:ea typeface="굴림" charset="0"/>
                    <a:cs typeface="굴림" charset="0"/>
                  </a:rPr>
                  <a:t>       </a:t>
                </a:r>
                <a:r>
                  <a:rPr lang="en-US" sz="1400">
                    <a:latin typeface="Times New Roman" charset="0"/>
                    <a:cs typeface="Arial" charset="0"/>
                  </a:rPr>
                  <a:t>branch </a:t>
                </a:r>
                <a:r>
                  <a:rPr lang="en-US" altLang="ko-KR" sz="1400">
                    <a:latin typeface="Times New Roman" charset="0"/>
                    <a:ea typeface="굴림" charset="0"/>
                    <a:cs typeface="굴림" charset="0"/>
                  </a:rPr>
                  <a:t>p1, </a:t>
                </a:r>
                <a:r>
                  <a:rPr lang="en-US" sz="1400">
                    <a:latin typeface="Times New Roman" charset="0"/>
                    <a:cs typeface="Arial" charset="0"/>
                  </a:rPr>
                  <a:t>TARGET</a:t>
                </a:r>
              </a:p>
            </p:txBody>
          </p:sp>
          <p:sp>
            <p:nvSpPr>
              <p:cNvPr id="73769" name="Text Box 18"/>
              <p:cNvSpPr txBox="1">
                <a:spLocks noChangeArrowheads="1"/>
              </p:cNvSpPr>
              <p:nvPr/>
            </p:nvSpPr>
            <p:spPr bwMode="auto">
              <a:xfrm>
                <a:off x="1440" y="2822"/>
                <a:ext cx="75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latin typeface="Times New Roman" charset="0"/>
                    <a:cs typeface="Arial" charset="0"/>
                  </a:rPr>
                  <a:t>       mov b, 1 </a:t>
                </a:r>
              </a:p>
              <a:p>
                <a:pPr eaLnBrk="1" hangingPunct="1"/>
                <a:r>
                  <a:rPr lang="en-US" sz="1400">
                    <a:latin typeface="Times New Roman" charset="0"/>
                    <a:cs typeface="Arial" charset="0"/>
                  </a:rPr>
                  <a:t>       jmp JOIN</a:t>
                </a:r>
              </a:p>
            </p:txBody>
          </p:sp>
          <p:sp>
            <p:nvSpPr>
              <p:cNvPr id="73770" name="Text Box 19"/>
              <p:cNvSpPr txBox="1">
                <a:spLocks noChangeArrowheads="1"/>
              </p:cNvSpPr>
              <p:nvPr/>
            </p:nvSpPr>
            <p:spPr bwMode="auto">
              <a:xfrm>
                <a:off x="1392" y="3158"/>
                <a:ext cx="76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a:latin typeface="Times New Roman" charset="0"/>
                    <a:cs typeface="Arial" charset="0"/>
                  </a:rPr>
                  <a:t>TARGET:</a:t>
                </a:r>
              </a:p>
              <a:p>
                <a:pPr eaLnBrk="1" hangingPunct="1"/>
                <a:r>
                  <a:rPr lang="en-US" sz="1400">
                    <a:latin typeface="Times New Roman" charset="0"/>
                    <a:cs typeface="Arial" charset="0"/>
                  </a:rPr>
                  <a:t>         mov b,</a:t>
                </a:r>
                <a:r>
                  <a:rPr lang="en-US" altLang="ko-KR" sz="1400">
                    <a:latin typeface="Times New Roman" charset="0"/>
                    <a:ea typeface="굴림" charset="0"/>
                    <a:cs typeface="굴림" charset="0"/>
                  </a:rPr>
                  <a:t> </a:t>
                </a:r>
                <a:r>
                  <a:rPr lang="en-US" sz="1400">
                    <a:latin typeface="Times New Roman" charset="0"/>
                    <a:cs typeface="Arial" charset="0"/>
                  </a:rPr>
                  <a:t>0</a:t>
                </a:r>
              </a:p>
            </p:txBody>
          </p:sp>
          <p:sp>
            <p:nvSpPr>
              <p:cNvPr id="73771" name="Rectangle 20"/>
              <p:cNvSpPr>
                <a:spLocks noChangeArrowheads="1"/>
              </p:cNvSpPr>
              <p:nvPr/>
            </p:nvSpPr>
            <p:spPr bwMode="auto">
              <a:xfrm>
                <a:off x="1440" y="2486"/>
                <a:ext cx="13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72" name="Rectangle 21"/>
              <p:cNvSpPr>
                <a:spLocks noChangeArrowheads="1"/>
              </p:cNvSpPr>
              <p:nvPr/>
            </p:nvSpPr>
            <p:spPr bwMode="auto">
              <a:xfrm>
                <a:off x="1440" y="2822"/>
                <a:ext cx="13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73" name="Rectangle 22"/>
              <p:cNvSpPr>
                <a:spLocks noChangeArrowheads="1"/>
              </p:cNvSpPr>
              <p:nvPr/>
            </p:nvSpPr>
            <p:spPr bwMode="auto">
              <a:xfrm>
                <a:off x="1440" y="3158"/>
                <a:ext cx="1344"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774" name="Text Box 23"/>
              <p:cNvSpPr txBox="1">
                <a:spLocks noChangeArrowheads="1"/>
              </p:cNvSpPr>
              <p:nvPr/>
            </p:nvSpPr>
            <p:spPr bwMode="auto">
              <a:xfrm>
                <a:off x="1296" y="2390"/>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150000"/>
                  </a:lnSpc>
                </a:pPr>
                <a:r>
                  <a:rPr lang="en-US" sz="1200">
                    <a:latin typeface="Times New Roman" charset="0"/>
                    <a:cs typeface="Arial" charset="0"/>
                  </a:rPr>
                  <a:t>A</a:t>
                </a:r>
              </a:p>
            </p:txBody>
          </p:sp>
          <p:sp>
            <p:nvSpPr>
              <p:cNvPr id="73775" name="Text Box 24"/>
              <p:cNvSpPr txBox="1">
                <a:spLocks noChangeArrowheads="1"/>
              </p:cNvSpPr>
              <p:nvPr/>
            </p:nvSpPr>
            <p:spPr bwMode="auto">
              <a:xfrm>
                <a:off x="1302" y="2726"/>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150000"/>
                  </a:lnSpc>
                </a:pPr>
                <a:r>
                  <a:rPr lang="en-US" sz="1200">
                    <a:latin typeface="Times New Roman" charset="0"/>
                    <a:cs typeface="Arial" charset="0"/>
                  </a:rPr>
                  <a:t>B</a:t>
                </a:r>
              </a:p>
            </p:txBody>
          </p:sp>
          <p:sp>
            <p:nvSpPr>
              <p:cNvPr id="73776" name="Text Box 25"/>
              <p:cNvSpPr txBox="1">
                <a:spLocks noChangeArrowheads="1"/>
              </p:cNvSpPr>
              <p:nvPr/>
            </p:nvSpPr>
            <p:spPr bwMode="auto">
              <a:xfrm>
                <a:off x="1296" y="3062"/>
                <a:ext cx="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150000"/>
                  </a:lnSpc>
                </a:pPr>
                <a:r>
                  <a:rPr lang="en-US" sz="1200">
                    <a:latin typeface="Times New Roman" charset="0"/>
                    <a:cs typeface="Arial" charset="0"/>
                  </a:rPr>
                  <a:t>C</a:t>
                </a:r>
              </a:p>
            </p:txBody>
          </p:sp>
        </p:grpSp>
      </p:grpSp>
      <p:grpSp>
        <p:nvGrpSpPr>
          <p:cNvPr id="4" name="Group 26"/>
          <p:cNvGrpSpPr>
            <a:grpSpLocks/>
          </p:cNvGrpSpPr>
          <p:nvPr/>
        </p:nvGrpSpPr>
        <p:grpSpPr bwMode="auto">
          <a:xfrm>
            <a:off x="6994525" y="2986088"/>
            <a:ext cx="533400" cy="1857375"/>
            <a:chOff x="3120" y="1104"/>
            <a:chExt cx="336" cy="1170"/>
          </a:xfrm>
        </p:grpSpPr>
        <p:sp>
          <p:nvSpPr>
            <p:cNvPr id="73751" name="Text Box 27"/>
            <p:cNvSpPr txBox="1">
              <a:spLocks noChangeArrowheads="1"/>
            </p:cNvSpPr>
            <p:nvPr/>
          </p:nvSpPr>
          <p:spPr bwMode="auto">
            <a:xfrm>
              <a:off x="3120" y="139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b="1">
                  <a:latin typeface="Times New Roman" charset="0"/>
                  <a:cs typeface="Arial" charset="0"/>
                </a:rPr>
                <a:t>B</a:t>
              </a:r>
            </a:p>
          </p:txBody>
        </p:sp>
        <p:grpSp>
          <p:nvGrpSpPr>
            <p:cNvPr id="73752" name="Group 28"/>
            <p:cNvGrpSpPr>
              <a:grpSpLocks/>
            </p:cNvGrpSpPr>
            <p:nvPr/>
          </p:nvGrpSpPr>
          <p:grpSpPr bwMode="auto">
            <a:xfrm>
              <a:off x="3120" y="1687"/>
              <a:ext cx="336" cy="587"/>
              <a:chOff x="3120" y="1687"/>
              <a:chExt cx="336" cy="587"/>
            </a:xfrm>
          </p:grpSpPr>
          <p:sp>
            <p:nvSpPr>
              <p:cNvPr id="73754" name="Text Box 29"/>
              <p:cNvSpPr txBox="1">
                <a:spLocks noChangeArrowheads="1"/>
              </p:cNvSpPr>
              <p:nvPr/>
            </p:nvSpPr>
            <p:spPr bwMode="auto">
              <a:xfrm>
                <a:off x="3120" y="1687"/>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b="1">
                    <a:latin typeface="Times New Roman" charset="0"/>
                    <a:cs typeface="Arial" charset="0"/>
                  </a:rPr>
                  <a:t>C</a:t>
                </a:r>
              </a:p>
            </p:txBody>
          </p:sp>
          <p:sp>
            <p:nvSpPr>
              <p:cNvPr id="73755" name="Text Box 30"/>
              <p:cNvSpPr txBox="1">
                <a:spLocks noChangeArrowheads="1"/>
              </p:cNvSpPr>
              <p:nvPr/>
            </p:nvSpPr>
            <p:spPr bwMode="auto">
              <a:xfrm>
                <a:off x="3120" y="1980"/>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b="1">
                    <a:latin typeface="Times New Roman" charset="0"/>
                    <a:cs typeface="Arial" charset="0"/>
                  </a:rPr>
                  <a:t>D</a:t>
                </a:r>
              </a:p>
            </p:txBody>
          </p:sp>
        </p:grpSp>
        <p:sp>
          <p:nvSpPr>
            <p:cNvPr id="73753" name="Text Box 31"/>
            <p:cNvSpPr txBox="1">
              <a:spLocks noChangeArrowheads="1"/>
            </p:cNvSpPr>
            <p:nvPr/>
          </p:nvSpPr>
          <p:spPr bwMode="auto">
            <a:xfrm>
              <a:off x="3120" y="1104"/>
              <a:ext cx="336" cy="294"/>
            </a:xfrm>
            <a:prstGeom prst="rect">
              <a:avLst/>
            </a:prstGeom>
            <a:solidFill>
              <a:schemeClr val="bg1"/>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b="1">
                  <a:latin typeface="Times New Roman" charset="0"/>
                  <a:cs typeface="Arial" charset="0"/>
                </a:rPr>
                <a:t>A</a:t>
              </a:r>
            </a:p>
          </p:txBody>
        </p:sp>
      </p:grpSp>
      <p:sp>
        <p:nvSpPr>
          <p:cNvPr id="72713" name="Text Box 32"/>
          <p:cNvSpPr txBox="1">
            <a:spLocks noChangeArrowheads="1"/>
          </p:cNvSpPr>
          <p:nvPr/>
        </p:nvSpPr>
        <p:spPr bwMode="auto">
          <a:xfrm>
            <a:off x="6018213" y="2247900"/>
            <a:ext cx="25527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150000"/>
              </a:lnSpc>
            </a:pPr>
            <a:r>
              <a:rPr lang="en-US" sz="2000">
                <a:solidFill>
                  <a:srgbClr val="00CC00"/>
                </a:solidFill>
                <a:latin typeface="Verdana" charset="0"/>
                <a:cs typeface="Arial" charset="0"/>
              </a:rPr>
              <a:t>(predicated code) </a:t>
            </a:r>
          </a:p>
        </p:txBody>
      </p:sp>
      <p:sp>
        <p:nvSpPr>
          <p:cNvPr id="72714" name="Rectangle 33"/>
          <p:cNvSpPr>
            <a:spLocks noChangeArrowheads="1"/>
          </p:cNvSpPr>
          <p:nvPr/>
        </p:nvSpPr>
        <p:spPr bwMode="auto">
          <a:xfrm>
            <a:off x="6232525" y="5513388"/>
            <a:ext cx="2133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5" name="Rectangle 34"/>
          <p:cNvSpPr>
            <a:spLocks noChangeArrowheads="1"/>
          </p:cNvSpPr>
          <p:nvPr/>
        </p:nvSpPr>
        <p:spPr bwMode="auto">
          <a:xfrm>
            <a:off x="6232525" y="5970588"/>
            <a:ext cx="2133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6" name="Rectangle 35"/>
          <p:cNvSpPr>
            <a:spLocks noChangeArrowheads="1"/>
          </p:cNvSpPr>
          <p:nvPr/>
        </p:nvSpPr>
        <p:spPr bwMode="auto">
          <a:xfrm>
            <a:off x="6232525" y="5056188"/>
            <a:ext cx="2133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7" name="Text Box 36"/>
          <p:cNvSpPr txBox="1">
            <a:spLocks noChangeArrowheads="1"/>
          </p:cNvSpPr>
          <p:nvPr/>
        </p:nvSpPr>
        <p:spPr bwMode="auto">
          <a:xfrm>
            <a:off x="6003925" y="4903788"/>
            <a:ext cx="293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150000"/>
              </a:lnSpc>
            </a:pPr>
            <a:r>
              <a:rPr lang="en-US" sz="1200">
                <a:latin typeface="Times New Roman" charset="0"/>
                <a:cs typeface="Arial" charset="0"/>
              </a:rPr>
              <a:t>A</a:t>
            </a:r>
          </a:p>
        </p:txBody>
      </p:sp>
      <p:sp>
        <p:nvSpPr>
          <p:cNvPr id="72718" name="Text Box 37"/>
          <p:cNvSpPr txBox="1">
            <a:spLocks noChangeArrowheads="1"/>
          </p:cNvSpPr>
          <p:nvPr/>
        </p:nvSpPr>
        <p:spPr bwMode="auto">
          <a:xfrm>
            <a:off x="6003925" y="5360988"/>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150000"/>
              </a:lnSpc>
            </a:pPr>
            <a:r>
              <a:rPr lang="en-US" sz="1200">
                <a:latin typeface="Times New Roman" charset="0"/>
                <a:cs typeface="Arial" charset="0"/>
              </a:rPr>
              <a:t>B</a:t>
            </a:r>
          </a:p>
        </p:txBody>
      </p:sp>
      <p:sp>
        <p:nvSpPr>
          <p:cNvPr id="72719" name="Text Box 38"/>
          <p:cNvSpPr txBox="1">
            <a:spLocks noChangeArrowheads="1"/>
          </p:cNvSpPr>
          <p:nvPr/>
        </p:nvSpPr>
        <p:spPr bwMode="auto">
          <a:xfrm>
            <a:off x="6003925" y="5818188"/>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150000"/>
              </a:lnSpc>
            </a:pPr>
            <a:r>
              <a:rPr lang="en-US" sz="1200">
                <a:latin typeface="Times New Roman" charset="0"/>
                <a:cs typeface="Arial" charset="0"/>
              </a:rPr>
              <a:t>C</a:t>
            </a:r>
          </a:p>
        </p:txBody>
      </p:sp>
      <p:grpSp>
        <p:nvGrpSpPr>
          <p:cNvPr id="6" name="Group 39"/>
          <p:cNvGrpSpPr>
            <a:grpSpLocks/>
          </p:cNvGrpSpPr>
          <p:nvPr/>
        </p:nvGrpSpPr>
        <p:grpSpPr bwMode="auto">
          <a:xfrm>
            <a:off x="517525" y="3167063"/>
            <a:ext cx="1463675" cy="2803525"/>
            <a:chOff x="240" y="1392"/>
            <a:chExt cx="922" cy="1766"/>
          </a:xfrm>
        </p:grpSpPr>
        <p:sp>
          <p:nvSpPr>
            <p:cNvPr id="73749" name="Text Box 40"/>
            <p:cNvSpPr txBox="1">
              <a:spLocks noChangeArrowheads="1"/>
            </p:cNvSpPr>
            <p:nvPr/>
          </p:nvSpPr>
          <p:spPr bwMode="auto">
            <a:xfrm>
              <a:off x="240" y="1392"/>
              <a:ext cx="922"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atin typeface="Times New Roman" charset="0"/>
                  <a:cs typeface="Arial" charset="0"/>
                </a:rPr>
                <a:t>if (cond) {</a:t>
              </a:r>
            </a:p>
            <a:p>
              <a:pPr eaLnBrk="1" hangingPunct="1"/>
              <a:r>
                <a:rPr lang="en-US">
                  <a:latin typeface="Times New Roman" charset="0"/>
                  <a:cs typeface="Arial" charset="0"/>
                </a:rPr>
                <a:t>      b = 0;</a:t>
              </a:r>
            </a:p>
            <a:p>
              <a:pPr eaLnBrk="1" hangingPunct="1"/>
              <a:r>
                <a:rPr lang="en-US">
                  <a:latin typeface="Times New Roman" charset="0"/>
                  <a:cs typeface="Arial" charset="0"/>
                </a:rPr>
                <a:t>}</a:t>
              </a:r>
            </a:p>
            <a:p>
              <a:pPr eaLnBrk="1" hangingPunct="1"/>
              <a:r>
                <a:rPr lang="en-US">
                  <a:latin typeface="Times New Roman" charset="0"/>
                  <a:cs typeface="Arial" charset="0"/>
                </a:rPr>
                <a:t>else {</a:t>
              </a:r>
            </a:p>
            <a:p>
              <a:pPr eaLnBrk="1" hangingPunct="1"/>
              <a:r>
                <a:rPr lang="en-US">
                  <a:latin typeface="Times New Roman" charset="0"/>
                  <a:cs typeface="Arial" charset="0"/>
                </a:rPr>
                <a:t>      b = 1;</a:t>
              </a:r>
            </a:p>
            <a:p>
              <a:pPr eaLnBrk="1" hangingPunct="1"/>
              <a:r>
                <a:rPr lang="en-US">
                  <a:latin typeface="Times New Roman" charset="0"/>
                  <a:cs typeface="Arial" charset="0"/>
                </a:rPr>
                <a:t>}</a:t>
              </a:r>
            </a:p>
          </p:txBody>
        </p:sp>
        <p:sp>
          <p:nvSpPr>
            <p:cNvPr id="73750" name="Text Box 41"/>
            <p:cNvSpPr txBox="1">
              <a:spLocks noChangeArrowheads="1"/>
            </p:cNvSpPr>
            <p:nvPr/>
          </p:nvSpPr>
          <p:spPr bwMode="auto">
            <a:xfrm>
              <a:off x="326" y="2812"/>
              <a:ext cx="11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50000"/>
                </a:lnSpc>
              </a:pPr>
              <a:endParaRPr lang="en-US" sz="2000" b="1">
                <a:latin typeface="Times New Roman" charset="0"/>
                <a:cs typeface="Arial" charset="0"/>
              </a:endParaRPr>
            </a:p>
          </p:txBody>
        </p:sp>
      </p:grpSp>
      <p:sp>
        <p:nvSpPr>
          <p:cNvPr id="72721" name="Text Box 46"/>
          <p:cNvSpPr txBox="1">
            <a:spLocks noChangeArrowheads="1"/>
          </p:cNvSpPr>
          <p:nvPr/>
        </p:nvSpPr>
        <p:spPr bwMode="auto">
          <a:xfrm>
            <a:off x="6384925" y="4937125"/>
            <a:ext cx="177006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50000"/>
              </a:lnSpc>
            </a:pPr>
            <a:r>
              <a:rPr lang="en-US" sz="1400">
                <a:latin typeface="Times New Roman" charset="0"/>
                <a:cs typeface="Arial" charset="0"/>
              </a:rPr>
              <a:t>         </a:t>
            </a:r>
            <a:r>
              <a:rPr lang="en-US" sz="2000">
                <a:latin typeface="Times New Roman" charset="0"/>
                <a:cs typeface="Arial" charset="0"/>
              </a:rPr>
              <a:t>p1 = (cond)</a:t>
            </a:r>
          </a:p>
          <a:p>
            <a:pPr eaLnBrk="1" hangingPunct="1">
              <a:lnSpc>
                <a:spcPct val="150000"/>
              </a:lnSpc>
            </a:pPr>
            <a:r>
              <a:rPr lang="en-US" sz="2000" b="1">
                <a:solidFill>
                  <a:srgbClr val="FF0000"/>
                </a:solidFill>
                <a:latin typeface="Times New Roman" charset="0"/>
                <a:cs typeface="Arial" charset="0"/>
              </a:rPr>
              <a:t>(!p1)</a:t>
            </a:r>
            <a:r>
              <a:rPr lang="en-US" sz="2000">
                <a:latin typeface="Times New Roman" charset="0"/>
                <a:cs typeface="Arial" charset="0"/>
              </a:rPr>
              <a:t> mov</a:t>
            </a:r>
            <a:r>
              <a:rPr lang="en-US" altLang="ko-KR" sz="2000">
                <a:latin typeface="Times New Roman" charset="0"/>
                <a:ea typeface="굴림" charset="0"/>
                <a:cs typeface="굴림" charset="0"/>
              </a:rPr>
              <a:t> </a:t>
            </a:r>
            <a:r>
              <a:rPr lang="en-US" sz="2000">
                <a:latin typeface="Times New Roman" charset="0"/>
                <a:cs typeface="Arial" charset="0"/>
              </a:rPr>
              <a:t> b,</a:t>
            </a:r>
            <a:r>
              <a:rPr lang="en-US" altLang="ko-KR" sz="2000">
                <a:latin typeface="Times New Roman" charset="0"/>
                <a:ea typeface="굴림" charset="0"/>
                <a:cs typeface="굴림" charset="0"/>
              </a:rPr>
              <a:t> </a:t>
            </a:r>
            <a:r>
              <a:rPr lang="en-US" sz="2000">
                <a:latin typeface="Times New Roman" charset="0"/>
                <a:cs typeface="Arial" charset="0"/>
              </a:rPr>
              <a:t>1</a:t>
            </a:r>
          </a:p>
          <a:p>
            <a:pPr eaLnBrk="1" hangingPunct="1">
              <a:lnSpc>
                <a:spcPct val="150000"/>
              </a:lnSpc>
            </a:pPr>
            <a:r>
              <a:rPr lang="en-US" sz="2000" b="1">
                <a:solidFill>
                  <a:srgbClr val="FF0000"/>
                </a:solidFill>
                <a:latin typeface="Times New Roman" charset="0"/>
                <a:cs typeface="Arial" charset="0"/>
              </a:rPr>
              <a:t> (p1)</a:t>
            </a:r>
            <a:r>
              <a:rPr lang="en-US" sz="2000">
                <a:latin typeface="Times New Roman" charset="0"/>
                <a:cs typeface="Arial" charset="0"/>
              </a:rPr>
              <a:t> mov</a:t>
            </a:r>
            <a:r>
              <a:rPr lang="en-US" altLang="ko-KR" sz="2000">
                <a:latin typeface="Times New Roman" charset="0"/>
                <a:ea typeface="굴림" charset="0"/>
                <a:cs typeface="굴림" charset="0"/>
              </a:rPr>
              <a:t> </a:t>
            </a:r>
            <a:r>
              <a:rPr lang="en-US" sz="2000">
                <a:latin typeface="Times New Roman" charset="0"/>
                <a:cs typeface="Arial" charset="0"/>
              </a:rPr>
              <a:t> b,</a:t>
            </a:r>
            <a:r>
              <a:rPr lang="en-US" altLang="ko-KR" sz="2000">
                <a:latin typeface="Times New Roman" charset="0"/>
                <a:ea typeface="굴림" charset="0"/>
                <a:cs typeface="굴림" charset="0"/>
              </a:rPr>
              <a:t> </a:t>
            </a:r>
            <a:r>
              <a:rPr lang="en-US" sz="2000">
                <a:latin typeface="Times New Roman" charset="0"/>
                <a:cs typeface="Arial" charset="0"/>
              </a:rPr>
              <a:t>0</a:t>
            </a:r>
          </a:p>
        </p:txBody>
      </p:sp>
      <p:sp>
        <p:nvSpPr>
          <p:cNvPr id="44" name="Rectangle 46"/>
          <p:cNvSpPr>
            <a:spLocks noChangeArrowheads="1"/>
          </p:cNvSpPr>
          <p:nvPr/>
        </p:nvSpPr>
        <p:spPr bwMode="auto">
          <a:xfrm>
            <a:off x="6232525" y="6384925"/>
            <a:ext cx="2133600" cy="457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6" name="Text Box 48"/>
          <p:cNvSpPr txBox="1">
            <a:spLocks noChangeArrowheads="1"/>
          </p:cNvSpPr>
          <p:nvPr/>
        </p:nvSpPr>
        <p:spPr bwMode="auto">
          <a:xfrm>
            <a:off x="6908800" y="6362700"/>
            <a:ext cx="1520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2000">
                <a:solidFill>
                  <a:srgbClr val="0000FF"/>
                </a:solidFill>
                <a:ea typeface="굴림" charset="0"/>
                <a:cs typeface="굴림" charset="0"/>
              </a:rPr>
              <a:t>add   x, b, 1</a:t>
            </a:r>
            <a:endParaRPr lang="en-US" sz="2000">
              <a:solidFill>
                <a:srgbClr val="0000FF"/>
              </a:solidFill>
              <a:cs typeface="Arial" charset="0"/>
            </a:endParaRPr>
          </a:p>
        </p:txBody>
      </p:sp>
      <p:sp>
        <p:nvSpPr>
          <p:cNvPr id="47" name="Rectangle 46"/>
          <p:cNvSpPr>
            <a:spLocks noChangeArrowheads="1"/>
          </p:cNvSpPr>
          <p:nvPr/>
        </p:nvSpPr>
        <p:spPr bwMode="auto">
          <a:xfrm>
            <a:off x="2413000" y="6400800"/>
            <a:ext cx="2133600" cy="457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9" name="Text Box 48"/>
          <p:cNvSpPr txBox="1">
            <a:spLocks noChangeArrowheads="1"/>
          </p:cNvSpPr>
          <p:nvPr/>
        </p:nvSpPr>
        <p:spPr bwMode="auto">
          <a:xfrm>
            <a:off x="2727325" y="6400800"/>
            <a:ext cx="1519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2000">
                <a:solidFill>
                  <a:srgbClr val="0000FF"/>
                </a:solidFill>
                <a:ea typeface="굴림" charset="0"/>
                <a:cs typeface="굴림" charset="0"/>
              </a:rPr>
              <a:t>add   x, b, 1</a:t>
            </a:r>
            <a:endParaRPr lang="en-US" sz="2000">
              <a:solidFill>
                <a:srgbClr val="0000FF"/>
              </a:solidFill>
              <a:cs typeface="Arial" charset="0"/>
            </a:endParaRPr>
          </a:p>
        </p:txBody>
      </p:sp>
    </p:spTree>
    <p:extLst>
      <p:ext uri="{BB962C8B-B14F-4D97-AF65-F5344CB8AC3E}">
        <p14:creationId xmlns:p14="http://schemas.microsoft.com/office/powerpoint/2010/main" val="400321505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7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7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7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7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7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7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7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7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5" grpId="0" animBg="1"/>
      <p:bldP spid="72713" grpId="0"/>
      <p:bldP spid="72714" grpId="0" animBg="1"/>
      <p:bldP spid="72715" grpId="0" animBg="1"/>
      <p:bldP spid="72716" grpId="0" animBg="1"/>
      <p:bldP spid="72717" grpId="0"/>
      <p:bldP spid="72718" grpId="0"/>
      <p:bldP spid="72719" grpId="0"/>
      <p:bldP spid="72721" grpId="0"/>
      <p:bldP spid="44" grpId="0" animBg="1"/>
      <p:bldP spid="4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atin typeface="Garamond" charset="0"/>
              </a:rPr>
              <a:t>Predicated Execution (II)</a:t>
            </a:r>
          </a:p>
        </p:txBody>
      </p:sp>
      <p:sp>
        <p:nvSpPr>
          <p:cNvPr id="75778" name="Content Placeholder 2"/>
          <p:cNvSpPr>
            <a:spLocks noGrp="1"/>
          </p:cNvSpPr>
          <p:nvPr>
            <p:ph idx="1"/>
          </p:nvPr>
        </p:nvSpPr>
        <p:spPr>
          <a:xfrm>
            <a:off x="228600" y="996950"/>
            <a:ext cx="8610600" cy="5194300"/>
          </a:xfrm>
        </p:spPr>
        <p:txBody>
          <a:bodyPr/>
          <a:lstStyle/>
          <a:p>
            <a:r>
              <a:rPr lang="en-US">
                <a:latin typeface="Tahoma" charset="0"/>
              </a:rPr>
              <a:t>Predicated execution can be high performance and energy-efficient</a:t>
            </a:r>
          </a:p>
          <a:p>
            <a:endParaRPr lang="en-US">
              <a:latin typeface="Tahoma" charset="0"/>
            </a:endParaRPr>
          </a:p>
        </p:txBody>
      </p:sp>
      <p:sp>
        <p:nvSpPr>
          <p:cNvPr id="757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8354149-6081-054B-8BF7-D11BEA9DFB3A}" type="slidenum">
              <a:rPr lang="en-US" sz="1600">
                <a:latin typeface="Garamond" charset="0"/>
                <a:cs typeface="Arial" charset="0"/>
              </a:rPr>
              <a:pPr eaLnBrk="1" hangingPunct="1"/>
              <a:t>51</a:t>
            </a:fld>
            <a:endParaRPr lang="en-US" sz="1600">
              <a:latin typeface="Garamond" charset="0"/>
              <a:cs typeface="Arial" charset="0"/>
            </a:endParaRPr>
          </a:p>
        </p:txBody>
      </p:sp>
      <p:sp>
        <p:nvSpPr>
          <p:cNvPr id="75780" name="Text Box 349"/>
          <p:cNvSpPr txBox="1">
            <a:spLocks noChangeArrowheads="1"/>
          </p:cNvSpPr>
          <p:nvPr/>
        </p:nvSpPr>
        <p:spPr bwMode="auto">
          <a:xfrm>
            <a:off x="2613025" y="2660650"/>
            <a:ext cx="6143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600">
                <a:latin typeface="Verdana" charset="0"/>
                <a:ea typeface="굴림" charset="0"/>
                <a:cs typeface="굴림" charset="0"/>
              </a:rPr>
              <a:t>Fetch  Decode  Rename  Schedule RegisterRead Execute</a:t>
            </a:r>
            <a:endParaRPr lang="en-US" sz="1600">
              <a:latin typeface="Verdana" charset="0"/>
              <a:ea typeface="굴림" charset="0"/>
              <a:cs typeface="굴림" charset="0"/>
            </a:endParaRPr>
          </a:p>
        </p:txBody>
      </p:sp>
      <p:sp>
        <p:nvSpPr>
          <p:cNvPr id="75781" name="Rectangle 4"/>
          <p:cNvSpPr>
            <a:spLocks noChangeArrowheads="1"/>
          </p:cNvSpPr>
          <p:nvPr/>
        </p:nvSpPr>
        <p:spPr bwMode="auto">
          <a:xfrm>
            <a:off x="1038225" y="2624138"/>
            <a:ext cx="460375" cy="420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a:t>
            </a:r>
          </a:p>
        </p:txBody>
      </p:sp>
      <p:sp>
        <p:nvSpPr>
          <p:cNvPr id="75782" name="Rectangle 5"/>
          <p:cNvSpPr>
            <a:spLocks noChangeArrowheads="1"/>
          </p:cNvSpPr>
          <p:nvPr/>
        </p:nvSpPr>
        <p:spPr bwMode="auto">
          <a:xfrm>
            <a:off x="1538288" y="3351213"/>
            <a:ext cx="460375" cy="425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B</a:t>
            </a:r>
          </a:p>
        </p:txBody>
      </p:sp>
      <p:sp>
        <p:nvSpPr>
          <p:cNvPr id="75783" name="Rectangle 6"/>
          <p:cNvSpPr>
            <a:spLocks noChangeArrowheads="1"/>
          </p:cNvSpPr>
          <p:nvPr/>
        </p:nvSpPr>
        <p:spPr bwMode="auto">
          <a:xfrm>
            <a:off x="577850" y="3351213"/>
            <a:ext cx="460375"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a:t>
            </a:r>
          </a:p>
        </p:txBody>
      </p:sp>
      <p:sp>
        <p:nvSpPr>
          <p:cNvPr id="75784" name="Rectangle 7"/>
          <p:cNvSpPr>
            <a:spLocks noChangeArrowheads="1"/>
          </p:cNvSpPr>
          <p:nvPr/>
        </p:nvSpPr>
        <p:spPr bwMode="auto">
          <a:xfrm>
            <a:off x="1038225" y="4043363"/>
            <a:ext cx="460375"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a:t>
            </a:r>
          </a:p>
        </p:txBody>
      </p:sp>
      <p:sp>
        <p:nvSpPr>
          <p:cNvPr id="75785" name="Line 8"/>
          <p:cNvSpPr>
            <a:spLocks noChangeShapeType="1"/>
          </p:cNvSpPr>
          <p:nvPr/>
        </p:nvSpPr>
        <p:spPr bwMode="auto">
          <a:xfrm flipH="1">
            <a:off x="769938" y="3043238"/>
            <a:ext cx="457200" cy="30797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6" name="Line 9"/>
          <p:cNvSpPr>
            <a:spLocks noChangeShapeType="1"/>
          </p:cNvSpPr>
          <p:nvPr/>
        </p:nvSpPr>
        <p:spPr bwMode="auto">
          <a:xfrm>
            <a:off x="1303338" y="3043238"/>
            <a:ext cx="388937" cy="30797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7" name="Line 10"/>
          <p:cNvSpPr>
            <a:spLocks noChangeShapeType="1"/>
          </p:cNvSpPr>
          <p:nvPr/>
        </p:nvSpPr>
        <p:spPr bwMode="auto">
          <a:xfrm>
            <a:off x="769938" y="3773488"/>
            <a:ext cx="384175" cy="26987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8" name="Line 11"/>
          <p:cNvSpPr>
            <a:spLocks noChangeShapeType="1"/>
          </p:cNvSpPr>
          <p:nvPr/>
        </p:nvSpPr>
        <p:spPr bwMode="auto">
          <a:xfrm flipH="1">
            <a:off x="1384300" y="3773488"/>
            <a:ext cx="344488" cy="269875"/>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Rectangle 12"/>
          <p:cNvSpPr>
            <a:spLocks noChangeArrowheads="1"/>
          </p:cNvSpPr>
          <p:nvPr/>
        </p:nvSpPr>
        <p:spPr bwMode="auto">
          <a:xfrm>
            <a:off x="2728913"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3190875"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16" name="Rectangle 16"/>
          <p:cNvSpPr>
            <a:spLocks noChangeArrowheads="1"/>
          </p:cNvSpPr>
          <p:nvPr/>
        </p:nvSpPr>
        <p:spPr bwMode="auto">
          <a:xfrm>
            <a:off x="3651250"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17" name="Rectangle 18"/>
          <p:cNvSpPr>
            <a:spLocks noChangeArrowheads="1"/>
          </p:cNvSpPr>
          <p:nvPr/>
        </p:nvSpPr>
        <p:spPr bwMode="auto">
          <a:xfrm>
            <a:off x="4111625"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18" name="Rectangle 20"/>
          <p:cNvSpPr>
            <a:spLocks noChangeArrowheads="1"/>
          </p:cNvSpPr>
          <p:nvPr/>
        </p:nvSpPr>
        <p:spPr bwMode="auto">
          <a:xfrm>
            <a:off x="4573588"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19" name="Rectangle 22"/>
          <p:cNvSpPr>
            <a:spLocks noChangeArrowheads="1"/>
          </p:cNvSpPr>
          <p:nvPr/>
        </p:nvSpPr>
        <p:spPr bwMode="auto">
          <a:xfrm>
            <a:off x="5033963"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20" name="Rectangle 24"/>
          <p:cNvSpPr>
            <a:spLocks noChangeArrowheads="1"/>
          </p:cNvSpPr>
          <p:nvPr/>
        </p:nvSpPr>
        <p:spPr bwMode="auto">
          <a:xfrm>
            <a:off x="5494338"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21" name="Rectangle 26"/>
          <p:cNvSpPr>
            <a:spLocks noChangeArrowheads="1"/>
          </p:cNvSpPr>
          <p:nvPr/>
        </p:nvSpPr>
        <p:spPr bwMode="auto">
          <a:xfrm>
            <a:off x="5954713"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22" name="Rectangle 28"/>
          <p:cNvSpPr>
            <a:spLocks noChangeArrowheads="1"/>
          </p:cNvSpPr>
          <p:nvPr/>
        </p:nvSpPr>
        <p:spPr bwMode="auto">
          <a:xfrm>
            <a:off x="6415088"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23" name="Rectangle 30"/>
          <p:cNvSpPr>
            <a:spLocks noChangeArrowheads="1"/>
          </p:cNvSpPr>
          <p:nvPr/>
        </p:nvSpPr>
        <p:spPr bwMode="auto">
          <a:xfrm>
            <a:off x="6877050"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24" name="Rectangle 32"/>
          <p:cNvSpPr>
            <a:spLocks noChangeArrowheads="1"/>
          </p:cNvSpPr>
          <p:nvPr/>
        </p:nvSpPr>
        <p:spPr bwMode="auto">
          <a:xfrm>
            <a:off x="7337425"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25" name="Rectangle 34"/>
          <p:cNvSpPr>
            <a:spLocks noChangeArrowheads="1"/>
          </p:cNvSpPr>
          <p:nvPr/>
        </p:nvSpPr>
        <p:spPr bwMode="auto">
          <a:xfrm>
            <a:off x="7799388"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26" name="Rectangle 36"/>
          <p:cNvSpPr>
            <a:spLocks noChangeArrowheads="1"/>
          </p:cNvSpPr>
          <p:nvPr/>
        </p:nvSpPr>
        <p:spPr bwMode="auto">
          <a:xfrm>
            <a:off x="8259763" y="4541838"/>
            <a:ext cx="460375" cy="46037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27" name="Text Box 37"/>
          <p:cNvSpPr txBox="1">
            <a:spLocks noChangeArrowheads="1"/>
          </p:cNvSpPr>
          <p:nvPr/>
        </p:nvSpPr>
        <p:spPr bwMode="auto">
          <a:xfrm>
            <a:off x="8321675" y="45799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sp>
        <p:nvSpPr>
          <p:cNvPr id="75803" name="Rectangle 42"/>
          <p:cNvSpPr>
            <a:spLocks noChangeArrowheads="1"/>
          </p:cNvSpPr>
          <p:nvPr/>
        </p:nvSpPr>
        <p:spPr bwMode="auto">
          <a:xfrm>
            <a:off x="1039813" y="4733925"/>
            <a:ext cx="460375"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E</a:t>
            </a:r>
          </a:p>
        </p:txBody>
      </p:sp>
      <p:sp>
        <p:nvSpPr>
          <p:cNvPr id="75804" name="Rectangle 43"/>
          <p:cNvSpPr>
            <a:spLocks noChangeArrowheads="1"/>
          </p:cNvSpPr>
          <p:nvPr/>
        </p:nvSpPr>
        <p:spPr bwMode="auto">
          <a:xfrm>
            <a:off x="1038225" y="5426075"/>
            <a:ext cx="460375" cy="422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F</a:t>
            </a:r>
          </a:p>
        </p:txBody>
      </p:sp>
      <p:sp>
        <p:nvSpPr>
          <p:cNvPr id="75805" name="Line 44"/>
          <p:cNvSpPr>
            <a:spLocks noChangeShapeType="1"/>
          </p:cNvSpPr>
          <p:nvPr/>
        </p:nvSpPr>
        <p:spPr bwMode="auto">
          <a:xfrm>
            <a:off x="1268413" y="4465638"/>
            <a:ext cx="0" cy="26828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806" name="Line 45"/>
          <p:cNvSpPr>
            <a:spLocks noChangeShapeType="1"/>
          </p:cNvSpPr>
          <p:nvPr/>
        </p:nvSpPr>
        <p:spPr bwMode="auto">
          <a:xfrm>
            <a:off x="1268413" y="5157788"/>
            <a:ext cx="0" cy="26828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807" name="Text Box 65"/>
          <p:cNvSpPr txBox="1">
            <a:spLocks noChangeArrowheads="1"/>
          </p:cNvSpPr>
          <p:nvPr/>
        </p:nvSpPr>
        <p:spPr bwMode="auto">
          <a:xfrm>
            <a:off x="2613025" y="2354263"/>
            <a:ext cx="258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FF"/>
                </a:solidFill>
                <a:latin typeface="Verdana" charset="0"/>
                <a:cs typeface="Arial" charset="0"/>
              </a:rPr>
              <a:t>Predicated Execution</a:t>
            </a:r>
          </a:p>
        </p:txBody>
      </p:sp>
      <p:sp>
        <p:nvSpPr>
          <p:cNvPr id="33" name="Text Box 66"/>
          <p:cNvSpPr txBox="1">
            <a:spLocks noChangeArrowheads="1"/>
          </p:cNvSpPr>
          <p:nvPr/>
        </p:nvSpPr>
        <p:spPr bwMode="auto">
          <a:xfrm>
            <a:off x="2622550" y="3752850"/>
            <a:ext cx="2197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FF"/>
                </a:solidFill>
                <a:latin typeface="Verdana" charset="0"/>
                <a:cs typeface="Arial" charset="0"/>
              </a:rPr>
              <a:t>Branch Prediction</a:t>
            </a:r>
          </a:p>
        </p:txBody>
      </p:sp>
      <p:sp>
        <p:nvSpPr>
          <p:cNvPr id="34" name="Text Box 67"/>
          <p:cNvSpPr txBox="1">
            <a:spLocks noChangeArrowheads="1"/>
          </p:cNvSpPr>
          <p:nvPr/>
        </p:nvSpPr>
        <p:spPr bwMode="auto">
          <a:xfrm>
            <a:off x="4441825" y="5157788"/>
            <a:ext cx="167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chemeClr val="accent2"/>
                </a:solidFill>
                <a:cs typeface="Arial" charset="0"/>
              </a:rPr>
              <a:t>Pipeline flush!!</a:t>
            </a:r>
          </a:p>
        </p:txBody>
      </p:sp>
      <p:sp>
        <p:nvSpPr>
          <p:cNvPr id="35" name="Text Box 31"/>
          <p:cNvSpPr txBox="1">
            <a:spLocks noChangeArrowheads="1"/>
          </p:cNvSpPr>
          <p:nvPr/>
        </p:nvSpPr>
        <p:spPr bwMode="auto">
          <a:xfrm>
            <a:off x="6938963" y="45799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E</a:t>
            </a:r>
            <a:endParaRPr lang="en-US" sz="1800">
              <a:cs typeface="Arial" charset="0"/>
            </a:endParaRPr>
          </a:p>
        </p:txBody>
      </p:sp>
      <p:sp>
        <p:nvSpPr>
          <p:cNvPr id="36" name="Text Box 33"/>
          <p:cNvSpPr txBox="1">
            <a:spLocks noChangeArrowheads="1"/>
          </p:cNvSpPr>
          <p:nvPr/>
        </p:nvSpPr>
        <p:spPr bwMode="auto">
          <a:xfrm>
            <a:off x="7399338" y="45799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D</a:t>
            </a:r>
            <a:endParaRPr lang="en-US" sz="1800">
              <a:cs typeface="Arial" charset="0"/>
            </a:endParaRPr>
          </a:p>
        </p:txBody>
      </p:sp>
      <p:sp>
        <p:nvSpPr>
          <p:cNvPr id="37" name="Text Box 35"/>
          <p:cNvSpPr txBox="1">
            <a:spLocks noChangeArrowheads="1"/>
          </p:cNvSpPr>
          <p:nvPr/>
        </p:nvSpPr>
        <p:spPr bwMode="auto">
          <a:xfrm>
            <a:off x="7861300" y="45799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sp>
        <p:nvSpPr>
          <p:cNvPr id="38" name="Text Box 29"/>
          <p:cNvSpPr txBox="1">
            <a:spLocks noChangeArrowheads="1"/>
          </p:cNvSpPr>
          <p:nvPr/>
        </p:nvSpPr>
        <p:spPr bwMode="auto">
          <a:xfrm>
            <a:off x="6477000" y="45799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F</a:t>
            </a:r>
            <a:endParaRPr lang="en-US" sz="1800">
              <a:cs typeface="Arial" charset="0"/>
            </a:endParaRPr>
          </a:p>
        </p:txBody>
      </p:sp>
      <p:sp>
        <p:nvSpPr>
          <p:cNvPr id="39" name="Text Box 68"/>
          <p:cNvSpPr txBox="1">
            <a:spLocks noChangeArrowheads="1"/>
          </p:cNvSpPr>
          <p:nvPr/>
        </p:nvSpPr>
        <p:spPr bwMode="auto">
          <a:xfrm rot="1369396">
            <a:off x="7807325" y="3505200"/>
            <a:ext cx="642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chemeClr val="accent2"/>
                </a:solidFill>
                <a:cs typeface="Arial" charset="0"/>
              </a:rPr>
              <a:t>nop</a:t>
            </a:r>
          </a:p>
        </p:txBody>
      </p:sp>
      <p:sp>
        <p:nvSpPr>
          <p:cNvPr id="40" name="Text Box 69"/>
          <p:cNvSpPr txBox="1">
            <a:spLocks noChangeArrowheads="1"/>
          </p:cNvSpPr>
          <p:nvPr/>
        </p:nvSpPr>
        <p:spPr bwMode="auto">
          <a:xfrm>
            <a:off x="2613025" y="4065588"/>
            <a:ext cx="6143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600">
                <a:latin typeface="Verdana" charset="0"/>
                <a:ea typeface="굴림" charset="0"/>
                <a:cs typeface="굴림" charset="0"/>
              </a:rPr>
              <a:t>Fetch  Decode  Rename  Schedule RegisterRead Execute</a:t>
            </a:r>
            <a:endParaRPr lang="en-US" sz="1600">
              <a:latin typeface="Verdana" charset="0"/>
              <a:ea typeface="굴림" charset="0"/>
              <a:cs typeface="굴림" charset="0"/>
            </a:endParaRPr>
          </a:p>
        </p:txBody>
      </p:sp>
      <p:grpSp>
        <p:nvGrpSpPr>
          <p:cNvPr id="75816" name="Group 509"/>
          <p:cNvGrpSpPr>
            <a:grpSpLocks/>
          </p:cNvGrpSpPr>
          <p:nvPr/>
        </p:nvGrpSpPr>
        <p:grpSpPr bwMode="auto">
          <a:xfrm>
            <a:off x="2720975" y="3041650"/>
            <a:ext cx="5999163" cy="463550"/>
            <a:chOff x="1713" y="2009"/>
            <a:chExt cx="3779" cy="292"/>
          </a:xfrm>
        </p:grpSpPr>
        <p:sp>
          <p:nvSpPr>
            <p:cNvPr id="76134" name="Rectangle 70"/>
            <p:cNvSpPr>
              <a:spLocks noChangeArrowheads="1"/>
            </p:cNvSpPr>
            <p:nvPr/>
          </p:nvSpPr>
          <p:spPr bwMode="auto">
            <a:xfrm>
              <a:off x="1713"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35" name="Rectangle 71"/>
            <p:cNvSpPr>
              <a:spLocks noChangeArrowheads="1"/>
            </p:cNvSpPr>
            <p:nvPr/>
          </p:nvSpPr>
          <p:spPr bwMode="auto">
            <a:xfrm>
              <a:off x="2004"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36" name="Rectangle 72"/>
            <p:cNvSpPr>
              <a:spLocks noChangeArrowheads="1"/>
            </p:cNvSpPr>
            <p:nvPr/>
          </p:nvSpPr>
          <p:spPr bwMode="auto">
            <a:xfrm>
              <a:off x="2294"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37" name="Rectangle 73"/>
            <p:cNvSpPr>
              <a:spLocks noChangeArrowheads="1"/>
            </p:cNvSpPr>
            <p:nvPr/>
          </p:nvSpPr>
          <p:spPr bwMode="auto">
            <a:xfrm>
              <a:off x="2584"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38" name="Rectangle 74"/>
            <p:cNvSpPr>
              <a:spLocks noChangeArrowheads="1"/>
            </p:cNvSpPr>
            <p:nvPr/>
          </p:nvSpPr>
          <p:spPr bwMode="auto">
            <a:xfrm>
              <a:off x="2877"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39" name="Rectangle 75"/>
            <p:cNvSpPr>
              <a:spLocks noChangeArrowheads="1"/>
            </p:cNvSpPr>
            <p:nvPr/>
          </p:nvSpPr>
          <p:spPr bwMode="auto">
            <a:xfrm>
              <a:off x="3165"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40" name="Rectangle 76"/>
            <p:cNvSpPr>
              <a:spLocks noChangeArrowheads="1"/>
            </p:cNvSpPr>
            <p:nvPr/>
          </p:nvSpPr>
          <p:spPr bwMode="auto">
            <a:xfrm>
              <a:off x="3455"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41" name="Rectangle 77"/>
            <p:cNvSpPr>
              <a:spLocks noChangeArrowheads="1"/>
            </p:cNvSpPr>
            <p:nvPr/>
          </p:nvSpPr>
          <p:spPr bwMode="auto">
            <a:xfrm>
              <a:off x="3745"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42" name="Rectangle 78"/>
            <p:cNvSpPr>
              <a:spLocks noChangeArrowheads="1"/>
            </p:cNvSpPr>
            <p:nvPr/>
          </p:nvSpPr>
          <p:spPr bwMode="auto">
            <a:xfrm>
              <a:off x="4035"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43" name="Rectangle 79"/>
            <p:cNvSpPr>
              <a:spLocks noChangeArrowheads="1"/>
            </p:cNvSpPr>
            <p:nvPr/>
          </p:nvSpPr>
          <p:spPr bwMode="auto">
            <a:xfrm>
              <a:off x="4326"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44" name="Rectangle 80"/>
            <p:cNvSpPr>
              <a:spLocks noChangeArrowheads="1"/>
            </p:cNvSpPr>
            <p:nvPr/>
          </p:nvSpPr>
          <p:spPr bwMode="auto">
            <a:xfrm>
              <a:off x="4616"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45" name="Rectangle 81"/>
            <p:cNvSpPr>
              <a:spLocks noChangeArrowheads="1"/>
            </p:cNvSpPr>
            <p:nvPr/>
          </p:nvSpPr>
          <p:spPr bwMode="auto">
            <a:xfrm>
              <a:off x="4907" y="201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46" name="Rectangle 82"/>
            <p:cNvSpPr>
              <a:spLocks noChangeArrowheads="1"/>
            </p:cNvSpPr>
            <p:nvPr/>
          </p:nvSpPr>
          <p:spPr bwMode="auto">
            <a:xfrm>
              <a:off x="5202" y="2009"/>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 name="Group 83"/>
          <p:cNvGrpSpPr>
            <a:grpSpLocks/>
          </p:cNvGrpSpPr>
          <p:nvPr/>
        </p:nvGrpSpPr>
        <p:grpSpPr bwMode="auto">
          <a:xfrm>
            <a:off x="2728913" y="3044825"/>
            <a:ext cx="5991225" cy="460375"/>
            <a:chOff x="1636" y="3454"/>
            <a:chExt cx="3774" cy="290"/>
          </a:xfrm>
        </p:grpSpPr>
        <p:sp>
          <p:nvSpPr>
            <p:cNvPr id="76120" name="Rectangle 84"/>
            <p:cNvSpPr>
              <a:spLocks noChangeArrowheads="1"/>
            </p:cNvSpPr>
            <p:nvPr/>
          </p:nvSpPr>
          <p:spPr bwMode="auto">
            <a:xfrm>
              <a:off x="1636" y="3454"/>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121" name="Rectangle 85"/>
            <p:cNvSpPr>
              <a:spLocks noChangeArrowheads="1"/>
            </p:cNvSpPr>
            <p:nvPr/>
          </p:nvSpPr>
          <p:spPr bwMode="auto">
            <a:xfrm>
              <a:off x="1927"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22" name="Rectangle 86"/>
            <p:cNvSpPr>
              <a:spLocks noChangeArrowheads="1"/>
            </p:cNvSpPr>
            <p:nvPr/>
          </p:nvSpPr>
          <p:spPr bwMode="auto">
            <a:xfrm>
              <a:off x="2217"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23" name="Rectangle 87"/>
            <p:cNvSpPr>
              <a:spLocks noChangeArrowheads="1"/>
            </p:cNvSpPr>
            <p:nvPr/>
          </p:nvSpPr>
          <p:spPr bwMode="auto">
            <a:xfrm>
              <a:off x="2507"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24" name="Rectangle 88"/>
            <p:cNvSpPr>
              <a:spLocks noChangeArrowheads="1"/>
            </p:cNvSpPr>
            <p:nvPr/>
          </p:nvSpPr>
          <p:spPr bwMode="auto">
            <a:xfrm>
              <a:off x="280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25" name="Rectangle 89"/>
            <p:cNvSpPr>
              <a:spLocks noChangeArrowheads="1"/>
            </p:cNvSpPr>
            <p:nvPr/>
          </p:nvSpPr>
          <p:spPr bwMode="auto">
            <a:xfrm>
              <a:off x="308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26" name="Rectangle 90"/>
            <p:cNvSpPr>
              <a:spLocks noChangeArrowheads="1"/>
            </p:cNvSpPr>
            <p:nvPr/>
          </p:nvSpPr>
          <p:spPr bwMode="auto">
            <a:xfrm>
              <a:off x="337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27" name="Rectangle 91"/>
            <p:cNvSpPr>
              <a:spLocks noChangeArrowheads="1"/>
            </p:cNvSpPr>
            <p:nvPr/>
          </p:nvSpPr>
          <p:spPr bwMode="auto">
            <a:xfrm>
              <a:off x="366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28" name="Rectangle 92"/>
            <p:cNvSpPr>
              <a:spLocks noChangeArrowheads="1"/>
            </p:cNvSpPr>
            <p:nvPr/>
          </p:nvSpPr>
          <p:spPr bwMode="auto">
            <a:xfrm>
              <a:off x="395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29" name="Rectangle 93"/>
            <p:cNvSpPr>
              <a:spLocks noChangeArrowheads="1"/>
            </p:cNvSpPr>
            <p:nvPr/>
          </p:nvSpPr>
          <p:spPr bwMode="auto">
            <a:xfrm>
              <a:off x="4249"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30" name="Rectangle 94"/>
            <p:cNvSpPr>
              <a:spLocks noChangeArrowheads="1"/>
            </p:cNvSpPr>
            <p:nvPr/>
          </p:nvSpPr>
          <p:spPr bwMode="auto">
            <a:xfrm>
              <a:off x="4539"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31" name="Rectangle 95"/>
            <p:cNvSpPr>
              <a:spLocks noChangeArrowheads="1"/>
            </p:cNvSpPr>
            <p:nvPr/>
          </p:nvSpPr>
          <p:spPr bwMode="auto">
            <a:xfrm>
              <a:off x="483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32" name="Rectangle 96"/>
            <p:cNvSpPr>
              <a:spLocks noChangeArrowheads="1"/>
            </p:cNvSpPr>
            <p:nvPr/>
          </p:nvSpPr>
          <p:spPr bwMode="auto">
            <a:xfrm>
              <a:off x="512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33" name="Text Box 97"/>
            <p:cNvSpPr txBox="1">
              <a:spLocks noChangeArrowheads="1"/>
            </p:cNvSpPr>
            <p:nvPr/>
          </p:nvSpPr>
          <p:spPr bwMode="auto">
            <a:xfrm>
              <a:off x="1668" y="348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ea typeface="굴림" charset="0"/>
                <a:cs typeface="굴림" charset="0"/>
              </a:endParaRPr>
            </a:p>
          </p:txBody>
        </p:sp>
      </p:grpSp>
      <p:grpSp>
        <p:nvGrpSpPr>
          <p:cNvPr id="4" name="Group 447"/>
          <p:cNvGrpSpPr>
            <a:grpSpLocks/>
          </p:cNvGrpSpPr>
          <p:nvPr/>
        </p:nvGrpSpPr>
        <p:grpSpPr bwMode="auto">
          <a:xfrm>
            <a:off x="2728913" y="3044825"/>
            <a:ext cx="5991225" cy="466725"/>
            <a:chOff x="1719" y="2281"/>
            <a:chExt cx="3774" cy="294"/>
          </a:xfrm>
        </p:grpSpPr>
        <p:sp>
          <p:nvSpPr>
            <p:cNvPr id="76091" name="Rectangle 350"/>
            <p:cNvSpPr>
              <a:spLocks noChangeArrowheads="1"/>
            </p:cNvSpPr>
            <p:nvPr/>
          </p:nvSpPr>
          <p:spPr bwMode="auto">
            <a:xfrm>
              <a:off x="1719"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92" name="Rectangle 351"/>
            <p:cNvSpPr>
              <a:spLocks noChangeArrowheads="1"/>
            </p:cNvSpPr>
            <p:nvPr/>
          </p:nvSpPr>
          <p:spPr bwMode="auto">
            <a:xfrm>
              <a:off x="2010"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93" name="Rectangle 352"/>
            <p:cNvSpPr>
              <a:spLocks noChangeArrowheads="1"/>
            </p:cNvSpPr>
            <p:nvPr/>
          </p:nvSpPr>
          <p:spPr bwMode="auto">
            <a:xfrm>
              <a:off x="2300"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94" name="Rectangle 353"/>
            <p:cNvSpPr>
              <a:spLocks noChangeArrowheads="1"/>
            </p:cNvSpPr>
            <p:nvPr/>
          </p:nvSpPr>
          <p:spPr bwMode="auto">
            <a:xfrm>
              <a:off x="2590"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95" name="Rectangle 354"/>
            <p:cNvSpPr>
              <a:spLocks noChangeArrowheads="1"/>
            </p:cNvSpPr>
            <p:nvPr/>
          </p:nvSpPr>
          <p:spPr bwMode="auto">
            <a:xfrm>
              <a:off x="2883"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96" name="Rectangle 355"/>
            <p:cNvSpPr>
              <a:spLocks noChangeArrowheads="1"/>
            </p:cNvSpPr>
            <p:nvPr/>
          </p:nvSpPr>
          <p:spPr bwMode="auto">
            <a:xfrm>
              <a:off x="3171"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97" name="Rectangle 356"/>
            <p:cNvSpPr>
              <a:spLocks noChangeArrowheads="1"/>
            </p:cNvSpPr>
            <p:nvPr/>
          </p:nvSpPr>
          <p:spPr bwMode="auto">
            <a:xfrm>
              <a:off x="3461"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98" name="Rectangle 357"/>
            <p:cNvSpPr>
              <a:spLocks noChangeArrowheads="1"/>
            </p:cNvSpPr>
            <p:nvPr/>
          </p:nvSpPr>
          <p:spPr bwMode="auto">
            <a:xfrm>
              <a:off x="3751"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99" name="Rectangle 358"/>
            <p:cNvSpPr>
              <a:spLocks noChangeArrowheads="1"/>
            </p:cNvSpPr>
            <p:nvPr/>
          </p:nvSpPr>
          <p:spPr bwMode="auto">
            <a:xfrm>
              <a:off x="4041"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00" name="Rectangle 359"/>
            <p:cNvSpPr>
              <a:spLocks noChangeArrowheads="1"/>
            </p:cNvSpPr>
            <p:nvPr/>
          </p:nvSpPr>
          <p:spPr bwMode="auto">
            <a:xfrm>
              <a:off x="4332"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01" name="Rectangle 360"/>
            <p:cNvSpPr>
              <a:spLocks noChangeArrowheads="1"/>
            </p:cNvSpPr>
            <p:nvPr/>
          </p:nvSpPr>
          <p:spPr bwMode="auto">
            <a:xfrm>
              <a:off x="4622"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02" name="Rectangle 361"/>
            <p:cNvSpPr>
              <a:spLocks noChangeArrowheads="1"/>
            </p:cNvSpPr>
            <p:nvPr/>
          </p:nvSpPr>
          <p:spPr bwMode="auto">
            <a:xfrm>
              <a:off x="4913"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03" name="Rectangle 362"/>
            <p:cNvSpPr>
              <a:spLocks noChangeArrowheads="1"/>
            </p:cNvSpPr>
            <p:nvPr/>
          </p:nvSpPr>
          <p:spPr bwMode="auto">
            <a:xfrm>
              <a:off x="5203" y="2281"/>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76104" name="Group 363"/>
            <p:cNvGrpSpPr>
              <a:grpSpLocks/>
            </p:cNvGrpSpPr>
            <p:nvPr/>
          </p:nvGrpSpPr>
          <p:grpSpPr bwMode="auto">
            <a:xfrm>
              <a:off x="1719" y="2285"/>
              <a:ext cx="3774" cy="290"/>
              <a:chOff x="1636" y="3454"/>
              <a:chExt cx="3774" cy="290"/>
            </a:xfrm>
          </p:grpSpPr>
          <p:sp>
            <p:nvSpPr>
              <p:cNvPr id="76106" name="Rectangle 364"/>
              <p:cNvSpPr>
                <a:spLocks noChangeArrowheads="1"/>
              </p:cNvSpPr>
              <p:nvPr/>
            </p:nvSpPr>
            <p:spPr bwMode="auto">
              <a:xfrm>
                <a:off x="1636" y="3454"/>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107" name="Rectangle 365"/>
              <p:cNvSpPr>
                <a:spLocks noChangeArrowheads="1"/>
              </p:cNvSpPr>
              <p:nvPr/>
            </p:nvSpPr>
            <p:spPr bwMode="auto">
              <a:xfrm>
                <a:off x="1927" y="3454"/>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108" name="Rectangle 366"/>
              <p:cNvSpPr>
                <a:spLocks noChangeArrowheads="1"/>
              </p:cNvSpPr>
              <p:nvPr/>
            </p:nvSpPr>
            <p:spPr bwMode="auto">
              <a:xfrm>
                <a:off x="2217"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09" name="Rectangle 367"/>
              <p:cNvSpPr>
                <a:spLocks noChangeArrowheads="1"/>
              </p:cNvSpPr>
              <p:nvPr/>
            </p:nvSpPr>
            <p:spPr bwMode="auto">
              <a:xfrm>
                <a:off x="2507"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10" name="Rectangle 368"/>
              <p:cNvSpPr>
                <a:spLocks noChangeArrowheads="1"/>
              </p:cNvSpPr>
              <p:nvPr/>
            </p:nvSpPr>
            <p:spPr bwMode="auto">
              <a:xfrm>
                <a:off x="280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11" name="Rectangle 369"/>
              <p:cNvSpPr>
                <a:spLocks noChangeArrowheads="1"/>
              </p:cNvSpPr>
              <p:nvPr/>
            </p:nvSpPr>
            <p:spPr bwMode="auto">
              <a:xfrm>
                <a:off x="308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12" name="Rectangle 370"/>
              <p:cNvSpPr>
                <a:spLocks noChangeArrowheads="1"/>
              </p:cNvSpPr>
              <p:nvPr/>
            </p:nvSpPr>
            <p:spPr bwMode="auto">
              <a:xfrm>
                <a:off x="337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13" name="Rectangle 371"/>
              <p:cNvSpPr>
                <a:spLocks noChangeArrowheads="1"/>
              </p:cNvSpPr>
              <p:nvPr/>
            </p:nvSpPr>
            <p:spPr bwMode="auto">
              <a:xfrm>
                <a:off x="366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14" name="Rectangle 372"/>
              <p:cNvSpPr>
                <a:spLocks noChangeArrowheads="1"/>
              </p:cNvSpPr>
              <p:nvPr/>
            </p:nvSpPr>
            <p:spPr bwMode="auto">
              <a:xfrm>
                <a:off x="395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15" name="Rectangle 373"/>
              <p:cNvSpPr>
                <a:spLocks noChangeArrowheads="1"/>
              </p:cNvSpPr>
              <p:nvPr/>
            </p:nvSpPr>
            <p:spPr bwMode="auto">
              <a:xfrm>
                <a:off x="4249"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16" name="Rectangle 374"/>
              <p:cNvSpPr>
                <a:spLocks noChangeArrowheads="1"/>
              </p:cNvSpPr>
              <p:nvPr/>
            </p:nvSpPr>
            <p:spPr bwMode="auto">
              <a:xfrm>
                <a:off x="4539"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17" name="Rectangle 375"/>
              <p:cNvSpPr>
                <a:spLocks noChangeArrowheads="1"/>
              </p:cNvSpPr>
              <p:nvPr/>
            </p:nvSpPr>
            <p:spPr bwMode="auto">
              <a:xfrm>
                <a:off x="483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18" name="Rectangle 376"/>
              <p:cNvSpPr>
                <a:spLocks noChangeArrowheads="1"/>
              </p:cNvSpPr>
              <p:nvPr/>
            </p:nvSpPr>
            <p:spPr bwMode="auto">
              <a:xfrm>
                <a:off x="512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119" name="Text Box 377"/>
              <p:cNvSpPr txBox="1">
                <a:spLocks noChangeArrowheads="1"/>
              </p:cNvSpPr>
              <p:nvPr/>
            </p:nvSpPr>
            <p:spPr bwMode="auto">
              <a:xfrm>
                <a:off x="1668" y="348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ea typeface="굴림" charset="0"/>
                  <a:cs typeface="굴림" charset="0"/>
                </a:endParaRPr>
              </a:p>
            </p:txBody>
          </p:sp>
        </p:grpSp>
        <p:sp>
          <p:nvSpPr>
            <p:cNvPr id="76105" name="Text Box 379"/>
            <p:cNvSpPr txBox="1">
              <a:spLocks noChangeArrowheads="1"/>
            </p:cNvSpPr>
            <p:nvPr/>
          </p:nvSpPr>
          <p:spPr bwMode="auto">
            <a:xfrm>
              <a:off x="2048" y="231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grpSp>
      <p:grpSp>
        <p:nvGrpSpPr>
          <p:cNvPr id="6" name="Group 448"/>
          <p:cNvGrpSpPr>
            <a:grpSpLocks/>
          </p:cNvGrpSpPr>
          <p:nvPr/>
        </p:nvGrpSpPr>
        <p:grpSpPr bwMode="auto">
          <a:xfrm>
            <a:off x="2728913" y="3044825"/>
            <a:ext cx="5991225" cy="466725"/>
            <a:chOff x="1719" y="2523"/>
            <a:chExt cx="3774" cy="294"/>
          </a:xfrm>
        </p:grpSpPr>
        <p:sp>
          <p:nvSpPr>
            <p:cNvPr id="76060" name="Rectangle 415"/>
            <p:cNvSpPr>
              <a:spLocks noChangeArrowheads="1"/>
            </p:cNvSpPr>
            <p:nvPr/>
          </p:nvSpPr>
          <p:spPr bwMode="auto">
            <a:xfrm>
              <a:off x="1719"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61" name="Rectangle 416"/>
            <p:cNvSpPr>
              <a:spLocks noChangeArrowheads="1"/>
            </p:cNvSpPr>
            <p:nvPr/>
          </p:nvSpPr>
          <p:spPr bwMode="auto">
            <a:xfrm>
              <a:off x="2010"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62" name="Rectangle 417"/>
            <p:cNvSpPr>
              <a:spLocks noChangeArrowheads="1"/>
            </p:cNvSpPr>
            <p:nvPr/>
          </p:nvSpPr>
          <p:spPr bwMode="auto">
            <a:xfrm>
              <a:off x="2300"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63" name="Rectangle 418"/>
            <p:cNvSpPr>
              <a:spLocks noChangeArrowheads="1"/>
            </p:cNvSpPr>
            <p:nvPr/>
          </p:nvSpPr>
          <p:spPr bwMode="auto">
            <a:xfrm>
              <a:off x="2590"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64" name="Rectangle 419"/>
            <p:cNvSpPr>
              <a:spLocks noChangeArrowheads="1"/>
            </p:cNvSpPr>
            <p:nvPr/>
          </p:nvSpPr>
          <p:spPr bwMode="auto">
            <a:xfrm>
              <a:off x="2883"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65" name="Rectangle 420"/>
            <p:cNvSpPr>
              <a:spLocks noChangeArrowheads="1"/>
            </p:cNvSpPr>
            <p:nvPr/>
          </p:nvSpPr>
          <p:spPr bwMode="auto">
            <a:xfrm>
              <a:off x="3171"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66" name="Rectangle 421"/>
            <p:cNvSpPr>
              <a:spLocks noChangeArrowheads="1"/>
            </p:cNvSpPr>
            <p:nvPr/>
          </p:nvSpPr>
          <p:spPr bwMode="auto">
            <a:xfrm>
              <a:off x="3461"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67" name="Rectangle 422"/>
            <p:cNvSpPr>
              <a:spLocks noChangeArrowheads="1"/>
            </p:cNvSpPr>
            <p:nvPr/>
          </p:nvSpPr>
          <p:spPr bwMode="auto">
            <a:xfrm>
              <a:off x="3751"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68" name="Rectangle 423"/>
            <p:cNvSpPr>
              <a:spLocks noChangeArrowheads="1"/>
            </p:cNvSpPr>
            <p:nvPr/>
          </p:nvSpPr>
          <p:spPr bwMode="auto">
            <a:xfrm>
              <a:off x="4041"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69" name="Rectangle 424"/>
            <p:cNvSpPr>
              <a:spLocks noChangeArrowheads="1"/>
            </p:cNvSpPr>
            <p:nvPr/>
          </p:nvSpPr>
          <p:spPr bwMode="auto">
            <a:xfrm>
              <a:off x="4332"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70" name="Rectangle 425"/>
            <p:cNvSpPr>
              <a:spLocks noChangeArrowheads="1"/>
            </p:cNvSpPr>
            <p:nvPr/>
          </p:nvSpPr>
          <p:spPr bwMode="auto">
            <a:xfrm>
              <a:off x="4622"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71" name="Rectangle 426"/>
            <p:cNvSpPr>
              <a:spLocks noChangeArrowheads="1"/>
            </p:cNvSpPr>
            <p:nvPr/>
          </p:nvSpPr>
          <p:spPr bwMode="auto">
            <a:xfrm>
              <a:off x="4913"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72" name="Rectangle 427"/>
            <p:cNvSpPr>
              <a:spLocks noChangeArrowheads="1"/>
            </p:cNvSpPr>
            <p:nvPr/>
          </p:nvSpPr>
          <p:spPr bwMode="auto">
            <a:xfrm>
              <a:off x="5203" y="2523"/>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76073" name="Group 428"/>
            <p:cNvGrpSpPr>
              <a:grpSpLocks/>
            </p:cNvGrpSpPr>
            <p:nvPr/>
          </p:nvGrpSpPr>
          <p:grpSpPr bwMode="auto">
            <a:xfrm>
              <a:off x="1719" y="2527"/>
              <a:ext cx="3774" cy="290"/>
              <a:chOff x="1636" y="3454"/>
              <a:chExt cx="3774" cy="290"/>
            </a:xfrm>
          </p:grpSpPr>
          <p:sp>
            <p:nvSpPr>
              <p:cNvPr id="76077" name="Rectangle 429"/>
              <p:cNvSpPr>
                <a:spLocks noChangeArrowheads="1"/>
              </p:cNvSpPr>
              <p:nvPr/>
            </p:nvSpPr>
            <p:spPr bwMode="auto">
              <a:xfrm>
                <a:off x="1636" y="3454"/>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78" name="Rectangle 430"/>
              <p:cNvSpPr>
                <a:spLocks noChangeArrowheads="1"/>
              </p:cNvSpPr>
              <p:nvPr/>
            </p:nvSpPr>
            <p:spPr bwMode="auto">
              <a:xfrm>
                <a:off x="1927" y="3454"/>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79" name="Rectangle 431"/>
              <p:cNvSpPr>
                <a:spLocks noChangeArrowheads="1"/>
              </p:cNvSpPr>
              <p:nvPr/>
            </p:nvSpPr>
            <p:spPr bwMode="auto">
              <a:xfrm>
                <a:off x="2217" y="3454"/>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80" name="Rectangle 432"/>
              <p:cNvSpPr>
                <a:spLocks noChangeArrowheads="1"/>
              </p:cNvSpPr>
              <p:nvPr/>
            </p:nvSpPr>
            <p:spPr bwMode="auto">
              <a:xfrm>
                <a:off x="2507"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81" name="Rectangle 433"/>
              <p:cNvSpPr>
                <a:spLocks noChangeArrowheads="1"/>
              </p:cNvSpPr>
              <p:nvPr/>
            </p:nvSpPr>
            <p:spPr bwMode="auto">
              <a:xfrm>
                <a:off x="280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82" name="Rectangle 434"/>
              <p:cNvSpPr>
                <a:spLocks noChangeArrowheads="1"/>
              </p:cNvSpPr>
              <p:nvPr/>
            </p:nvSpPr>
            <p:spPr bwMode="auto">
              <a:xfrm>
                <a:off x="308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83" name="Rectangle 435"/>
              <p:cNvSpPr>
                <a:spLocks noChangeArrowheads="1"/>
              </p:cNvSpPr>
              <p:nvPr/>
            </p:nvSpPr>
            <p:spPr bwMode="auto">
              <a:xfrm>
                <a:off x="337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84" name="Rectangle 436"/>
              <p:cNvSpPr>
                <a:spLocks noChangeArrowheads="1"/>
              </p:cNvSpPr>
              <p:nvPr/>
            </p:nvSpPr>
            <p:spPr bwMode="auto">
              <a:xfrm>
                <a:off x="366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85" name="Rectangle 437"/>
              <p:cNvSpPr>
                <a:spLocks noChangeArrowheads="1"/>
              </p:cNvSpPr>
              <p:nvPr/>
            </p:nvSpPr>
            <p:spPr bwMode="auto">
              <a:xfrm>
                <a:off x="395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86" name="Rectangle 438"/>
              <p:cNvSpPr>
                <a:spLocks noChangeArrowheads="1"/>
              </p:cNvSpPr>
              <p:nvPr/>
            </p:nvSpPr>
            <p:spPr bwMode="auto">
              <a:xfrm>
                <a:off x="4249"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87" name="Rectangle 439"/>
              <p:cNvSpPr>
                <a:spLocks noChangeArrowheads="1"/>
              </p:cNvSpPr>
              <p:nvPr/>
            </p:nvSpPr>
            <p:spPr bwMode="auto">
              <a:xfrm>
                <a:off x="4539"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88" name="Rectangle 440"/>
              <p:cNvSpPr>
                <a:spLocks noChangeArrowheads="1"/>
              </p:cNvSpPr>
              <p:nvPr/>
            </p:nvSpPr>
            <p:spPr bwMode="auto">
              <a:xfrm>
                <a:off x="483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89" name="Rectangle 441"/>
              <p:cNvSpPr>
                <a:spLocks noChangeArrowheads="1"/>
              </p:cNvSpPr>
              <p:nvPr/>
            </p:nvSpPr>
            <p:spPr bwMode="auto">
              <a:xfrm>
                <a:off x="512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90" name="Text Box 442"/>
              <p:cNvSpPr txBox="1">
                <a:spLocks noChangeArrowheads="1"/>
              </p:cNvSpPr>
              <p:nvPr/>
            </p:nvSpPr>
            <p:spPr bwMode="auto">
              <a:xfrm>
                <a:off x="1668" y="348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C</a:t>
                </a:r>
                <a:endParaRPr lang="en-US" sz="1800">
                  <a:ea typeface="굴림" charset="0"/>
                  <a:cs typeface="굴림" charset="0"/>
                </a:endParaRPr>
              </a:p>
            </p:txBody>
          </p:sp>
        </p:grpSp>
        <p:sp>
          <p:nvSpPr>
            <p:cNvPr id="76074" name="Text Box 443"/>
            <p:cNvSpPr txBox="1">
              <a:spLocks noChangeArrowheads="1"/>
            </p:cNvSpPr>
            <p:nvPr/>
          </p:nvSpPr>
          <p:spPr bwMode="auto">
            <a:xfrm>
              <a:off x="2048" y="2558"/>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sp>
          <p:nvSpPr>
            <p:cNvPr id="76075" name="Text Box 444"/>
            <p:cNvSpPr txBox="1">
              <a:spLocks noChangeArrowheads="1"/>
            </p:cNvSpPr>
            <p:nvPr/>
          </p:nvSpPr>
          <p:spPr bwMode="auto">
            <a:xfrm>
              <a:off x="2401" y="2547"/>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6076" name="Text Box 445"/>
            <p:cNvSpPr txBox="1">
              <a:spLocks noChangeArrowheads="1"/>
            </p:cNvSpPr>
            <p:nvPr/>
          </p:nvSpPr>
          <p:spPr bwMode="auto">
            <a:xfrm>
              <a:off x="2348" y="2558"/>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grpSp>
      <p:grpSp>
        <p:nvGrpSpPr>
          <p:cNvPr id="8" name="Group 458"/>
          <p:cNvGrpSpPr>
            <a:grpSpLocks/>
          </p:cNvGrpSpPr>
          <p:nvPr/>
        </p:nvGrpSpPr>
        <p:grpSpPr bwMode="auto">
          <a:xfrm>
            <a:off x="2728913" y="3044825"/>
            <a:ext cx="5991225" cy="460375"/>
            <a:chOff x="1719" y="2595"/>
            <a:chExt cx="3774" cy="290"/>
          </a:xfrm>
        </p:grpSpPr>
        <p:grpSp>
          <p:nvGrpSpPr>
            <p:cNvPr id="76044" name="Group 395"/>
            <p:cNvGrpSpPr>
              <a:grpSpLocks/>
            </p:cNvGrpSpPr>
            <p:nvPr/>
          </p:nvGrpSpPr>
          <p:grpSpPr bwMode="auto">
            <a:xfrm>
              <a:off x="1719" y="2595"/>
              <a:ext cx="3774" cy="290"/>
              <a:chOff x="1636" y="3454"/>
              <a:chExt cx="3774" cy="290"/>
            </a:xfrm>
          </p:grpSpPr>
          <p:sp>
            <p:nvSpPr>
              <p:cNvPr id="76046" name="Rectangle 396"/>
              <p:cNvSpPr>
                <a:spLocks noChangeArrowheads="1"/>
              </p:cNvSpPr>
              <p:nvPr/>
            </p:nvSpPr>
            <p:spPr bwMode="auto">
              <a:xfrm>
                <a:off x="1636" y="3454"/>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47" name="Rectangle 397"/>
              <p:cNvSpPr>
                <a:spLocks noChangeArrowheads="1"/>
              </p:cNvSpPr>
              <p:nvPr/>
            </p:nvSpPr>
            <p:spPr bwMode="auto">
              <a:xfrm>
                <a:off x="1927" y="3454"/>
                <a:ext cx="290" cy="290"/>
              </a:xfrm>
              <a:prstGeom prst="rect">
                <a:avLst/>
              </a:prstGeom>
              <a:solidFill>
                <a:srgbClr val="FF9900"/>
              </a:solidFill>
              <a:ln w="9525">
                <a:solidFill>
                  <a:schemeClr val="tx1"/>
                </a:solidFill>
                <a:miter lim="800000"/>
                <a:headEnd/>
                <a:tailEnd/>
              </a:ln>
            </p:spPr>
            <p:txBody>
              <a:bodyPr wrap="none" anchor="ctr"/>
              <a:lstStyle/>
              <a:p>
                <a:pPr algn="ctr"/>
                <a:r>
                  <a:rPr lang="en-US" altLang="ko-KR">
                    <a:ea typeface="굴림" charset="0"/>
                    <a:cs typeface="굴림" charset="0"/>
                  </a:rPr>
                  <a:t>C</a:t>
                </a:r>
                <a:endParaRPr lang="en-US"/>
              </a:p>
            </p:txBody>
          </p:sp>
          <p:sp>
            <p:nvSpPr>
              <p:cNvPr id="76048" name="Rectangle 398"/>
              <p:cNvSpPr>
                <a:spLocks noChangeArrowheads="1"/>
              </p:cNvSpPr>
              <p:nvPr/>
            </p:nvSpPr>
            <p:spPr bwMode="auto">
              <a:xfrm>
                <a:off x="2217" y="3454"/>
                <a:ext cx="290" cy="290"/>
              </a:xfrm>
              <a:prstGeom prst="rect">
                <a:avLst/>
              </a:prstGeom>
              <a:solidFill>
                <a:srgbClr val="FF9900"/>
              </a:solidFill>
              <a:ln w="9525">
                <a:solidFill>
                  <a:schemeClr val="tx1"/>
                </a:solidFill>
                <a:miter lim="800000"/>
                <a:headEnd/>
                <a:tailEnd/>
              </a:ln>
            </p:spPr>
            <p:txBody>
              <a:bodyPr wrap="none" anchor="ctr"/>
              <a:lstStyle/>
              <a:p>
                <a:pPr algn="ctr"/>
                <a:r>
                  <a:rPr lang="en-US" altLang="ko-KR">
                    <a:ea typeface="굴림" charset="0"/>
                    <a:cs typeface="굴림" charset="0"/>
                  </a:rPr>
                  <a:t>B</a:t>
                </a:r>
                <a:endParaRPr lang="en-US"/>
              </a:p>
            </p:txBody>
          </p:sp>
          <p:sp>
            <p:nvSpPr>
              <p:cNvPr id="76049" name="Rectangle 399"/>
              <p:cNvSpPr>
                <a:spLocks noChangeArrowheads="1"/>
              </p:cNvSpPr>
              <p:nvPr/>
            </p:nvSpPr>
            <p:spPr bwMode="auto">
              <a:xfrm>
                <a:off x="2507" y="3454"/>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50" name="Rectangle 400"/>
              <p:cNvSpPr>
                <a:spLocks noChangeArrowheads="1"/>
              </p:cNvSpPr>
              <p:nvPr/>
            </p:nvSpPr>
            <p:spPr bwMode="auto">
              <a:xfrm>
                <a:off x="280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51" name="Rectangle 401"/>
              <p:cNvSpPr>
                <a:spLocks noChangeArrowheads="1"/>
              </p:cNvSpPr>
              <p:nvPr/>
            </p:nvSpPr>
            <p:spPr bwMode="auto">
              <a:xfrm>
                <a:off x="308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52" name="Rectangle 402"/>
              <p:cNvSpPr>
                <a:spLocks noChangeArrowheads="1"/>
              </p:cNvSpPr>
              <p:nvPr/>
            </p:nvSpPr>
            <p:spPr bwMode="auto">
              <a:xfrm>
                <a:off x="337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53" name="Rectangle 403"/>
              <p:cNvSpPr>
                <a:spLocks noChangeArrowheads="1"/>
              </p:cNvSpPr>
              <p:nvPr/>
            </p:nvSpPr>
            <p:spPr bwMode="auto">
              <a:xfrm>
                <a:off x="366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54" name="Rectangle 404"/>
              <p:cNvSpPr>
                <a:spLocks noChangeArrowheads="1"/>
              </p:cNvSpPr>
              <p:nvPr/>
            </p:nvSpPr>
            <p:spPr bwMode="auto">
              <a:xfrm>
                <a:off x="3958"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55" name="Rectangle 405"/>
              <p:cNvSpPr>
                <a:spLocks noChangeArrowheads="1"/>
              </p:cNvSpPr>
              <p:nvPr/>
            </p:nvSpPr>
            <p:spPr bwMode="auto">
              <a:xfrm>
                <a:off x="4249"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56" name="Rectangle 406"/>
              <p:cNvSpPr>
                <a:spLocks noChangeArrowheads="1"/>
              </p:cNvSpPr>
              <p:nvPr/>
            </p:nvSpPr>
            <p:spPr bwMode="auto">
              <a:xfrm>
                <a:off x="4539"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57" name="Rectangle 407"/>
              <p:cNvSpPr>
                <a:spLocks noChangeArrowheads="1"/>
              </p:cNvSpPr>
              <p:nvPr/>
            </p:nvSpPr>
            <p:spPr bwMode="auto">
              <a:xfrm>
                <a:off x="483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58" name="Rectangle 408"/>
              <p:cNvSpPr>
                <a:spLocks noChangeArrowheads="1"/>
              </p:cNvSpPr>
              <p:nvPr/>
            </p:nvSpPr>
            <p:spPr bwMode="auto">
              <a:xfrm>
                <a:off x="5120" y="3454"/>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59" name="Text Box 409"/>
              <p:cNvSpPr txBox="1">
                <a:spLocks noChangeArrowheads="1"/>
              </p:cNvSpPr>
              <p:nvPr/>
            </p:nvSpPr>
            <p:spPr bwMode="auto">
              <a:xfrm>
                <a:off x="1668" y="348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D</a:t>
                </a:r>
                <a:endParaRPr lang="en-US" sz="1800">
                  <a:ea typeface="굴림" charset="0"/>
                  <a:cs typeface="굴림" charset="0"/>
                </a:endParaRPr>
              </a:p>
            </p:txBody>
          </p:sp>
        </p:grpSp>
        <p:sp>
          <p:nvSpPr>
            <p:cNvPr id="76045" name="Text Box 455"/>
            <p:cNvSpPr txBox="1">
              <a:spLocks noChangeArrowheads="1"/>
            </p:cNvSpPr>
            <p:nvPr/>
          </p:nvSpPr>
          <p:spPr bwMode="auto">
            <a:xfrm>
              <a:off x="2620" y="262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grpSp>
      <p:grpSp>
        <p:nvGrpSpPr>
          <p:cNvPr id="10" name="Group 459"/>
          <p:cNvGrpSpPr>
            <a:grpSpLocks/>
          </p:cNvGrpSpPr>
          <p:nvPr/>
        </p:nvGrpSpPr>
        <p:grpSpPr bwMode="auto">
          <a:xfrm>
            <a:off x="2728913" y="3044825"/>
            <a:ext cx="5991225" cy="460375"/>
            <a:chOff x="1719" y="2906"/>
            <a:chExt cx="3774" cy="290"/>
          </a:xfrm>
        </p:grpSpPr>
        <p:sp>
          <p:nvSpPr>
            <p:cNvPr id="76025" name="Rectangle 382"/>
            <p:cNvSpPr>
              <a:spLocks noChangeArrowheads="1"/>
            </p:cNvSpPr>
            <p:nvPr/>
          </p:nvSpPr>
          <p:spPr bwMode="auto">
            <a:xfrm>
              <a:off x="1719"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26" name="Rectangle 383"/>
            <p:cNvSpPr>
              <a:spLocks noChangeArrowheads="1"/>
            </p:cNvSpPr>
            <p:nvPr/>
          </p:nvSpPr>
          <p:spPr bwMode="auto">
            <a:xfrm>
              <a:off x="2010"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27" name="Rectangle 384"/>
            <p:cNvSpPr>
              <a:spLocks noChangeArrowheads="1"/>
            </p:cNvSpPr>
            <p:nvPr/>
          </p:nvSpPr>
          <p:spPr bwMode="auto">
            <a:xfrm>
              <a:off x="2300"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28" name="Rectangle 385"/>
            <p:cNvSpPr>
              <a:spLocks noChangeArrowheads="1"/>
            </p:cNvSpPr>
            <p:nvPr/>
          </p:nvSpPr>
          <p:spPr bwMode="auto">
            <a:xfrm>
              <a:off x="2590"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29" name="Rectangle 386"/>
            <p:cNvSpPr>
              <a:spLocks noChangeArrowheads="1"/>
            </p:cNvSpPr>
            <p:nvPr/>
          </p:nvSpPr>
          <p:spPr bwMode="auto">
            <a:xfrm>
              <a:off x="2883"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30" name="Rectangle 387"/>
            <p:cNvSpPr>
              <a:spLocks noChangeArrowheads="1"/>
            </p:cNvSpPr>
            <p:nvPr/>
          </p:nvSpPr>
          <p:spPr bwMode="auto">
            <a:xfrm>
              <a:off x="3171"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31" name="Rectangle 388"/>
            <p:cNvSpPr>
              <a:spLocks noChangeArrowheads="1"/>
            </p:cNvSpPr>
            <p:nvPr/>
          </p:nvSpPr>
          <p:spPr bwMode="auto">
            <a:xfrm>
              <a:off x="3461"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32" name="Rectangle 389"/>
            <p:cNvSpPr>
              <a:spLocks noChangeArrowheads="1"/>
            </p:cNvSpPr>
            <p:nvPr/>
          </p:nvSpPr>
          <p:spPr bwMode="auto">
            <a:xfrm>
              <a:off x="3751"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33" name="Rectangle 390"/>
            <p:cNvSpPr>
              <a:spLocks noChangeArrowheads="1"/>
            </p:cNvSpPr>
            <p:nvPr/>
          </p:nvSpPr>
          <p:spPr bwMode="auto">
            <a:xfrm>
              <a:off x="4041"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34" name="Rectangle 391"/>
            <p:cNvSpPr>
              <a:spLocks noChangeArrowheads="1"/>
            </p:cNvSpPr>
            <p:nvPr/>
          </p:nvSpPr>
          <p:spPr bwMode="auto">
            <a:xfrm>
              <a:off x="4332"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35" name="Rectangle 392"/>
            <p:cNvSpPr>
              <a:spLocks noChangeArrowheads="1"/>
            </p:cNvSpPr>
            <p:nvPr/>
          </p:nvSpPr>
          <p:spPr bwMode="auto">
            <a:xfrm>
              <a:off x="4622"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36" name="Rectangle 393"/>
            <p:cNvSpPr>
              <a:spLocks noChangeArrowheads="1"/>
            </p:cNvSpPr>
            <p:nvPr/>
          </p:nvSpPr>
          <p:spPr bwMode="auto">
            <a:xfrm>
              <a:off x="4913"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37" name="Rectangle 394"/>
            <p:cNvSpPr>
              <a:spLocks noChangeArrowheads="1"/>
            </p:cNvSpPr>
            <p:nvPr/>
          </p:nvSpPr>
          <p:spPr bwMode="auto">
            <a:xfrm>
              <a:off x="5203"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38" name="Text Box 410"/>
            <p:cNvSpPr txBox="1">
              <a:spLocks noChangeArrowheads="1"/>
            </p:cNvSpPr>
            <p:nvPr/>
          </p:nvSpPr>
          <p:spPr bwMode="auto">
            <a:xfrm>
              <a:off x="2033" y="293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D</a:t>
              </a:r>
              <a:endParaRPr lang="en-US" sz="1800">
                <a:cs typeface="Arial" charset="0"/>
              </a:endParaRPr>
            </a:p>
          </p:txBody>
        </p:sp>
        <p:sp>
          <p:nvSpPr>
            <p:cNvPr id="76039" name="Text Box 411"/>
            <p:cNvSpPr txBox="1">
              <a:spLocks noChangeArrowheads="1"/>
            </p:cNvSpPr>
            <p:nvPr/>
          </p:nvSpPr>
          <p:spPr bwMode="auto">
            <a:xfrm>
              <a:off x="2401" y="293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6040" name="Text Box 412"/>
            <p:cNvSpPr txBox="1">
              <a:spLocks noChangeArrowheads="1"/>
            </p:cNvSpPr>
            <p:nvPr/>
          </p:nvSpPr>
          <p:spPr bwMode="auto">
            <a:xfrm>
              <a:off x="2324" y="293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C</a:t>
              </a:r>
              <a:endParaRPr lang="en-US" sz="1800">
                <a:cs typeface="Arial" charset="0"/>
              </a:endParaRPr>
            </a:p>
          </p:txBody>
        </p:sp>
        <p:sp>
          <p:nvSpPr>
            <p:cNvPr id="76041" name="Text Box 413"/>
            <p:cNvSpPr txBox="1">
              <a:spLocks noChangeArrowheads="1"/>
            </p:cNvSpPr>
            <p:nvPr/>
          </p:nvSpPr>
          <p:spPr bwMode="auto">
            <a:xfrm>
              <a:off x="2620" y="293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sp>
          <p:nvSpPr>
            <p:cNvPr id="76042" name="Text Box 456"/>
            <p:cNvSpPr txBox="1">
              <a:spLocks noChangeArrowheads="1"/>
            </p:cNvSpPr>
            <p:nvPr/>
          </p:nvSpPr>
          <p:spPr bwMode="auto">
            <a:xfrm>
              <a:off x="1749" y="293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E</a:t>
              </a:r>
              <a:endParaRPr lang="en-US" sz="1800">
                <a:cs typeface="Arial" charset="0"/>
              </a:endParaRPr>
            </a:p>
          </p:txBody>
        </p:sp>
        <p:sp>
          <p:nvSpPr>
            <p:cNvPr id="76043" name="Text Box 457"/>
            <p:cNvSpPr txBox="1">
              <a:spLocks noChangeArrowheads="1"/>
            </p:cNvSpPr>
            <p:nvPr/>
          </p:nvSpPr>
          <p:spPr bwMode="auto">
            <a:xfrm>
              <a:off x="2910" y="293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grpSp>
      <p:grpSp>
        <p:nvGrpSpPr>
          <p:cNvPr id="11" name="Group 484"/>
          <p:cNvGrpSpPr>
            <a:grpSpLocks/>
          </p:cNvGrpSpPr>
          <p:nvPr/>
        </p:nvGrpSpPr>
        <p:grpSpPr bwMode="auto">
          <a:xfrm>
            <a:off x="2728913" y="3044825"/>
            <a:ext cx="5991225" cy="460375"/>
            <a:chOff x="1719" y="2644"/>
            <a:chExt cx="3774" cy="290"/>
          </a:xfrm>
        </p:grpSpPr>
        <p:grpSp>
          <p:nvGrpSpPr>
            <p:cNvPr id="76004" name="Group 460"/>
            <p:cNvGrpSpPr>
              <a:grpSpLocks/>
            </p:cNvGrpSpPr>
            <p:nvPr/>
          </p:nvGrpSpPr>
          <p:grpSpPr bwMode="auto">
            <a:xfrm>
              <a:off x="1719" y="2644"/>
              <a:ext cx="3774" cy="290"/>
              <a:chOff x="1719" y="2906"/>
              <a:chExt cx="3774" cy="290"/>
            </a:xfrm>
          </p:grpSpPr>
          <p:sp>
            <p:nvSpPr>
              <p:cNvPr id="76006" name="Rectangle 461"/>
              <p:cNvSpPr>
                <a:spLocks noChangeArrowheads="1"/>
              </p:cNvSpPr>
              <p:nvPr/>
            </p:nvSpPr>
            <p:spPr bwMode="auto">
              <a:xfrm>
                <a:off x="1719"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07" name="Rectangle 462"/>
              <p:cNvSpPr>
                <a:spLocks noChangeArrowheads="1"/>
              </p:cNvSpPr>
              <p:nvPr/>
            </p:nvSpPr>
            <p:spPr bwMode="auto">
              <a:xfrm>
                <a:off x="2010"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08" name="Rectangle 463"/>
              <p:cNvSpPr>
                <a:spLocks noChangeArrowheads="1"/>
              </p:cNvSpPr>
              <p:nvPr/>
            </p:nvSpPr>
            <p:spPr bwMode="auto">
              <a:xfrm>
                <a:off x="2300"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09" name="Rectangle 464"/>
              <p:cNvSpPr>
                <a:spLocks noChangeArrowheads="1"/>
              </p:cNvSpPr>
              <p:nvPr/>
            </p:nvSpPr>
            <p:spPr bwMode="auto">
              <a:xfrm>
                <a:off x="2590"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10" name="Rectangle 465"/>
              <p:cNvSpPr>
                <a:spLocks noChangeArrowheads="1"/>
              </p:cNvSpPr>
              <p:nvPr/>
            </p:nvSpPr>
            <p:spPr bwMode="auto">
              <a:xfrm>
                <a:off x="2883"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11" name="Rectangle 466"/>
              <p:cNvSpPr>
                <a:spLocks noChangeArrowheads="1"/>
              </p:cNvSpPr>
              <p:nvPr/>
            </p:nvSpPr>
            <p:spPr bwMode="auto">
              <a:xfrm>
                <a:off x="3171"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6012" name="Rectangle 467"/>
              <p:cNvSpPr>
                <a:spLocks noChangeArrowheads="1"/>
              </p:cNvSpPr>
              <p:nvPr/>
            </p:nvSpPr>
            <p:spPr bwMode="auto">
              <a:xfrm>
                <a:off x="3461"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13" name="Rectangle 468"/>
              <p:cNvSpPr>
                <a:spLocks noChangeArrowheads="1"/>
              </p:cNvSpPr>
              <p:nvPr/>
            </p:nvSpPr>
            <p:spPr bwMode="auto">
              <a:xfrm>
                <a:off x="3751"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14" name="Rectangle 469"/>
              <p:cNvSpPr>
                <a:spLocks noChangeArrowheads="1"/>
              </p:cNvSpPr>
              <p:nvPr/>
            </p:nvSpPr>
            <p:spPr bwMode="auto">
              <a:xfrm>
                <a:off x="4041"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15" name="Rectangle 470"/>
              <p:cNvSpPr>
                <a:spLocks noChangeArrowheads="1"/>
              </p:cNvSpPr>
              <p:nvPr/>
            </p:nvSpPr>
            <p:spPr bwMode="auto">
              <a:xfrm>
                <a:off x="4332"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16" name="Rectangle 471"/>
              <p:cNvSpPr>
                <a:spLocks noChangeArrowheads="1"/>
              </p:cNvSpPr>
              <p:nvPr/>
            </p:nvSpPr>
            <p:spPr bwMode="auto">
              <a:xfrm>
                <a:off x="4622"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17" name="Rectangle 472"/>
              <p:cNvSpPr>
                <a:spLocks noChangeArrowheads="1"/>
              </p:cNvSpPr>
              <p:nvPr/>
            </p:nvSpPr>
            <p:spPr bwMode="auto">
              <a:xfrm>
                <a:off x="4913"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18" name="Rectangle 473"/>
              <p:cNvSpPr>
                <a:spLocks noChangeArrowheads="1"/>
              </p:cNvSpPr>
              <p:nvPr/>
            </p:nvSpPr>
            <p:spPr bwMode="auto">
              <a:xfrm>
                <a:off x="5203"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019" name="Text Box 474"/>
              <p:cNvSpPr txBox="1">
                <a:spLocks noChangeArrowheads="1"/>
              </p:cNvSpPr>
              <p:nvPr/>
            </p:nvSpPr>
            <p:spPr bwMode="auto">
              <a:xfrm>
                <a:off x="2033" y="293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E</a:t>
                </a:r>
                <a:endParaRPr lang="en-US" sz="1800">
                  <a:cs typeface="Arial" charset="0"/>
                </a:endParaRPr>
              </a:p>
            </p:txBody>
          </p:sp>
          <p:sp>
            <p:nvSpPr>
              <p:cNvPr id="76020" name="Text Box 475"/>
              <p:cNvSpPr txBox="1">
                <a:spLocks noChangeArrowheads="1"/>
              </p:cNvSpPr>
              <p:nvPr/>
            </p:nvSpPr>
            <p:spPr bwMode="auto">
              <a:xfrm>
                <a:off x="2401" y="293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6021" name="Text Box 476"/>
              <p:cNvSpPr txBox="1">
                <a:spLocks noChangeArrowheads="1"/>
              </p:cNvSpPr>
              <p:nvPr/>
            </p:nvSpPr>
            <p:spPr bwMode="auto">
              <a:xfrm>
                <a:off x="2324" y="293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D</a:t>
                </a:r>
                <a:endParaRPr lang="en-US" sz="1800">
                  <a:cs typeface="Arial" charset="0"/>
                </a:endParaRPr>
              </a:p>
            </p:txBody>
          </p:sp>
          <p:sp>
            <p:nvSpPr>
              <p:cNvPr id="76022" name="Text Box 477"/>
              <p:cNvSpPr txBox="1">
                <a:spLocks noChangeArrowheads="1"/>
              </p:cNvSpPr>
              <p:nvPr/>
            </p:nvSpPr>
            <p:spPr bwMode="auto">
              <a:xfrm>
                <a:off x="2620" y="293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C</a:t>
                </a:r>
                <a:endParaRPr lang="en-US" sz="1800">
                  <a:cs typeface="Arial" charset="0"/>
                </a:endParaRPr>
              </a:p>
            </p:txBody>
          </p:sp>
          <p:sp>
            <p:nvSpPr>
              <p:cNvPr id="76023" name="Text Box 478"/>
              <p:cNvSpPr txBox="1">
                <a:spLocks noChangeArrowheads="1"/>
              </p:cNvSpPr>
              <p:nvPr/>
            </p:nvSpPr>
            <p:spPr bwMode="auto">
              <a:xfrm>
                <a:off x="1749" y="293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F</a:t>
                </a:r>
                <a:endParaRPr lang="en-US" sz="1800">
                  <a:cs typeface="Arial" charset="0"/>
                </a:endParaRPr>
              </a:p>
            </p:txBody>
          </p:sp>
          <p:sp>
            <p:nvSpPr>
              <p:cNvPr id="76024" name="Text Box 479"/>
              <p:cNvSpPr txBox="1">
                <a:spLocks noChangeArrowheads="1"/>
              </p:cNvSpPr>
              <p:nvPr/>
            </p:nvSpPr>
            <p:spPr bwMode="auto">
              <a:xfrm>
                <a:off x="2910" y="293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grpSp>
        <p:sp>
          <p:nvSpPr>
            <p:cNvPr id="76005" name="Text Box 481"/>
            <p:cNvSpPr txBox="1">
              <a:spLocks noChangeArrowheads="1"/>
            </p:cNvSpPr>
            <p:nvPr/>
          </p:nvSpPr>
          <p:spPr bwMode="auto">
            <a:xfrm>
              <a:off x="3200" y="2668"/>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grpSp>
      <p:grpSp>
        <p:nvGrpSpPr>
          <p:cNvPr id="13" name="Group 508"/>
          <p:cNvGrpSpPr>
            <a:grpSpLocks/>
          </p:cNvGrpSpPr>
          <p:nvPr/>
        </p:nvGrpSpPr>
        <p:grpSpPr bwMode="auto">
          <a:xfrm>
            <a:off x="2728913" y="3044825"/>
            <a:ext cx="5991225" cy="460375"/>
            <a:chOff x="1719" y="3128"/>
            <a:chExt cx="3774" cy="290"/>
          </a:xfrm>
        </p:grpSpPr>
        <p:grpSp>
          <p:nvGrpSpPr>
            <p:cNvPr id="75981" name="Group 485"/>
            <p:cNvGrpSpPr>
              <a:grpSpLocks/>
            </p:cNvGrpSpPr>
            <p:nvPr/>
          </p:nvGrpSpPr>
          <p:grpSpPr bwMode="auto">
            <a:xfrm>
              <a:off x="1719" y="3128"/>
              <a:ext cx="3774" cy="290"/>
              <a:chOff x="1719" y="2644"/>
              <a:chExt cx="3774" cy="290"/>
            </a:xfrm>
          </p:grpSpPr>
          <p:grpSp>
            <p:nvGrpSpPr>
              <p:cNvPr id="75983" name="Group 486"/>
              <p:cNvGrpSpPr>
                <a:grpSpLocks/>
              </p:cNvGrpSpPr>
              <p:nvPr/>
            </p:nvGrpSpPr>
            <p:grpSpPr bwMode="auto">
              <a:xfrm>
                <a:off x="1719" y="2644"/>
                <a:ext cx="3774" cy="290"/>
                <a:chOff x="1719" y="2906"/>
                <a:chExt cx="3774" cy="290"/>
              </a:xfrm>
            </p:grpSpPr>
            <p:sp>
              <p:nvSpPr>
                <p:cNvPr id="75985" name="Rectangle 487"/>
                <p:cNvSpPr>
                  <a:spLocks noChangeArrowheads="1"/>
                </p:cNvSpPr>
                <p:nvPr/>
              </p:nvSpPr>
              <p:spPr bwMode="auto">
                <a:xfrm>
                  <a:off x="1719"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86" name="Rectangle 488"/>
                <p:cNvSpPr>
                  <a:spLocks noChangeArrowheads="1"/>
                </p:cNvSpPr>
                <p:nvPr/>
              </p:nvSpPr>
              <p:spPr bwMode="auto">
                <a:xfrm>
                  <a:off x="2010"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87" name="Rectangle 489"/>
                <p:cNvSpPr>
                  <a:spLocks noChangeArrowheads="1"/>
                </p:cNvSpPr>
                <p:nvPr/>
              </p:nvSpPr>
              <p:spPr bwMode="auto">
                <a:xfrm>
                  <a:off x="2300"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88" name="Rectangle 490"/>
                <p:cNvSpPr>
                  <a:spLocks noChangeArrowheads="1"/>
                </p:cNvSpPr>
                <p:nvPr/>
              </p:nvSpPr>
              <p:spPr bwMode="auto">
                <a:xfrm>
                  <a:off x="2590"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89" name="Rectangle 491"/>
                <p:cNvSpPr>
                  <a:spLocks noChangeArrowheads="1"/>
                </p:cNvSpPr>
                <p:nvPr/>
              </p:nvSpPr>
              <p:spPr bwMode="auto">
                <a:xfrm>
                  <a:off x="2883"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90" name="Rectangle 492"/>
                <p:cNvSpPr>
                  <a:spLocks noChangeArrowheads="1"/>
                </p:cNvSpPr>
                <p:nvPr/>
              </p:nvSpPr>
              <p:spPr bwMode="auto">
                <a:xfrm>
                  <a:off x="3171"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91" name="Rectangle 493"/>
                <p:cNvSpPr>
                  <a:spLocks noChangeArrowheads="1"/>
                </p:cNvSpPr>
                <p:nvPr/>
              </p:nvSpPr>
              <p:spPr bwMode="auto">
                <a:xfrm>
                  <a:off x="3461" y="2906"/>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92" name="Rectangle 494"/>
                <p:cNvSpPr>
                  <a:spLocks noChangeArrowheads="1"/>
                </p:cNvSpPr>
                <p:nvPr/>
              </p:nvSpPr>
              <p:spPr bwMode="auto">
                <a:xfrm>
                  <a:off x="3751"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93" name="Rectangle 495"/>
                <p:cNvSpPr>
                  <a:spLocks noChangeArrowheads="1"/>
                </p:cNvSpPr>
                <p:nvPr/>
              </p:nvSpPr>
              <p:spPr bwMode="auto">
                <a:xfrm>
                  <a:off x="4041"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94" name="Rectangle 496"/>
                <p:cNvSpPr>
                  <a:spLocks noChangeArrowheads="1"/>
                </p:cNvSpPr>
                <p:nvPr/>
              </p:nvSpPr>
              <p:spPr bwMode="auto">
                <a:xfrm>
                  <a:off x="4332"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95" name="Rectangle 497"/>
                <p:cNvSpPr>
                  <a:spLocks noChangeArrowheads="1"/>
                </p:cNvSpPr>
                <p:nvPr/>
              </p:nvSpPr>
              <p:spPr bwMode="auto">
                <a:xfrm>
                  <a:off x="4622"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96" name="Rectangle 498"/>
                <p:cNvSpPr>
                  <a:spLocks noChangeArrowheads="1"/>
                </p:cNvSpPr>
                <p:nvPr/>
              </p:nvSpPr>
              <p:spPr bwMode="auto">
                <a:xfrm>
                  <a:off x="4913"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97" name="Rectangle 499"/>
                <p:cNvSpPr>
                  <a:spLocks noChangeArrowheads="1"/>
                </p:cNvSpPr>
                <p:nvPr/>
              </p:nvSpPr>
              <p:spPr bwMode="auto">
                <a:xfrm>
                  <a:off x="5203" y="2906"/>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98" name="Text Box 500"/>
                <p:cNvSpPr txBox="1">
                  <a:spLocks noChangeArrowheads="1"/>
                </p:cNvSpPr>
                <p:nvPr/>
              </p:nvSpPr>
              <p:spPr bwMode="auto">
                <a:xfrm>
                  <a:off x="2033" y="293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F</a:t>
                  </a:r>
                  <a:endParaRPr lang="en-US" sz="1800">
                    <a:cs typeface="Arial" charset="0"/>
                  </a:endParaRPr>
                </a:p>
              </p:txBody>
            </p:sp>
            <p:sp>
              <p:nvSpPr>
                <p:cNvPr id="75999" name="Text Box 501"/>
                <p:cNvSpPr txBox="1">
                  <a:spLocks noChangeArrowheads="1"/>
                </p:cNvSpPr>
                <p:nvPr/>
              </p:nvSpPr>
              <p:spPr bwMode="auto">
                <a:xfrm>
                  <a:off x="2401" y="293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6000" name="Text Box 502"/>
                <p:cNvSpPr txBox="1">
                  <a:spLocks noChangeArrowheads="1"/>
                </p:cNvSpPr>
                <p:nvPr/>
              </p:nvSpPr>
              <p:spPr bwMode="auto">
                <a:xfrm>
                  <a:off x="2324" y="293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E</a:t>
                  </a:r>
                  <a:endParaRPr lang="en-US" sz="1800">
                    <a:cs typeface="Arial" charset="0"/>
                  </a:endParaRPr>
                </a:p>
              </p:txBody>
            </p:sp>
            <p:sp>
              <p:nvSpPr>
                <p:cNvPr id="76001" name="Text Box 503"/>
                <p:cNvSpPr txBox="1">
                  <a:spLocks noChangeArrowheads="1"/>
                </p:cNvSpPr>
                <p:nvPr/>
              </p:nvSpPr>
              <p:spPr bwMode="auto">
                <a:xfrm>
                  <a:off x="2620" y="293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D</a:t>
                  </a:r>
                  <a:endParaRPr lang="en-US" sz="1800">
                    <a:cs typeface="Arial" charset="0"/>
                  </a:endParaRPr>
                </a:p>
              </p:txBody>
            </p:sp>
            <p:sp>
              <p:nvSpPr>
                <p:cNvPr id="76002" name="Text Box 504"/>
                <p:cNvSpPr txBox="1">
                  <a:spLocks noChangeArrowheads="1"/>
                </p:cNvSpPr>
                <p:nvPr/>
              </p:nvSpPr>
              <p:spPr bwMode="auto">
                <a:xfrm>
                  <a:off x="1749" y="2934"/>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6003" name="Text Box 505"/>
                <p:cNvSpPr txBox="1">
                  <a:spLocks noChangeArrowheads="1"/>
                </p:cNvSpPr>
                <p:nvPr/>
              </p:nvSpPr>
              <p:spPr bwMode="auto">
                <a:xfrm>
                  <a:off x="2910" y="293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C</a:t>
                  </a:r>
                  <a:endParaRPr lang="en-US" sz="1800">
                    <a:cs typeface="Arial" charset="0"/>
                  </a:endParaRPr>
                </a:p>
              </p:txBody>
            </p:sp>
          </p:grpSp>
          <p:sp>
            <p:nvSpPr>
              <p:cNvPr id="75984" name="Text Box 506"/>
              <p:cNvSpPr txBox="1">
                <a:spLocks noChangeArrowheads="1"/>
              </p:cNvSpPr>
              <p:nvPr/>
            </p:nvSpPr>
            <p:spPr bwMode="auto">
              <a:xfrm>
                <a:off x="3200" y="2668"/>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grpSp>
        <p:sp>
          <p:nvSpPr>
            <p:cNvPr id="75982" name="Text Box 507"/>
            <p:cNvSpPr txBox="1">
              <a:spLocks noChangeArrowheads="1"/>
            </p:cNvSpPr>
            <p:nvPr/>
          </p:nvSpPr>
          <p:spPr bwMode="auto">
            <a:xfrm>
              <a:off x="3509" y="3152"/>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grpSp>
      <p:grpSp>
        <p:nvGrpSpPr>
          <p:cNvPr id="30" name="Group 596"/>
          <p:cNvGrpSpPr>
            <a:grpSpLocks/>
          </p:cNvGrpSpPr>
          <p:nvPr/>
        </p:nvGrpSpPr>
        <p:grpSpPr bwMode="auto">
          <a:xfrm>
            <a:off x="2728913" y="3044825"/>
            <a:ext cx="5991225" cy="460375"/>
            <a:chOff x="1719" y="2765"/>
            <a:chExt cx="3774" cy="290"/>
          </a:xfrm>
        </p:grpSpPr>
        <p:sp>
          <p:nvSpPr>
            <p:cNvPr id="75960" name="Rectangle 538"/>
            <p:cNvSpPr>
              <a:spLocks noChangeArrowheads="1"/>
            </p:cNvSpPr>
            <p:nvPr/>
          </p:nvSpPr>
          <p:spPr bwMode="auto">
            <a:xfrm>
              <a:off x="1719"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61" name="Rectangle 539"/>
            <p:cNvSpPr>
              <a:spLocks noChangeArrowheads="1"/>
            </p:cNvSpPr>
            <p:nvPr/>
          </p:nvSpPr>
          <p:spPr bwMode="auto">
            <a:xfrm>
              <a:off x="2010"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62" name="Rectangle 540"/>
            <p:cNvSpPr>
              <a:spLocks noChangeArrowheads="1"/>
            </p:cNvSpPr>
            <p:nvPr/>
          </p:nvSpPr>
          <p:spPr bwMode="auto">
            <a:xfrm>
              <a:off x="2300"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63" name="Rectangle 541"/>
            <p:cNvSpPr>
              <a:spLocks noChangeArrowheads="1"/>
            </p:cNvSpPr>
            <p:nvPr/>
          </p:nvSpPr>
          <p:spPr bwMode="auto">
            <a:xfrm>
              <a:off x="2590"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64" name="Rectangle 542"/>
            <p:cNvSpPr>
              <a:spLocks noChangeArrowheads="1"/>
            </p:cNvSpPr>
            <p:nvPr/>
          </p:nvSpPr>
          <p:spPr bwMode="auto">
            <a:xfrm>
              <a:off x="2883"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65" name="Rectangle 543"/>
            <p:cNvSpPr>
              <a:spLocks noChangeArrowheads="1"/>
            </p:cNvSpPr>
            <p:nvPr/>
          </p:nvSpPr>
          <p:spPr bwMode="auto">
            <a:xfrm>
              <a:off x="3171"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66" name="Rectangle 544"/>
            <p:cNvSpPr>
              <a:spLocks noChangeArrowheads="1"/>
            </p:cNvSpPr>
            <p:nvPr/>
          </p:nvSpPr>
          <p:spPr bwMode="auto">
            <a:xfrm>
              <a:off x="3461"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67" name="Rectangle 545"/>
            <p:cNvSpPr>
              <a:spLocks noChangeArrowheads="1"/>
            </p:cNvSpPr>
            <p:nvPr/>
          </p:nvSpPr>
          <p:spPr bwMode="auto">
            <a:xfrm>
              <a:off x="3751"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68" name="Rectangle 546"/>
            <p:cNvSpPr>
              <a:spLocks noChangeArrowheads="1"/>
            </p:cNvSpPr>
            <p:nvPr/>
          </p:nvSpPr>
          <p:spPr bwMode="auto">
            <a:xfrm>
              <a:off x="4041"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69" name="Rectangle 547"/>
            <p:cNvSpPr>
              <a:spLocks noChangeArrowheads="1"/>
            </p:cNvSpPr>
            <p:nvPr/>
          </p:nvSpPr>
          <p:spPr bwMode="auto">
            <a:xfrm>
              <a:off x="4332"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70" name="Rectangle 548"/>
            <p:cNvSpPr>
              <a:spLocks noChangeArrowheads="1"/>
            </p:cNvSpPr>
            <p:nvPr/>
          </p:nvSpPr>
          <p:spPr bwMode="auto">
            <a:xfrm>
              <a:off x="4622"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71" name="Rectangle 549"/>
            <p:cNvSpPr>
              <a:spLocks noChangeArrowheads="1"/>
            </p:cNvSpPr>
            <p:nvPr/>
          </p:nvSpPr>
          <p:spPr bwMode="auto">
            <a:xfrm>
              <a:off x="4913"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72" name="Rectangle 550"/>
            <p:cNvSpPr>
              <a:spLocks noChangeArrowheads="1"/>
            </p:cNvSpPr>
            <p:nvPr/>
          </p:nvSpPr>
          <p:spPr bwMode="auto">
            <a:xfrm>
              <a:off x="5203"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73" name="Text Box 552"/>
            <p:cNvSpPr txBox="1">
              <a:spLocks noChangeArrowheads="1"/>
            </p:cNvSpPr>
            <p:nvPr/>
          </p:nvSpPr>
          <p:spPr bwMode="auto">
            <a:xfrm>
              <a:off x="2401" y="2789"/>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74" name="Text Box 555"/>
            <p:cNvSpPr txBox="1">
              <a:spLocks noChangeArrowheads="1"/>
            </p:cNvSpPr>
            <p:nvPr/>
          </p:nvSpPr>
          <p:spPr bwMode="auto">
            <a:xfrm>
              <a:off x="1749" y="2793"/>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75" name="Text Box 562"/>
            <p:cNvSpPr txBox="1">
              <a:spLocks noChangeArrowheads="1"/>
            </p:cNvSpPr>
            <p:nvPr/>
          </p:nvSpPr>
          <p:spPr bwMode="auto">
            <a:xfrm>
              <a:off x="5251" y="278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sp>
          <p:nvSpPr>
            <p:cNvPr id="75976" name="Text Box 563"/>
            <p:cNvSpPr txBox="1">
              <a:spLocks noChangeArrowheads="1"/>
            </p:cNvSpPr>
            <p:nvPr/>
          </p:nvSpPr>
          <p:spPr bwMode="auto">
            <a:xfrm>
              <a:off x="3781" y="278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F</a:t>
              </a:r>
              <a:endParaRPr lang="en-US" sz="1800">
                <a:cs typeface="Arial" charset="0"/>
              </a:endParaRPr>
            </a:p>
          </p:txBody>
        </p:sp>
        <p:sp>
          <p:nvSpPr>
            <p:cNvPr id="75977" name="Text Box 564"/>
            <p:cNvSpPr txBox="1">
              <a:spLocks noChangeArrowheads="1"/>
            </p:cNvSpPr>
            <p:nvPr/>
          </p:nvSpPr>
          <p:spPr bwMode="auto">
            <a:xfrm>
              <a:off x="4942" y="278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sp>
          <p:nvSpPr>
            <p:cNvPr id="75978" name="Text Box 566"/>
            <p:cNvSpPr txBox="1">
              <a:spLocks noChangeArrowheads="1"/>
            </p:cNvSpPr>
            <p:nvPr/>
          </p:nvSpPr>
          <p:spPr bwMode="auto">
            <a:xfrm>
              <a:off x="4670" y="278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C</a:t>
              </a:r>
              <a:endParaRPr lang="en-US" sz="1800">
                <a:cs typeface="Arial" charset="0"/>
              </a:endParaRPr>
            </a:p>
          </p:txBody>
        </p:sp>
        <p:sp>
          <p:nvSpPr>
            <p:cNvPr id="75979" name="Text Box 567"/>
            <p:cNvSpPr txBox="1">
              <a:spLocks noChangeArrowheads="1"/>
            </p:cNvSpPr>
            <p:nvPr/>
          </p:nvSpPr>
          <p:spPr bwMode="auto">
            <a:xfrm>
              <a:off x="4378" y="278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D</a:t>
              </a:r>
              <a:endParaRPr lang="en-US" sz="1800">
                <a:cs typeface="Arial" charset="0"/>
              </a:endParaRPr>
            </a:p>
          </p:txBody>
        </p:sp>
        <p:sp>
          <p:nvSpPr>
            <p:cNvPr id="75980" name="Text Box 568"/>
            <p:cNvSpPr txBox="1">
              <a:spLocks noChangeArrowheads="1"/>
            </p:cNvSpPr>
            <p:nvPr/>
          </p:nvSpPr>
          <p:spPr bwMode="auto">
            <a:xfrm>
              <a:off x="4065" y="278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E</a:t>
              </a:r>
              <a:endParaRPr lang="en-US" sz="1800">
                <a:cs typeface="Arial" charset="0"/>
              </a:endParaRPr>
            </a:p>
          </p:txBody>
        </p:sp>
      </p:grpSp>
      <p:grpSp>
        <p:nvGrpSpPr>
          <p:cNvPr id="31" name="Group 597"/>
          <p:cNvGrpSpPr>
            <a:grpSpLocks/>
          </p:cNvGrpSpPr>
          <p:nvPr/>
        </p:nvGrpSpPr>
        <p:grpSpPr bwMode="auto">
          <a:xfrm>
            <a:off x="2728913" y="3044825"/>
            <a:ext cx="5991225" cy="460375"/>
            <a:chOff x="1719" y="2402"/>
            <a:chExt cx="3774" cy="290"/>
          </a:xfrm>
        </p:grpSpPr>
        <p:sp>
          <p:nvSpPr>
            <p:cNvPr id="75939" name="Rectangle 569"/>
            <p:cNvSpPr>
              <a:spLocks noChangeArrowheads="1"/>
            </p:cNvSpPr>
            <p:nvPr/>
          </p:nvSpPr>
          <p:spPr bwMode="auto">
            <a:xfrm>
              <a:off x="1719"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40" name="Rectangle 570"/>
            <p:cNvSpPr>
              <a:spLocks noChangeArrowheads="1"/>
            </p:cNvSpPr>
            <p:nvPr/>
          </p:nvSpPr>
          <p:spPr bwMode="auto">
            <a:xfrm>
              <a:off x="201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41" name="Rectangle 571"/>
            <p:cNvSpPr>
              <a:spLocks noChangeArrowheads="1"/>
            </p:cNvSpPr>
            <p:nvPr/>
          </p:nvSpPr>
          <p:spPr bwMode="auto">
            <a:xfrm>
              <a:off x="230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42" name="Rectangle 572"/>
            <p:cNvSpPr>
              <a:spLocks noChangeArrowheads="1"/>
            </p:cNvSpPr>
            <p:nvPr/>
          </p:nvSpPr>
          <p:spPr bwMode="auto">
            <a:xfrm>
              <a:off x="259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43" name="Rectangle 573"/>
            <p:cNvSpPr>
              <a:spLocks noChangeArrowheads="1"/>
            </p:cNvSpPr>
            <p:nvPr/>
          </p:nvSpPr>
          <p:spPr bwMode="auto">
            <a:xfrm>
              <a:off x="2883"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44" name="Rectangle 574"/>
            <p:cNvSpPr>
              <a:spLocks noChangeArrowheads="1"/>
            </p:cNvSpPr>
            <p:nvPr/>
          </p:nvSpPr>
          <p:spPr bwMode="auto">
            <a:xfrm>
              <a:off x="3171" y="2402"/>
              <a:ext cx="290" cy="290"/>
            </a:xfrm>
            <a:prstGeom prst="rect">
              <a:avLst/>
            </a:prstGeom>
            <a:solidFill>
              <a:srgbClr val="FF9900"/>
            </a:solidFill>
            <a:ln w="9525">
              <a:solidFill>
                <a:schemeClr val="tx1"/>
              </a:solidFill>
              <a:miter lim="800000"/>
              <a:headEnd/>
              <a:tailEnd/>
            </a:ln>
          </p:spPr>
          <p:txBody>
            <a:bodyPr wrap="none" anchor="ctr"/>
            <a:lstStyle/>
            <a:p>
              <a:pPr algn="ctr"/>
              <a:r>
                <a:rPr lang="en-US" altLang="ko-KR">
                  <a:ea typeface="굴림" charset="0"/>
                  <a:cs typeface="굴림" charset="0"/>
                </a:rPr>
                <a:t>F</a:t>
              </a:r>
              <a:endParaRPr lang="en-US"/>
            </a:p>
          </p:txBody>
        </p:sp>
        <p:sp>
          <p:nvSpPr>
            <p:cNvPr id="75945" name="Rectangle 575"/>
            <p:cNvSpPr>
              <a:spLocks noChangeArrowheads="1"/>
            </p:cNvSpPr>
            <p:nvPr/>
          </p:nvSpPr>
          <p:spPr bwMode="auto">
            <a:xfrm>
              <a:off x="346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46" name="Rectangle 576"/>
            <p:cNvSpPr>
              <a:spLocks noChangeArrowheads="1"/>
            </p:cNvSpPr>
            <p:nvPr/>
          </p:nvSpPr>
          <p:spPr bwMode="auto">
            <a:xfrm>
              <a:off x="375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47" name="Rectangle 577"/>
            <p:cNvSpPr>
              <a:spLocks noChangeArrowheads="1"/>
            </p:cNvSpPr>
            <p:nvPr/>
          </p:nvSpPr>
          <p:spPr bwMode="auto">
            <a:xfrm>
              <a:off x="404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48" name="Rectangle 578"/>
            <p:cNvSpPr>
              <a:spLocks noChangeArrowheads="1"/>
            </p:cNvSpPr>
            <p:nvPr/>
          </p:nvSpPr>
          <p:spPr bwMode="auto">
            <a:xfrm>
              <a:off x="4332"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49" name="Rectangle 579"/>
            <p:cNvSpPr>
              <a:spLocks noChangeArrowheads="1"/>
            </p:cNvSpPr>
            <p:nvPr/>
          </p:nvSpPr>
          <p:spPr bwMode="auto">
            <a:xfrm>
              <a:off x="4622"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50" name="Rectangle 580"/>
            <p:cNvSpPr>
              <a:spLocks noChangeArrowheads="1"/>
            </p:cNvSpPr>
            <p:nvPr/>
          </p:nvSpPr>
          <p:spPr bwMode="auto">
            <a:xfrm>
              <a:off x="4913"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51" name="Rectangle 581"/>
            <p:cNvSpPr>
              <a:spLocks noChangeArrowheads="1"/>
            </p:cNvSpPr>
            <p:nvPr/>
          </p:nvSpPr>
          <p:spPr bwMode="auto">
            <a:xfrm>
              <a:off x="5203"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52" name="Text Box 583"/>
            <p:cNvSpPr txBox="1">
              <a:spLocks noChangeArrowheads="1"/>
            </p:cNvSpPr>
            <p:nvPr/>
          </p:nvSpPr>
          <p:spPr bwMode="auto">
            <a:xfrm>
              <a:off x="2401"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53" name="Text Box 586"/>
            <p:cNvSpPr txBox="1">
              <a:spLocks noChangeArrowheads="1"/>
            </p:cNvSpPr>
            <p:nvPr/>
          </p:nvSpPr>
          <p:spPr bwMode="auto">
            <a:xfrm>
              <a:off x="1749" y="243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54" name="Text Box 589"/>
            <p:cNvSpPr txBox="1">
              <a:spLocks noChangeArrowheads="1"/>
            </p:cNvSpPr>
            <p:nvPr/>
          </p:nvSpPr>
          <p:spPr bwMode="auto">
            <a:xfrm>
              <a:off x="3509"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E</a:t>
              </a:r>
              <a:endParaRPr lang="en-US" sz="1800">
                <a:cs typeface="Arial" charset="0"/>
              </a:endParaRPr>
            </a:p>
          </p:txBody>
        </p:sp>
        <p:sp>
          <p:nvSpPr>
            <p:cNvPr id="75955" name="Text Box 591"/>
            <p:cNvSpPr txBox="1">
              <a:spLocks noChangeArrowheads="1"/>
            </p:cNvSpPr>
            <p:nvPr/>
          </p:nvSpPr>
          <p:spPr bwMode="auto">
            <a:xfrm>
              <a:off x="3781" y="242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D</a:t>
              </a:r>
              <a:endParaRPr lang="en-US" sz="1800">
                <a:cs typeface="Arial" charset="0"/>
              </a:endParaRPr>
            </a:p>
          </p:txBody>
        </p:sp>
        <p:sp>
          <p:nvSpPr>
            <p:cNvPr id="75956" name="Text Box 592"/>
            <p:cNvSpPr txBox="1">
              <a:spLocks noChangeArrowheads="1"/>
            </p:cNvSpPr>
            <p:nvPr/>
          </p:nvSpPr>
          <p:spPr bwMode="auto">
            <a:xfrm>
              <a:off x="4942"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57" name="Text Box 593"/>
            <p:cNvSpPr txBox="1">
              <a:spLocks noChangeArrowheads="1"/>
            </p:cNvSpPr>
            <p:nvPr/>
          </p:nvSpPr>
          <p:spPr bwMode="auto">
            <a:xfrm>
              <a:off x="4670"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sp>
          <p:nvSpPr>
            <p:cNvPr id="75958" name="Text Box 594"/>
            <p:cNvSpPr txBox="1">
              <a:spLocks noChangeArrowheads="1"/>
            </p:cNvSpPr>
            <p:nvPr/>
          </p:nvSpPr>
          <p:spPr bwMode="auto">
            <a:xfrm>
              <a:off x="4378"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sp>
          <p:nvSpPr>
            <p:cNvPr id="75959" name="Text Box 595"/>
            <p:cNvSpPr txBox="1">
              <a:spLocks noChangeArrowheads="1"/>
            </p:cNvSpPr>
            <p:nvPr/>
          </p:nvSpPr>
          <p:spPr bwMode="auto">
            <a:xfrm>
              <a:off x="4065" y="242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C</a:t>
              </a:r>
              <a:endParaRPr lang="en-US" sz="1800">
                <a:cs typeface="Arial" charset="0"/>
              </a:endParaRPr>
            </a:p>
          </p:txBody>
        </p:sp>
      </p:grpSp>
      <p:grpSp>
        <p:nvGrpSpPr>
          <p:cNvPr id="32" name="Group 620"/>
          <p:cNvGrpSpPr>
            <a:grpSpLocks/>
          </p:cNvGrpSpPr>
          <p:nvPr/>
        </p:nvGrpSpPr>
        <p:grpSpPr bwMode="auto">
          <a:xfrm>
            <a:off x="2728913" y="3044825"/>
            <a:ext cx="5991225" cy="460375"/>
            <a:chOff x="1719" y="2402"/>
            <a:chExt cx="3774" cy="290"/>
          </a:xfrm>
        </p:grpSpPr>
        <p:sp>
          <p:nvSpPr>
            <p:cNvPr id="75918" name="Rectangle 621"/>
            <p:cNvSpPr>
              <a:spLocks noChangeArrowheads="1"/>
            </p:cNvSpPr>
            <p:nvPr/>
          </p:nvSpPr>
          <p:spPr bwMode="auto">
            <a:xfrm>
              <a:off x="1719"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19" name="Rectangle 622"/>
            <p:cNvSpPr>
              <a:spLocks noChangeArrowheads="1"/>
            </p:cNvSpPr>
            <p:nvPr/>
          </p:nvSpPr>
          <p:spPr bwMode="auto">
            <a:xfrm>
              <a:off x="201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20" name="Rectangle 623"/>
            <p:cNvSpPr>
              <a:spLocks noChangeArrowheads="1"/>
            </p:cNvSpPr>
            <p:nvPr/>
          </p:nvSpPr>
          <p:spPr bwMode="auto">
            <a:xfrm>
              <a:off x="230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21" name="Rectangle 624"/>
            <p:cNvSpPr>
              <a:spLocks noChangeArrowheads="1"/>
            </p:cNvSpPr>
            <p:nvPr/>
          </p:nvSpPr>
          <p:spPr bwMode="auto">
            <a:xfrm>
              <a:off x="259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22" name="Rectangle 625"/>
            <p:cNvSpPr>
              <a:spLocks noChangeArrowheads="1"/>
            </p:cNvSpPr>
            <p:nvPr/>
          </p:nvSpPr>
          <p:spPr bwMode="auto">
            <a:xfrm>
              <a:off x="2883"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23" name="Rectangle 626"/>
            <p:cNvSpPr>
              <a:spLocks noChangeArrowheads="1"/>
            </p:cNvSpPr>
            <p:nvPr/>
          </p:nvSpPr>
          <p:spPr bwMode="auto">
            <a:xfrm>
              <a:off x="317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24" name="Rectangle 627"/>
            <p:cNvSpPr>
              <a:spLocks noChangeArrowheads="1"/>
            </p:cNvSpPr>
            <p:nvPr/>
          </p:nvSpPr>
          <p:spPr bwMode="auto">
            <a:xfrm>
              <a:off x="346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25" name="Rectangle 628"/>
            <p:cNvSpPr>
              <a:spLocks noChangeArrowheads="1"/>
            </p:cNvSpPr>
            <p:nvPr/>
          </p:nvSpPr>
          <p:spPr bwMode="auto">
            <a:xfrm>
              <a:off x="375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26" name="Rectangle 629"/>
            <p:cNvSpPr>
              <a:spLocks noChangeArrowheads="1"/>
            </p:cNvSpPr>
            <p:nvPr/>
          </p:nvSpPr>
          <p:spPr bwMode="auto">
            <a:xfrm>
              <a:off x="404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27" name="Rectangle 630"/>
            <p:cNvSpPr>
              <a:spLocks noChangeArrowheads="1"/>
            </p:cNvSpPr>
            <p:nvPr/>
          </p:nvSpPr>
          <p:spPr bwMode="auto">
            <a:xfrm>
              <a:off x="4332"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28" name="Rectangle 631"/>
            <p:cNvSpPr>
              <a:spLocks noChangeArrowheads="1"/>
            </p:cNvSpPr>
            <p:nvPr/>
          </p:nvSpPr>
          <p:spPr bwMode="auto">
            <a:xfrm>
              <a:off x="4622"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29" name="Rectangle 632"/>
            <p:cNvSpPr>
              <a:spLocks noChangeArrowheads="1"/>
            </p:cNvSpPr>
            <p:nvPr/>
          </p:nvSpPr>
          <p:spPr bwMode="auto">
            <a:xfrm>
              <a:off x="4913"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30" name="Rectangle 633"/>
            <p:cNvSpPr>
              <a:spLocks noChangeArrowheads="1"/>
            </p:cNvSpPr>
            <p:nvPr/>
          </p:nvSpPr>
          <p:spPr bwMode="auto">
            <a:xfrm>
              <a:off x="5203"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31" name="Text Box 634"/>
            <p:cNvSpPr txBox="1">
              <a:spLocks noChangeArrowheads="1"/>
            </p:cNvSpPr>
            <p:nvPr/>
          </p:nvSpPr>
          <p:spPr bwMode="auto">
            <a:xfrm>
              <a:off x="2401"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32" name="Text Box 635"/>
            <p:cNvSpPr txBox="1">
              <a:spLocks noChangeArrowheads="1"/>
            </p:cNvSpPr>
            <p:nvPr/>
          </p:nvSpPr>
          <p:spPr bwMode="auto">
            <a:xfrm>
              <a:off x="1749" y="243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33" name="Text Box 636"/>
            <p:cNvSpPr txBox="1">
              <a:spLocks noChangeArrowheads="1"/>
            </p:cNvSpPr>
            <p:nvPr/>
          </p:nvSpPr>
          <p:spPr bwMode="auto">
            <a:xfrm>
              <a:off x="3509" y="2426"/>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F</a:t>
              </a:r>
              <a:endParaRPr lang="en-US" sz="1800">
                <a:cs typeface="Arial" charset="0"/>
              </a:endParaRPr>
            </a:p>
          </p:txBody>
        </p:sp>
        <p:sp>
          <p:nvSpPr>
            <p:cNvPr id="75934" name="Text Box 637"/>
            <p:cNvSpPr txBox="1">
              <a:spLocks noChangeArrowheads="1"/>
            </p:cNvSpPr>
            <p:nvPr/>
          </p:nvSpPr>
          <p:spPr bwMode="auto">
            <a:xfrm>
              <a:off x="3781"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E</a:t>
              </a:r>
              <a:endParaRPr lang="en-US" sz="1800">
                <a:cs typeface="Arial" charset="0"/>
              </a:endParaRPr>
            </a:p>
          </p:txBody>
        </p:sp>
        <p:sp>
          <p:nvSpPr>
            <p:cNvPr id="75935" name="Text Box 638"/>
            <p:cNvSpPr txBox="1">
              <a:spLocks noChangeArrowheads="1"/>
            </p:cNvSpPr>
            <p:nvPr/>
          </p:nvSpPr>
          <p:spPr bwMode="auto">
            <a:xfrm>
              <a:off x="4942"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sp>
          <p:nvSpPr>
            <p:cNvPr id="75936" name="Text Box 639"/>
            <p:cNvSpPr txBox="1">
              <a:spLocks noChangeArrowheads="1"/>
            </p:cNvSpPr>
            <p:nvPr/>
          </p:nvSpPr>
          <p:spPr bwMode="auto">
            <a:xfrm>
              <a:off x="4670"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sp>
          <p:nvSpPr>
            <p:cNvPr id="75937" name="Text Box 640"/>
            <p:cNvSpPr txBox="1">
              <a:spLocks noChangeArrowheads="1"/>
            </p:cNvSpPr>
            <p:nvPr/>
          </p:nvSpPr>
          <p:spPr bwMode="auto">
            <a:xfrm>
              <a:off x="4378" y="242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C</a:t>
              </a:r>
              <a:endParaRPr lang="en-US" sz="1800">
                <a:cs typeface="Arial" charset="0"/>
              </a:endParaRPr>
            </a:p>
          </p:txBody>
        </p:sp>
        <p:sp>
          <p:nvSpPr>
            <p:cNvPr id="75938" name="Text Box 641"/>
            <p:cNvSpPr txBox="1">
              <a:spLocks noChangeArrowheads="1"/>
            </p:cNvSpPr>
            <p:nvPr/>
          </p:nvSpPr>
          <p:spPr bwMode="auto">
            <a:xfrm>
              <a:off x="4065" y="242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D</a:t>
              </a:r>
              <a:endParaRPr lang="en-US" sz="1800">
                <a:cs typeface="Arial" charset="0"/>
              </a:endParaRPr>
            </a:p>
          </p:txBody>
        </p:sp>
      </p:grpSp>
      <p:grpSp>
        <p:nvGrpSpPr>
          <p:cNvPr id="41" name="Group 666"/>
          <p:cNvGrpSpPr>
            <a:grpSpLocks/>
          </p:cNvGrpSpPr>
          <p:nvPr/>
        </p:nvGrpSpPr>
        <p:grpSpPr bwMode="auto">
          <a:xfrm>
            <a:off x="2728913" y="3044825"/>
            <a:ext cx="5991225" cy="460375"/>
            <a:chOff x="1719" y="2402"/>
            <a:chExt cx="3774" cy="290"/>
          </a:xfrm>
        </p:grpSpPr>
        <p:sp>
          <p:nvSpPr>
            <p:cNvPr id="75897" name="Rectangle 667"/>
            <p:cNvSpPr>
              <a:spLocks noChangeArrowheads="1"/>
            </p:cNvSpPr>
            <p:nvPr/>
          </p:nvSpPr>
          <p:spPr bwMode="auto">
            <a:xfrm>
              <a:off x="1719"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98" name="Rectangle 668"/>
            <p:cNvSpPr>
              <a:spLocks noChangeArrowheads="1"/>
            </p:cNvSpPr>
            <p:nvPr/>
          </p:nvSpPr>
          <p:spPr bwMode="auto">
            <a:xfrm>
              <a:off x="201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99" name="Rectangle 669"/>
            <p:cNvSpPr>
              <a:spLocks noChangeArrowheads="1"/>
            </p:cNvSpPr>
            <p:nvPr/>
          </p:nvSpPr>
          <p:spPr bwMode="auto">
            <a:xfrm>
              <a:off x="230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00" name="Rectangle 670"/>
            <p:cNvSpPr>
              <a:spLocks noChangeArrowheads="1"/>
            </p:cNvSpPr>
            <p:nvPr/>
          </p:nvSpPr>
          <p:spPr bwMode="auto">
            <a:xfrm>
              <a:off x="2590" y="2402"/>
              <a:ext cx="290" cy="290"/>
            </a:xfrm>
            <a:prstGeom prst="rect">
              <a:avLst/>
            </a:prstGeom>
            <a:solidFill>
              <a:srgbClr val="FF9900"/>
            </a:solidFill>
            <a:ln w="9525">
              <a:solidFill>
                <a:schemeClr val="tx1"/>
              </a:solidFill>
              <a:miter lim="800000"/>
              <a:headEnd/>
              <a:tailEnd/>
            </a:ln>
          </p:spPr>
          <p:txBody>
            <a:bodyPr wrap="none" anchor="ctr"/>
            <a:lstStyle/>
            <a:p>
              <a:pPr algn="ctr"/>
              <a:r>
                <a:rPr lang="en-US" altLang="ko-KR">
                  <a:ea typeface="굴림" charset="0"/>
                  <a:cs typeface="굴림" charset="0"/>
                </a:rPr>
                <a:t>F</a:t>
              </a:r>
              <a:endParaRPr lang="en-US"/>
            </a:p>
          </p:txBody>
        </p:sp>
        <p:sp>
          <p:nvSpPr>
            <p:cNvPr id="75901" name="Rectangle 671"/>
            <p:cNvSpPr>
              <a:spLocks noChangeArrowheads="1"/>
            </p:cNvSpPr>
            <p:nvPr/>
          </p:nvSpPr>
          <p:spPr bwMode="auto">
            <a:xfrm>
              <a:off x="2883" y="2402"/>
              <a:ext cx="290" cy="290"/>
            </a:xfrm>
            <a:prstGeom prst="rect">
              <a:avLst/>
            </a:prstGeom>
            <a:solidFill>
              <a:srgbClr val="FF9900"/>
            </a:solidFill>
            <a:ln w="9525">
              <a:solidFill>
                <a:schemeClr val="tx1"/>
              </a:solidFill>
              <a:miter lim="800000"/>
              <a:headEnd/>
              <a:tailEnd/>
            </a:ln>
          </p:spPr>
          <p:txBody>
            <a:bodyPr wrap="none" anchor="ctr"/>
            <a:lstStyle/>
            <a:p>
              <a:pPr algn="ctr"/>
              <a:r>
                <a:rPr lang="en-US" altLang="ko-KR">
                  <a:ea typeface="굴림" charset="0"/>
                  <a:cs typeface="굴림" charset="0"/>
                </a:rPr>
                <a:t>E</a:t>
              </a:r>
              <a:endParaRPr lang="en-US"/>
            </a:p>
          </p:txBody>
        </p:sp>
        <p:sp>
          <p:nvSpPr>
            <p:cNvPr id="75902" name="Rectangle 672"/>
            <p:cNvSpPr>
              <a:spLocks noChangeArrowheads="1"/>
            </p:cNvSpPr>
            <p:nvPr/>
          </p:nvSpPr>
          <p:spPr bwMode="auto">
            <a:xfrm>
              <a:off x="3171" y="2402"/>
              <a:ext cx="290" cy="290"/>
            </a:xfrm>
            <a:prstGeom prst="rect">
              <a:avLst/>
            </a:prstGeom>
            <a:solidFill>
              <a:srgbClr val="FF9900"/>
            </a:solidFill>
            <a:ln w="9525">
              <a:solidFill>
                <a:schemeClr val="tx1"/>
              </a:solidFill>
              <a:miter lim="800000"/>
              <a:headEnd/>
              <a:tailEnd/>
            </a:ln>
          </p:spPr>
          <p:txBody>
            <a:bodyPr wrap="none" anchor="ctr"/>
            <a:lstStyle/>
            <a:p>
              <a:pPr algn="ctr"/>
              <a:r>
                <a:rPr lang="en-US" altLang="ko-KR">
                  <a:ea typeface="굴림" charset="0"/>
                  <a:cs typeface="굴림" charset="0"/>
                </a:rPr>
                <a:t>D</a:t>
              </a:r>
              <a:endParaRPr lang="en-US"/>
            </a:p>
          </p:txBody>
        </p:sp>
        <p:sp>
          <p:nvSpPr>
            <p:cNvPr id="75903" name="Rectangle 673"/>
            <p:cNvSpPr>
              <a:spLocks noChangeArrowheads="1"/>
            </p:cNvSpPr>
            <p:nvPr/>
          </p:nvSpPr>
          <p:spPr bwMode="auto">
            <a:xfrm>
              <a:off x="346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04" name="Rectangle 674"/>
            <p:cNvSpPr>
              <a:spLocks noChangeArrowheads="1"/>
            </p:cNvSpPr>
            <p:nvPr/>
          </p:nvSpPr>
          <p:spPr bwMode="auto">
            <a:xfrm>
              <a:off x="375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05" name="Rectangle 675"/>
            <p:cNvSpPr>
              <a:spLocks noChangeArrowheads="1"/>
            </p:cNvSpPr>
            <p:nvPr/>
          </p:nvSpPr>
          <p:spPr bwMode="auto">
            <a:xfrm>
              <a:off x="404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906" name="Rectangle 676"/>
            <p:cNvSpPr>
              <a:spLocks noChangeArrowheads="1"/>
            </p:cNvSpPr>
            <p:nvPr/>
          </p:nvSpPr>
          <p:spPr bwMode="auto">
            <a:xfrm>
              <a:off x="4332"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07" name="Rectangle 677"/>
            <p:cNvSpPr>
              <a:spLocks noChangeArrowheads="1"/>
            </p:cNvSpPr>
            <p:nvPr/>
          </p:nvSpPr>
          <p:spPr bwMode="auto">
            <a:xfrm>
              <a:off x="4622"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08" name="Rectangle 678"/>
            <p:cNvSpPr>
              <a:spLocks noChangeArrowheads="1"/>
            </p:cNvSpPr>
            <p:nvPr/>
          </p:nvSpPr>
          <p:spPr bwMode="auto">
            <a:xfrm>
              <a:off x="4913"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09" name="Rectangle 679"/>
            <p:cNvSpPr>
              <a:spLocks noChangeArrowheads="1"/>
            </p:cNvSpPr>
            <p:nvPr/>
          </p:nvSpPr>
          <p:spPr bwMode="auto">
            <a:xfrm>
              <a:off x="5203"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910" name="Text Box 680"/>
            <p:cNvSpPr txBox="1">
              <a:spLocks noChangeArrowheads="1"/>
            </p:cNvSpPr>
            <p:nvPr/>
          </p:nvSpPr>
          <p:spPr bwMode="auto">
            <a:xfrm>
              <a:off x="2401"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11" name="Text Box 681"/>
            <p:cNvSpPr txBox="1">
              <a:spLocks noChangeArrowheads="1"/>
            </p:cNvSpPr>
            <p:nvPr/>
          </p:nvSpPr>
          <p:spPr bwMode="auto">
            <a:xfrm>
              <a:off x="1749" y="243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12" name="Text Box 682"/>
            <p:cNvSpPr txBox="1">
              <a:spLocks noChangeArrowheads="1"/>
            </p:cNvSpPr>
            <p:nvPr/>
          </p:nvSpPr>
          <p:spPr bwMode="auto">
            <a:xfrm>
              <a:off x="3509" y="242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C</a:t>
              </a:r>
              <a:endParaRPr lang="en-US" sz="1800">
                <a:cs typeface="Arial" charset="0"/>
              </a:endParaRPr>
            </a:p>
          </p:txBody>
        </p:sp>
        <p:sp>
          <p:nvSpPr>
            <p:cNvPr id="75913" name="Text Box 683"/>
            <p:cNvSpPr txBox="1">
              <a:spLocks noChangeArrowheads="1"/>
            </p:cNvSpPr>
            <p:nvPr/>
          </p:nvSpPr>
          <p:spPr bwMode="auto">
            <a:xfrm>
              <a:off x="3781"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sp>
          <p:nvSpPr>
            <p:cNvPr id="75914" name="Text Box 684"/>
            <p:cNvSpPr txBox="1">
              <a:spLocks noChangeArrowheads="1"/>
            </p:cNvSpPr>
            <p:nvPr/>
          </p:nvSpPr>
          <p:spPr bwMode="auto">
            <a:xfrm>
              <a:off x="4942"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15" name="Text Box 685"/>
            <p:cNvSpPr txBox="1">
              <a:spLocks noChangeArrowheads="1"/>
            </p:cNvSpPr>
            <p:nvPr/>
          </p:nvSpPr>
          <p:spPr bwMode="auto">
            <a:xfrm>
              <a:off x="4670"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16" name="Text Box 686"/>
            <p:cNvSpPr txBox="1">
              <a:spLocks noChangeArrowheads="1"/>
            </p:cNvSpPr>
            <p:nvPr/>
          </p:nvSpPr>
          <p:spPr bwMode="auto">
            <a:xfrm>
              <a:off x="4378"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917" name="Text Box 687"/>
            <p:cNvSpPr txBox="1">
              <a:spLocks noChangeArrowheads="1"/>
            </p:cNvSpPr>
            <p:nvPr/>
          </p:nvSpPr>
          <p:spPr bwMode="auto">
            <a:xfrm>
              <a:off x="4065"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grpSp>
      <p:grpSp>
        <p:nvGrpSpPr>
          <p:cNvPr id="42" name="Group 688"/>
          <p:cNvGrpSpPr>
            <a:grpSpLocks/>
          </p:cNvGrpSpPr>
          <p:nvPr/>
        </p:nvGrpSpPr>
        <p:grpSpPr bwMode="auto">
          <a:xfrm>
            <a:off x="2728913" y="3044825"/>
            <a:ext cx="5991225" cy="460375"/>
            <a:chOff x="1719" y="2402"/>
            <a:chExt cx="3774" cy="290"/>
          </a:xfrm>
        </p:grpSpPr>
        <p:sp>
          <p:nvSpPr>
            <p:cNvPr id="75876" name="Rectangle 689"/>
            <p:cNvSpPr>
              <a:spLocks noChangeArrowheads="1"/>
            </p:cNvSpPr>
            <p:nvPr/>
          </p:nvSpPr>
          <p:spPr bwMode="auto">
            <a:xfrm>
              <a:off x="1719"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77" name="Rectangle 690"/>
            <p:cNvSpPr>
              <a:spLocks noChangeArrowheads="1"/>
            </p:cNvSpPr>
            <p:nvPr/>
          </p:nvSpPr>
          <p:spPr bwMode="auto">
            <a:xfrm>
              <a:off x="201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78" name="Rectangle 691"/>
            <p:cNvSpPr>
              <a:spLocks noChangeArrowheads="1"/>
            </p:cNvSpPr>
            <p:nvPr/>
          </p:nvSpPr>
          <p:spPr bwMode="auto">
            <a:xfrm>
              <a:off x="230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79" name="Rectangle 692"/>
            <p:cNvSpPr>
              <a:spLocks noChangeArrowheads="1"/>
            </p:cNvSpPr>
            <p:nvPr/>
          </p:nvSpPr>
          <p:spPr bwMode="auto">
            <a:xfrm>
              <a:off x="259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80" name="Rectangle 693"/>
            <p:cNvSpPr>
              <a:spLocks noChangeArrowheads="1"/>
            </p:cNvSpPr>
            <p:nvPr/>
          </p:nvSpPr>
          <p:spPr bwMode="auto">
            <a:xfrm>
              <a:off x="2883" y="2402"/>
              <a:ext cx="290" cy="290"/>
            </a:xfrm>
            <a:prstGeom prst="rect">
              <a:avLst/>
            </a:prstGeom>
            <a:solidFill>
              <a:srgbClr val="FF9900"/>
            </a:solidFill>
            <a:ln w="9525">
              <a:solidFill>
                <a:schemeClr val="tx1"/>
              </a:solidFill>
              <a:miter lim="800000"/>
              <a:headEnd/>
              <a:tailEnd/>
            </a:ln>
          </p:spPr>
          <p:txBody>
            <a:bodyPr wrap="none" anchor="ctr"/>
            <a:lstStyle/>
            <a:p>
              <a:pPr algn="ctr"/>
              <a:r>
                <a:rPr lang="en-US" altLang="ko-KR">
                  <a:ea typeface="굴림" charset="0"/>
                  <a:cs typeface="굴림" charset="0"/>
                </a:rPr>
                <a:t>F</a:t>
              </a:r>
              <a:endParaRPr lang="en-US"/>
            </a:p>
          </p:txBody>
        </p:sp>
        <p:sp>
          <p:nvSpPr>
            <p:cNvPr id="75881" name="Rectangle 694"/>
            <p:cNvSpPr>
              <a:spLocks noChangeArrowheads="1"/>
            </p:cNvSpPr>
            <p:nvPr/>
          </p:nvSpPr>
          <p:spPr bwMode="auto">
            <a:xfrm>
              <a:off x="3171" y="2402"/>
              <a:ext cx="290" cy="290"/>
            </a:xfrm>
            <a:prstGeom prst="rect">
              <a:avLst/>
            </a:prstGeom>
            <a:solidFill>
              <a:srgbClr val="FF9900"/>
            </a:solidFill>
            <a:ln w="9525">
              <a:solidFill>
                <a:schemeClr val="tx1"/>
              </a:solidFill>
              <a:miter lim="800000"/>
              <a:headEnd/>
              <a:tailEnd/>
            </a:ln>
          </p:spPr>
          <p:txBody>
            <a:bodyPr wrap="none" anchor="ctr"/>
            <a:lstStyle/>
            <a:p>
              <a:pPr algn="ctr"/>
              <a:r>
                <a:rPr lang="en-US" altLang="ko-KR">
                  <a:ea typeface="굴림" charset="0"/>
                  <a:cs typeface="굴림" charset="0"/>
                </a:rPr>
                <a:t>E</a:t>
              </a:r>
              <a:endParaRPr lang="en-US"/>
            </a:p>
          </p:txBody>
        </p:sp>
        <p:sp>
          <p:nvSpPr>
            <p:cNvPr id="75882" name="Rectangle 695"/>
            <p:cNvSpPr>
              <a:spLocks noChangeArrowheads="1"/>
            </p:cNvSpPr>
            <p:nvPr/>
          </p:nvSpPr>
          <p:spPr bwMode="auto">
            <a:xfrm>
              <a:off x="346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83" name="Rectangle 696"/>
            <p:cNvSpPr>
              <a:spLocks noChangeArrowheads="1"/>
            </p:cNvSpPr>
            <p:nvPr/>
          </p:nvSpPr>
          <p:spPr bwMode="auto">
            <a:xfrm>
              <a:off x="375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84" name="Rectangle 697"/>
            <p:cNvSpPr>
              <a:spLocks noChangeArrowheads="1"/>
            </p:cNvSpPr>
            <p:nvPr/>
          </p:nvSpPr>
          <p:spPr bwMode="auto">
            <a:xfrm>
              <a:off x="404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85" name="Rectangle 698"/>
            <p:cNvSpPr>
              <a:spLocks noChangeArrowheads="1"/>
            </p:cNvSpPr>
            <p:nvPr/>
          </p:nvSpPr>
          <p:spPr bwMode="auto">
            <a:xfrm>
              <a:off x="4332"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86" name="Rectangle 699"/>
            <p:cNvSpPr>
              <a:spLocks noChangeArrowheads="1"/>
            </p:cNvSpPr>
            <p:nvPr/>
          </p:nvSpPr>
          <p:spPr bwMode="auto">
            <a:xfrm>
              <a:off x="4622"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87" name="Rectangle 700"/>
            <p:cNvSpPr>
              <a:spLocks noChangeArrowheads="1"/>
            </p:cNvSpPr>
            <p:nvPr/>
          </p:nvSpPr>
          <p:spPr bwMode="auto">
            <a:xfrm>
              <a:off x="4913"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88" name="Rectangle 701"/>
            <p:cNvSpPr>
              <a:spLocks noChangeArrowheads="1"/>
            </p:cNvSpPr>
            <p:nvPr/>
          </p:nvSpPr>
          <p:spPr bwMode="auto">
            <a:xfrm>
              <a:off x="5203"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89" name="Text Box 702"/>
            <p:cNvSpPr txBox="1">
              <a:spLocks noChangeArrowheads="1"/>
            </p:cNvSpPr>
            <p:nvPr/>
          </p:nvSpPr>
          <p:spPr bwMode="auto">
            <a:xfrm>
              <a:off x="2401"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890" name="Text Box 703"/>
            <p:cNvSpPr txBox="1">
              <a:spLocks noChangeArrowheads="1"/>
            </p:cNvSpPr>
            <p:nvPr/>
          </p:nvSpPr>
          <p:spPr bwMode="auto">
            <a:xfrm>
              <a:off x="1749" y="243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891" name="Text Box 704"/>
            <p:cNvSpPr txBox="1">
              <a:spLocks noChangeArrowheads="1"/>
            </p:cNvSpPr>
            <p:nvPr/>
          </p:nvSpPr>
          <p:spPr bwMode="auto">
            <a:xfrm>
              <a:off x="3509" y="242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D</a:t>
              </a:r>
              <a:endParaRPr lang="en-US" sz="1800">
                <a:cs typeface="Arial" charset="0"/>
              </a:endParaRPr>
            </a:p>
          </p:txBody>
        </p:sp>
        <p:sp>
          <p:nvSpPr>
            <p:cNvPr id="75892" name="Text Box 705"/>
            <p:cNvSpPr txBox="1">
              <a:spLocks noChangeArrowheads="1"/>
            </p:cNvSpPr>
            <p:nvPr/>
          </p:nvSpPr>
          <p:spPr bwMode="auto">
            <a:xfrm>
              <a:off x="3781" y="242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C</a:t>
              </a:r>
              <a:endParaRPr lang="en-US" sz="1800">
                <a:cs typeface="Arial" charset="0"/>
              </a:endParaRPr>
            </a:p>
          </p:txBody>
        </p:sp>
        <p:sp>
          <p:nvSpPr>
            <p:cNvPr id="75893" name="Text Box 706"/>
            <p:cNvSpPr txBox="1">
              <a:spLocks noChangeArrowheads="1"/>
            </p:cNvSpPr>
            <p:nvPr/>
          </p:nvSpPr>
          <p:spPr bwMode="auto">
            <a:xfrm>
              <a:off x="4942"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894" name="Text Box 707"/>
            <p:cNvSpPr txBox="1">
              <a:spLocks noChangeArrowheads="1"/>
            </p:cNvSpPr>
            <p:nvPr/>
          </p:nvSpPr>
          <p:spPr bwMode="auto">
            <a:xfrm>
              <a:off x="4670"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895" name="Text Box 708"/>
            <p:cNvSpPr txBox="1">
              <a:spLocks noChangeArrowheads="1"/>
            </p:cNvSpPr>
            <p:nvPr/>
          </p:nvSpPr>
          <p:spPr bwMode="auto">
            <a:xfrm>
              <a:off x="4378"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sp>
          <p:nvSpPr>
            <p:cNvPr id="75896" name="Text Box 709"/>
            <p:cNvSpPr txBox="1">
              <a:spLocks noChangeArrowheads="1"/>
            </p:cNvSpPr>
            <p:nvPr/>
          </p:nvSpPr>
          <p:spPr bwMode="auto">
            <a:xfrm>
              <a:off x="4065"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grpSp>
      <p:sp>
        <p:nvSpPr>
          <p:cNvPr id="75829" name="Text Box 714"/>
          <p:cNvSpPr txBox="1">
            <a:spLocks noChangeArrowheads="1"/>
          </p:cNvSpPr>
          <p:nvPr/>
        </p:nvSpPr>
        <p:spPr bwMode="auto">
          <a:xfrm>
            <a:off x="3749675" y="3006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grpSp>
        <p:nvGrpSpPr>
          <p:cNvPr id="43" name="Group 716"/>
          <p:cNvGrpSpPr>
            <a:grpSpLocks/>
          </p:cNvGrpSpPr>
          <p:nvPr/>
        </p:nvGrpSpPr>
        <p:grpSpPr bwMode="auto">
          <a:xfrm>
            <a:off x="2728913" y="3044825"/>
            <a:ext cx="5991225" cy="460375"/>
            <a:chOff x="1719" y="1918"/>
            <a:chExt cx="3774" cy="290"/>
          </a:xfrm>
        </p:grpSpPr>
        <p:grpSp>
          <p:nvGrpSpPr>
            <p:cNvPr id="75853" name="Group 643"/>
            <p:cNvGrpSpPr>
              <a:grpSpLocks/>
            </p:cNvGrpSpPr>
            <p:nvPr/>
          </p:nvGrpSpPr>
          <p:grpSpPr bwMode="auto">
            <a:xfrm>
              <a:off x="1719" y="1918"/>
              <a:ext cx="3774" cy="290"/>
              <a:chOff x="1719" y="2402"/>
              <a:chExt cx="3774" cy="290"/>
            </a:xfrm>
          </p:grpSpPr>
          <p:sp>
            <p:nvSpPr>
              <p:cNvPr id="75855" name="Rectangle 644"/>
              <p:cNvSpPr>
                <a:spLocks noChangeArrowheads="1"/>
              </p:cNvSpPr>
              <p:nvPr/>
            </p:nvSpPr>
            <p:spPr bwMode="auto">
              <a:xfrm>
                <a:off x="1719"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56" name="Rectangle 645"/>
              <p:cNvSpPr>
                <a:spLocks noChangeArrowheads="1"/>
              </p:cNvSpPr>
              <p:nvPr/>
            </p:nvSpPr>
            <p:spPr bwMode="auto">
              <a:xfrm>
                <a:off x="201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57" name="Rectangle 646"/>
              <p:cNvSpPr>
                <a:spLocks noChangeArrowheads="1"/>
              </p:cNvSpPr>
              <p:nvPr/>
            </p:nvSpPr>
            <p:spPr bwMode="auto">
              <a:xfrm>
                <a:off x="2300"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58" name="Rectangle 647"/>
              <p:cNvSpPr>
                <a:spLocks noChangeArrowheads="1"/>
              </p:cNvSpPr>
              <p:nvPr/>
            </p:nvSpPr>
            <p:spPr bwMode="auto">
              <a:xfrm>
                <a:off x="2590" y="2402"/>
                <a:ext cx="290" cy="290"/>
              </a:xfrm>
              <a:prstGeom prst="rect">
                <a:avLst/>
              </a:prstGeom>
              <a:solidFill>
                <a:srgbClr val="FF9900"/>
              </a:solidFill>
              <a:ln w="9525">
                <a:solidFill>
                  <a:schemeClr val="tx1"/>
                </a:solidFill>
                <a:miter lim="800000"/>
                <a:headEnd/>
                <a:tailEnd/>
              </a:ln>
            </p:spPr>
            <p:txBody>
              <a:bodyPr wrap="none" anchor="ctr"/>
              <a:lstStyle/>
              <a:p>
                <a:pPr algn="ctr"/>
                <a:r>
                  <a:rPr lang="en-US" altLang="ko-KR">
                    <a:ea typeface="굴림" charset="0"/>
                    <a:cs typeface="굴림" charset="0"/>
                  </a:rPr>
                  <a:t>E</a:t>
                </a:r>
                <a:endParaRPr lang="en-US"/>
              </a:p>
            </p:txBody>
          </p:sp>
          <p:sp>
            <p:nvSpPr>
              <p:cNvPr id="75859" name="Rectangle 648"/>
              <p:cNvSpPr>
                <a:spLocks noChangeArrowheads="1"/>
              </p:cNvSpPr>
              <p:nvPr/>
            </p:nvSpPr>
            <p:spPr bwMode="auto">
              <a:xfrm>
                <a:off x="2883" y="2402"/>
                <a:ext cx="290" cy="290"/>
              </a:xfrm>
              <a:prstGeom prst="rect">
                <a:avLst/>
              </a:prstGeom>
              <a:solidFill>
                <a:srgbClr val="FF9900"/>
              </a:solidFill>
              <a:ln w="9525">
                <a:solidFill>
                  <a:schemeClr val="tx1"/>
                </a:solidFill>
                <a:miter lim="800000"/>
                <a:headEnd/>
                <a:tailEnd/>
              </a:ln>
            </p:spPr>
            <p:txBody>
              <a:bodyPr wrap="none" anchor="ctr"/>
              <a:lstStyle/>
              <a:p>
                <a:pPr algn="ctr"/>
                <a:r>
                  <a:rPr lang="en-US" altLang="ko-KR">
                    <a:ea typeface="굴림" charset="0"/>
                    <a:cs typeface="굴림" charset="0"/>
                  </a:rPr>
                  <a:t>D</a:t>
                </a:r>
                <a:endParaRPr lang="en-US"/>
              </a:p>
            </p:txBody>
          </p:sp>
          <p:sp>
            <p:nvSpPr>
              <p:cNvPr id="75860" name="Rectangle 649"/>
              <p:cNvSpPr>
                <a:spLocks noChangeArrowheads="1"/>
              </p:cNvSpPr>
              <p:nvPr/>
            </p:nvSpPr>
            <p:spPr bwMode="auto">
              <a:xfrm>
                <a:off x="3171" y="2402"/>
                <a:ext cx="290" cy="290"/>
              </a:xfrm>
              <a:prstGeom prst="rect">
                <a:avLst/>
              </a:prstGeom>
              <a:solidFill>
                <a:srgbClr val="FF9900"/>
              </a:solidFill>
              <a:ln w="9525">
                <a:solidFill>
                  <a:schemeClr val="tx1"/>
                </a:solidFill>
                <a:miter lim="800000"/>
                <a:headEnd/>
                <a:tailEnd/>
              </a:ln>
            </p:spPr>
            <p:txBody>
              <a:bodyPr wrap="none" anchor="ctr"/>
              <a:lstStyle/>
              <a:p>
                <a:pPr algn="ctr"/>
                <a:r>
                  <a:rPr lang="en-US" altLang="ko-KR">
                    <a:ea typeface="굴림" charset="0"/>
                    <a:cs typeface="굴림" charset="0"/>
                  </a:rPr>
                  <a:t>C</a:t>
                </a:r>
                <a:endParaRPr lang="en-US"/>
              </a:p>
            </p:txBody>
          </p:sp>
          <p:sp>
            <p:nvSpPr>
              <p:cNvPr id="75861" name="Rectangle 650"/>
              <p:cNvSpPr>
                <a:spLocks noChangeArrowheads="1"/>
              </p:cNvSpPr>
              <p:nvPr/>
            </p:nvSpPr>
            <p:spPr bwMode="auto">
              <a:xfrm>
                <a:off x="346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62" name="Rectangle 651"/>
              <p:cNvSpPr>
                <a:spLocks noChangeArrowheads="1"/>
              </p:cNvSpPr>
              <p:nvPr/>
            </p:nvSpPr>
            <p:spPr bwMode="auto">
              <a:xfrm>
                <a:off x="3751" y="2402"/>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63" name="Rectangle 652"/>
              <p:cNvSpPr>
                <a:spLocks noChangeArrowheads="1"/>
              </p:cNvSpPr>
              <p:nvPr/>
            </p:nvSpPr>
            <p:spPr bwMode="auto">
              <a:xfrm>
                <a:off x="4041"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64" name="Rectangle 653"/>
              <p:cNvSpPr>
                <a:spLocks noChangeArrowheads="1"/>
              </p:cNvSpPr>
              <p:nvPr/>
            </p:nvSpPr>
            <p:spPr bwMode="auto">
              <a:xfrm>
                <a:off x="4332"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65" name="Rectangle 654"/>
              <p:cNvSpPr>
                <a:spLocks noChangeArrowheads="1"/>
              </p:cNvSpPr>
              <p:nvPr/>
            </p:nvSpPr>
            <p:spPr bwMode="auto">
              <a:xfrm>
                <a:off x="4622"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66" name="Rectangle 655"/>
              <p:cNvSpPr>
                <a:spLocks noChangeArrowheads="1"/>
              </p:cNvSpPr>
              <p:nvPr/>
            </p:nvSpPr>
            <p:spPr bwMode="auto">
              <a:xfrm>
                <a:off x="4913"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67" name="Rectangle 656"/>
              <p:cNvSpPr>
                <a:spLocks noChangeArrowheads="1"/>
              </p:cNvSpPr>
              <p:nvPr/>
            </p:nvSpPr>
            <p:spPr bwMode="auto">
              <a:xfrm>
                <a:off x="5203" y="2402"/>
                <a:ext cx="290" cy="2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868" name="Text Box 657"/>
              <p:cNvSpPr txBox="1">
                <a:spLocks noChangeArrowheads="1"/>
              </p:cNvSpPr>
              <p:nvPr/>
            </p:nvSpPr>
            <p:spPr bwMode="auto">
              <a:xfrm>
                <a:off x="2401"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869" name="Text Box 658"/>
              <p:cNvSpPr txBox="1">
                <a:spLocks noChangeArrowheads="1"/>
              </p:cNvSpPr>
              <p:nvPr/>
            </p:nvSpPr>
            <p:spPr bwMode="auto">
              <a:xfrm>
                <a:off x="1749" y="243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870" name="Text Box 659"/>
              <p:cNvSpPr txBox="1">
                <a:spLocks noChangeArrowheads="1"/>
              </p:cNvSpPr>
              <p:nvPr/>
            </p:nvSpPr>
            <p:spPr bwMode="auto">
              <a:xfrm>
                <a:off x="3509"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sp>
            <p:nvSpPr>
              <p:cNvPr id="75871" name="Text Box 660"/>
              <p:cNvSpPr txBox="1">
                <a:spLocks noChangeArrowheads="1"/>
              </p:cNvSpPr>
              <p:nvPr/>
            </p:nvSpPr>
            <p:spPr bwMode="auto">
              <a:xfrm>
                <a:off x="3781" y="24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sp>
            <p:nvSpPr>
              <p:cNvPr id="75872" name="Text Box 661"/>
              <p:cNvSpPr txBox="1">
                <a:spLocks noChangeArrowheads="1"/>
              </p:cNvSpPr>
              <p:nvPr/>
            </p:nvSpPr>
            <p:spPr bwMode="auto">
              <a:xfrm>
                <a:off x="4942"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873" name="Text Box 662"/>
              <p:cNvSpPr txBox="1">
                <a:spLocks noChangeArrowheads="1"/>
              </p:cNvSpPr>
              <p:nvPr/>
            </p:nvSpPr>
            <p:spPr bwMode="auto">
              <a:xfrm>
                <a:off x="4670"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874" name="Text Box 663"/>
              <p:cNvSpPr txBox="1">
                <a:spLocks noChangeArrowheads="1"/>
              </p:cNvSpPr>
              <p:nvPr/>
            </p:nvSpPr>
            <p:spPr bwMode="auto">
              <a:xfrm>
                <a:off x="4378"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875" name="Text Box 664"/>
              <p:cNvSpPr txBox="1">
                <a:spLocks noChangeArrowheads="1"/>
              </p:cNvSpPr>
              <p:nvPr/>
            </p:nvSpPr>
            <p:spPr bwMode="auto">
              <a:xfrm>
                <a:off x="4065" y="242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grpSp>
        <p:sp>
          <p:nvSpPr>
            <p:cNvPr id="75854" name="Text Box 715"/>
            <p:cNvSpPr txBox="1">
              <a:spLocks noChangeArrowheads="1"/>
            </p:cNvSpPr>
            <p:nvPr/>
          </p:nvSpPr>
          <p:spPr bwMode="auto">
            <a:xfrm>
              <a:off x="2338" y="194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F</a:t>
              </a:r>
              <a:endParaRPr lang="en-US" sz="1800">
                <a:cs typeface="Arial" charset="0"/>
              </a:endParaRPr>
            </a:p>
          </p:txBody>
        </p:sp>
      </p:grpSp>
      <p:grpSp>
        <p:nvGrpSpPr>
          <p:cNvPr id="45" name="Group 718"/>
          <p:cNvGrpSpPr>
            <a:grpSpLocks/>
          </p:cNvGrpSpPr>
          <p:nvPr/>
        </p:nvGrpSpPr>
        <p:grpSpPr bwMode="auto">
          <a:xfrm>
            <a:off x="2728913" y="3044825"/>
            <a:ext cx="5991225" cy="460375"/>
            <a:chOff x="1719" y="2765"/>
            <a:chExt cx="3774" cy="290"/>
          </a:xfrm>
        </p:grpSpPr>
        <p:sp>
          <p:nvSpPr>
            <p:cNvPr id="75832" name="Rectangle 719"/>
            <p:cNvSpPr>
              <a:spLocks noChangeArrowheads="1"/>
            </p:cNvSpPr>
            <p:nvPr/>
          </p:nvSpPr>
          <p:spPr bwMode="auto">
            <a:xfrm>
              <a:off x="1719"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33" name="Rectangle 720"/>
            <p:cNvSpPr>
              <a:spLocks noChangeArrowheads="1"/>
            </p:cNvSpPr>
            <p:nvPr/>
          </p:nvSpPr>
          <p:spPr bwMode="auto">
            <a:xfrm>
              <a:off x="2010"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34" name="Rectangle 721"/>
            <p:cNvSpPr>
              <a:spLocks noChangeArrowheads="1"/>
            </p:cNvSpPr>
            <p:nvPr/>
          </p:nvSpPr>
          <p:spPr bwMode="auto">
            <a:xfrm>
              <a:off x="2300"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35" name="Rectangle 722"/>
            <p:cNvSpPr>
              <a:spLocks noChangeArrowheads="1"/>
            </p:cNvSpPr>
            <p:nvPr/>
          </p:nvSpPr>
          <p:spPr bwMode="auto">
            <a:xfrm>
              <a:off x="2590"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36" name="Rectangle 723"/>
            <p:cNvSpPr>
              <a:spLocks noChangeArrowheads="1"/>
            </p:cNvSpPr>
            <p:nvPr/>
          </p:nvSpPr>
          <p:spPr bwMode="auto">
            <a:xfrm>
              <a:off x="2883"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37" name="Rectangle 724"/>
            <p:cNvSpPr>
              <a:spLocks noChangeArrowheads="1"/>
            </p:cNvSpPr>
            <p:nvPr/>
          </p:nvSpPr>
          <p:spPr bwMode="auto">
            <a:xfrm>
              <a:off x="3171"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38" name="Rectangle 725"/>
            <p:cNvSpPr>
              <a:spLocks noChangeArrowheads="1"/>
            </p:cNvSpPr>
            <p:nvPr/>
          </p:nvSpPr>
          <p:spPr bwMode="auto">
            <a:xfrm>
              <a:off x="3461"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39" name="Rectangle 726"/>
            <p:cNvSpPr>
              <a:spLocks noChangeArrowheads="1"/>
            </p:cNvSpPr>
            <p:nvPr/>
          </p:nvSpPr>
          <p:spPr bwMode="auto">
            <a:xfrm>
              <a:off x="3751"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40" name="Rectangle 727"/>
            <p:cNvSpPr>
              <a:spLocks noChangeArrowheads="1"/>
            </p:cNvSpPr>
            <p:nvPr/>
          </p:nvSpPr>
          <p:spPr bwMode="auto">
            <a:xfrm>
              <a:off x="4041"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41" name="Rectangle 728"/>
            <p:cNvSpPr>
              <a:spLocks noChangeArrowheads="1"/>
            </p:cNvSpPr>
            <p:nvPr/>
          </p:nvSpPr>
          <p:spPr bwMode="auto">
            <a:xfrm>
              <a:off x="4332"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42" name="Rectangle 729"/>
            <p:cNvSpPr>
              <a:spLocks noChangeArrowheads="1"/>
            </p:cNvSpPr>
            <p:nvPr/>
          </p:nvSpPr>
          <p:spPr bwMode="auto">
            <a:xfrm>
              <a:off x="4622"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43" name="Rectangle 730"/>
            <p:cNvSpPr>
              <a:spLocks noChangeArrowheads="1"/>
            </p:cNvSpPr>
            <p:nvPr/>
          </p:nvSpPr>
          <p:spPr bwMode="auto">
            <a:xfrm>
              <a:off x="4913" y="2765"/>
              <a:ext cx="290" cy="29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75844" name="Rectangle 731"/>
            <p:cNvSpPr>
              <a:spLocks noChangeArrowheads="1"/>
            </p:cNvSpPr>
            <p:nvPr/>
          </p:nvSpPr>
          <p:spPr bwMode="auto">
            <a:xfrm>
              <a:off x="5203" y="2765"/>
              <a:ext cx="290" cy="290"/>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5845" name="Text Box 732"/>
            <p:cNvSpPr txBox="1">
              <a:spLocks noChangeArrowheads="1"/>
            </p:cNvSpPr>
            <p:nvPr/>
          </p:nvSpPr>
          <p:spPr bwMode="auto">
            <a:xfrm>
              <a:off x="2401" y="2789"/>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846" name="Text Box 733"/>
            <p:cNvSpPr txBox="1">
              <a:spLocks noChangeArrowheads="1"/>
            </p:cNvSpPr>
            <p:nvPr/>
          </p:nvSpPr>
          <p:spPr bwMode="auto">
            <a:xfrm>
              <a:off x="1749" y="2793"/>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cs typeface="Arial" charset="0"/>
              </a:endParaRPr>
            </a:p>
          </p:txBody>
        </p:sp>
        <p:sp>
          <p:nvSpPr>
            <p:cNvPr id="75847" name="Text Box 734"/>
            <p:cNvSpPr txBox="1">
              <a:spLocks noChangeArrowheads="1"/>
            </p:cNvSpPr>
            <p:nvPr/>
          </p:nvSpPr>
          <p:spPr bwMode="auto">
            <a:xfrm>
              <a:off x="5251" y="278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A</a:t>
              </a:r>
              <a:endParaRPr lang="en-US" sz="1800">
                <a:cs typeface="Arial" charset="0"/>
              </a:endParaRPr>
            </a:p>
          </p:txBody>
        </p:sp>
        <p:sp>
          <p:nvSpPr>
            <p:cNvPr id="75848" name="Text Box 735"/>
            <p:cNvSpPr txBox="1">
              <a:spLocks noChangeArrowheads="1"/>
            </p:cNvSpPr>
            <p:nvPr/>
          </p:nvSpPr>
          <p:spPr bwMode="auto">
            <a:xfrm>
              <a:off x="3781" y="278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F</a:t>
              </a:r>
              <a:endParaRPr lang="en-US" sz="1800">
                <a:cs typeface="Arial" charset="0"/>
              </a:endParaRPr>
            </a:p>
          </p:txBody>
        </p:sp>
        <p:sp>
          <p:nvSpPr>
            <p:cNvPr id="75849" name="Text Box 736"/>
            <p:cNvSpPr txBox="1">
              <a:spLocks noChangeArrowheads="1"/>
            </p:cNvSpPr>
            <p:nvPr/>
          </p:nvSpPr>
          <p:spPr bwMode="auto">
            <a:xfrm>
              <a:off x="4942" y="278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B</a:t>
              </a:r>
              <a:endParaRPr lang="en-US" sz="1800">
                <a:cs typeface="Arial" charset="0"/>
              </a:endParaRPr>
            </a:p>
          </p:txBody>
        </p:sp>
        <p:sp>
          <p:nvSpPr>
            <p:cNvPr id="75850" name="Text Box 737"/>
            <p:cNvSpPr txBox="1">
              <a:spLocks noChangeArrowheads="1"/>
            </p:cNvSpPr>
            <p:nvPr/>
          </p:nvSpPr>
          <p:spPr bwMode="auto">
            <a:xfrm>
              <a:off x="4670" y="278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C</a:t>
              </a:r>
              <a:endParaRPr lang="en-US" sz="1800">
                <a:cs typeface="Arial" charset="0"/>
              </a:endParaRPr>
            </a:p>
          </p:txBody>
        </p:sp>
        <p:sp>
          <p:nvSpPr>
            <p:cNvPr id="75851" name="Text Box 738"/>
            <p:cNvSpPr txBox="1">
              <a:spLocks noChangeArrowheads="1"/>
            </p:cNvSpPr>
            <p:nvPr/>
          </p:nvSpPr>
          <p:spPr bwMode="auto">
            <a:xfrm>
              <a:off x="4378" y="278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D</a:t>
              </a:r>
              <a:endParaRPr lang="en-US" sz="1800">
                <a:cs typeface="Arial" charset="0"/>
              </a:endParaRPr>
            </a:p>
          </p:txBody>
        </p:sp>
        <p:sp>
          <p:nvSpPr>
            <p:cNvPr id="75852" name="Text Box 739"/>
            <p:cNvSpPr txBox="1">
              <a:spLocks noChangeArrowheads="1"/>
            </p:cNvSpPr>
            <p:nvPr/>
          </p:nvSpPr>
          <p:spPr bwMode="auto">
            <a:xfrm>
              <a:off x="4065" y="278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ea typeface="굴림" charset="0"/>
                  <a:cs typeface="굴림" charset="0"/>
                </a:rPr>
                <a:t>E</a:t>
              </a:r>
              <a:endParaRPr lang="en-US" sz="1800">
                <a:cs typeface="Arial" charset="0"/>
              </a:endParaRPr>
            </a:p>
          </p:txBody>
        </p:sp>
      </p:grpSp>
    </p:spTree>
    <p:extLst>
      <p:ext uri="{BB962C8B-B14F-4D97-AF65-F5344CB8AC3E}">
        <p14:creationId xmlns:p14="http://schemas.microsoft.com/office/powerpoint/2010/main" val="2597760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nodeType="click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nodeType="clickEffect">
                                  <p:stCondLst>
                                    <p:cond delay="0"/>
                                  </p:stCondLst>
                                  <p:childTnLst>
                                    <p:set>
                                      <p:cBhvr>
                                        <p:cTn id="52" dur="1" fill="hold">
                                          <p:stCondLst>
                                            <p:cond delay="0"/>
                                          </p:stCondLst>
                                        </p:cTn>
                                        <p:tgtEl>
                                          <p:spTgt spid="43"/>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nodeType="clickEffect">
                                  <p:stCondLst>
                                    <p:cond delay="0"/>
                                  </p:stCondLst>
                                  <p:childTnLst>
                                    <p:set>
                                      <p:cBhvr>
                                        <p:cTn id="58" dur="1" fill="hold">
                                          <p:stCondLst>
                                            <p:cond delay="0"/>
                                          </p:stCondLst>
                                        </p:cTn>
                                        <p:tgtEl>
                                          <p:spTgt spid="4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nodeType="clickEffect">
                                  <p:stCondLst>
                                    <p:cond delay="0"/>
                                  </p:stCondLst>
                                  <p:childTnLst>
                                    <p:set>
                                      <p:cBhvr>
                                        <p:cTn id="64" dur="1" fill="hold">
                                          <p:stCondLst>
                                            <p:cond delay="0"/>
                                          </p:stCondLst>
                                        </p:cTn>
                                        <p:tgtEl>
                                          <p:spTgt spid="42"/>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nodeType="clickEffect">
                                  <p:stCondLst>
                                    <p:cond delay="0"/>
                                  </p:stCondLst>
                                  <p:childTnLst>
                                    <p:set>
                                      <p:cBhvr>
                                        <p:cTn id="70" dur="1" fill="hold">
                                          <p:stCondLst>
                                            <p:cond delay="0"/>
                                          </p:stCondLst>
                                        </p:cTn>
                                        <p:tgtEl>
                                          <p:spTgt spid="31"/>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xit" presetSubtype="0" fill="hold" nodeType="clickEffect">
                                  <p:stCondLst>
                                    <p:cond delay="0"/>
                                  </p:stCondLst>
                                  <p:childTnLst>
                                    <p:set>
                                      <p:cBhvr>
                                        <p:cTn id="76" dur="1" fill="hold">
                                          <p:stCondLst>
                                            <p:cond delay="0"/>
                                          </p:stCondLst>
                                        </p:cTn>
                                        <p:tgtEl>
                                          <p:spTgt spid="32"/>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nodeType="clickEffect">
                                  <p:stCondLst>
                                    <p:cond delay="0"/>
                                  </p:stCondLst>
                                  <p:childTnLst>
                                    <p:set>
                                      <p:cBhvr>
                                        <p:cTn id="82" dur="1" fill="hold">
                                          <p:stCondLst>
                                            <p:cond delay="0"/>
                                          </p:stCondLst>
                                        </p:cTn>
                                        <p:tgtEl>
                                          <p:spTgt spid="30"/>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8"/>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mph" presetSubtype="2" fill="hold" nodeType="clickEffect">
                                  <p:stCondLst>
                                    <p:cond delay="0"/>
                                  </p:stCondLst>
                                  <p:childTnLst>
                                    <p:animClr clrSpc="rgb" dir="cw">
                                      <p:cBhvr>
                                        <p:cTn id="132" dur="500" fill="hold"/>
                                        <p:tgtEl>
                                          <p:spTgt spid="25"/>
                                        </p:tgtEl>
                                        <p:attrNameLst>
                                          <p:attrName>fillcolor</p:attrName>
                                        </p:attrNameLst>
                                      </p:cBhvr>
                                      <p:to>
                                        <a:schemeClr val="accent2"/>
                                      </p:to>
                                    </p:animClr>
                                    <p:set>
                                      <p:cBhvr>
                                        <p:cTn id="133" dur="500" fill="hold"/>
                                        <p:tgtEl>
                                          <p:spTgt spid="25"/>
                                        </p:tgtEl>
                                        <p:attrNameLst>
                                          <p:attrName>fill.type</p:attrName>
                                        </p:attrNameLst>
                                      </p:cBhvr>
                                      <p:to>
                                        <p:strVal val="solid"/>
                                      </p:to>
                                    </p:set>
                                    <p:set>
                                      <p:cBhvr>
                                        <p:cTn id="134" dur="500" fill="hold"/>
                                        <p:tgtEl>
                                          <p:spTgt spid="25"/>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500" fill="hold"/>
                                        <p:tgtEl>
                                          <p:spTgt spid="24"/>
                                        </p:tgtEl>
                                        <p:attrNameLst>
                                          <p:attrName>fillcolor</p:attrName>
                                        </p:attrNameLst>
                                      </p:cBhvr>
                                      <p:to>
                                        <a:schemeClr val="accent2"/>
                                      </p:to>
                                    </p:animClr>
                                    <p:set>
                                      <p:cBhvr>
                                        <p:cTn id="137" dur="500" fill="hold"/>
                                        <p:tgtEl>
                                          <p:spTgt spid="24"/>
                                        </p:tgtEl>
                                        <p:attrNameLst>
                                          <p:attrName>fill.type</p:attrName>
                                        </p:attrNameLst>
                                      </p:cBhvr>
                                      <p:to>
                                        <p:strVal val="solid"/>
                                      </p:to>
                                    </p:set>
                                    <p:set>
                                      <p:cBhvr>
                                        <p:cTn id="138" dur="500" fill="hold"/>
                                        <p:tgtEl>
                                          <p:spTgt spid="24"/>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500" fill="hold"/>
                                        <p:tgtEl>
                                          <p:spTgt spid="23"/>
                                        </p:tgtEl>
                                        <p:attrNameLst>
                                          <p:attrName>fillcolor</p:attrName>
                                        </p:attrNameLst>
                                      </p:cBhvr>
                                      <p:to>
                                        <a:schemeClr val="accent2"/>
                                      </p:to>
                                    </p:animClr>
                                    <p:set>
                                      <p:cBhvr>
                                        <p:cTn id="141" dur="500" fill="hold"/>
                                        <p:tgtEl>
                                          <p:spTgt spid="23"/>
                                        </p:tgtEl>
                                        <p:attrNameLst>
                                          <p:attrName>fill.type</p:attrName>
                                        </p:attrNameLst>
                                      </p:cBhvr>
                                      <p:to>
                                        <p:strVal val="solid"/>
                                      </p:to>
                                    </p:set>
                                    <p:set>
                                      <p:cBhvr>
                                        <p:cTn id="142" dur="500" fill="hold"/>
                                        <p:tgtEl>
                                          <p:spTgt spid="23"/>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500" fill="hold"/>
                                        <p:tgtEl>
                                          <p:spTgt spid="22"/>
                                        </p:tgtEl>
                                        <p:attrNameLst>
                                          <p:attrName>fillcolor</p:attrName>
                                        </p:attrNameLst>
                                      </p:cBhvr>
                                      <p:to>
                                        <a:schemeClr val="accent2"/>
                                      </p:to>
                                    </p:animClr>
                                    <p:set>
                                      <p:cBhvr>
                                        <p:cTn id="145" dur="500" fill="hold"/>
                                        <p:tgtEl>
                                          <p:spTgt spid="22"/>
                                        </p:tgtEl>
                                        <p:attrNameLst>
                                          <p:attrName>fill.type</p:attrName>
                                        </p:attrNameLst>
                                      </p:cBhvr>
                                      <p:to>
                                        <p:strVal val="solid"/>
                                      </p:to>
                                    </p:set>
                                    <p:set>
                                      <p:cBhvr>
                                        <p:cTn id="146" dur="500" fill="hold"/>
                                        <p:tgtEl>
                                          <p:spTgt spid="22"/>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500" fill="hold"/>
                                        <p:tgtEl>
                                          <p:spTgt spid="21"/>
                                        </p:tgtEl>
                                        <p:attrNameLst>
                                          <p:attrName>fillcolor</p:attrName>
                                        </p:attrNameLst>
                                      </p:cBhvr>
                                      <p:to>
                                        <a:schemeClr val="accent2"/>
                                      </p:to>
                                    </p:animClr>
                                    <p:set>
                                      <p:cBhvr>
                                        <p:cTn id="149" dur="500" fill="hold"/>
                                        <p:tgtEl>
                                          <p:spTgt spid="21"/>
                                        </p:tgtEl>
                                        <p:attrNameLst>
                                          <p:attrName>fill.type</p:attrName>
                                        </p:attrNameLst>
                                      </p:cBhvr>
                                      <p:to>
                                        <p:strVal val="solid"/>
                                      </p:to>
                                    </p:set>
                                    <p:set>
                                      <p:cBhvr>
                                        <p:cTn id="150" dur="500" fill="hold"/>
                                        <p:tgtEl>
                                          <p:spTgt spid="21"/>
                                        </p:tgtEl>
                                        <p:attrNameLst>
                                          <p:attrName>fill.on</p:attrName>
                                        </p:attrNameLst>
                                      </p:cBhvr>
                                      <p:to>
                                        <p:strVal val="true"/>
                                      </p:to>
                                    </p:set>
                                  </p:childTnLst>
                                </p:cTn>
                              </p:par>
                              <p:par>
                                <p:cTn id="151" presetID="1" presetClass="emph" presetSubtype="2" fill="hold" nodeType="withEffect">
                                  <p:stCondLst>
                                    <p:cond delay="0"/>
                                  </p:stCondLst>
                                  <p:childTnLst>
                                    <p:animClr clrSpc="rgb" dir="cw">
                                      <p:cBhvr>
                                        <p:cTn id="152" dur="500" fill="hold"/>
                                        <p:tgtEl>
                                          <p:spTgt spid="20"/>
                                        </p:tgtEl>
                                        <p:attrNameLst>
                                          <p:attrName>fillcolor</p:attrName>
                                        </p:attrNameLst>
                                      </p:cBhvr>
                                      <p:to>
                                        <a:schemeClr val="accent2"/>
                                      </p:to>
                                    </p:animClr>
                                    <p:set>
                                      <p:cBhvr>
                                        <p:cTn id="153" dur="500" fill="hold"/>
                                        <p:tgtEl>
                                          <p:spTgt spid="20"/>
                                        </p:tgtEl>
                                        <p:attrNameLst>
                                          <p:attrName>fill.type</p:attrName>
                                        </p:attrNameLst>
                                      </p:cBhvr>
                                      <p:to>
                                        <p:strVal val="solid"/>
                                      </p:to>
                                    </p:set>
                                    <p:set>
                                      <p:cBhvr>
                                        <p:cTn id="154" dur="500" fill="hold"/>
                                        <p:tgtEl>
                                          <p:spTgt spid="20"/>
                                        </p:tgtEl>
                                        <p:attrNameLst>
                                          <p:attrName>fill.on</p:attrName>
                                        </p:attrNameLst>
                                      </p:cBhvr>
                                      <p:to>
                                        <p:strVal val="true"/>
                                      </p:to>
                                    </p:set>
                                  </p:childTnLst>
                                </p:cTn>
                              </p:par>
                              <p:par>
                                <p:cTn id="155" presetID="1" presetClass="emph" presetSubtype="2" fill="hold" nodeType="withEffect">
                                  <p:stCondLst>
                                    <p:cond delay="0"/>
                                  </p:stCondLst>
                                  <p:childTnLst>
                                    <p:animClr clrSpc="rgb" dir="cw">
                                      <p:cBhvr>
                                        <p:cTn id="156" dur="500" fill="hold"/>
                                        <p:tgtEl>
                                          <p:spTgt spid="19"/>
                                        </p:tgtEl>
                                        <p:attrNameLst>
                                          <p:attrName>fillcolor</p:attrName>
                                        </p:attrNameLst>
                                      </p:cBhvr>
                                      <p:to>
                                        <a:schemeClr val="accent2"/>
                                      </p:to>
                                    </p:animClr>
                                    <p:set>
                                      <p:cBhvr>
                                        <p:cTn id="157" dur="500" fill="hold"/>
                                        <p:tgtEl>
                                          <p:spTgt spid="19"/>
                                        </p:tgtEl>
                                        <p:attrNameLst>
                                          <p:attrName>fill.type</p:attrName>
                                        </p:attrNameLst>
                                      </p:cBhvr>
                                      <p:to>
                                        <p:strVal val="solid"/>
                                      </p:to>
                                    </p:set>
                                    <p:set>
                                      <p:cBhvr>
                                        <p:cTn id="158" dur="500" fill="hold"/>
                                        <p:tgtEl>
                                          <p:spTgt spid="19"/>
                                        </p:tgtEl>
                                        <p:attrNameLst>
                                          <p:attrName>fill.on</p:attrName>
                                        </p:attrNameLst>
                                      </p:cBhvr>
                                      <p:to>
                                        <p:strVal val="true"/>
                                      </p:to>
                                    </p:set>
                                  </p:childTnLst>
                                </p:cTn>
                              </p:par>
                              <p:par>
                                <p:cTn id="159" presetID="1" presetClass="emph" presetSubtype="2" fill="hold" nodeType="withEffect">
                                  <p:stCondLst>
                                    <p:cond delay="0"/>
                                  </p:stCondLst>
                                  <p:childTnLst>
                                    <p:animClr clrSpc="rgb" dir="cw">
                                      <p:cBhvr>
                                        <p:cTn id="160" dur="500" fill="hold"/>
                                        <p:tgtEl>
                                          <p:spTgt spid="18"/>
                                        </p:tgtEl>
                                        <p:attrNameLst>
                                          <p:attrName>fillcolor</p:attrName>
                                        </p:attrNameLst>
                                      </p:cBhvr>
                                      <p:to>
                                        <a:schemeClr val="accent2"/>
                                      </p:to>
                                    </p:animClr>
                                    <p:set>
                                      <p:cBhvr>
                                        <p:cTn id="161" dur="500" fill="hold"/>
                                        <p:tgtEl>
                                          <p:spTgt spid="18"/>
                                        </p:tgtEl>
                                        <p:attrNameLst>
                                          <p:attrName>fill.type</p:attrName>
                                        </p:attrNameLst>
                                      </p:cBhvr>
                                      <p:to>
                                        <p:strVal val="solid"/>
                                      </p:to>
                                    </p:set>
                                    <p:set>
                                      <p:cBhvr>
                                        <p:cTn id="162" dur="500" fill="hold"/>
                                        <p:tgtEl>
                                          <p:spTgt spid="18"/>
                                        </p:tgtEl>
                                        <p:attrNameLst>
                                          <p:attrName>fill.on</p:attrName>
                                        </p:attrNameLst>
                                      </p:cBhvr>
                                      <p:to>
                                        <p:strVal val="true"/>
                                      </p:to>
                                    </p:set>
                                  </p:childTnLst>
                                </p:cTn>
                              </p:par>
                              <p:par>
                                <p:cTn id="163" presetID="1" presetClass="emph" presetSubtype="2" fill="hold" nodeType="withEffect">
                                  <p:stCondLst>
                                    <p:cond delay="0"/>
                                  </p:stCondLst>
                                  <p:childTnLst>
                                    <p:animClr clrSpc="rgb" dir="cw">
                                      <p:cBhvr>
                                        <p:cTn id="164" dur="500" fill="hold"/>
                                        <p:tgtEl>
                                          <p:spTgt spid="17"/>
                                        </p:tgtEl>
                                        <p:attrNameLst>
                                          <p:attrName>fillcolor</p:attrName>
                                        </p:attrNameLst>
                                      </p:cBhvr>
                                      <p:to>
                                        <a:schemeClr val="accent2"/>
                                      </p:to>
                                    </p:animClr>
                                    <p:set>
                                      <p:cBhvr>
                                        <p:cTn id="165" dur="500" fill="hold"/>
                                        <p:tgtEl>
                                          <p:spTgt spid="17"/>
                                        </p:tgtEl>
                                        <p:attrNameLst>
                                          <p:attrName>fill.type</p:attrName>
                                        </p:attrNameLst>
                                      </p:cBhvr>
                                      <p:to>
                                        <p:strVal val="solid"/>
                                      </p:to>
                                    </p:set>
                                    <p:set>
                                      <p:cBhvr>
                                        <p:cTn id="166" dur="500" fill="hold"/>
                                        <p:tgtEl>
                                          <p:spTgt spid="17"/>
                                        </p:tgtEl>
                                        <p:attrNameLst>
                                          <p:attrName>fill.on</p:attrName>
                                        </p:attrNameLst>
                                      </p:cBhvr>
                                      <p:to>
                                        <p:strVal val="true"/>
                                      </p:to>
                                    </p:set>
                                  </p:childTnLst>
                                </p:cTn>
                              </p:par>
                              <p:par>
                                <p:cTn id="167" presetID="1" presetClass="emph" presetSubtype="2" fill="hold" nodeType="withEffect">
                                  <p:stCondLst>
                                    <p:cond delay="0"/>
                                  </p:stCondLst>
                                  <p:childTnLst>
                                    <p:animClr clrSpc="rgb" dir="cw">
                                      <p:cBhvr>
                                        <p:cTn id="168" dur="500" fill="hold"/>
                                        <p:tgtEl>
                                          <p:spTgt spid="16"/>
                                        </p:tgtEl>
                                        <p:attrNameLst>
                                          <p:attrName>fillcolor</p:attrName>
                                        </p:attrNameLst>
                                      </p:cBhvr>
                                      <p:to>
                                        <a:schemeClr val="accent2"/>
                                      </p:to>
                                    </p:animClr>
                                    <p:set>
                                      <p:cBhvr>
                                        <p:cTn id="169" dur="500" fill="hold"/>
                                        <p:tgtEl>
                                          <p:spTgt spid="16"/>
                                        </p:tgtEl>
                                        <p:attrNameLst>
                                          <p:attrName>fill.type</p:attrName>
                                        </p:attrNameLst>
                                      </p:cBhvr>
                                      <p:to>
                                        <p:strVal val="solid"/>
                                      </p:to>
                                    </p:set>
                                    <p:set>
                                      <p:cBhvr>
                                        <p:cTn id="170" dur="500" fill="hold"/>
                                        <p:tgtEl>
                                          <p:spTgt spid="16"/>
                                        </p:tgtEl>
                                        <p:attrNameLst>
                                          <p:attrName>fill.on</p:attrName>
                                        </p:attrNameLst>
                                      </p:cBhvr>
                                      <p:to>
                                        <p:strVal val="true"/>
                                      </p:to>
                                    </p:set>
                                  </p:childTnLst>
                                </p:cTn>
                              </p:par>
                              <p:par>
                                <p:cTn id="171" presetID="1" presetClass="emph" presetSubtype="2" fill="hold" nodeType="withEffect">
                                  <p:stCondLst>
                                    <p:cond delay="0"/>
                                  </p:stCondLst>
                                  <p:childTnLst>
                                    <p:animClr clrSpc="rgb" dir="cw">
                                      <p:cBhvr>
                                        <p:cTn id="172" dur="500" fill="hold"/>
                                        <p:tgtEl>
                                          <p:spTgt spid="15"/>
                                        </p:tgtEl>
                                        <p:attrNameLst>
                                          <p:attrName>fillcolor</p:attrName>
                                        </p:attrNameLst>
                                      </p:cBhvr>
                                      <p:to>
                                        <a:schemeClr val="accent2"/>
                                      </p:to>
                                    </p:animClr>
                                    <p:set>
                                      <p:cBhvr>
                                        <p:cTn id="173" dur="500" fill="hold"/>
                                        <p:tgtEl>
                                          <p:spTgt spid="15"/>
                                        </p:tgtEl>
                                        <p:attrNameLst>
                                          <p:attrName>fill.type</p:attrName>
                                        </p:attrNameLst>
                                      </p:cBhvr>
                                      <p:to>
                                        <p:strVal val="solid"/>
                                      </p:to>
                                    </p:set>
                                    <p:set>
                                      <p:cBhvr>
                                        <p:cTn id="174" dur="500" fill="hold"/>
                                        <p:tgtEl>
                                          <p:spTgt spid="15"/>
                                        </p:tgtEl>
                                        <p:attrNameLst>
                                          <p:attrName>fill.on</p:attrName>
                                        </p:attrNameLst>
                                      </p:cBhvr>
                                      <p:to>
                                        <p:strVal val="true"/>
                                      </p:to>
                                    </p:set>
                                  </p:childTnLst>
                                </p:cTn>
                              </p:par>
                              <p:par>
                                <p:cTn id="175" presetID="1" presetClass="emph" presetSubtype="2" fill="hold" nodeType="withEffect">
                                  <p:stCondLst>
                                    <p:cond delay="0"/>
                                  </p:stCondLst>
                                  <p:childTnLst>
                                    <p:animClr clrSpc="rgb" dir="cw">
                                      <p:cBhvr>
                                        <p:cTn id="176" dur="500" fill="hold"/>
                                        <p:tgtEl>
                                          <p:spTgt spid="14"/>
                                        </p:tgtEl>
                                        <p:attrNameLst>
                                          <p:attrName>fillcolor</p:attrName>
                                        </p:attrNameLst>
                                      </p:cBhvr>
                                      <p:to>
                                        <a:schemeClr val="accent2"/>
                                      </p:to>
                                    </p:animClr>
                                    <p:set>
                                      <p:cBhvr>
                                        <p:cTn id="177" dur="500" fill="hold"/>
                                        <p:tgtEl>
                                          <p:spTgt spid="14"/>
                                        </p:tgtEl>
                                        <p:attrNameLst>
                                          <p:attrName>fill.type</p:attrName>
                                        </p:attrNameLst>
                                      </p:cBhvr>
                                      <p:to>
                                        <p:strVal val="solid"/>
                                      </p:to>
                                    </p:set>
                                    <p:set>
                                      <p:cBhvr>
                                        <p:cTn id="178" dur="500" fill="hold"/>
                                        <p:tgtEl>
                                          <p:spTgt spid="14"/>
                                        </p:tgtEl>
                                        <p:attrNameLst>
                                          <p:attrName>fill.on</p:attrName>
                                        </p:attrNameLst>
                                      </p:cBhvr>
                                      <p:to>
                                        <p:strVal val="true"/>
                                      </p:to>
                                    </p:set>
                                  </p:childTnLst>
                                </p:cTn>
                              </p:par>
                              <p:par>
                                <p:cTn id="179" presetID="1" presetClass="entr" presetSubtype="0" fill="hold" grpId="0" nodeType="withEffect">
                                  <p:stCondLst>
                                    <p:cond delay="0"/>
                                  </p:stCondLst>
                                  <p:childTnLst>
                                    <p:set>
                                      <p:cBhvr>
                                        <p:cTn id="18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33" grpId="0"/>
      <p:bldP spid="34" grpId="0"/>
      <p:bldP spid="35" grpId="0"/>
      <p:bldP spid="36" grpId="0"/>
      <p:bldP spid="37" grpId="0"/>
      <p:bldP spid="38" grpId="0"/>
      <p:bldP spid="4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atin typeface="Garamond" charset="0"/>
              </a:rPr>
              <a:t>Predicated Execution (III)</a:t>
            </a:r>
          </a:p>
        </p:txBody>
      </p:sp>
      <p:sp>
        <p:nvSpPr>
          <p:cNvPr id="3" name="Content Placeholder 2"/>
          <p:cNvSpPr>
            <a:spLocks noGrp="1"/>
          </p:cNvSpPr>
          <p:nvPr>
            <p:ph idx="1"/>
          </p:nvPr>
        </p:nvSpPr>
        <p:spPr>
          <a:xfrm>
            <a:off x="228600" y="869950"/>
            <a:ext cx="8915400" cy="5194300"/>
          </a:xfrm>
        </p:spPr>
        <p:txBody>
          <a:bodyPr/>
          <a:lstStyle/>
          <a:p>
            <a:r>
              <a:rPr lang="en-US">
                <a:solidFill>
                  <a:srgbClr val="0000FF"/>
                </a:solidFill>
                <a:latin typeface="Tahoma" charset="0"/>
              </a:rPr>
              <a:t>Advantages</a:t>
            </a:r>
            <a:r>
              <a:rPr lang="en-US">
                <a:latin typeface="Tahoma" charset="0"/>
              </a:rPr>
              <a:t>:</a:t>
            </a:r>
          </a:p>
          <a:p>
            <a:pPr lvl="1">
              <a:buFont typeface="Wingdings" charset="0"/>
              <a:buNone/>
            </a:pPr>
            <a:r>
              <a:rPr lang="en-US" sz="1800">
                <a:latin typeface="Tahoma" charset="0"/>
                <a:ea typeface="ＭＳ Ｐゴシック" charset="0"/>
              </a:rPr>
              <a:t>+ Eliminates mispredictions for hard-to-predict branches</a:t>
            </a:r>
          </a:p>
          <a:p>
            <a:pPr lvl="1">
              <a:buFont typeface="Wingdings" charset="0"/>
              <a:buNone/>
            </a:pPr>
            <a:r>
              <a:rPr lang="en-US" sz="1800">
                <a:latin typeface="Tahoma" charset="0"/>
                <a:ea typeface="ＭＳ Ｐゴシック" charset="0"/>
              </a:rPr>
              <a:t>	</a:t>
            </a:r>
            <a:r>
              <a:rPr lang="en-US" sz="1600">
                <a:latin typeface="Tahoma" charset="0"/>
                <a:ea typeface="ＭＳ Ｐゴシック" charset="0"/>
              </a:rPr>
              <a:t>+ No need for branch prediction for some branches</a:t>
            </a:r>
          </a:p>
          <a:p>
            <a:pPr lvl="1">
              <a:buFont typeface="Wingdings" charset="0"/>
              <a:buNone/>
            </a:pPr>
            <a:r>
              <a:rPr lang="en-US" sz="1600">
                <a:latin typeface="Tahoma" charset="0"/>
                <a:ea typeface="ＭＳ Ｐゴシック" charset="0"/>
              </a:rPr>
              <a:t>	+ </a:t>
            </a:r>
            <a:r>
              <a:rPr lang="en-US" sz="1600">
                <a:solidFill>
                  <a:srgbClr val="FF0000"/>
                </a:solidFill>
                <a:latin typeface="Tahoma" charset="0"/>
                <a:ea typeface="ＭＳ Ｐゴシック" charset="0"/>
              </a:rPr>
              <a:t>Good if misprediction cost &gt; useless work due to predication</a:t>
            </a:r>
          </a:p>
          <a:p>
            <a:pPr lvl="1">
              <a:buFont typeface="Wingdings" charset="0"/>
              <a:buNone/>
            </a:pPr>
            <a:r>
              <a:rPr lang="en-US" sz="1800">
                <a:latin typeface="Tahoma" charset="0"/>
                <a:ea typeface="ＭＳ Ｐゴシック" charset="0"/>
              </a:rPr>
              <a:t>+ Enables code optimizations hindered by the control dependency</a:t>
            </a:r>
          </a:p>
          <a:p>
            <a:pPr lvl="1">
              <a:buFont typeface="Wingdings" charset="0"/>
              <a:buNone/>
            </a:pPr>
            <a:r>
              <a:rPr lang="en-US" sz="1800">
                <a:latin typeface="Tahoma" charset="0"/>
                <a:ea typeface="ＭＳ Ｐゴシック" charset="0"/>
              </a:rPr>
              <a:t>    </a:t>
            </a:r>
            <a:r>
              <a:rPr lang="en-US" sz="1600">
                <a:latin typeface="Tahoma" charset="0"/>
                <a:ea typeface="ＭＳ Ｐゴシック" charset="0"/>
              </a:rPr>
              <a:t>+ Can move instructions more freely within predicated code</a:t>
            </a:r>
          </a:p>
          <a:p>
            <a:endParaRPr lang="en-US">
              <a:solidFill>
                <a:srgbClr val="0000FF"/>
              </a:solidFill>
              <a:latin typeface="Tahoma" charset="0"/>
            </a:endParaRPr>
          </a:p>
          <a:p>
            <a:r>
              <a:rPr lang="en-US">
                <a:solidFill>
                  <a:srgbClr val="0000FF"/>
                </a:solidFill>
                <a:latin typeface="Tahoma" charset="0"/>
              </a:rPr>
              <a:t>Disadvantages</a:t>
            </a:r>
            <a:r>
              <a:rPr lang="en-US">
                <a:latin typeface="Tahoma" charset="0"/>
              </a:rPr>
              <a:t>:</a:t>
            </a:r>
          </a:p>
          <a:p>
            <a:pPr lvl="1">
              <a:buFont typeface="Wingdings" charset="0"/>
              <a:buNone/>
            </a:pPr>
            <a:r>
              <a:rPr lang="en-US" sz="1800">
                <a:latin typeface="Tahoma" charset="0"/>
                <a:ea typeface="ＭＳ Ｐゴシック" charset="0"/>
              </a:rPr>
              <a:t>-- Causes useless work for branches that are easy to predict</a:t>
            </a:r>
          </a:p>
          <a:p>
            <a:pPr lvl="1">
              <a:buFont typeface="Wingdings" charset="0"/>
              <a:buNone/>
            </a:pPr>
            <a:r>
              <a:rPr lang="en-US" sz="1800">
                <a:latin typeface="Tahoma" charset="0"/>
                <a:ea typeface="ＭＳ Ｐゴシック" charset="0"/>
              </a:rPr>
              <a:t>	</a:t>
            </a:r>
            <a:r>
              <a:rPr lang="en-US" sz="1600">
                <a:latin typeface="Tahoma" charset="0"/>
                <a:ea typeface="ＭＳ Ｐゴシック" charset="0"/>
              </a:rPr>
              <a:t>-- </a:t>
            </a:r>
            <a:r>
              <a:rPr lang="en-US" sz="1600">
                <a:solidFill>
                  <a:srgbClr val="FF0000"/>
                </a:solidFill>
                <a:latin typeface="Tahoma" charset="0"/>
                <a:ea typeface="ＭＳ Ｐゴシック" charset="0"/>
              </a:rPr>
              <a:t>Reduces performance if misprediction cost &lt; useless work</a:t>
            </a:r>
          </a:p>
          <a:p>
            <a:pPr lvl="1">
              <a:buFont typeface="Wingdings" charset="0"/>
              <a:buNone/>
            </a:pPr>
            <a:r>
              <a:rPr lang="en-US" sz="1600">
                <a:solidFill>
                  <a:srgbClr val="FF0000"/>
                </a:solidFill>
                <a:latin typeface="Tahoma" charset="0"/>
                <a:ea typeface="ＭＳ Ｐゴシック" charset="0"/>
              </a:rPr>
              <a:t>     </a:t>
            </a:r>
            <a:r>
              <a:rPr lang="en-US" sz="1600">
                <a:latin typeface="Tahoma" charset="0"/>
                <a:ea typeface="ＭＳ Ｐゴシック" charset="0"/>
              </a:rPr>
              <a:t>-- </a:t>
            </a:r>
            <a:r>
              <a:rPr lang="en-US" altLang="ko-KR" sz="1600">
                <a:solidFill>
                  <a:srgbClr val="0000CC"/>
                </a:solidFill>
                <a:latin typeface="Tahoma" charset="0"/>
                <a:ea typeface="굴림" charset="0"/>
                <a:cs typeface="굴림" charset="0"/>
              </a:rPr>
              <a:t>Adaptivity</a:t>
            </a:r>
            <a:r>
              <a:rPr lang="en-US" altLang="ko-KR" sz="1600">
                <a:latin typeface="Tahoma" charset="0"/>
                <a:ea typeface="굴림" charset="0"/>
                <a:cs typeface="굴림" charset="0"/>
              </a:rPr>
              <a:t>: Static predication is not adaptive to run-time branch behavior. Branch 	behavior changes based on input set, phase, control-flow path.</a:t>
            </a:r>
            <a:endParaRPr lang="en-US" sz="1600">
              <a:latin typeface="Tahoma" charset="0"/>
              <a:ea typeface="ＭＳ Ｐゴシック" charset="0"/>
              <a:sym typeface="Wingdings" charset="0"/>
            </a:endParaRPr>
          </a:p>
          <a:p>
            <a:pPr lvl="1">
              <a:buFont typeface="Wingdings" charset="0"/>
              <a:buNone/>
            </a:pPr>
            <a:r>
              <a:rPr lang="en-US" sz="1800">
                <a:latin typeface="Tahoma" charset="0"/>
                <a:ea typeface="ＭＳ Ｐゴシック" charset="0"/>
              </a:rPr>
              <a:t>-- Additional hardware and ISA support</a:t>
            </a:r>
          </a:p>
          <a:p>
            <a:pPr lvl="1">
              <a:buFont typeface="Wingdings" charset="0"/>
              <a:buNone/>
            </a:pPr>
            <a:r>
              <a:rPr lang="en-US" sz="1800">
                <a:latin typeface="Tahoma" charset="0"/>
                <a:ea typeface="ＭＳ Ｐゴシック" charset="0"/>
              </a:rPr>
              <a:t>-- Cannot eliminate all hard to predict branches </a:t>
            </a:r>
          </a:p>
          <a:p>
            <a:pPr lvl="1">
              <a:buFont typeface="Wingdings" charset="0"/>
              <a:buNone/>
            </a:pPr>
            <a:r>
              <a:rPr lang="en-US" sz="1600">
                <a:latin typeface="Tahoma" charset="0"/>
                <a:ea typeface="ＭＳ Ｐゴシック" charset="0"/>
              </a:rPr>
              <a:t>    -- Loop branches?</a:t>
            </a:r>
          </a:p>
          <a:p>
            <a:pPr lvl="1">
              <a:buFont typeface="Wingdings" charset="0"/>
              <a:buNone/>
            </a:pPr>
            <a:r>
              <a:rPr lang="en-US" sz="1800">
                <a:latin typeface="Tahoma" charset="0"/>
                <a:ea typeface="ＭＳ Ｐゴシック" charset="0"/>
              </a:rPr>
              <a:t>		</a:t>
            </a:r>
          </a:p>
          <a:p>
            <a:pPr lvl="1">
              <a:buFont typeface="Wingdings" charset="0"/>
              <a:buNone/>
            </a:pPr>
            <a:endParaRPr lang="en-US">
              <a:latin typeface="Tahoma" charset="0"/>
              <a:ea typeface="ＭＳ Ｐゴシック" charset="0"/>
            </a:endParaRPr>
          </a:p>
        </p:txBody>
      </p:sp>
      <p:sp>
        <p:nvSpPr>
          <p:cNvPr id="768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2C5D57A-F6E3-E842-AA85-8B7B68077223}" type="slidenum">
              <a:rPr lang="en-US" sz="1600">
                <a:latin typeface="Garamond" charset="0"/>
                <a:cs typeface="Arial" charset="0"/>
              </a:rPr>
              <a:pPr eaLnBrk="1" hangingPunct="1"/>
              <a:t>52</a:t>
            </a:fld>
            <a:endParaRPr lang="en-US" sz="1600">
              <a:latin typeface="Garamond" charset="0"/>
              <a:cs typeface="Arial" charset="0"/>
            </a:endParaRPr>
          </a:p>
        </p:txBody>
      </p:sp>
    </p:spTree>
    <p:extLst>
      <p:ext uri="{BB962C8B-B14F-4D97-AF65-F5344CB8AC3E}">
        <p14:creationId xmlns:p14="http://schemas.microsoft.com/office/powerpoint/2010/main" val="102017387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atin typeface="Garamond" charset="0"/>
              </a:rPr>
              <a:t>Conditional Move Operations</a:t>
            </a:r>
          </a:p>
        </p:txBody>
      </p:sp>
      <p:sp>
        <p:nvSpPr>
          <p:cNvPr id="74754" name="Content Placeholder 2"/>
          <p:cNvSpPr>
            <a:spLocks noGrp="1"/>
          </p:cNvSpPr>
          <p:nvPr>
            <p:ph idx="1"/>
          </p:nvPr>
        </p:nvSpPr>
        <p:spPr>
          <a:xfrm>
            <a:off x="228600" y="996950"/>
            <a:ext cx="8610600" cy="5194300"/>
          </a:xfrm>
        </p:spPr>
        <p:txBody>
          <a:bodyPr/>
          <a:lstStyle/>
          <a:p>
            <a:r>
              <a:rPr lang="en-US">
                <a:latin typeface="Tahoma" charset="0"/>
              </a:rPr>
              <a:t>Very limited form of predicated execution</a:t>
            </a:r>
          </a:p>
          <a:p>
            <a:endParaRPr lang="en-US">
              <a:latin typeface="Tahoma" charset="0"/>
            </a:endParaRPr>
          </a:p>
          <a:p>
            <a:r>
              <a:rPr lang="en-US">
                <a:latin typeface="Tahoma" charset="0"/>
              </a:rPr>
              <a:t>CMOV R1 </a:t>
            </a:r>
            <a:r>
              <a:rPr lang="en-US">
                <a:latin typeface="Tahoma" charset="0"/>
                <a:sym typeface="Wingdings" charset="0"/>
              </a:rPr>
              <a:t> </a:t>
            </a:r>
            <a:r>
              <a:rPr lang="en-US">
                <a:latin typeface="Tahoma" charset="0"/>
              </a:rPr>
              <a:t>R2</a:t>
            </a:r>
          </a:p>
          <a:p>
            <a:pPr lvl="1"/>
            <a:r>
              <a:rPr lang="en-US">
                <a:latin typeface="Tahoma" charset="0"/>
                <a:ea typeface="ＭＳ Ｐゴシック" charset="0"/>
              </a:rPr>
              <a:t>R1 = (ConditionCode == true) ? R2 : R1</a:t>
            </a:r>
          </a:p>
          <a:p>
            <a:pPr lvl="1"/>
            <a:r>
              <a:rPr lang="en-US">
                <a:latin typeface="Tahoma" charset="0"/>
                <a:ea typeface="ＭＳ Ｐゴシック" charset="0"/>
              </a:rPr>
              <a:t>Employed in most modern ISAs (x86, Alpha)</a:t>
            </a:r>
          </a:p>
          <a:p>
            <a:pPr lvl="2"/>
            <a:endParaRPr lang="en-US">
              <a:latin typeface="Tahoma" charset="0"/>
              <a:ea typeface="ＭＳ Ｐゴシック" charset="0"/>
            </a:endParaRPr>
          </a:p>
        </p:txBody>
      </p:sp>
      <p:sp>
        <p:nvSpPr>
          <p:cNvPr id="747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258A1CF-C778-674C-8CB3-B57BDAD6FF6D}" type="slidenum">
              <a:rPr lang="en-US" sz="1600">
                <a:latin typeface="Garamond" charset="0"/>
                <a:cs typeface="Arial" charset="0"/>
              </a:rPr>
              <a:pPr eaLnBrk="1" hangingPunct="1"/>
              <a:t>53</a:t>
            </a:fld>
            <a:endParaRPr lang="en-US" sz="1600">
              <a:latin typeface="Garamond" charset="0"/>
              <a:cs typeface="Arial" charset="0"/>
            </a:endParaRPr>
          </a:p>
        </p:txBody>
      </p:sp>
    </p:spTree>
    <p:extLst>
      <p:ext uri="{BB962C8B-B14F-4D97-AF65-F5344CB8AC3E}">
        <p14:creationId xmlns:p14="http://schemas.microsoft.com/office/powerpoint/2010/main" val="41656307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703" name="AutoShape 79">
            <a:hlinkClick r:id="" action="ppaction://hlinkshowjump?jump=previousslide" highlightClick="1"/>
          </p:cNvPr>
          <p:cNvSpPr>
            <a:spLocks noChangeArrowheads="1"/>
          </p:cNvSpPr>
          <p:nvPr/>
        </p:nvSpPr>
        <p:spPr bwMode="auto">
          <a:xfrm>
            <a:off x="7221538" y="6540500"/>
            <a:ext cx="1306512" cy="192088"/>
          </a:xfrm>
          <a:prstGeom prst="actionButtonBlank">
            <a:avLst/>
          </a:prstGeom>
          <a:noFill/>
          <a:ln w="9525">
            <a:noFill/>
            <a:miter lim="800000"/>
            <a:headEnd/>
            <a:tailEnd/>
          </a:ln>
          <a:effectLst/>
        </p:spPr>
        <p:txBody>
          <a:bodyPr wrap="none" anchor="ctr"/>
          <a:lstStyle/>
          <a:p>
            <a:endParaRPr lang="en-US"/>
          </a:p>
        </p:txBody>
      </p:sp>
      <p:sp>
        <p:nvSpPr>
          <p:cNvPr id="666626" name="Rectangle 2"/>
          <p:cNvSpPr>
            <a:spLocks noGrp="1" noChangeArrowheads="1"/>
          </p:cNvSpPr>
          <p:nvPr>
            <p:ph type="title"/>
          </p:nvPr>
        </p:nvSpPr>
        <p:spPr/>
        <p:txBody>
          <a:bodyPr/>
          <a:lstStyle/>
          <a:p>
            <a:r>
              <a:rPr lang="en-US" altLang="ko-KR" dirty="0">
                <a:ea typeface="굴림" pitchFamily="34" charset="-127"/>
              </a:rPr>
              <a:t>Dual-path </a:t>
            </a:r>
            <a:r>
              <a:rPr lang="en-US" altLang="ko-KR" dirty="0" smtClean="0">
                <a:ea typeface="굴림" pitchFamily="34" charset="-127"/>
              </a:rPr>
              <a:t>Execution</a:t>
            </a:r>
            <a:endParaRPr lang="en-US" dirty="0"/>
          </a:p>
        </p:txBody>
      </p:sp>
      <p:sp>
        <p:nvSpPr>
          <p:cNvPr id="666627" name="Rectangle 3"/>
          <p:cNvSpPr>
            <a:spLocks noGrp="1" noChangeArrowheads="1"/>
          </p:cNvSpPr>
          <p:nvPr>
            <p:ph type="body" idx="1"/>
          </p:nvPr>
        </p:nvSpPr>
        <p:spPr>
          <a:xfrm>
            <a:off x="1538288" y="1854200"/>
            <a:ext cx="2579687" cy="444500"/>
          </a:xfrm>
        </p:spPr>
        <p:txBody>
          <a:bodyPr/>
          <a:lstStyle/>
          <a:p>
            <a:pPr marL="571500" indent="-571500">
              <a:buFont typeface="Wingdings" pitchFamily="2" charset="2"/>
              <a:buNone/>
            </a:pPr>
            <a:r>
              <a:rPr lang="en-US" altLang="ko-KR" sz="2000" dirty="0">
                <a:ea typeface="굴림" pitchFamily="34" charset="-127"/>
              </a:rPr>
              <a:t>Low-confidence</a:t>
            </a:r>
          </a:p>
        </p:txBody>
      </p:sp>
      <p:sp>
        <p:nvSpPr>
          <p:cNvPr id="666628" name="Rectangle 4"/>
          <p:cNvSpPr>
            <a:spLocks noChangeArrowheads="1"/>
          </p:cNvSpPr>
          <p:nvPr/>
        </p:nvSpPr>
        <p:spPr bwMode="auto">
          <a:xfrm>
            <a:off x="4305300" y="2468563"/>
            <a:ext cx="460375" cy="422275"/>
          </a:xfrm>
          <a:prstGeom prst="rect">
            <a:avLst/>
          </a:prstGeom>
          <a:noFill/>
          <a:ln w="9525">
            <a:solidFill>
              <a:schemeClr val="tx1"/>
            </a:solidFill>
            <a:miter lim="800000"/>
            <a:headEnd/>
            <a:tailEnd/>
          </a:ln>
          <a:effectLst/>
        </p:spPr>
        <p:txBody>
          <a:bodyPr wrap="none" anchor="ctr"/>
          <a:lstStyle/>
          <a:p>
            <a:pPr algn="ctr"/>
            <a:r>
              <a:rPr lang="en-US"/>
              <a:t>C</a:t>
            </a:r>
          </a:p>
        </p:txBody>
      </p:sp>
      <p:sp>
        <p:nvSpPr>
          <p:cNvPr id="666629" name="Rectangle 5"/>
          <p:cNvSpPr>
            <a:spLocks noChangeArrowheads="1"/>
          </p:cNvSpPr>
          <p:nvPr/>
        </p:nvSpPr>
        <p:spPr bwMode="auto">
          <a:xfrm>
            <a:off x="4303713" y="3198813"/>
            <a:ext cx="460375" cy="422275"/>
          </a:xfrm>
          <a:prstGeom prst="rect">
            <a:avLst/>
          </a:prstGeom>
          <a:noFill/>
          <a:ln w="9525">
            <a:solidFill>
              <a:schemeClr val="tx1"/>
            </a:solidFill>
            <a:miter lim="800000"/>
            <a:headEnd/>
            <a:tailEnd/>
          </a:ln>
          <a:effectLst/>
        </p:spPr>
        <p:txBody>
          <a:bodyPr wrap="none" anchor="ctr"/>
          <a:lstStyle/>
          <a:p>
            <a:pPr algn="ctr"/>
            <a:r>
              <a:rPr lang="en-US"/>
              <a:t>D</a:t>
            </a:r>
          </a:p>
        </p:txBody>
      </p:sp>
      <p:sp>
        <p:nvSpPr>
          <p:cNvPr id="666630" name="Rectangle 6"/>
          <p:cNvSpPr>
            <a:spLocks noChangeArrowheads="1"/>
          </p:cNvSpPr>
          <p:nvPr/>
        </p:nvSpPr>
        <p:spPr bwMode="auto">
          <a:xfrm>
            <a:off x="4305300" y="3889375"/>
            <a:ext cx="460375" cy="422275"/>
          </a:xfrm>
          <a:prstGeom prst="rect">
            <a:avLst/>
          </a:prstGeom>
          <a:noFill/>
          <a:ln w="9525">
            <a:solidFill>
              <a:schemeClr val="tx1"/>
            </a:solidFill>
            <a:miter lim="800000"/>
            <a:headEnd/>
            <a:tailEnd/>
          </a:ln>
          <a:effectLst/>
        </p:spPr>
        <p:txBody>
          <a:bodyPr wrap="none" anchor="ctr"/>
          <a:lstStyle/>
          <a:p>
            <a:pPr algn="ctr"/>
            <a:r>
              <a:rPr lang="en-US"/>
              <a:t>E</a:t>
            </a:r>
          </a:p>
        </p:txBody>
      </p:sp>
      <p:sp>
        <p:nvSpPr>
          <p:cNvPr id="666631" name="Rectangle 7"/>
          <p:cNvSpPr>
            <a:spLocks noChangeArrowheads="1"/>
          </p:cNvSpPr>
          <p:nvPr/>
        </p:nvSpPr>
        <p:spPr bwMode="auto">
          <a:xfrm>
            <a:off x="4303713" y="4581525"/>
            <a:ext cx="460375" cy="422275"/>
          </a:xfrm>
          <a:prstGeom prst="rect">
            <a:avLst/>
          </a:prstGeom>
          <a:noFill/>
          <a:ln w="9525">
            <a:solidFill>
              <a:schemeClr val="tx1"/>
            </a:solidFill>
            <a:miter lim="800000"/>
            <a:headEnd/>
            <a:tailEnd/>
          </a:ln>
          <a:effectLst/>
        </p:spPr>
        <p:txBody>
          <a:bodyPr wrap="none" anchor="ctr"/>
          <a:lstStyle/>
          <a:p>
            <a:pPr algn="ctr"/>
            <a:r>
              <a:rPr lang="en-US"/>
              <a:t>F</a:t>
            </a:r>
          </a:p>
        </p:txBody>
      </p:sp>
      <p:sp>
        <p:nvSpPr>
          <p:cNvPr id="666632" name="Line 8"/>
          <p:cNvSpPr>
            <a:spLocks noChangeShapeType="1"/>
          </p:cNvSpPr>
          <p:nvPr/>
        </p:nvSpPr>
        <p:spPr bwMode="auto">
          <a:xfrm>
            <a:off x="5648325" y="2162175"/>
            <a:ext cx="3175" cy="307975"/>
          </a:xfrm>
          <a:prstGeom prst="line">
            <a:avLst/>
          </a:prstGeom>
          <a:noFill/>
          <a:ln w="9525">
            <a:solidFill>
              <a:schemeClr val="accent2"/>
            </a:solidFill>
            <a:round/>
            <a:headEnd/>
            <a:tailEnd type="triangle" w="med" len="med"/>
          </a:ln>
          <a:effectLst/>
        </p:spPr>
        <p:txBody>
          <a:bodyPr/>
          <a:lstStyle/>
          <a:p>
            <a:endParaRPr lang="en-US"/>
          </a:p>
        </p:txBody>
      </p:sp>
      <p:sp>
        <p:nvSpPr>
          <p:cNvPr id="666633" name="Line 9"/>
          <p:cNvSpPr>
            <a:spLocks noChangeShapeType="1"/>
          </p:cNvSpPr>
          <p:nvPr/>
        </p:nvSpPr>
        <p:spPr bwMode="auto">
          <a:xfrm>
            <a:off x="5651500" y="2890838"/>
            <a:ext cx="0" cy="307975"/>
          </a:xfrm>
          <a:prstGeom prst="line">
            <a:avLst/>
          </a:prstGeom>
          <a:noFill/>
          <a:ln w="9525">
            <a:solidFill>
              <a:schemeClr val="accent2"/>
            </a:solidFill>
            <a:round/>
            <a:headEnd/>
            <a:tailEnd type="triangle" w="med" len="med"/>
          </a:ln>
          <a:effectLst/>
        </p:spPr>
        <p:txBody>
          <a:bodyPr/>
          <a:lstStyle/>
          <a:p>
            <a:endParaRPr lang="en-US"/>
          </a:p>
        </p:txBody>
      </p:sp>
      <p:sp>
        <p:nvSpPr>
          <p:cNvPr id="666634" name="Line 10"/>
          <p:cNvSpPr>
            <a:spLocks noChangeShapeType="1"/>
          </p:cNvSpPr>
          <p:nvPr/>
        </p:nvSpPr>
        <p:spPr bwMode="auto">
          <a:xfrm>
            <a:off x="4533900" y="3621088"/>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666636" name="Line 12"/>
          <p:cNvSpPr>
            <a:spLocks noChangeShapeType="1"/>
          </p:cNvSpPr>
          <p:nvPr/>
        </p:nvSpPr>
        <p:spPr bwMode="auto">
          <a:xfrm>
            <a:off x="4533900" y="4313238"/>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666637" name="Rectangle 13"/>
          <p:cNvSpPr>
            <a:spLocks noChangeArrowheads="1"/>
          </p:cNvSpPr>
          <p:nvPr/>
        </p:nvSpPr>
        <p:spPr bwMode="auto">
          <a:xfrm>
            <a:off x="5418138" y="2468563"/>
            <a:ext cx="460375" cy="425450"/>
          </a:xfrm>
          <a:prstGeom prst="rect">
            <a:avLst/>
          </a:prstGeom>
          <a:noFill/>
          <a:ln w="9525">
            <a:solidFill>
              <a:schemeClr val="tx1"/>
            </a:solidFill>
            <a:miter lim="800000"/>
            <a:headEnd/>
            <a:tailEnd/>
          </a:ln>
          <a:effectLst/>
        </p:spPr>
        <p:txBody>
          <a:bodyPr wrap="none" anchor="ctr"/>
          <a:lstStyle/>
          <a:p>
            <a:pPr algn="ctr"/>
            <a:r>
              <a:rPr lang="en-US"/>
              <a:t>B</a:t>
            </a:r>
          </a:p>
        </p:txBody>
      </p:sp>
      <p:sp>
        <p:nvSpPr>
          <p:cNvPr id="666638" name="Rectangle 14"/>
          <p:cNvSpPr>
            <a:spLocks noChangeArrowheads="1"/>
          </p:cNvSpPr>
          <p:nvPr/>
        </p:nvSpPr>
        <p:spPr bwMode="auto">
          <a:xfrm>
            <a:off x="5418138" y="3198813"/>
            <a:ext cx="460375" cy="422275"/>
          </a:xfrm>
          <a:prstGeom prst="rect">
            <a:avLst/>
          </a:prstGeom>
          <a:noFill/>
          <a:ln w="9525">
            <a:solidFill>
              <a:schemeClr val="tx1"/>
            </a:solidFill>
            <a:miter lim="800000"/>
            <a:headEnd/>
            <a:tailEnd/>
          </a:ln>
          <a:effectLst/>
        </p:spPr>
        <p:txBody>
          <a:bodyPr wrap="none" anchor="ctr"/>
          <a:lstStyle/>
          <a:p>
            <a:pPr algn="ctr"/>
            <a:r>
              <a:rPr lang="en-US"/>
              <a:t>D</a:t>
            </a:r>
          </a:p>
        </p:txBody>
      </p:sp>
      <p:sp>
        <p:nvSpPr>
          <p:cNvPr id="666639" name="Rectangle 15"/>
          <p:cNvSpPr>
            <a:spLocks noChangeArrowheads="1"/>
          </p:cNvSpPr>
          <p:nvPr/>
        </p:nvSpPr>
        <p:spPr bwMode="auto">
          <a:xfrm>
            <a:off x="5419725" y="3889375"/>
            <a:ext cx="460375" cy="422275"/>
          </a:xfrm>
          <a:prstGeom prst="rect">
            <a:avLst/>
          </a:prstGeom>
          <a:noFill/>
          <a:ln w="9525">
            <a:solidFill>
              <a:schemeClr val="tx1"/>
            </a:solidFill>
            <a:miter lim="800000"/>
            <a:headEnd/>
            <a:tailEnd/>
          </a:ln>
          <a:effectLst/>
        </p:spPr>
        <p:txBody>
          <a:bodyPr wrap="none" anchor="ctr"/>
          <a:lstStyle/>
          <a:p>
            <a:pPr algn="ctr"/>
            <a:r>
              <a:rPr lang="en-US"/>
              <a:t>E</a:t>
            </a:r>
          </a:p>
        </p:txBody>
      </p:sp>
      <p:sp>
        <p:nvSpPr>
          <p:cNvPr id="666640" name="Rectangle 16"/>
          <p:cNvSpPr>
            <a:spLocks noChangeArrowheads="1"/>
          </p:cNvSpPr>
          <p:nvPr/>
        </p:nvSpPr>
        <p:spPr bwMode="auto">
          <a:xfrm>
            <a:off x="5418138" y="4581525"/>
            <a:ext cx="460375" cy="422275"/>
          </a:xfrm>
          <a:prstGeom prst="rect">
            <a:avLst/>
          </a:prstGeom>
          <a:noFill/>
          <a:ln w="9525">
            <a:solidFill>
              <a:schemeClr val="tx1"/>
            </a:solidFill>
            <a:miter lim="800000"/>
            <a:headEnd/>
            <a:tailEnd/>
          </a:ln>
          <a:effectLst/>
        </p:spPr>
        <p:txBody>
          <a:bodyPr wrap="none" anchor="ctr"/>
          <a:lstStyle/>
          <a:p>
            <a:pPr algn="ctr"/>
            <a:r>
              <a:rPr lang="en-US"/>
              <a:t>F</a:t>
            </a:r>
          </a:p>
        </p:txBody>
      </p:sp>
      <p:sp>
        <p:nvSpPr>
          <p:cNvPr id="666641" name="Line 17"/>
          <p:cNvSpPr>
            <a:spLocks noChangeShapeType="1"/>
          </p:cNvSpPr>
          <p:nvPr/>
        </p:nvSpPr>
        <p:spPr bwMode="auto">
          <a:xfrm>
            <a:off x="5648325" y="3621088"/>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666642" name="Line 18"/>
          <p:cNvSpPr>
            <a:spLocks noChangeShapeType="1"/>
          </p:cNvSpPr>
          <p:nvPr/>
        </p:nvSpPr>
        <p:spPr bwMode="auto">
          <a:xfrm>
            <a:off x="5648325" y="4313238"/>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666643" name="Rectangle 19"/>
          <p:cNvSpPr>
            <a:spLocks noChangeArrowheads="1"/>
          </p:cNvSpPr>
          <p:nvPr/>
        </p:nvSpPr>
        <p:spPr bwMode="auto">
          <a:xfrm>
            <a:off x="1038225" y="1779588"/>
            <a:ext cx="460375" cy="420687"/>
          </a:xfrm>
          <a:prstGeom prst="rect">
            <a:avLst/>
          </a:prstGeom>
          <a:noFill/>
          <a:ln w="9525">
            <a:solidFill>
              <a:schemeClr val="tx1"/>
            </a:solidFill>
            <a:miter lim="800000"/>
            <a:headEnd/>
            <a:tailEnd/>
          </a:ln>
          <a:effectLst/>
        </p:spPr>
        <p:txBody>
          <a:bodyPr wrap="none" anchor="ctr"/>
          <a:lstStyle/>
          <a:p>
            <a:pPr algn="ctr"/>
            <a:r>
              <a:rPr lang="en-US"/>
              <a:t>A</a:t>
            </a:r>
          </a:p>
        </p:txBody>
      </p:sp>
      <p:sp>
        <p:nvSpPr>
          <p:cNvPr id="666644" name="Rectangle 20"/>
          <p:cNvSpPr>
            <a:spLocks noChangeArrowheads="1"/>
          </p:cNvSpPr>
          <p:nvPr/>
        </p:nvSpPr>
        <p:spPr bwMode="auto">
          <a:xfrm>
            <a:off x="1538288" y="2506663"/>
            <a:ext cx="460375" cy="425450"/>
          </a:xfrm>
          <a:prstGeom prst="rect">
            <a:avLst/>
          </a:prstGeom>
          <a:noFill/>
          <a:ln w="9525">
            <a:solidFill>
              <a:schemeClr val="tx1"/>
            </a:solidFill>
            <a:miter lim="800000"/>
            <a:headEnd/>
            <a:tailEnd/>
          </a:ln>
          <a:effectLst/>
        </p:spPr>
        <p:txBody>
          <a:bodyPr wrap="none" anchor="ctr"/>
          <a:lstStyle/>
          <a:p>
            <a:pPr algn="ctr"/>
            <a:r>
              <a:rPr lang="en-US"/>
              <a:t>B</a:t>
            </a:r>
          </a:p>
        </p:txBody>
      </p:sp>
      <p:sp>
        <p:nvSpPr>
          <p:cNvPr id="666645" name="Rectangle 21"/>
          <p:cNvSpPr>
            <a:spLocks noChangeArrowheads="1"/>
          </p:cNvSpPr>
          <p:nvPr/>
        </p:nvSpPr>
        <p:spPr bwMode="auto">
          <a:xfrm>
            <a:off x="577850" y="2506663"/>
            <a:ext cx="460375" cy="422275"/>
          </a:xfrm>
          <a:prstGeom prst="rect">
            <a:avLst/>
          </a:prstGeom>
          <a:noFill/>
          <a:ln w="9525">
            <a:solidFill>
              <a:schemeClr val="tx1"/>
            </a:solidFill>
            <a:miter lim="800000"/>
            <a:headEnd/>
            <a:tailEnd/>
          </a:ln>
          <a:effectLst/>
        </p:spPr>
        <p:txBody>
          <a:bodyPr wrap="none" anchor="ctr"/>
          <a:lstStyle/>
          <a:p>
            <a:pPr algn="ctr"/>
            <a:r>
              <a:rPr lang="en-US"/>
              <a:t>C</a:t>
            </a:r>
          </a:p>
        </p:txBody>
      </p:sp>
      <p:sp>
        <p:nvSpPr>
          <p:cNvPr id="666646" name="Rectangle 22"/>
          <p:cNvSpPr>
            <a:spLocks noChangeArrowheads="1"/>
          </p:cNvSpPr>
          <p:nvPr/>
        </p:nvSpPr>
        <p:spPr bwMode="auto">
          <a:xfrm>
            <a:off x="1038225" y="3198813"/>
            <a:ext cx="460375" cy="422275"/>
          </a:xfrm>
          <a:prstGeom prst="rect">
            <a:avLst/>
          </a:prstGeom>
          <a:noFill/>
          <a:ln w="9525">
            <a:solidFill>
              <a:schemeClr val="tx1"/>
            </a:solidFill>
            <a:miter lim="800000"/>
            <a:headEnd/>
            <a:tailEnd/>
          </a:ln>
          <a:effectLst/>
        </p:spPr>
        <p:txBody>
          <a:bodyPr wrap="none" anchor="ctr"/>
          <a:lstStyle/>
          <a:p>
            <a:pPr algn="ctr"/>
            <a:r>
              <a:rPr lang="en-US"/>
              <a:t>D</a:t>
            </a:r>
          </a:p>
        </p:txBody>
      </p:sp>
      <p:sp>
        <p:nvSpPr>
          <p:cNvPr id="666647" name="Rectangle 23"/>
          <p:cNvSpPr>
            <a:spLocks noChangeArrowheads="1"/>
          </p:cNvSpPr>
          <p:nvPr/>
        </p:nvSpPr>
        <p:spPr bwMode="auto">
          <a:xfrm>
            <a:off x="1039813" y="3889375"/>
            <a:ext cx="460375" cy="422275"/>
          </a:xfrm>
          <a:prstGeom prst="rect">
            <a:avLst/>
          </a:prstGeom>
          <a:noFill/>
          <a:ln w="9525">
            <a:solidFill>
              <a:schemeClr val="tx1"/>
            </a:solidFill>
            <a:miter lim="800000"/>
            <a:headEnd/>
            <a:tailEnd/>
          </a:ln>
          <a:effectLst/>
        </p:spPr>
        <p:txBody>
          <a:bodyPr wrap="none" anchor="ctr"/>
          <a:lstStyle/>
          <a:p>
            <a:pPr algn="ctr"/>
            <a:r>
              <a:rPr lang="en-US"/>
              <a:t>E</a:t>
            </a:r>
          </a:p>
        </p:txBody>
      </p:sp>
      <p:sp>
        <p:nvSpPr>
          <p:cNvPr id="666648" name="Rectangle 24"/>
          <p:cNvSpPr>
            <a:spLocks noChangeArrowheads="1"/>
          </p:cNvSpPr>
          <p:nvPr/>
        </p:nvSpPr>
        <p:spPr bwMode="auto">
          <a:xfrm>
            <a:off x="609600" y="4572000"/>
            <a:ext cx="460375" cy="422275"/>
          </a:xfrm>
          <a:prstGeom prst="rect">
            <a:avLst/>
          </a:prstGeom>
          <a:noFill/>
          <a:ln w="9525">
            <a:solidFill>
              <a:schemeClr val="tx1"/>
            </a:solidFill>
            <a:miter lim="800000"/>
            <a:headEnd/>
            <a:tailEnd/>
          </a:ln>
          <a:effectLst/>
        </p:spPr>
        <p:txBody>
          <a:bodyPr wrap="none" anchor="ctr"/>
          <a:lstStyle/>
          <a:p>
            <a:pPr algn="ctr"/>
            <a:r>
              <a:rPr lang="en-US" dirty="0"/>
              <a:t>F</a:t>
            </a:r>
          </a:p>
        </p:txBody>
      </p:sp>
      <p:sp>
        <p:nvSpPr>
          <p:cNvPr id="666649" name="Line 25"/>
          <p:cNvSpPr>
            <a:spLocks noChangeShapeType="1"/>
          </p:cNvSpPr>
          <p:nvPr/>
        </p:nvSpPr>
        <p:spPr bwMode="auto">
          <a:xfrm flipH="1">
            <a:off x="769938" y="2198688"/>
            <a:ext cx="457200" cy="307975"/>
          </a:xfrm>
          <a:prstGeom prst="line">
            <a:avLst/>
          </a:prstGeom>
          <a:noFill/>
          <a:ln w="9525">
            <a:solidFill>
              <a:schemeClr val="accent2"/>
            </a:solidFill>
            <a:round/>
            <a:headEnd/>
            <a:tailEnd type="triangle" w="med" len="med"/>
          </a:ln>
          <a:effectLst/>
        </p:spPr>
        <p:txBody>
          <a:bodyPr/>
          <a:lstStyle/>
          <a:p>
            <a:endParaRPr lang="en-US"/>
          </a:p>
        </p:txBody>
      </p:sp>
      <p:sp>
        <p:nvSpPr>
          <p:cNvPr id="666650" name="Line 26"/>
          <p:cNvSpPr>
            <a:spLocks noChangeShapeType="1"/>
          </p:cNvSpPr>
          <p:nvPr/>
        </p:nvSpPr>
        <p:spPr bwMode="auto">
          <a:xfrm>
            <a:off x="1303338" y="2198688"/>
            <a:ext cx="388937" cy="307975"/>
          </a:xfrm>
          <a:prstGeom prst="line">
            <a:avLst/>
          </a:prstGeom>
          <a:noFill/>
          <a:ln w="9525">
            <a:solidFill>
              <a:schemeClr val="accent2"/>
            </a:solidFill>
            <a:round/>
            <a:headEnd/>
            <a:tailEnd type="triangle" w="med" len="med"/>
          </a:ln>
          <a:effectLst/>
        </p:spPr>
        <p:txBody>
          <a:bodyPr/>
          <a:lstStyle/>
          <a:p>
            <a:endParaRPr lang="en-US"/>
          </a:p>
        </p:txBody>
      </p:sp>
      <p:sp>
        <p:nvSpPr>
          <p:cNvPr id="666651" name="Line 27"/>
          <p:cNvSpPr>
            <a:spLocks noChangeShapeType="1"/>
          </p:cNvSpPr>
          <p:nvPr/>
        </p:nvSpPr>
        <p:spPr bwMode="auto">
          <a:xfrm>
            <a:off x="769938" y="2928938"/>
            <a:ext cx="384175" cy="269875"/>
          </a:xfrm>
          <a:prstGeom prst="line">
            <a:avLst/>
          </a:prstGeom>
          <a:noFill/>
          <a:ln w="9525">
            <a:solidFill>
              <a:schemeClr val="accent2"/>
            </a:solidFill>
            <a:round/>
            <a:headEnd/>
            <a:tailEnd type="triangle" w="med" len="med"/>
          </a:ln>
          <a:effectLst/>
        </p:spPr>
        <p:txBody>
          <a:bodyPr/>
          <a:lstStyle/>
          <a:p>
            <a:endParaRPr lang="en-US"/>
          </a:p>
        </p:txBody>
      </p:sp>
      <p:sp>
        <p:nvSpPr>
          <p:cNvPr id="666652" name="Line 28"/>
          <p:cNvSpPr>
            <a:spLocks noChangeShapeType="1"/>
          </p:cNvSpPr>
          <p:nvPr/>
        </p:nvSpPr>
        <p:spPr bwMode="auto">
          <a:xfrm flipH="1">
            <a:off x="1384300" y="2928938"/>
            <a:ext cx="344488" cy="269875"/>
          </a:xfrm>
          <a:prstGeom prst="line">
            <a:avLst/>
          </a:prstGeom>
          <a:noFill/>
          <a:ln w="9525">
            <a:solidFill>
              <a:schemeClr val="accent2"/>
            </a:solidFill>
            <a:round/>
            <a:headEnd/>
            <a:tailEnd type="triangle" w="med" len="med"/>
          </a:ln>
          <a:effectLst/>
        </p:spPr>
        <p:txBody>
          <a:bodyPr/>
          <a:lstStyle/>
          <a:p>
            <a:endParaRPr lang="en-US"/>
          </a:p>
        </p:txBody>
      </p:sp>
      <p:sp>
        <p:nvSpPr>
          <p:cNvPr id="666653" name="Line 29"/>
          <p:cNvSpPr>
            <a:spLocks noChangeShapeType="1"/>
          </p:cNvSpPr>
          <p:nvPr/>
        </p:nvSpPr>
        <p:spPr bwMode="auto">
          <a:xfrm>
            <a:off x="1268413" y="3621088"/>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666654" name="Line 30"/>
          <p:cNvSpPr>
            <a:spLocks noChangeShapeType="1"/>
          </p:cNvSpPr>
          <p:nvPr/>
        </p:nvSpPr>
        <p:spPr bwMode="auto">
          <a:xfrm flipH="1">
            <a:off x="838200" y="4313239"/>
            <a:ext cx="430213" cy="258762"/>
          </a:xfrm>
          <a:prstGeom prst="line">
            <a:avLst/>
          </a:prstGeom>
          <a:noFill/>
          <a:ln w="9525">
            <a:solidFill>
              <a:schemeClr val="accent2"/>
            </a:solidFill>
            <a:round/>
            <a:headEnd/>
            <a:tailEnd type="triangle" w="med" len="med"/>
          </a:ln>
          <a:effectLst/>
        </p:spPr>
        <p:txBody>
          <a:bodyPr/>
          <a:lstStyle/>
          <a:p>
            <a:endParaRPr lang="en-US"/>
          </a:p>
        </p:txBody>
      </p:sp>
      <p:sp>
        <p:nvSpPr>
          <p:cNvPr id="666655" name="Line 31"/>
          <p:cNvSpPr>
            <a:spLocks noChangeShapeType="1"/>
          </p:cNvSpPr>
          <p:nvPr/>
        </p:nvSpPr>
        <p:spPr bwMode="auto">
          <a:xfrm>
            <a:off x="4530725" y="2162175"/>
            <a:ext cx="3175" cy="307975"/>
          </a:xfrm>
          <a:prstGeom prst="line">
            <a:avLst/>
          </a:prstGeom>
          <a:noFill/>
          <a:ln w="9525">
            <a:solidFill>
              <a:schemeClr val="accent2"/>
            </a:solidFill>
            <a:round/>
            <a:headEnd/>
            <a:tailEnd type="triangle" w="med" len="med"/>
          </a:ln>
          <a:effectLst/>
        </p:spPr>
        <p:txBody>
          <a:bodyPr/>
          <a:lstStyle/>
          <a:p>
            <a:endParaRPr lang="en-US"/>
          </a:p>
        </p:txBody>
      </p:sp>
      <p:sp>
        <p:nvSpPr>
          <p:cNvPr id="666656" name="Line 32"/>
          <p:cNvSpPr>
            <a:spLocks noChangeShapeType="1"/>
          </p:cNvSpPr>
          <p:nvPr/>
        </p:nvSpPr>
        <p:spPr bwMode="auto">
          <a:xfrm>
            <a:off x="4533900" y="2890838"/>
            <a:ext cx="0" cy="307975"/>
          </a:xfrm>
          <a:prstGeom prst="line">
            <a:avLst/>
          </a:prstGeom>
          <a:noFill/>
          <a:ln w="9525">
            <a:solidFill>
              <a:schemeClr val="accent2"/>
            </a:solidFill>
            <a:round/>
            <a:headEnd/>
            <a:tailEnd type="triangle" w="med" len="med"/>
          </a:ln>
          <a:effectLst/>
        </p:spPr>
        <p:txBody>
          <a:bodyPr/>
          <a:lstStyle/>
          <a:p>
            <a:endParaRPr lang="en-US"/>
          </a:p>
        </p:txBody>
      </p:sp>
      <p:sp>
        <p:nvSpPr>
          <p:cNvPr id="666657" name="Text Box 33"/>
          <p:cNvSpPr txBox="1">
            <a:spLocks noChangeArrowheads="1"/>
          </p:cNvSpPr>
          <p:nvPr/>
        </p:nvSpPr>
        <p:spPr bwMode="auto">
          <a:xfrm>
            <a:off x="4149725" y="1790700"/>
            <a:ext cx="989013" cy="366713"/>
          </a:xfrm>
          <a:prstGeom prst="rect">
            <a:avLst/>
          </a:prstGeom>
          <a:noFill/>
          <a:ln w="9525">
            <a:noFill/>
            <a:miter lim="800000"/>
            <a:headEnd/>
            <a:tailEnd/>
          </a:ln>
          <a:effectLst/>
        </p:spPr>
        <p:txBody>
          <a:bodyPr wrap="none">
            <a:spAutoFit/>
          </a:bodyPr>
          <a:lstStyle/>
          <a:p>
            <a:r>
              <a:rPr lang="en-US" altLang="ko-KR">
                <a:latin typeface="Verdana" pitchFamily="34" charset="0"/>
                <a:ea typeface="굴림" pitchFamily="34" charset="-127"/>
              </a:rPr>
              <a:t>path 1</a:t>
            </a:r>
            <a:r>
              <a:rPr lang="en-US" altLang="ko-KR">
                <a:ea typeface="굴림" pitchFamily="34" charset="-127"/>
              </a:rPr>
              <a:t> </a:t>
            </a:r>
            <a:endParaRPr lang="en-US"/>
          </a:p>
        </p:txBody>
      </p:sp>
      <p:sp>
        <p:nvSpPr>
          <p:cNvPr id="666658" name="Text Box 34"/>
          <p:cNvSpPr txBox="1">
            <a:spLocks noChangeArrowheads="1"/>
          </p:cNvSpPr>
          <p:nvPr/>
        </p:nvSpPr>
        <p:spPr bwMode="auto">
          <a:xfrm>
            <a:off x="5302250" y="1790700"/>
            <a:ext cx="1006475" cy="366713"/>
          </a:xfrm>
          <a:prstGeom prst="rect">
            <a:avLst/>
          </a:prstGeom>
          <a:noFill/>
          <a:ln w="9525">
            <a:noFill/>
            <a:miter lim="800000"/>
            <a:headEnd/>
            <a:tailEnd/>
          </a:ln>
          <a:effectLst/>
        </p:spPr>
        <p:txBody>
          <a:bodyPr wrap="none">
            <a:spAutoFit/>
          </a:bodyPr>
          <a:lstStyle/>
          <a:p>
            <a:r>
              <a:rPr lang="en-US" altLang="ko-KR">
                <a:latin typeface="Verdana" pitchFamily="34" charset="0"/>
                <a:ea typeface="굴림" pitchFamily="34" charset="-127"/>
              </a:rPr>
              <a:t>path 2 </a:t>
            </a:r>
            <a:endParaRPr lang="en-US">
              <a:latin typeface="Verdana" pitchFamily="34" charset="0"/>
            </a:endParaRPr>
          </a:p>
        </p:txBody>
      </p:sp>
      <p:sp>
        <p:nvSpPr>
          <p:cNvPr id="666697" name="Text Box 73"/>
          <p:cNvSpPr txBox="1">
            <a:spLocks noChangeArrowheads="1"/>
          </p:cNvSpPr>
          <p:nvPr/>
        </p:nvSpPr>
        <p:spPr bwMode="auto">
          <a:xfrm>
            <a:off x="4549775" y="1350963"/>
            <a:ext cx="1322388" cy="366712"/>
          </a:xfrm>
          <a:prstGeom prst="rect">
            <a:avLst/>
          </a:prstGeom>
          <a:noFill/>
          <a:ln w="9525">
            <a:noFill/>
            <a:miter lim="800000"/>
            <a:headEnd/>
            <a:tailEnd/>
          </a:ln>
          <a:effectLst/>
        </p:spPr>
        <p:txBody>
          <a:bodyPr wrap="none">
            <a:spAutoFit/>
          </a:bodyPr>
          <a:lstStyle/>
          <a:p>
            <a:r>
              <a:rPr lang="en-US" altLang="ko-KR">
                <a:latin typeface="Verdana" pitchFamily="34" charset="0"/>
                <a:ea typeface="굴림" pitchFamily="34" charset="-127"/>
              </a:rPr>
              <a:t>Dual-path</a:t>
            </a:r>
            <a:endParaRPr lang="en-US">
              <a:latin typeface="Verdana" pitchFamily="34" charset="0"/>
            </a:endParaRPr>
          </a:p>
        </p:txBody>
      </p:sp>
      <p:sp>
        <p:nvSpPr>
          <p:cNvPr id="56" name="Rectangle 24"/>
          <p:cNvSpPr>
            <a:spLocks noChangeArrowheads="1"/>
          </p:cNvSpPr>
          <p:nvPr/>
        </p:nvSpPr>
        <p:spPr bwMode="auto">
          <a:xfrm>
            <a:off x="1447800" y="4572000"/>
            <a:ext cx="460375" cy="422275"/>
          </a:xfrm>
          <a:prstGeom prst="rect">
            <a:avLst/>
          </a:prstGeom>
          <a:noFill/>
          <a:ln w="9525">
            <a:solidFill>
              <a:schemeClr val="tx1"/>
            </a:solidFill>
            <a:miter lim="800000"/>
            <a:headEnd/>
            <a:tailEnd/>
          </a:ln>
          <a:effectLst/>
        </p:spPr>
        <p:txBody>
          <a:bodyPr wrap="none" anchor="ctr"/>
          <a:lstStyle/>
          <a:p>
            <a:pPr algn="ctr"/>
            <a:r>
              <a:rPr lang="en-US" dirty="0" smtClean="0"/>
              <a:t>G</a:t>
            </a:r>
            <a:endParaRPr lang="en-US" dirty="0"/>
          </a:p>
        </p:txBody>
      </p:sp>
      <p:sp>
        <p:nvSpPr>
          <p:cNvPr id="57" name="Line 30"/>
          <p:cNvSpPr>
            <a:spLocks noChangeShapeType="1"/>
          </p:cNvSpPr>
          <p:nvPr/>
        </p:nvSpPr>
        <p:spPr bwMode="auto">
          <a:xfrm>
            <a:off x="1295400" y="4343400"/>
            <a:ext cx="304800" cy="228601"/>
          </a:xfrm>
          <a:prstGeom prst="line">
            <a:avLst/>
          </a:prstGeom>
          <a:noFill/>
          <a:ln w="9525">
            <a:solidFill>
              <a:schemeClr val="accent2"/>
            </a:solidFill>
            <a:round/>
            <a:headEnd/>
            <a:tailEnd type="triangle" w="med" len="med"/>
          </a:ln>
          <a:effectLst/>
        </p:spPr>
        <p:txBody>
          <a:bodyPr/>
          <a:lstStyle/>
          <a:p>
            <a:endParaRPr lang="en-US"/>
          </a:p>
        </p:txBody>
      </p:sp>
      <p:sp>
        <p:nvSpPr>
          <p:cNvPr id="58" name="Rectangle 3"/>
          <p:cNvSpPr txBox="1">
            <a:spLocks noChangeArrowheads="1"/>
          </p:cNvSpPr>
          <p:nvPr/>
        </p:nvSpPr>
        <p:spPr bwMode="auto">
          <a:xfrm>
            <a:off x="1524000" y="3886200"/>
            <a:ext cx="2579687" cy="444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71500" marR="0" lvl="0" indent="-5715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altLang="ko-KR" sz="2000" b="0" i="0" u="none" strike="noStrike" kern="0" cap="none" spc="0" normalizeH="0" baseline="0" noProof="0" smtClean="0">
                <a:ln>
                  <a:noFill/>
                </a:ln>
                <a:solidFill>
                  <a:schemeClr val="tx1"/>
                </a:solidFill>
                <a:effectLst/>
                <a:uLnTx/>
                <a:uFillTx/>
                <a:latin typeface="+mn-lt"/>
                <a:ea typeface="굴림" pitchFamily="34" charset="-127"/>
                <a:cs typeface="+mn-cs"/>
              </a:rPr>
              <a:t>Low-confidence</a:t>
            </a:r>
            <a:endParaRPr kumimoji="0" lang="en-US" altLang="ko-KR" sz="2000" b="0" i="0" u="none" strike="noStrike" kern="0" cap="none" spc="0" normalizeH="0" baseline="0" noProof="0" dirty="0">
              <a:ln>
                <a:noFill/>
              </a:ln>
              <a:solidFill>
                <a:schemeClr val="tx1"/>
              </a:solidFill>
              <a:effectLst/>
              <a:uLnTx/>
              <a:uFillTx/>
              <a:latin typeface="+mn-lt"/>
              <a:ea typeface="굴림" pitchFamily="34" charset="-127"/>
              <a:cs typeface="+mn-cs"/>
            </a:endParaRPr>
          </a:p>
        </p:txBody>
      </p:sp>
    </p:spTree>
    <p:extLst>
      <p:ext uri="{BB962C8B-B14F-4D97-AF65-F5344CB8AC3E}">
        <p14:creationId xmlns:p14="http://schemas.microsoft.com/office/powerpoint/2010/main" val="2424572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703" name="AutoShape 79">
            <a:hlinkClick r:id="" action="ppaction://hlinkshowjump?jump=previousslide" highlightClick="1"/>
          </p:cNvPr>
          <p:cNvSpPr>
            <a:spLocks noChangeArrowheads="1"/>
          </p:cNvSpPr>
          <p:nvPr/>
        </p:nvSpPr>
        <p:spPr bwMode="auto">
          <a:xfrm>
            <a:off x="7221538" y="6540500"/>
            <a:ext cx="1306512" cy="192088"/>
          </a:xfrm>
          <a:prstGeom prst="actionButtonBlank">
            <a:avLst/>
          </a:prstGeom>
          <a:noFill/>
          <a:ln w="9525">
            <a:noFill/>
            <a:miter lim="800000"/>
            <a:headEnd/>
            <a:tailEnd/>
          </a:ln>
          <a:effectLst/>
        </p:spPr>
        <p:txBody>
          <a:bodyPr wrap="none" anchor="ctr"/>
          <a:lstStyle/>
          <a:p>
            <a:endParaRPr lang="en-US"/>
          </a:p>
        </p:txBody>
      </p:sp>
      <p:sp>
        <p:nvSpPr>
          <p:cNvPr id="666626" name="Rectangle 2"/>
          <p:cNvSpPr>
            <a:spLocks noGrp="1" noChangeArrowheads="1"/>
          </p:cNvSpPr>
          <p:nvPr>
            <p:ph type="title"/>
          </p:nvPr>
        </p:nvSpPr>
        <p:spPr/>
        <p:txBody>
          <a:bodyPr/>
          <a:lstStyle/>
          <a:p>
            <a:r>
              <a:rPr lang="en-US" altLang="ko-KR" dirty="0" smtClean="0">
                <a:ea typeface="굴림" pitchFamily="34" charset="-127"/>
              </a:rPr>
              <a:t>Multi-path Execution</a:t>
            </a:r>
            <a:endParaRPr lang="en-US" dirty="0"/>
          </a:p>
        </p:txBody>
      </p:sp>
      <p:sp>
        <p:nvSpPr>
          <p:cNvPr id="666627" name="Rectangle 3"/>
          <p:cNvSpPr>
            <a:spLocks noGrp="1" noChangeArrowheads="1"/>
          </p:cNvSpPr>
          <p:nvPr>
            <p:ph type="body" idx="1"/>
          </p:nvPr>
        </p:nvSpPr>
        <p:spPr>
          <a:xfrm>
            <a:off x="1538288" y="1854200"/>
            <a:ext cx="2579687" cy="444500"/>
          </a:xfrm>
        </p:spPr>
        <p:txBody>
          <a:bodyPr/>
          <a:lstStyle/>
          <a:p>
            <a:pPr marL="571500" indent="-571500">
              <a:buFont typeface="Wingdings" pitchFamily="2" charset="2"/>
              <a:buNone/>
            </a:pPr>
            <a:r>
              <a:rPr lang="en-US" altLang="ko-KR" sz="2000" dirty="0">
                <a:ea typeface="굴림" pitchFamily="34" charset="-127"/>
              </a:rPr>
              <a:t>Low-confidence</a:t>
            </a:r>
          </a:p>
        </p:txBody>
      </p:sp>
      <p:sp>
        <p:nvSpPr>
          <p:cNvPr id="666628" name="Rectangle 4"/>
          <p:cNvSpPr>
            <a:spLocks noChangeArrowheads="1"/>
          </p:cNvSpPr>
          <p:nvPr/>
        </p:nvSpPr>
        <p:spPr bwMode="auto">
          <a:xfrm>
            <a:off x="4305300" y="2468563"/>
            <a:ext cx="460375" cy="422275"/>
          </a:xfrm>
          <a:prstGeom prst="rect">
            <a:avLst/>
          </a:prstGeom>
          <a:noFill/>
          <a:ln w="9525">
            <a:solidFill>
              <a:schemeClr val="tx1"/>
            </a:solidFill>
            <a:miter lim="800000"/>
            <a:headEnd/>
            <a:tailEnd/>
          </a:ln>
          <a:effectLst/>
        </p:spPr>
        <p:txBody>
          <a:bodyPr wrap="none" anchor="ctr"/>
          <a:lstStyle/>
          <a:p>
            <a:pPr algn="ctr"/>
            <a:r>
              <a:rPr lang="en-US"/>
              <a:t>C</a:t>
            </a:r>
          </a:p>
        </p:txBody>
      </p:sp>
      <p:sp>
        <p:nvSpPr>
          <p:cNvPr id="666629" name="Rectangle 5"/>
          <p:cNvSpPr>
            <a:spLocks noChangeArrowheads="1"/>
          </p:cNvSpPr>
          <p:nvPr/>
        </p:nvSpPr>
        <p:spPr bwMode="auto">
          <a:xfrm>
            <a:off x="4303713" y="3198813"/>
            <a:ext cx="460375" cy="422275"/>
          </a:xfrm>
          <a:prstGeom prst="rect">
            <a:avLst/>
          </a:prstGeom>
          <a:noFill/>
          <a:ln w="9525">
            <a:solidFill>
              <a:schemeClr val="tx1"/>
            </a:solidFill>
            <a:miter lim="800000"/>
            <a:headEnd/>
            <a:tailEnd/>
          </a:ln>
          <a:effectLst/>
        </p:spPr>
        <p:txBody>
          <a:bodyPr wrap="none" anchor="ctr"/>
          <a:lstStyle/>
          <a:p>
            <a:pPr algn="ctr"/>
            <a:r>
              <a:rPr lang="en-US"/>
              <a:t>D</a:t>
            </a:r>
          </a:p>
        </p:txBody>
      </p:sp>
      <p:sp>
        <p:nvSpPr>
          <p:cNvPr id="666630" name="Rectangle 6"/>
          <p:cNvSpPr>
            <a:spLocks noChangeArrowheads="1"/>
          </p:cNvSpPr>
          <p:nvPr/>
        </p:nvSpPr>
        <p:spPr bwMode="auto">
          <a:xfrm>
            <a:off x="4305300" y="3889375"/>
            <a:ext cx="460375" cy="422275"/>
          </a:xfrm>
          <a:prstGeom prst="rect">
            <a:avLst/>
          </a:prstGeom>
          <a:noFill/>
          <a:ln w="9525">
            <a:solidFill>
              <a:schemeClr val="tx1"/>
            </a:solidFill>
            <a:miter lim="800000"/>
            <a:headEnd/>
            <a:tailEnd/>
          </a:ln>
          <a:effectLst/>
        </p:spPr>
        <p:txBody>
          <a:bodyPr wrap="none" anchor="ctr"/>
          <a:lstStyle/>
          <a:p>
            <a:pPr algn="ctr"/>
            <a:r>
              <a:rPr lang="en-US"/>
              <a:t>E</a:t>
            </a:r>
          </a:p>
        </p:txBody>
      </p:sp>
      <p:sp>
        <p:nvSpPr>
          <p:cNvPr id="666631" name="Rectangle 7"/>
          <p:cNvSpPr>
            <a:spLocks noChangeArrowheads="1"/>
          </p:cNvSpPr>
          <p:nvPr/>
        </p:nvSpPr>
        <p:spPr bwMode="auto">
          <a:xfrm>
            <a:off x="4303713" y="4581525"/>
            <a:ext cx="460375" cy="422275"/>
          </a:xfrm>
          <a:prstGeom prst="rect">
            <a:avLst/>
          </a:prstGeom>
          <a:noFill/>
          <a:ln w="9525">
            <a:solidFill>
              <a:schemeClr val="tx1"/>
            </a:solidFill>
            <a:miter lim="800000"/>
            <a:headEnd/>
            <a:tailEnd/>
          </a:ln>
          <a:effectLst/>
        </p:spPr>
        <p:txBody>
          <a:bodyPr wrap="none" anchor="ctr"/>
          <a:lstStyle/>
          <a:p>
            <a:pPr algn="ctr"/>
            <a:r>
              <a:rPr lang="en-US"/>
              <a:t>F</a:t>
            </a:r>
          </a:p>
        </p:txBody>
      </p:sp>
      <p:sp>
        <p:nvSpPr>
          <p:cNvPr id="666632" name="Line 8"/>
          <p:cNvSpPr>
            <a:spLocks noChangeShapeType="1"/>
          </p:cNvSpPr>
          <p:nvPr/>
        </p:nvSpPr>
        <p:spPr bwMode="auto">
          <a:xfrm>
            <a:off x="6883400" y="2162175"/>
            <a:ext cx="3175" cy="307975"/>
          </a:xfrm>
          <a:prstGeom prst="line">
            <a:avLst/>
          </a:prstGeom>
          <a:noFill/>
          <a:ln w="9525">
            <a:solidFill>
              <a:schemeClr val="accent2"/>
            </a:solidFill>
            <a:round/>
            <a:headEnd/>
            <a:tailEnd type="triangle" w="med" len="med"/>
          </a:ln>
          <a:effectLst/>
        </p:spPr>
        <p:txBody>
          <a:bodyPr/>
          <a:lstStyle/>
          <a:p>
            <a:endParaRPr lang="en-US"/>
          </a:p>
        </p:txBody>
      </p:sp>
      <p:sp>
        <p:nvSpPr>
          <p:cNvPr id="666633" name="Line 9"/>
          <p:cNvSpPr>
            <a:spLocks noChangeShapeType="1"/>
          </p:cNvSpPr>
          <p:nvPr/>
        </p:nvSpPr>
        <p:spPr bwMode="auto">
          <a:xfrm>
            <a:off x="6886575" y="2890838"/>
            <a:ext cx="0" cy="307975"/>
          </a:xfrm>
          <a:prstGeom prst="line">
            <a:avLst/>
          </a:prstGeom>
          <a:noFill/>
          <a:ln w="9525">
            <a:solidFill>
              <a:schemeClr val="accent2"/>
            </a:solidFill>
            <a:round/>
            <a:headEnd/>
            <a:tailEnd type="triangle" w="med" len="med"/>
          </a:ln>
          <a:effectLst/>
        </p:spPr>
        <p:txBody>
          <a:bodyPr/>
          <a:lstStyle/>
          <a:p>
            <a:endParaRPr lang="en-US"/>
          </a:p>
        </p:txBody>
      </p:sp>
      <p:sp>
        <p:nvSpPr>
          <p:cNvPr id="666634" name="Line 10"/>
          <p:cNvSpPr>
            <a:spLocks noChangeShapeType="1"/>
          </p:cNvSpPr>
          <p:nvPr/>
        </p:nvSpPr>
        <p:spPr bwMode="auto">
          <a:xfrm>
            <a:off x="4533900" y="3621088"/>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666636" name="Line 12"/>
          <p:cNvSpPr>
            <a:spLocks noChangeShapeType="1"/>
          </p:cNvSpPr>
          <p:nvPr/>
        </p:nvSpPr>
        <p:spPr bwMode="auto">
          <a:xfrm>
            <a:off x="4533900" y="4313238"/>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666637" name="Rectangle 13"/>
          <p:cNvSpPr>
            <a:spLocks noChangeArrowheads="1"/>
          </p:cNvSpPr>
          <p:nvPr/>
        </p:nvSpPr>
        <p:spPr bwMode="auto">
          <a:xfrm>
            <a:off x="6653213" y="2468563"/>
            <a:ext cx="460375" cy="425450"/>
          </a:xfrm>
          <a:prstGeom prst="rect">
            <a:avLst/>
          </a:prstGeom>
          <a:noFill/>
          <a:ln w="9525">
            <a:solidFill>
              <a:schemeClr val="tx1"/>
            </a:solidFill>
            <a:miter lim="800000"/>
            <a:headEnd/>
            <a:tailEnd/>
          </a:ln>
          <a:effectLst/>
        </p:spPr>
        <p:txBody>
          <a:bodyPr wrap="none" anchor="ctr"/>
          <a:lstStyle/>
          <a:p>
            <a:pPr algn="ctr"/>
            <a:r>
              <a:rPr lang="en-US"/>
              <a:t>B</a:t>
            </a:r>
          </a:p>
        </p:txBody>
      </p:sp>
      <p:sp>
        <p:nvSpPr>
          <p:cNvPr id="666638" name="Rectangle 14"/>
          <p:cNvSpPr>
            <a:spLocks noChangeArrowheads="1"/>
          </p:cNvSpPr>
          <p:nvPr/>
        </p:nvSpPr>
        <p:spPr bwMode="auto">
          <a:xfrm>
            <a:off x="6653213" y="3198813"/>
            <a:ext cx="460375" cy="422275"/>
          </a:xfrm>
          <a:prstGeom prst="rect">
            <a:avLst/>
          </a:prstGeom>
          <a:noFill/>
          <a:ln w="9525">
            <a:solidFill>
              <a:schemeClr val="tx1"/>
            </a:solidFill>
            <a:miter lim="800000"/>
            <a:headEnd/>
            <a:tailEnd/>
          </a:ln>
          <a:effectLst/>
        </p:spPr>
        <p:txBody>
          <a:bodyPr wrap="none" anchor="ctr"/>
          <a:lstStyle/>
          <a:p>
            <a:pPr algn="ctr"/>
            <a:r>
              <a:rPr lang="en-US"/>
              <a:t>D</a:t>
            </a:r>
          </a:p>
        </p:txBody>
      </p:sp>
      <p:sp>
        <p:nvSpPr>
          <p:cNvPr id="666639" name="Rectangle 15"/>
          <p:cNvSpPr>
            <a:spLocks noChangeArrowheads="1"/>
          </p:cNvSpPr>
          <p:nvPr/>
        </p:nvSpPr>
        <p:spPr bwMode="auto">
          <a:xfrm>
            <a:off x="6654800" y="3889375"/>
            <a:ext cx="460375" cy="422275"/>
          </a:xfrm>
          <a:prstGeom prst="rect">
            <a:avLst/>
          </a:prstGeom>
          <a:noFill/>
          <a:ln w="9525">
            <a:solidFill>
              <a:schemeClr val="tx1"/>
            </a:solidFill>
            <a:miter lim="800000"/>
            <a:headEnd/>
            <a:tailEnd/>
          </a:ln>
          <a:effectLst/>
        </p:spPr>
        <p:txBody>
          <a:bodyPr wrap="none" anchor="ctr"/>
          <a:lstStyle/>
          <a:p>
            <a:pPr algn="ctr"/>
            <a:r>
              <a:rPr lang="en-US"/>
              <a:t>E</a:t>
            </a:r>
          </a:p>
        </p:txBody>
      </p:sp>
      <p:sp>
        <p:nvSpPr>
          <p:cNvPr id="666640" name="Rectangle 16"/>
          <p:cNvSpPr>
            <a:spLocks noChangeArrowheads="1"/>
          </p:cNvSpPr>
          <p:nvPr/>
        </p:nvSpPr>
        <p:spPr bwMode="auto">
          <a:xfrm>
            <a:off x="6653213" y="4581525"/>
            <a:ext cx="460375" cy="422275"/>
          </a:xfrm>
          <a:prstGeom prst="rect">
            <a:avLst/>
          </a:prstGeom>
          <a:noFill/>
          <a:ln w="9525">
            <a:solidFill>
              <a:schemeClr val="tx1"/>
            </a:solidFill>
            <a:miter lim="800000"/>
            <a:headEnd/>
            <a:tailEnd/>
          </a:ln>
          <a:effectLst/>
        </p:spPr>
        <p:txBody>
          <a:bodyPr wrap="none" anchor="ctr"/>
          <a:lstStyle/>
          <a:p>
            <a:pPr algn="ctr"/>
            <a:r>
              <a:rPr lang="en-US"/>
              <a:t>F</a:t>
            </a:r>
          </a:p>
        </p:txBody>
      </p:sp>
      <p:sp>
        <p:nvSpPr>
          <p:cNvPr id="666641" name="Line 17"/>
          <p:cNvSpPr>
            <a:spLocks noChangeShapeType="1"/>
          </p:cNvSpPr>
          <p:nvPr/>
        </p:nvSpPr>
        <p:spPr bwMode="auto">
          <a:xfrm>
            <a:off x="6883400" y="3621088"/>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666642" name="Line 18"/>
          <p:cNvSpPr>
            <a:spLocks noChangeShapeType="1"/>
          </p:cNvSpPr>
          <p:nvPr/>
        </p:nvSpPr>
        <p:spPr bwMode="auto">
          <a:xfrm>
            <a:off x="6883400" y="4313238"/>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666643" name="Rectangle 19"/>
          <p:cNvSpPr>
            <a:spLocks noChangeArrowheads="1"/>
          </p:cNvSpPr>
          <p:nvPr/>
        </p:nvSpPr>
        <p:spPr bwMode="auto">
          <a:xfrm>
            <a:off x="1038225" y="1779588"/>
            <a:ext cx="460375" cy="420687"/>
          </a:xfrm>
          <a:prstGeom prst="rect">
            <a:avLst/>
          </a:prstGeom>
          <a:noFill/>
          <a:ln w="9525">
            <a:solidFill>
              <a:schemeClr val="tx1"/>
            </a:solidFill>
            <a:miter lim="800000"/>
            <a:headEnd/>
            <a:tailEnd/>
          </a:ln>
          <a:effectLst/>
        </p:spPr>
        <p:txBody>
          <a:bodyPr wrap="none" anchor="ctr"/>
          <a:lstStyle/>
          <a:p>
            <a:pPr algn="ctr"/>
            <a:r>
              <a:rPr lang="en-US"/>
              <a:t>A</a:t>
            </a:r>
          </a:p>
        </p:txBody>
      </p:sp>
      <p:sp>
        <p:nvSpPr>
          <p:cNvPr id="666644" name="Rectangle 20"/>
          <p:cNvSpPr>
            <a:spLocks noChangeArrowheads="1"/>
          </p:cNvSpPr>
          <p:nvPr/>
        </p:nvSpPr>
        <p:spPr bwMode="auto">
          <a:xfrm>
            <a:off x="1538288" y="2506663"/>
            <a:ext cx="460375" cy="425450"/>
          </a:xfrm>
          <a:prstGeom prst="rect">
            <a:avLst/>
          </a:prstGeom>
          <a:noFill/>
          <a:ln w="9525">
            <a:solidFill>
              <a:schemeClr val="tx1"/>
            </a:solidFill>
            <a:miter lim="800000"/>
            <a:headEnd/>
            <a:tailEnd/>
          </a:ln>
          <a:effectLst/>
        </p:spPr>
        <p:txBody>
          <a:bodyPr wrap="none" anchor="ctr"/>
          <a:lstStyle/>
          <a:p>
            <a:pPr algn="ctr"/>
            <a:r>
              <a:rPr lang="en-US"/>
              <a:t>B</a:t>
            </a:r>
          </a:p>
        </p:txBody>
      </p:sp>
      <p:sp>
        <p:nvSpPr>
          <p:cNvPr id="666645" name="Rectangle 21"/>
          <p:cNvSpPr>
            <a:spLocks noChangeArrowheads="1"/>
          </p:cNvSpPr>
          <p:nvPr/>
        </p:nvSpPr>
        <p:spPr bwMode="auto">
          <a:xfrm>
            <a:off x="577850" y="2506663"/>
            <a:ext cx="460375" cy="422275"/>
          </a:xfrm>
          <a:prstGeom prst="rect">
            <a:avLst/>
          </a:prstGeom>
          <a:noFill/>
          <a:ln w="9525">
            <a:solidFill>
              <a:schemeClr val="tx1"/>
            </a:solidFill>
            <a:miter lim="800000"/>
            <a:headEnd/>
            <a:tailEnd/>
          </a:ln>
          <a:effectLst/>
        </p:spPr>
        <p:txBody>
          <a:bodyPr wrap="none" anchor="ctr"/>
          <a:lstStyle/>
          <a:p>
            <a:pPr algn="ctr"/>
            <a:r>
              <a:rPr lang="en-US"/>
              <a:t>C</a:t>
            </a:r>
          </a:p>
        </p:txBody>
      </p:sp>
      <p:sp>
        <p:nvSpPr>
          <p:cNvPr id="666646" name="Rectangle 22"/>
          <p:cNvSpPr>
            <a:spLocks noChangeArrowheads="1"/>
          </p:cNvSpPr>
          <p:nvPr/>
        </p:nvSpPr>
        <p:spPr bwMode="auto">
          <a:xfrm>
            <a:off x="1038225" y="3198813"/>
            <a:ext cx="460375" cy="422275"/>
          </a:xfrm>
          <a:prstGeom prst="rect">
            <a:avLst/>
          </a:prstGeom>
          <a:noFill/>
          <a:ln w="9525">
            <a:solidFill>
              <a:schemeClr val="tx1"/>
            </a:solidFill>
            <a:miter lim="800000"/>
            <a:headEnd/>
            <a:tailEnd/>
          </a:ln>
          <a:effectLst/>
        </p:spPr>
        <p:txBody>
          <a:bodyPr wrap="none" anchor="ctr"/>
          <a:lstStyle/>
          <a:p>
            <a:pPr algn="ctr"/>
            <a:r>
              <a:rPr lang="en-US"/>
              <a:t>D</a:t>
            </a:r>
          </a:p>
        </p:txBody>
      </p:sp>
      <p:sp>
        <p:nvSpPr>
          <p:cNvPr id="666647" name="Rectangle 23"/>
          <p:cNvSpPr>
            <a:spLocks noChangeArrowheads="1"/>
          </p:cNvSpPr>
          <p:nvPr/>
        </p:nvSpPr>
        <p:spPr bwMode="auto">
          <a:xfrm>
            <a:off x="1039813" y="3889375"/>
            <a:ext cx="460375" cy="422275"/>
          </a:xfrm>
          <a:prstGeom prst="rect">
            <a:avLst/>
          </a:prstGeom>
          <a:noFill/>
          <a:ln w="9525">
            <a:solidFill>
              <a:schemeClr val="tx1"/>
            </a:solidFill>
            <a:miter lim="800000"/>
            <a:headEnd/>
            <a:tailEnd/>
          </a:ln>
          <a:effectLst/>
        </p:spPr>
        <p:txBody>
          <a:bodyPr wrap="none" anchor="ctr"/>
          <a:lstStyle/>
          <a:p>
            <a:pPr algn="ctr"/>
            <a:r>
              <a:rPr lang="en-US"/>
              <a:t>E</a:t>
            </a:r>
          </a:p>
        </p:txBody>
      </p:sp>
      <p:sp>
        <p:nvSpPr>
          <p:cNvPr id="666648" name="Rectangle 24"/>
          <p:cNvSpPr>
            <a:spLocks noChangeArrowheads="1"/>
          </p:cNvSpPr>
          <p:nvPr/>
        </p:nvSpPr>
        <p:spPr bwMode="auto">
          <a:xfrm>
            <a:off x="609600" y="4572000"/>
            <a:ext cx="460375" cy="422275"/>
          </a:xfrm>
          <a:prstGeom prst="rect">
            <a:avLst/>
          </a:prstGeom>
          <a:noFill/>
          <a:ln w="9525">
            <a:solidFill>
              <a:schemeClr val="tx1"/>
            </a:solidFill>
            <a:miter lim="800000"/>
            <a:headEnd/>
            <a:tailEnd/>
          </a:ln>
          <a:effectLst/>
        </p:spPr>
        <p:txBody>
          <a:bodyPr wrap="none" anchor="ctr"/>
          <a:lstStyle/>
          <a:p>
            <a:pPr algn="ctr"/>
            <a:r>
              <a:rPr lang="en-US" dirty="0"/>
              <a:t>F</a:t>
            </a:r>
          </a:p>
        </p:txBody>
      </p:sp>
      <p:sp>
        <p:nvSpPr>
          <p:cNvPr id="666649" name="Line 25"/>
          <p:cNvSpPr>
            <a:spLocks noChangeShapeType="1"/>
          </p:cNvSpPr>
          <p:nvPr/>
        </p:nvSpPr>
        <p:spPr bwMode="auto">
          <a:xfrm flipH="1">
            <a:off x="769938" y="2198688"/>
            <a:ext cx="457200" cy="307975"/>
          </a:xfrm>
          <a:prstGeom prst="line">
            <a:avLst/>
          </a:prstGeom>
          <a:noFill/>
          <a:ln w="9525">
            <a:solidFill>
              <a:schemeClr val="accent2"/>
            </a:solidFill>
            <a:round/>
            <a:headEnd/>
            <a:tailEnd type="triangle" w="med" len="med"/>
          </a:ln>
          <a:effectLst/>
        </p:spPr>
        <p:txBody>
          <a:bodyPr/>
          <a:lstStyle/>
          <a:p>
            <a:endParaRPr lang="en-US"/>
          </a:p>
        </p:txBody>
      </p:sp>
      <p:sp>
        <p:nvSpPr>
          <p:cNvPr id="666650" name="Line 26"/>
          <p:cNvSpPr>
            <a:spLocks noChangeShapeType="1"/>
          </p:cNvSpPr>
          <p:nvPr/>
        </p:nvSpPr>
        <p:spPr bwMode="auto">
          <a:xfrm>
            <a:off x="1303338" y="2198688"/>
            <a:ext cx="388937" cy="307975"/>
          </a:xfrm>
          <a:prstGeom prst="line">
            <a:avLst/>
          </a:prstGeom>
          <a:noFill/>
          <a:ln w="9525">
            <a:solidFill>
              <a:schemeClr val="accent2"/>
            </a:solidFill>
            <a:round/>
            <a:headEnd/>
            <a:tailEnd type="triangle" w="med" len="med"/>
          </a:ln>
          <a:effectLst/>
        </p:spPr>
        <p:txBody>
          <a:bodyPr/>
          <a:lstStyle/>
          <a:p>
            <a:endParaRPr lang="en-US"/>
          </a:p>
        </p:txBody>
      </p:sp>
      <p:sp>
        <p:nvSpPr>
          <p:cNvPr id="666651" name="Line 27"/>
          <p:cNvSpPr>
            <a:spLocks noChangeShapeType="1"/>
          </p:cNvSpPr>
          <p:nvPr/>
        </p:nvSpPr>
        <p:spPr bwMode="auto">
          <a:xfrm>
            <a:off x="769938" y="2928938"/>
            <a:ext cx="384175" cy="269875"/>
          </a:xfrm>
          <a:prstGeom prst="line">
            <a:avLst/>
          </a:prstGeom>
          <a:noFill/>
          <a:ln w="9525">
            <a:solidFill>
              <a:schemeClr val="accent2"/>
            </a:solidFill>
            <a:round/>
            <a:headEnd/>
            <a:tailEnd type="triangle" w="med" len="med"/>
          </a:ln>
          <a:effectLst/>
        </p:spPr>
        <p:txBody>
          <a:bodyPr/>
          <a:lstStyle/>
          <a:p>
            <a:endParaRPr lang="en-US"/>
          </a:p>
        </p:txBody>
      </p:sp>
      <p:sp>
        <p:nvSpPr>
          <p:cNvPr id="666652" name="Line 28"/>
          <p:cNvSpPr>
            <a:spLocks noChangeShapeType="1"/>
          </p:cNvSpPr>
          <p:nvPr/>
        </p:nvSpPr>
        <p:spPr bwMode="auto">
          <a:xfrm flipH="1">
            <a:off x="1384300" y="2928938"/>
            <a:ext cx="344488" cy="269875"/>
          </a:xfrm>
          <a:prstGeom prst="line">
            <a:avLst/>
          </a:prstGeom>
          <a:noFill/>
          <a:ln w="9525">
            <a:solidFill>
              <a:schemeClr val="accent2"/>
            </a:solidFill>
            <a:round/>
            <a:headEnd/>
            <a:tailEnd type="triangle" w="med" len="med"/>
          </a:ln>
          <a:effectLst/>
        </p:spPr>
        <p:txBody>
          <a:bodyPr/>
          <a:lstStyle/>
          <a:p>
            <a:endParaRPr lang="en-US"/>
          </a:p>
        </p:txBody>
      </p:sp>
      <p:sp>
        <p:nvSpPr>
          <p:cNvPr id="666653" name="Line 29"/>
          <p:cNvSpPr>
            <a:spLocks noChangeShapeType="1"/>
          </p:cNvSpPr>
          <p:nvPr/>
        </p:nvSpPr>
        <p:spPr bwMode="auto">
          <a:xfrm>
            <a:off x="1268413" y="3621088"/>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666654" name="Line 30"/>
          <p:cNvSpPr>
            <a:spLocks noChangeShapeType="1"/>
          </p:cNvSpPr>
          <p:nvPr/>
        </p:nvSpPr>
        <p:spPr bwMode="auto">
          <a:xfrm flipH="1">
            <a:off x="838200" y="4313239"/>
            <a:ext cx="430213" cy="258762"/>
          </a:xfrm>
          <a:prstGeom prst="line">
            <a:avLst/>
          </a:prstGeom>
          <a:noFill/>
          <a:ln w="9525">
            <a:solidFill>
              <a:schemeClr val="accent2"/>
            </a:solidFill>
            <a:round/>
            <a:headEnd/>
            <a:tailEnd type="triangle" w="med" len="med"/>
          </a:ln>
          <a:effectLst/>
        </p:spPr>
        <p:txBody>
          <a:bodyPr/>
          <a:lstStyle/>
          <a:p>
            <a:endParaRPr lang="en-US"/>
          </a:p>
        </p:txBody>
      </p:sp>
      <p:sp>
        <p:nvSpPr>
          <p:cNvPr id="666655" name="Line 31"/>
          <p:cNvSpPr>
            <a:spLocks noChangeShapeType="1"/>
          </p:cNvSpPr>
          <p:nvPr/>
        </p:nvSpPr>
        <p:spPr bwMode="auto">
          <a:xfrm>
            <a:off x="4530725" y="2162175"/>
            <a:ext cx="3175" cy="307975"/>
          </a:xfrm>
          <a:prstGeom prst="line">
            <a:avLst/>
          </a:prstGeom>
          <a:noFill/>
          <a:ln w="9525">
            <a:solidFill>
              <a:schemeClr val="accent2"/>
            </a:solidFill>
            <a:round/>
            <a:headEnd/>
            <a:tailEnd type="triangle" w="med" len="med"/>
          </a:ln>
          <a:effectLst/>
        </p:spPr>
        <p:txBody>
          <a:bodyPr/>
          <a:lstStyle/>
          <a:p>
            <a:endParaRPr lang="en-US"/>
          </a:p>
        </p:txBody>
      </p:sp>
      <p:sp>
        <p:nvSpPr>
          <p:cNvPr id="666656" name="Line 32"/>
          <p:cNvSpPr>
            <a:spLocks noChangeShapeType="1"/>
          </p:cNvSpPr>
          <p:nvPr/>
        </p:nvSpPr>
        <p:spPr bwMode="auto">
          <a:xfrm>
            <a:off x="4533900" y="2890838"/>
            <a:ext cx="0" cy="307975"/>
          </a:xfrm>
          <a:prstGeom prst="line">
            <a:avLst/>
          </a:prstGeom>
          <a:noFill/>
          <a:ln w="9525">
            <a:solidFill>
              <a:schemeClr val="accent2"/>
            </a:solidFill>
            <a:round/>
            <a:headEnd/>
            <a:tailEnd type="triangle" w="med" len="med"/>
          </a:ln>
          <a:effectLst/>
        </p:spPr>
        <p:txBody>
          <a:bodyPr/>
          <a:lstStyle/>
          <a:p>
            <a:endParaRPr lang="en-US"/>
          </a:p>
        </p:txBody>
      </p:sp>
      <p:sp>
        <p:nvSpPr>
          <p:cNvPr id="666657" name="Text Box 33"/>
          <p:cNvSpPr txBox="1">
            <a:spLocks noChangeArrowheads="1"/>
          </p:cNvSpPr>
          <p:nvPr/>
        </p:nvSpPr>
        <p:spPr bwMode="auto">
          <a:xfrm>
            <a:off x="4149725" y="1790700"/>
            <a:ext cx="989013" cy="366713"/>
          </a:xfrm>
          <a:prstGeom prst="rect">
            <a:avLst/>
          </a:prstGeom>
          <a:noFill/>
          <a:ln w="9525">
            <a:noFill/>
            <a:miter lim="800000"/>
            <a:headEnd/>
            <a:tailEnd/>
          </a:ln>
          <a:effectLst/>
        </p:spPr>
        <p:txBody>
          <a:bodyPr wrap="none">
            <a:spAutoFit/>
          </a:bodyPr>
          <a:lstStyle/>
          <a:p>
            <a:r>
              <a:rPr lang="en-US" altLang="ko-KR" dirty="0">
                <a:latin typeface="Verdana" pitchFamily="34" charset="0"/>
                <a:ea typeface="굴림" pitchFamily="34" charset="-127"/>
              </a:rPr>
              <a:t>path 1</a:t>
            </a:r>
            <a:r>
              <a:rPr lang="en-US" altLang="ko-KR" dirty="0">
                <a:ea typeface="굴림" pitchFamily="34" charset="-127"/>
              </a:rPr>
              <a:t> </a:t>
            </a:r>
            <a:endParaRPr lang="en-US" dirty="0"/>
          </a:p>
        </p:txBody>
      </p:sp>
      <p:sp>
        <p:nvSpPr>
          <p:cNvPr id="666658" name="Text Box 34"/>
          <p:cNvSpPr txBox="1">
            <a:spLocks noChangeArrowheads="1"/>
          </p:cNvSpPr>
          <p:nvPr/>
        </p:nvSpPr>
        <p:spPr bwMode="auto">
          <a:xfrm>
            <a:off x="6537325" y="1790700"/>
            <a:ext cx="1006475" cy="366713"/>
          </a:xfrm>
          <a:prstGeom prst="rect">
            <a:avLst/>
          </a:prstGeom>
          <a:noFill/>
          <a:ln w="9525">
            <a:noFill/>
            <a:miter lim="800000"/>
            <a:headEnd/>
            <a:tailEnd/>
          </a:ln>
          <a:effectLst/>
        </p:spPr>
        <p:txBody>
          <a:bodyPr wrap="none">
            <a:spAutoFit/>
          </a:bodyPr>
          <a:lstStyle/>
          <a:p>
            <a:r>
              <a:rPr lang="en-US" altLang="ko-KR">
                <a:latin typeface="Verdana" pitchFamily="34" charset="0"/>
                <a:ea typeface="굴림" pitchFamily="34" charset="-127"/>
              </a:rPr>
              <a:t>path 2 </a:t>
            </a:r>
            <a:endParaRPr lang="en-US">
              <a:latin typeface="Verdana" pitchFamily="34" charset="0"/>
            </a:endParaRPr>
          </a:p>
        </p:txBody>
      </p:sp>
      <p:sp>
        <p:nvSpPr>
          <p:cNvPr id="666697" name="Text Box 73"/>
          <p:cNvSpPr txBox="1">
            <a:spLocks noChangeArrowheads="1"/>
          </p:cNvSpPr>
          <p:nvPr/>
        </p:nvSpPr>
        <p:spPr bwMode="auto">
          <a:xfrm>
            <a:off x="4549775" y="1350963"/>
            <a:ext cx="1367682" cy="369332"/>
          </a:xfrm>
          <a:prstGeom prst="rect">
            <a:avLst/>
          </a:prstGeom>
          <a:noFill/>
          <a:ln w="9525">
            <a:noFill/>
            <a:miter lim="800000"/>
            <a:headEnd/>
            <a:tailEnd/>
          </a:ln>
          <a:effectLst/>
        </p:spPr>
        <p:txBody>
          <a:bodyPr wrap="none">
            <a:spAutoFit/>
          </a:bodyPr>
          <a:lstStyle/>
          <a:p>
            <a:r>
              <a:rPr lang="en-US" altLang="ko-KR" dirty="0" smtClean="0">
                <a:latin typeface="Verdana" pitchFamily="34" charset="0"/>
                <a:ea typeface="굴림" pitchFamily="34" charset="-127"/>
              </a:rPr>
              <a:t>Multi-path</a:t>
            </a:r>
            <a:endParaRPr lang="en-US" dirty="0">
              <a:latin typeface="Verdana" pitchFamily="34" charset="0"/>
            </a:endParaRPr>
          </a:p>
        </p:txBody>
      </p:sp>
      <p:sp>
        <p:nvSpPr>
          <p:cNvPr id="56" name="Rectangle 24"/>
          <p:cNvSpPr>
            <a:spLocks noChangeArrowheads="1"/>
          </p:cNvSpPr>
          <p:nvPr/>
        </p:nvSpPr>
        <p:spPr bwMode="auto">
          <a:xfrm>
            <a:off x="1447800" y="4572000"/>
            <a:ext cx="460375" cy="422275"/>
          </a:xfrm>
          <a:prstGeom prst="rect">
            <a:avLst/>
          </a:prstGeom>
          <a:noFill/>
          <a:ln w="9525">
            <a:solidFill>
              <a:schemeClr val="tx1"/>
            </a:solidFill>
            <a:miter lim="800000"/>
            <a:headEnd/>
            <a:tailEnd/>
          </a:ln>
          <a:effectLst/>
        </p:spPr>
        <p:txBody>
          <a:bodyPr wrap="none" anchor="ctr"/>
          <a:lstStyle/>
          <a:p>
            <a:pPr algn="ctr"/>
            <a:r>
              <a:rPr lang="en-US" dirty="0" smtClean="0"/>
              <a:t>G</a:t>
            </a:r>
            <a:endParaRPr lang="en-US" dirty="0"/>
          </a:p>
        </p:txBody>
      </p:sp>
      <p:sp>
        <p:nvSpPr>
          <p:cNvPr id="57" name="Line 30"/>
          <p:cNvSpPr>
            <a:spLocks noChangeShapeType="1"/>
          </p:cNvSpPr>
          <p:nvPr/>
        </p:nvSpPr>
        <p:spPr bwMode="auto">
          <a:xfrm>
            <a:off x="1295400" y="4343400"/>
            <a:ext cx="304800" cy="228601"/>
          </a:xfrm>
          <a:prstGeom prst="line">
            <a:avLst/>
          </a:prstGeom>
          <a:noFill/>
          <a:ln w="9525">
            <a:solidFill>
              <a:schemeClr val="accent2"/>
            </a:solidFill>
            <a:round/>
            <a:headEnd/>
            <a:tailEnd type="triangle" w="med" len="med"/>
          </a:ln>
          <a:effectLst/>
        </p:spPr>
        <p:txBody>
          <a:bodyPr/>
          <a:lstStyle/>
          <a:p>
            <a:endParaRPr lang="en-US"/>
          </a:p>
        </p:txBody>
      </p:sp>
      <p:sp>
        <p:nvSpPr>
          <p:cNvPr id="58" name="Rectangle 3"/>
          <p:cNvSpPr txBox="1">
            <a:spLocks noChangeArrowheads="1"/>
          </p:cNvSpPr>
          <p:nvPr/>
        </p:nvSpPr>
        <p:spPr bwMode="auto">
          <a:xfrm>
            <a:off x="1524000" y="3886200"/>
            <a:ext cx="2579687" cy="444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71500" marR="0" lvl="0" indent="-5715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altLang="ko-KR" sz="2000" b="0" i="0" u="none" strike="noStrike" kern="0" cap="none" spc="0" normalizeH="0" baseline="0" noProof="0" smtClean="0">
                <a:ln>
                  <a:noFill/>
                </a:ln>
                <a:solidFill>
                  <a:schemeClr val="tx1"/>
                </a:solidFill>
                <a:effectLst/>
                <a:uLnTx/>
                <a:uFillTx/>
                <a:latin typeface="+mn-lt"/>
                <a:ea typeface="굴림" pitchFamily="34" charset="-127"/>
                <a:cs typeface="+mn-cs"/>
              </a:rPr>
              <a:t>Low-confidence</a:t>
            </a:r>
            <a:endParaRPr kumimoji="0" lang="en-US" altLang="ko-KR" sz="2000" b="0" i="0" u="none" strike="noStrike" kern="0" cap="none" spc="0" normalizeH="0" baseline="0" noProof="0" dirty="0">
              <a:ln>
                <a:noFill/>
              </a:ln>
              <a:solidFill>
                <a:schemeClr val="tx1"/>
              </a:solidFill>
              <a:effectLst/>
              <a:uLnTx/>
              <a:uFillTx/>
              <a:latin typeface="+mn-lt"/>
              <a:ea typeface="굴림" pitchFamily="34" charset="-127"/>
              <a:cs typeface="+mn-cs"/>
            </a:endParaRPr>
          </a:p>
        </p:txBody>
      </p:sp>
      <p:sp>
        <p:nvSpPr>
          <p:cNvPr id="61" name="Line 18"/>
          <p:cNvSpPr>
            <a:spLocks noChangeShapeType="1"/>
          </p:cNvSpPr>
          <p:nvPr/>
        </p:nvSpPr>
        <p:spPr bwMode="auto">
          <a:xfrm>
            <a:off x="5334000" y="5029200"/>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63" name="Line 18"/>
          <p:cNvSpPr>
            <a:spLocks noChangeShapeType="1"/>
          </p:cNvSpPr>
          <p:nvPr/>
        </p:nvSpPr>
        <p:spPr bwMode="auto">
          <a:xfrm>
            <a:off x="6890431" y="5025801"/>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72" name="Rectangle 16"/>
          <p:cNvSpPr>
            <a:spLocks noChangeArrowheads="1"/>
          </p:cNvSpPr>
          <p:nvPr/>
        </p:nvSpPr>
        <p:spPr bwMode="auto">
          <a:xfrm>
            <a:off x="5105400" y="4606925"/>
            <a:ext cx="460375" cy="422275"/>
          </a:xfrm>
          <a:prstGeom prst="rect">
            <a:avLst/>
          </a:prstGeom>
          <a:noFill/>
          <a:ln w="9525">
            <a:solidFill>
              <a:schemeClr val="tx1"/>
            </a:solidFill>
            <a:miter lim="800000"/>
            <a:headEnd/>
            <a:tailEnd/>
          </a:ln>
          <a:effectLst/>
        </p:spPr>
        <p:txBody>
          <a:bodyPr wrap="none" anchor="ctr"/>
          <a:lstStyle/>
          <a:p>
            <a:pPr algn="ctr"/>
            <a:r>
              <a:rPr lang="en-US" dirty="0" smtClean="0"/>
              <a:t>G</a:t>
            </a:r>
            <a:endParaRPr lang="en-US" dirty="0"/>
          </a:p>
        </p:txBody>
      </p:sp>
      <p:sp>
        <p:nvSpPr>
          <p:cNvPr id="73" name="Line 18"/>
          <p:cNvSpPr>
            <a:spLocks noChangeShapeType="1"/>
          </p:cNvSpPr>
          <p:nvPr/>
        </p:nvSpPr>
        <p:spPr bwMode="auto">
          <a:xfrm>
            <a:off x="4495800" y="5029200"/>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74" name="Text Box 33"/>
          <p:cNvSpPr txBox="1">
            <a:spLocks noChangeArrowheads="1"/>
          </p:cNvSpPr>
          <p:nvPr/>
        </p:nvSpPr>
        <p:spPr bwMode="auto">
          <a:xfrm>
            <a:off x="4953000" y="4114800"/>
            <a:ext cx="989013" cy="366713"/>
          </a:xfrm>
          <a:prstGeom prst="rect">
            <a:avLst/>
          </a:prstGeom>
          <a:noFill/>
          <a:ln w="9525">
            <a:noFill/>
            <a:miter lim="800000"/>
            <a:headEnd/>
            <a:tailEnd/>
          </a:ln>
          <a:effectLst/>
        </p:spPr>
        <p:txBody>
          <a:bodyPr wrap="none">
            <a:spAutoFit/>
          </a:bodyPr>
          <a:lstStyle/>
          <a:p>
            <a:r>
              <a:rPr lang="en-US" altLang="ko-KR" dirty="0">
                <a:latin typeface="Verdana" pitchFamily="34" charset="0"/>
                <a:ea typeface="굴림" pitchFamily="34" charset="-127"/>
              </a:rPr>
              <a:t>path </a:t>
            </a:r>
            <a:r>
              <a:rPr lang="en-US" altLang="ko-KR" dirty="0" smtClean="0">
                <a:latin typeface="Verdana" pitchFamily="34" charset="0"/>
                <a:ea typeface="굴림" pitchFamily="34" charset="-127"/>
              </a:rPr>
              <a:t>3</a:t>
            </a:r>
            <a:r>
              <a:rPr lang="en-US" altLang="ko-KR" dirty="0" smtClean="0">
                <a:ea typeface="굴림" pitchFamily="34" charset="-127"/>
              </a:rPr>
              <a:t> </a:t>
            </a:r>
            <a:endParaRPr lang="en-US" dirty="0"/>
          </a:p>
        </p:txBody>
      </p:sp>
      <p:sp>
        <p:nvSpPr>
          <p:cNvPr id="75" name="Line 18"/>
          <p:cNvSpPr>
            <a:spLocks noChangeShapeType="1"/>
          </p:cNvSpPr>
          <p:nvPr/>
        </p:nvSpPr>
        <p:spPr bwMode="auto">
          <a:xfrm>
            <a:off x="7848600" y="5029200"/>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76" name="Rectangle 16"/>
          <p:cNvSpPr>
            <a:spLocks noChangeArrowheads="1"/>
          </p:cNvSpPr>
          <p:nvPr/>
        </p:nvSpPr>
        <p:spPr bwMode="auto">
          <a:xfrm>
            <a:off x="7620000" y="4606925"/>
            <a:ext cx="460375" cy="422275"/>
          </a:xfrm>
          <a:prstGeom prst="rect">
            <a:avLst/>
          </a:prstGeom>
          <a:noFill/>
          <a:ln w="9525">
            <a:solidFill>
              <a:schemeClr val="tx1"/>
            </a:solidFill>
            <a:miter lim="800000"/>
            <a:headEnd/>
            <a:tailEnd/>
          </a:ln>
          <a:effectLst/>
        </p:spPr>
        <p:txBody>
          <a:bodyPr wrap="none" anchor="ctr"/>
          <a:lstStyle/>
          <a:p>
            <a:pPr algn="ctr"/>
            <a:r>
              <a:rPr lang="en-US" dirty="0" smtClean="0"/>
              <a:t>G</a:t>
            </a:r>
            <a:endParaRPr lang="en-US" dirty="0"/>
          </a:p>
        </p:txBody>
      </p:sp>
      <p:sp>
        <p:nvSpPr>
          <p:cNvPr id="77" name="Text Box 33"/>
          <p:cNvSpPr txBox="1">
            <a:spLocks noChangeArrowheads="1"/>
          </p:cNvSpPr>
          <p:nvPr/>
        </p:nvSpPr>
        <p:spPr bwMode="auto">
          <a:xfrm>
            <a:off x="7467600" y="4114800"/>
            <a:ext cx="997389" cy="369332"/>
          </a:xfrm>
          <a:prstGeom prst="rect">
            <a:avLst/>
          </a:prstGeom>
          <a:noFill/>
          <a:ln w="9525">
            <a:noFill/>
            <a:miter lim="800000"/>
            <a:headEnd/>
            <a:tailEnd/>
          </a:ln>
          <a:effectLst/>
        </p:spPr>
        <p:txBody>
          <a:bodyPr wrap="none">
            <a:spAutoFit/>
          </a:bodyPr>
          <a:lstStyle/>
          <a:p>
            <a:r>
              <a:rPr lang="en-US" altLang="ko-KR" dirty="0">
                <a:latin typeface="Verdana" pitchFamily="34" charset="0"/>
                <a:ea typeface="굴림" pitchFamily="34" charset="-127"/>
              </a:rPr>
              <a:t>path </a:t>
            </a:r>
            <a:r>
              <a:rPr lang="en-US" altLang="ko-KR" dirty="0" smtClean="0">
                <a:latin typeface="Verdana" pitchFamily="34" charset="0"/>
                <a:ea typeface="굴림" pitchFamily="34" charset="-127"/>
              </a:rPr>
              <a:t>4</a:t>
            </a:r>
            <a:r>
              <a:rPr lang="en-US" altLang="ko-KR" dirty="0" smtClean="0">
                <a:ea typeface="굴림" pitchFamily="34" charset="-127"/>
              </a:rPr>
              <a:t> </a:t>
            </a:r>
            <a:endParaRPr lang="en-US" dirty="0"/>
          </a:p>
        </p:txBody>
      </p:sp>
      <p:sp>
        <p:nvSpPr>
          <p:cNvPr id="80" name="Rectangle 23"/>
          <p:cNvSpPr>
            <a:spLocks noChangeArrowheads="1"/>
          </p:cNvSpPr>
          <p:nvPr/>
        </p:nvSpPr>
        <p:spPr bwMode="auto">
          <a:xfrm>
            <a:off x="1447800" y="5257800"/>
            <a:ext cx="460375" cy="422275"/>
          </a:xfrm>
          <a:prstGeom prst="rect">
            <a:avLst/>
          </a:prstGeom>
          <a:noFill/>
          <a:ln w="9525">
            <a:solidFill>
              <a:schemeClr val="tx1"/>
            </a:solidFill>
            <a:miter lim="800000"/>
            <a:headEnd/>
            <a:tailEnd/>
          </a:ln>
          <a:effectLst/>
        </p:spPr>
        <p:txBody>
          <a:bodyPr wrap="none" anchor="ctr"/>
          <a:lstStyle/>
          <a:p>
            <a:pPr algn="ctr"/>
            <a:r>
              <a:rPr lang="en-US" dirty="0" smtClean="0"/>
              <a:t>I</a:t>
            </a:r>
            <a:endParaRPr lang="en-US" dirty="0"/>
          </a:p>
        </p:txBody>
      </p:sp>
      <p:sp>
        <p:nvSpPr>
          <p:cNvPr id="81" name="Line 29"/>
          <p:cNvSpPr>
            <a:spLocks noChangeShapeType="1"/>
          </p:cNvSpPr>
          <p:nvPr/>
        </p:nvSpPr>
        <p:spPr bwMode="auto">
          <a:xfrm>
            <a:off x="1676400" y="4989513"/>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82" name="Rectangle 23"/>
          <p:cNvSpPr>
            <a:spLocks noChangeArrowheads="1"/>
          </p:cNvSpPr>
          <p:nvPr/>
        </p:nvSpPr>
        <p:spPr bwMode="auto">
          <a:xfrm>
            <a:off x="609600" y="5257800"/>
            <a:ext cx="460375" cy="422275"/>
          </a:xfrm>
          <a:prstGeom prst="rect">
            <a:avLst/>
          </a:prstGeom>
          <a:noFill/>
          <a:ln w="9525">
            <a:solidFill>
              <a:schemeClr val="tx1"/>
            </a:solidFill>
            <a:miter lim="800000"/>
            <a:headEnd/>
            <a:tailEnd/>
          </a:ln>
          <a:effectLst/>
        </p:spPr>
        <p:txBody>
          <a:bodyPr wrap="none" anchor="ctr"/>
          <a:lstStyle/>
          <a:p>
            <a:pPr algn="ctr"/>
            <a:r>
              <a:rPr lang="en-US" dirty="0" smtClean="0"/>
              <a:t>H</a:t>
            </a:r>
            <a:endParaRPr lang="en-US" dirty="0"/>
          </a:p>
        </p:txBody>
      </p:sp>
      <p:sp>
        <p:nvSpPr>
          <p:cNvPr id="83" name="Line 29"/>
          <p:cNvSpPr>
            <a:spLocks noChangeShapeType="1"/>
          </p:cNvSpPr>
          <p:nvPr/>
        </p:nvSpPr>
        <p:spPr bwMode="auto">
          <a:xfrm>
            <a:off x="838200" y="4989513"/>
            <a:ext cx="0" cy="268287"/>
          </a:xfrm>
          <a:prstGeom prst="line">
            <a:avLst/>
          </a:prstGeom>
          <a:noFill/>
          <a:ln w="9525">
            <a:solidFill>
              <a:schemeClr val="accent2"/>
            </a:solidFill>
            <a:round/>
            <a:headEnd/>
            <a:tailEnd type="triangle" w="med" len="med"/>
          </a:ln>
          <a:effectLst/>
        </p:spPr>
        <p:txBody>
          <a:bodyPr/>
          <a:lstStyle/>
          <a:p>
            <a:endParaRPr lang="en-US"/>
          </a:p>
        </p:txBody>
      </p:sp>
      <p:sp>
        <p:nvSpPr>
          <p:cNvPr id="84" name="Rectangle 23"/>
          <p:cNvSpPr>
            <a:spLocks noChangeArrowheads="1"/>
          </p:cNvSpPr>
          <p:nvPr/>
        </p:nvSpPr>
        <p:spPr bwMode="auto">
          <a:xfrm>
            <a:off x="5105400" y="5334000"/>
            <a:ext cx="460375" cy="422275"/>
          </a:xfrm>
          <a:prstGeom prst="rect">
            <a:avLst/>
          </a:prstGeom>
          <a:noFill/>
          <a:ln w="9525">
            <a:solidFill>
              <a:schemeClr val="tx1"/>
            </a:solidFill>
            <a:miter lim="800000"/>
            <a:headEnd/>
            <a:tailEnd/>
          </a:ln>
          <a:effectLst/>
        </p:spPr>
        <p:txBody>
          <a:bodyPr wrap="none" anchor="ctr"/>
          <a:lstStyle/>
          <a:p>
            <a:pPr algn="ctr"/>
            <a:r>
              <a:rPr lang="en-US" dirty="0" smtClean="0"/>
              <a:t>I</a:t>
            </a:r>
            <a:endParaRPr lang="en-US" dirty="0"/>
          </a:p>
        </p:txBody>
      </p:sp>
      <p:sp>
        <p:nvSpPr>
          <p:cNvPr id="85" name="Rectangle 23"/>
          <p:cNvSpPr>
            <a:spLocks noChangeArrowheads="1"/>
          </p:cNvSpPr>
          <p:nvPr/>
        </p:nvSpPr>
        <p:spPr bwMode="auto">
          <a:xfrm>
            <a:off x="4267200" y="5334000"/>
            <a:ext cx="460375" cy="422275"/>
          </a:xfrm>
          <a:prstGeom prst="rect">
            <a:avLst/>
          </a:prstGeom>
          <a:noFill/>
          <a:ln w="9525">
            <a:solidFill>
              <a:schemeClr val="tx1"/>
            </a:solidFill>
            <a:miter lim="800000"/>
            <a:headEnd/>
            <a:tailEnd/>
          </a:ln>
          <a:effectLst/>
        </p:spPr>
        <p:txBody>
          <a:bodyPr wrap="none" anchor="ctr"/>
          <a:lstStyle/>
          <a:p>
            <a:pPr algn="ctr"/>
            <a:r>
              <a:rPr lang="en-US" dirty="0" smtClean="0"/>
              <a:t>H</a:t>
            </a:r>
            <a:endParaRPr lang="en-US" dirty="0"/>
          </a:p>
        </p:txBody>
      </p:sp>
      <p:sp>
        <p:nvSpPr>
          <p:cNvPr id="86" name="Rectangle 23"/>
          <p:cNvSpPr>
            <a:spLocks noChangeArrowheads="1"/>
          </p:cNvSpPr>
          <p:nvPr/>
        </p:nvSpPr>
        <p:spPr bwMode="auto">
          <a:xfrm>
            <a:off x="7620000" y="5334000"/>
            <a:ext cx="460375" cy="422275"/>
          </a:xfrm>
          <a:prstGeom prst="rect">
            <a:avLst/>
          </a:prstGeom>
          <a:noFill/>
          <a:ln w="9525">
            <a:solidFill>
              <a:schemeClr val="tx1"/>
            </a:solidFill>
            <a:miter lim="800000"/>
            <a:headEnd/>
            <a:tailEnd/>
          </a:ln>
          <a:effectLst/>
        </p:spPr>
        <p:txBody>
          <a:bodyPr wrap="none" anchor="ctr"/>
          <a:lstStyle/>
          <a:p>
            <a:pPr algn="ctr"/>
            <a:r>
              <a:rPr lang="en-US" dirty="0" smtClean="0"/>
              <a:t>I</a:t>
            </a:r>
            <a:endParaRPr lang="en-US" dirty="0"/>
          </a:p>
        </p:txBody>
      </p:sp>
      <p:sp>
        <p:nvSpPr>
          <p:cNvPr id="87" name="Rectangle 23"/>
          <p:cNvSpPr>
            <a:spLocks noChangeArrowheads="1"/>
          </p:cNvSpPr>
          <p:nvPr/>
        </p:nvSpPr>
        <p:spPr bwMode="auto">
          <a:xfrm>
            <a:off x="6705600" y="5334000"/>
            <a:ext cx="460375" cy="422275"/>
          </a:xfrm>
          <a:prstGeom prst="rect">
            <a:avLst/>
          </a:prstGeom>
          <a:noFill/>
          <a:ln w="9525">
            <a:solidFill>
              <a:schemeClr val="tx1"/>
            </a:solidFill>
            <a:miter lim="800000"/>
            <a:headEnd/>
            <a:tailEnd/>
          </a:ln>
          <a:effectLst/>
        </p:spPr>
        <p:txBody>
          <a:bodyPr wrap="none" anchor="ctr"/>
          <a:lstStyle/>
          <a:p>
            <a:pPr algn="ctr"/>
            <a:r>
              <a:rPr lang="en-US" dirty="0" smtClean="0"/>
              <a:t>H</a:t>
            </a:r>
            <a:endParaRPr lang="en-US" dirty="0"/>
          </a:p>
        </p:txBody>
      </p:sp>
    </p:spTree>
    <p:extLst>
      <p:ext uri="{BB962C8B-B14F-4D97-AF65-F5344CB8AC3E}">
        <p14:creationId xmlns:p14="http://schemas.microsoft.com/office/powerpoint/2010/main" val="20919832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381000" y="762000"/>
            <a:ext cx="9067800" cy="533400"/>
          </a:xfrm>
        </p:spPr>
        <p:txBody>
          <a:bodyPr rtlCol="0">
            <a:normAutofit fontScale="90000"/>
          </a:bodyPr>
          <a:lstStyle/>
          <a:p>
            <a:pPr eaLnBrk="1" fontAlgn="auto" hangingPunct="1">
              <a:spcAft>
                <a:spcPts val="0"/>
              </a:spcAft>
              <a:defRPr/>
            </a:pPr>
            <a:r>
              <a:rPr lang="en-US" sz="4000" dirty="0" smtClean="0">
                <a:ea typeface="+mj-ea"/>
              </a:rPr>
              <a:t>High-Bandwidth Fetch: Collapsing Buffer</a:t>
            </a:r>
          </a:p>
        </p:txBody>
      </p:sp>
      <p:sp>
        <p:nvSpPr>
          <p:cNvPr id="63491" name="Rectangle 3"/>
          <p:cNvSpPr>
            <a:spLocks noGrp="1" noChangeArrowheads="1"/>
          </p:cNvSpPr>
          <p:nvPr>
            <p:ph idx="1"/>
          </p:nvPr>
        </p:nvSpPr>
        <p:spPr>
          <a:xfrm>
            <a:off x="685800" y="5410200"/>
            <a:ext cx="7772400" cy="1066800"/>
          </a:xfrm>
        </p:spPr>
        <p:txBody>
          <a:bodyPr/>
          <a:lstStyle/>
          <a:p>
            <a:pPr eaLnBrk="1" hangingPunct="1">
              <a:lnSpc>
                <a:spcPct val="70000"/>
              </a:lnSpc>
            </a:pPr>
            <a:r>
              <a:rPr lang="en-US" sz="1800" dirty="0">
                <a:latin typeface="Calibri" charset="0"/>
              </a:rPr>
              <a:t>Fetch from two cache blocks, rotate, collapse past taken branches</a:t>
            </a:r>
          </a:p>
          <a:p>
            <a:pPr eaLnBrk="1" hangingPunct="1">
              <a:lnSpc>
                <a:spcPct val="70000"/>
              </a:lnSpc>
            </a:pPr>
            <a:r>
              <a:rPr lang="en-US" sz="1800" dirty="0">
                <a:latin typeface="Calibri" charset="0"/>
              </a:rPr>
              <a:t>Thomas M. Conte, Kishore N. </a:t>
            </a:r>
            <a:r>
              <a:rPr lang="en-US" sz="1800" dirty="0" err="1">
                <a:latin typeface="Calibri" charset="0"/>
              </a:rPr>
              <a:t>Menezes</a:t>
            </a:r>
            <a:r>
              <a:rPr lang="en-US" sz="1800" dirty="0">
                <a:latin typeface="Calibri" charset="0"/>
              </a:rPr>
              <a:t>, Patrick M. Mills and </a:t>
            </a:r>
            <a:r>
              <a:rPr lang="en-US" sz="1800" dirty="0" err="1">
                <a:latin typeface="Calibri" charset="0"/>
              </a:rPr>
              <a:t>Burzin</a:t>
            </a:r>
            <a:r>
              <a:rPr lang="en-US" sz="1800" dirty="0">
                <a:latin typeface="Calibri" charset="0"/>
              </a:rPr>
              <a:t> A. Patel.  Optimization of Instruction Fetch Mechanisms for High Issue Rates.  International Symposium on Computer Architecture, June 1995.</a:t>
            </a:r>
          </a:p>
        </p:txBody>
      </p:sp>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143000"/>
            <a:ext cx="5462588"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3924508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685800" y="457200"/>
            <a:ext cx="8080375" cy="609600"/>
          </a:xfrm>
        </p:spPr>
        <p:txBody>
          <a:bodyPr rtlCol="0">
            <a:normAutofit fontScale="90000"/>
          </a:bodyPr>
          <a:lstStyle/>
          <a:p>
            <a:pPr eaLnBrk="1" fontAlgn="auto" hangingPunct="1">
              <a:spcAft>
                <a:spcPts val="0"/>
              </a:spcAft>
              <a:defRPr/>
            </a:pPr>
            <a:r>
              <a:rPr lang="en-US" sz="4000" smtClean="0">
                <a:ea typeface="+mj-ea"/>
              </a:rPr>
              <a:t>High-Bandwidth Fetch: Trace Cache</a:t>
            </a:r>
          </a:p>
        </p:txBody>
      </p:sp>
      <p:sp>
        <p:nvSpPr>
          <p:cNvPr id="64515" name="Rectangle 3"/>
          <p:cNvSpPr>
            <a:spLocks noGrp="1" noChangeArrowheads="1"/>
          </p:cNvSpPr>
          <p:nvPr>
            <p:ph idx="1"/>
          </p:nvPr>
        </p:nvSpPr>
        <p:spPr>
          <a:xfrm>
            <a:off x="682625" y="4724400"/>
            <a:ext cx="7772400" cy="1600200"/>
          </a:xfrm>
        </p:spPr>
        <p:txBody>
          <a:bodyPr/>
          <a:lstStyle/>
          <a:p>
            <a:pPr eaLnBrk="1" hangingPunct="1">
              <a:lnSpc>
                <a:spcPct val="70000"/>
              </a:lnSpc>
            </a:pPr>
            <a:r>
              <a:rPr lang="en-US" sz="2400">
                <a:latin typeface="Calibri" charset="0"/>
              </a:rPr>
              <a:t>Fold out taken branches by </a:t>
            </a:r>
            <a:r>
              <a:rPr lang="en-US" sz="2400" i="1">
                <a:latin typeface="Calibri" charset="0"/>
              </a:rPr>
              <a:t>tracing</a:t>
            </a:r>
            <a:r>
              <a:rPr lang="en-US" sz="2400">
                <a:latin typeface="Calibri" charset="0"/>
              </a:rPr>
              <a:t> instructions as they commit into a </a:t>
            </a:r>
            <a:r>
              <a:rPr lang="en-US" sz="2400" i="1">
                <a:latin typeface="Calibri" charset="0"/>
              </a:rPr>
              <a:t>fill buffer</a:t>
            </a:r>
          </a:p>
          <a:p>
            <a:pPr eaLnBrk="1" hangingPunct="1">
              <a:lnSpc>
                <a:spcPct val="70000"/>
              </a:lnSpc>
            </a:pPr>
            <a:r>
              <a:rPr lang="en-US" sz="2400">
                <a:latin typeface="Calibri" charset="0"/>
              </a:rPr>
              <a:t>Eric Rotenberg, S. Bennett, and James E. Smith.  Trace Cache: A Low Latency Approach to High Bandwidth Instruction Fetching.  MICRO, December 1996.</a:t>
            </a:r>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655320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528762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685800" y="457200"/>
            <a:ext cx="8080375" cy="609600"/>
          </a:xfrm>
        </p:spPr>
        <p:txBody>
          <a:bodyPr rtlCol="0">
            <a:normAutofit fontScale="90000"/>
          </a:bodyPr>
          <a:lstStyle/>
          <a:p>
            <a:pPr eaLnBrk="1" fontAlgn="auto" hangingPunct="1">
              <a:spcAft>
                <a:spcPts val="0"/>
              </a:spcAft>
              <a:defRPr/>
            </a:pPr>
            <a:r>
              <a:rPr lang="en-US" sz="4000" smtClean="0">
                <a:ea typeface="+mj-ea"/>
              </a:rPr>
              <a:t>Intel Pentium 4 Trace Cache</a:t>
            </a:r>
          </a:p>
        </p:txBody>
      </p:sp>
      <p:sp>
        <p:nvSpPr>
          <p:cNvPr id="65539" name="Rectangle 3"/>
          <p:cNvSpPr>
            <a:spLocks noGrp="1" noChangeArrowheads="1"/>
          </p:cNvSpPr>
          <p:nvPr>
            <p:ph idx="1"/>
          </p:nvPr>
        </p:nvSpPr>
        <p:spPr>
          <a:xfrm>
            <a:off x="682625" y="4572000"/>
            <a:ext cx="7772400" cy="1828800"/>
          </a:xfrm>
        </p:spPr>
        <p:txBody>
          <a:bodyPr/>
          <a:lstStyle/>
          <a:p>
            <a:pPr eaLnBrk="1" hangingPunct="1">
              <a:lnSpc>
                <a:spcPct val="70000"/>
              </a:lnSpc>
            </a:pPr>
            <a:r>
              <a:rPr lang="en-US" sz="2000">
                <a:latin typeface="Calibri" charset="0"/>
              </a:rPr>
              <a:t>No first-level instruction cache: trace cache only</a:t>
            </a:r>
            <a:endParaRPr lang="en-US" sz="2000" i="1">
              <a:latin typeface="Calibri" charset="0"/>
            </a:endParaRPr>
          </a:p>
          <a:p>
            <a:pPr eaLnBrk="1" hangingPunct="1">
              <a:lnSpc>
                <a:spcPct val="70000"/>
              </a:lnSpc>
            </a:pPr>
            <a:r>
              <a:rPr lang="en-US" sz="2000">
                <a:latin typeface="Calibri" charset="0"/>
              </a:rPr>
              <a:t>Trace cache BTB identifies next trace</a:t>
            </a:r>
          </a:p>
          <a:p>
            <a:pPr eaLnBrk="1" hangingPunct="1">
              <a:lnSpc>
                <a:spcPct val="70000"/>
              </a:lnSpc>
            </a:pPr>
            <a:r>
              <a:rPr lang="en-US" sz="2000">
                <a:latin typeface="Calibri" charset="0"/>
              </a:rPr>
              <a:t>Miss leads to fetch from level two cache</a:t>
            </a:r>
          </a:p>
          <a:p>
            <a:pPr eaLnBrk="1" hangingPunct="1">
              <a:lnSpc>
                <a:spcPct val="70000"/>
              </a:lnSpc>
            </a:pPr>
            <a:r>
              <a:rPr lang="en-US" sz="2000">
                <a:latin typeface="Calibri" charset="0"/>
              </a:rPr>
              <a:t>Trace cache instructions are decoded (uops)</a:t>
            </a:r>
          </a:p>
          <a:p>
            <a:pPr eaLnBrk="1" hangingPunct="1">
              <a:lnSpc>
                <a:spcPct val="70000"/>
              </a:lnSpc>
            </a:pPr>
            <a:r>
              <a:rPr lang="en-US" sz="2000">
                <a:latin typeface="Calibri" charset="0"/>
              </a:rPr>
              <a:t>Cache capacity 12k uops</a:t>
            </a:r>
          </a:p>
          <a:p>
            <a:pPr lvl="1" eaLnBrk="1" hangingPunct="1">
              <a:lnSpc>
                <a:spcPct val="70000"/>
              </a:lnSpc>
            </a:pPr>
            <a:r>
              <a:rPr lang="en-US" sz="1800">
                <a:latin typeface="Calibri" charset="0"/>
              </a:rPr>
              <a:t>Overwhelmed for database applications</a:t>
            </a:r>
          </a:p>
          <a:p>
            <a:pPr lvl="1" eaLnBrk="1" hangingPunct="1">
              <a:lnSpc>
                <a:spcPct val="70000"/>
              </a:lnSpc>
            </a:pPr>
            <a:r>
              <a:rPr lang="en-US" sz="1800">
                <a:latin typeface="Calibri" charset="0"/>
              </a:rPr>
              <a:t>Serial decoder becomes performance bottleneck</a:t>
            </a:r>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43000"/>
            <a:ext cx="5791200"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7736545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160770" name="Rectangle 2"/>
          <p:cNvSpPr>
            <a:spLocks noGrp="1" noChangeArrowheads="1"/>
          </p:cNvSpPr>
          <p:nvPr>
            <p:ph type="title"/>
          </p:nvPr>
        </p:nvSpPr>
        <p:spPr/>
        <p:txBody>
          <a:bodyPr/>
          <a:lstStyle/>
          <a:p>
            <a:r>
              <a:rPr lang="en-US" sz="3200"/>
              <a:t>Branch Prediction: Direction</a:t>
            </a:r>
          </a:p>
        </p:txBody>
      </p:sp>
      <p:sp>
        <p:nvSpPr>
          <p:cNvPr id="160771" name="Rectangle 3"/>
          <p:cNvSpPr>
            <a:spLocks noGrp="1" noChangeArrowheads="1"/>
          </p:cNvSpPr>
          <p:nvPr>
            <p:ph type="body" idx="1"/>
          </p:nvPr>
        </p:nvSpPr>
        <p:spPr>
          <a:noFill/>
          <a:ln/>
        </p:spPr>
        <p:txBody>
          <a:bodyPr/>
          <a:lstStyle/>
          <a:p>
            <a:pPr>
              <a:lnSpc>
                <a:spcPct val="90000"/>
              </a:lnSpc>
            </a:pPr>
            <a:r>
              <a:rPr lang="en-US" dirty="0"/>
              <a:t>Needed for conditional branches</a:t>
            </a:r>
          </a:p>
          <a:p>
            <a:pPr lvl="1">
              <a:lnSpc>
                <a:spcPct val="90000"/>
              </a:lnSpc>
            </a:pPr>
            <a:r>
              <a:rPr lang="en-US" dirty="0"/>
              <a:t>Most branches are of this type</a:t>
            </a:r>
          </a:p>
          <a:p>
            <a:pPr>
              <a:lnSpc>
                <a:spcPct val="90000"/>
              </a:lnSpc>
            </a:pPr>
            <a:r>
              <a:rPr lang="en-US" dirty="0"/>
              <a:t>Many, many kinds of predictors for this</a:t>
            </a:r>
          </a:p>
          <a:p>
            <a:pPr lvl="1">
              <a:lnSpc>
                <a:spcPct val="90000"/>
              </a:lnSpc>
            </a:pPr>
            <a:r>
              <a:rPr lang="en-US" dirty="0"/>
              <a:t>Static: fixed rule, or compiler annotation</a:t>
            </a:r>
            <a:br>
              <a:rPr lang="en-US" dirty="0"/>
            </a:br>
            <a:r>
              <a:rPr lang="en-US" dirty="0" smtClean="0"/>
              <a:t>(e.g. br.bwh (branch whether hint. IA-64))</a:t>
            </a:r>
            <a:endParaRPr lang="en-US" dirty="0"/>
          </a:p>
          <a:p>
            <a:pPr lvl="1">
              <a:lnSpc>
                <a:spcPct val="90000"/>
              </a:lnSpc>
            </a:pPr>
            <a:r>
              <a:rPr lang="en-US" dirty="0"/>
              <a:t>Dynamic: hardware prediction</a:t>
            </a:r>
          </a:p>
          <a:p>
            <a:pPr>
              <a:lnSpc>
                <a:spcPct val="90000"/>
              </a:lnSpc>
            </a:pPr>
            <a:r>
              <a:rPr lang="en-US" dirty="0"/>
              <a:t>Dynamic prediction usually history-based</a:t>
            </a:r>
          </a:p>
          <a:p>
            <a:pPr lvl="1">
              <a:lnSpc>
                <a:spcPct val="90000"/>
              </a:lnSpc>
            </a:pPr>
            <a:r>
              <a:rPr lang="en-US" dirty="0"/>
              <a:t>Example: predict direction is the same</a:t>
            </a:r>
            <a:br>
              <a:rPr lang="en-US" dirty="0"/>
            </a:br>
            <a:r>
              <a:rPr lang="en-US" dirty="0"/>
              <a:t>as the last time this branch was executed</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a:t>
            </a:r>
          </a:p>
        </p:txBody>
      </p:sp>
      <p:sp>
        <p:nvSpPr>
          <p:cNvPr id="245762" name="Rectangle 2"/>
          <p:cNvSpPr>
            <a:spLocks noGrp="1" noChangeArrowheads="1"/>
          </p:cNvSpPr>
          <p:nvPr>
            <p:ph type="title"/>
          </p:nvPr>
        </p:nvSpPr>
        <p:spPr/>
        <p:txBody>
          <a:bodyPr/>
          <a:lstStyle/>
          <a:p>
            <a:r>
              <a:rPr lang="en-US"/>
              <a:t>Static Prediction</a:t>
            </a:r>
          </a:p>
        </p:txBody>
      </p:sp>
      <p:sp>
        <p:nvSpPr>
          <p:cNvPr id="245763" name="Rectangle 3"/>
          <p:cNvSpPr>
            <a:spLocks noGrp="1" noChangeArrowheads="1"/>
          </p:cNvSpPr>
          <p:nvPr>
            <p:ph type="body" idx="1"/>
          </p:nvPr>
        </p:nvSpPr>
        <p:spPr/>
        <p:txBody>
          <a:bodyPr/>
          <a:lstStyle/>
          <a:p>
            <a:r>
              <a:rPr lang="en-US" dirty="0"/>
              <a:t>Always predict NT</a:t>
            </a:r>
          </a:p>
          <a:p>
            <a:pPr lvl="1"/>
            <a:r>
              <a:rPr lang="en-US" dirty="0"/>
              <a:t>easy to implement</a:t>
            </a:r>
          </a:p>
          <a:p>
            <a:pPr lvl="1"/>
            <a:r>
              <a:rPr lang="en-US" dirty="0"/>
              <a:t>30-40% accuracy </a:t>
            </a:r>
            <a:r>
              <a:rPr lang="en-US" dirty="0" smtClean="0"/>
              <a:t>… not </a:t>
            </a:r>
            <a:r>
              <a:rPr lang="en-US" dirty="0"/>
              <a:t>so good</a:t>
            </a:r>
          </a:p>
          <a:p>
            <a:r>
              <a:rPr lang="en-US" dirty="0"/>
              <a:t>Always predict T</a:t>
            </a:r>
          </a:p>
          <a:p>
            <a:pPr lvl="1"/>
            <a:r>
              <a:rPr lang="en-US" dirty="0"/>
              <a:t>60-70% </a:t>
            </a:r>
            <a:r>
              <a:rPr lang="en-US" dirty="0" smtClean="0"/>
              <a:t>accuracy </a:t>
            </a:r>
            <a:endParaRPr lang="en-US" dirty="0"/>
          </a:p>
          <a:p>
            <a:r>
              <a:rPr lang="en-US" dirty="0"/>
              <a:t>BTFNT</a:t>
            </a:r>
          </a:p>
          <a:p>
            <a:pPr lvl="1"/>
            <a:r>
              <a:rPr lang="en-US" dirty="0"/>
              <a:t>loops usually have a few iterations, so this is like always predicting that the loop is taken</a:t>
            </a:r>
          </a:p>
          <a:p>
            <a:pPr lvl="1"/>
            <a:r>
              <a:rPr lang="en-US" dirty="0"/>
              <a:t>don’t know target until decode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r>
              <a:rPr lang="en-US"/>
              <a:t> </a:t>
            </a:r>
          </a:p>
        </p:txBody>
      </p:sp>
      <p:sp>
        <p:nvSpPr>
          <p:cNvPr id="161794" name="Rectangle 2"/>
          <p:cNvSpPr>
            <a:spLocks noGrp="1" noChangeArrowheads="1"/>
          </p:cNvSpPr>
          <p:nvPr>
            <p:ph type="title"/>
          </p:nvPr>
        </p:nvSpPr>
        <p:spPr>
          <a:xfrm>
            <a:off x="322262" y="317500"/>
            <a:ext cx="8516937" cy="758825"/>
          </a:xfrm>
        </p:spPr>
        <p:txBody>
          <a:bodyPr/>
          <a:lstStyle/>
          <a:p>
            <a:r>
              <a:rPr lang="en-US" sz="3200" dirty="0"/>
              <a:t>One-Bit Branch </a:t>
            </a:r>
            <a:r>
              <a:rPr lang="en-US" sz="3200" dirty="0" smtClean="0"/>
              <a:t>Predictor: Last-time predictor</a:t>
            </a:r>
            <a:endParaRPr lang="en-US" sz="3200" dirty="0"/>
          </a:p>
        </p:txBody>
      </p:sp>
      <p:sp>
        <p:nvSpPr>
          <p:cNvPr id="161800" name="Line 8"/>
          <p:cNvSpPr>
            <a:spLocks noChangeShapeType="1"/>
          </p:cNvSpPr>
          <p:nvPr/>
        </p:nvSpPr>
        <p:spPr bwMode="auto">
          <a:xfrm>
            <a:off x="1676400" y="2286000"/>
            <a:ext cx="0" cy="762000"/>
          </a:xfrm>
          <a:prstGeom prst="line">
            <a:avLst/>
          </a:prstGeom>
          <a:noFill/>
          <a:ln w="9525">
            <a:solidFill>
              <a:schemeClr val="tx1"/>
            </a:solidFill>
            <a:round/>
            <a:headEnd/>
            <a:tailEnd type="triangle" w="med" len="med"/>
          </a:ln>
          <a:effectLst/>
        </p:spPr>
        <p:txBody>
          <a:bodyPr/>
          <a:lstStyle/>
          <a:p>
            <a:endParaRPr lang="en-US"/>
          </a:p>
        </p:txBody>
      </p:sp>
      <p:sp>
        <p:nvSpPr>
          <p:cNvPr id="161801" name="Text Box 9"/>
          <p:cNvSpPr txBox="1">
            <a:spLocks noChangeArrowheads="1"/>
          </p:cNvSpPr>
          <p:nvPr/>
        </p:nvSpPr>
        <p:spPr bwMode="auto">
          <a:xfrm>
            <a:off x="428625" y="1463675"/>
            <a:ext cx="2593980" cy="830997"/>
          </a:xfrm>
          <a:prstGeom prst="rect">
            <a:avLst/>
          </a:prstGeom>
          <a:noFill/>
          <a:ln w="9525">
            <a:noFill/>
            <a:miter lim="800000"/>
            <a:headEnd/>
            <a:tailEnd/>
          </a:ln>
          <a:effectLst/>
        </p:spPr>
        <p:txBody>
          <a:bodyPr wrap="none">
            <a:spAutoFit/>
          </a:bodyPr>
          <a:lstStyle/>
          <a:p>
            <a:r>
              <a:rPr lang="en-US" sz="2400" dirty="0">
                <a:solidFill>
                  <a:srgbClr val="663300"/>
                </a:solidFill>
                <a:latin typeface="AUdimat" pitchFamily="2" charset="0"/>
              </a:rPr>
              <a:t>K bits of branch</a:t>
            </a:r>
            <a:br>
              <a:rPr lang="en-US" sz="2400" dirty="0">
                <a:solidFill>
                  <a:srgbClr val="663300"/>
                </a:solidFill>
                <a:latin typeface="AUdimat" pitchFamily="2" charset="0"/>
              </a:rPr>
            </a:br>
            <a:r>
              <a:rPr lang="en-US" sz="2400" dirty="0">
                <a:solidFill>
                  <a:srgbClr val="663300"/>
                </a:solidFill>
                <a:latin typeface="AUdimat" pitchFamily="2" charset="0"/>
              </a:rPr>
              <a:t>instruction address</a:t>
            </a:r>
          </a:p>
        </p:txBody>
      </p:sp>
      <p:sp>
        <p:nvSpPr>
          <p:cNvPr id="161802" name="Line 10"/>
          <p:cNvSpPr>
            <a:spLocks noChangeShapeType="1"/>
          </p:cNvSpPr>
          <p:nvPr/>
        </p:nvSpPr>
        <p:spPr bwMode="auto">
          <a:xfrm>
            <a:off x="1676400" y="3048000"/>
            <a:ext cx="2133600" cy="0"/>
          </a:xfrm>
          <a:prstGeom prst="line">
            <a:avLst/>
          </a:prstGeom>
          <a:noFill/>
          <a:ln w="9525">
            <a:solidFill>
              <a:schemeClr val="tx1"/>
            </a:solidFill>
            <a:round/>
            <a:headEnd/>
            <a:tailEnd type="triangle" w="med" len="med"/>
          </a:ln>
          <a:effectLst/>
        </p:spPr>
        <p:txBody>
          <a:bodyPr/>
          <a:lstStyle/>
          <a:p>
            <a:endParaRPr lang="en-US"/>
          </a:p>
        </p:txBody>
      </p:sp>
      <p:sp>
        <p:nvSpPr>
          <p:cNvPr id="161803" name="Text Box 11"/>
          <p:cNvSpPr txBox="1">
            <a:spLocks noChangeArrowheads="1"/>
          </p:cNvSpPr>
          <p:nvPr/>
        </p:nvSpPr>
        <p:spPr bwMode="auto">
          <a:xfrm>
            <a:off x="2027238" y="2667000"/>
            <a:ext cx="838691" cy="461665"/>
          </a:xfrm>
          <a:prstGeom prst="rect">
            <a:avLst/>
          </a:prstGeom>
          <a:noFill/>
          <a:ln w="9525">
            <a:noFill/>
            <a:miter lim="800000"/>
            <a:headEnd/>
            <a:tailEnd/>
          </a:ln>
          <a:effectLst/>
        </p:spPr>
        <p:txBody>
          <a:bodyPr wrap="none">
            <a:spAutoFit/>
          </a:bodyPr>
          <a:lstStyle/>
          <a:p>
            <a:r>
              <a:rPr lang="en-US" sz="2400">
                <a:solidFill>
                  <a:srgbClr val="663300"/>
                </a:solidFill>
                <a:latin typeface="AUdimat" pitchFamily="2" charset="0"/>
              </a:rPr>
              <a:t>Index</a:t>
            </a:r>
          </a:p>
        </p:txBody>
      </p:sp>
      <p:sp>
        <p:nvSpPr>
          <p:cNvPr id="161805" name="Text Box 13"/>
          <p:cNvSpPr txBox="1">
            <a:spLocks noChangeArrowheads="1"/>
          </p:cNvSpPr>
          <p:nvPr/>
        </p:nvSpPr>
        <p:spPr bwMode="auto">
          <a:xfrm>
            <a:off x="3124200" y="1250950"/>
            <a:ext cx="2706190" cy="1200329"/>
          </a:xfrm>
          <a:prstGeom prst="rect">
            <a:avLst/>
          </a:prstGeom>
          <a:noFill/>
          <a:ln w="9525">
            <a:noFill/>
            <a:miter lim="800000"/>
            <a:headEnd/>
            <a:tailEnd/>
          </a:ln>
          <a:effectLst/>
        </p:spPr>
        <p:txBody>
          <a:bodyPr wrap="none">
            <a:spAutoFit/>
          </a:bodyPr>
          <a:lstStyle/>
          <a:p>
            <a:r>
              <a:rPr lang="en-US" sz="2400">
                <a:solidFill>
                  <a:srgbClr val="663300"/>
                </a:solidFill>
                <a:latin typeface="AUdimat" pitchFamily="2" charset="0"/>
              </a:rPr>
              <a:t>Branch history</a:t>
            </a:r>
            <a:br>
              <a:rPr lang="en-US" sz="2400">
                <a:solidFill>
                  <a:srgbClr val="663300"/>
                </a:solidFill>
                <a:latin typeface="AUdimat" pitchFamily="2" charset="0"/>
              </a:rPr>
            </a:br>
            <a:r>
              <a:rPr lang="en-US" sz="2400">
                <a:solidFill>
                  <a:srgbClr val="663300"/>
                </a:solidFill>
                <a:latin typeface="AUdimat" pitchFamily="2" charset="0"/>
              </a:rPr>
              <a:t>table of 2^K entries,</a:t>
            </a:r>
            <a:br>
              <a:rPr lang="en-US" sz="2400">
                <a:solidFill>
                  <a:srgbClr val="663300"/>
                </a:solidFill>
                <a:latin typeface="AUdimat" pitchFamily="2" charset="0"/>
              </a:rPr>
            </a:br>
            <a:r>
              <a:rPr lang="en-US" sz="2400">
                <a:solidFill>
                  <a:srgbClr val="663300"/>
                </a:solidFill>
                <a:latin typeface="AUdimat" pitchFamily="2" charset="0"/>
              </a:rPr>
              <a:t>1 bit per entry</a:t>
            </a:r>
          </a:p>
        </p:txBody>
      </p:sp>
      <p:sp>
        <p:nvSpPr>
          <p:cNvPr id="161806" name="Rectangle 14"/>
          <p:cNvSpPr>
            <a:spLocks noChangeArrowheads="1"/>
          </p:cNvSpPr>
          <p:nvPr/>
        </p:nvSpPr>
        <p:spPr bwMode="auto">
          <a:xfrm>
            <a:off x="3810000" y="2971800"/>
            <a:ext cx="228600" cy="1524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61807" name="Line 15"/>
          <p:cNvSpPr>
            <a:spLocks noChangeShapeType="1"/>
          </p:cNvSpPr>
          <p:nvPr/>
        </p:nvSpPr>
        <p:spPr bwMode="auto">
          <a:xfrm>
            <a:off x="4038600" y="30480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61808" name="Text Box 16"/>
          <p:cNvSpPr txBox="1">
            <a:spLocks noChangeArrowheads="1"/>
          </p:cNvSpPr>
          <p:nvPr/>
        </p:nvSpPr>
        <p:spPr bwMode="auto">
          <a:xfrm>
            <a:off x="5867400" y="2636838"/>
            <a:ext cx="2626040" cy="1938992"/>
          </a:xfrm>
          <a:prstGeom prst="rect">
            <a:avLst/>
          </a:prstGeom>
          <a:noFill/>
          <a:ln w="9525">
            <a:noFill/>
            <a:miter lim="800000"/>
            <a:headEnd/>
            <a:tailEnd/>
          </a:ln>
          <a:effectLst/>
        </p:spPr>
        <p:txBody>
          <a:bodyPr wrap="none">
            <a:spAutoFit/>
          </a:bodyPr>
          <a:lstStyle/>
          <a:p>
            <a:r>
              <a:rPr lang="en-US" sz="2400">
                <a:solidFill>
                  <a:srgbClr val="663300"/>
                </a:solidFill>
                <a:latin typeface="AUdimat" pitchFamily="2" charset="0"/>
              </a:rPr>
              <a:t>Use this entry to</a:t>
            </a:r>
            <a:br>
              <a:rPr lang="en-US" sz="2400">
                <a:solidFill>
                  <a:srgbClr val="663300"/>
                </a:solidFill>
                <a:latin typeface="AUdimat" pitchFamily="2" charset="0"/>
              </a:rPr>
            </a:br>
            <a:r>
              <a:rPr lang="en-US" sz="2400">
                <a:solidFill>
                  <a:srgbClr val="663300"/>
                </a:solidFill>
                <a:latin typeface="AUdimat" pitchFamily="2" charset="0"/>
              </a:rPr>
              <a:t>predict this branch:</a:t>
            </a:r>
          </a:p>
          <a:p>
            <a:endParaRPr lang="en-US" sz="2400">
              <a:solidFill>
                <a:srgbClr val="663300"/>
              </a:solidFill>
              <a:latin typeface="AUdimat" pitchFamily="2" charset="0"/>
            </a:endParaRPr>
          </a:p>
          <a:p>
            <a:r>
              <a:rPr lang="en-US" sz="2400">
                <a:solidFill>
                  <a:srgbClr val="663300"/>
                </a:solidFill>
                <a:latin typeface="AUdimat" pitchFamily="2" charset="0"/>
              </a:rPr>
              <a:t>0: predict not taken</a:t>
            </a:r>
          </a:p>
          <a:p>
            <a:r>
              <a:rPr lang="en-US" sz="2400">
                <a:solidFill>
                  <a:srgbClr val="663300"/>
                </a:solidFill>
                <a:latin typeface="AUdimat" pitchFamily="2" charset="0"/>
              </a:rPr>
              <a:t>1: predict taken</a:t>
            </a:r>
          </a:p>
        </p:txBody>
      </p:sp>
      <p:sp>
        <p:nvSpPr>
          <p:cNvPr id="161810" name="Text Box 18"/>
          <p:cNvSpPr txBox="1">
            <a:spLocks noChangeArrowheads="1"/>
          </p:cNvSpPr>
          <p:nvPr/>
        </p:nvSpPr>
        <p:spPr bwMode="auto">
          <a:xfrm>
            <a:off x="2133600" y="5375275"/>
            <a:ext cx="4875053" cy="1200329"/>
          </a:xfrm>
          <a:prstGeom prst="rect">
            <a:avLst/>
          </a:prstGeom>
          <a:noFill/>
          <a:ln w="9525">
            <a:noFill/>
            <a:miter lim="800000"/>
            <a:headEnd/>
            <a:tailEnd/>
          </a:ln>
          <a:effectLst/>
        </p:spPr>
        <p:txBody>
          <a:bodyPr wrap="none">
            <a:spAutoFit/>
          </a:bodyPr>
          <a:lstStyle/>
          <a:p>
            <a:r>
              <a:rPr lang="en-US" sz="2400">
                <a:solidFill>
                  <a:srgbClr val="663300"/>
                </a:solidFill>
                <a:latin typeface="AUdimat" pitchFamily="2" charset="0"/>
              </a:rPr>
              <a:t>When branch direction resolved,</a:t>
            </a:r>
            <a:br>
              <a:rPr lang="en-US" sz="2400">
                <a:solidFill>
                  <a:srgbClr val="663300"/>
                </a:solidFill>
                <a:latin typeface="AUdimat" pitchFamily="2" charset="0"/>
              </a:rPr>
            </a:br>
            <a:r>
              <a:rPr lang="en-US" sz="2400">
                <a:solidFill>
                  <a:srgbClr val="663300"/>
                </a:solidFill>
                <a:latin typeface="AUdimat" pitchFamily="2" charset="0"/>
              </a:rPr>
              <a:t>go back into the table and</a:t>
            </a:r>
            <a:br>
              <a:rPr lang="en-US" sz="2400">
                <a:solidFill>
                  <a:srgbClr val="663300"/>
                </a:solidFill>
                <a:latin typeface="AUdimat" pitchFamily="2" charset="0"/>
              </a:rPr>
            </a:br>
            <a:r>
              <a:rPr lang="en-US" sz="2400">
                <a:solidFill>
                  <a:srgbClr val="663300"/>
                </a:solidFill>
                <a:latin typeface="AUdimat" pitchFamily="2" charset="0"/>
              </a:rPr>
              <a:t>update entry: 0 if not taken, 1 if taken</a:t>
            </a:r>
          </a:p>
        </p:txBody>
      </p:sp>
      <p:sp>
        <p:nvSpPr>
          <p:cNvPr id="161804" name="Rectangle 12"/>
          <p:cNvSpPr>
            <a:spLocks noChangeArrowheads="1"/>
          </p:cNvSpPr>
          <p:nvPr/>
        </p:nvSpPr>
        <p:spPr bwMode="auto">
          <a:xfrm>
            <a:off x="3790750" y="2438400"/>
            <a:ext cx="247850" cy="2590800"/>
          </a:xfrm>
          <a:prstGeom prst="rect">
            <a:avLst/>
          </a:prstGeom>
          <a:noFill/>
          <a:ln w="9525">
            <a:solidFill>
              <a:schemeClr val="tx1"/>
            </a:solidFill>
            <a:miter lim="800000"/>
            <a:headEnd/>
            <a:tailEnd/>
          </a:ln>
          <a:effectLst/>
        </p:spPr>
        <p:txBody>
          <a:bodyPr wrap="none" anchor="ctr"/>
          <a:lstStyle/>
          <a:p>
            <a:pPr algn="ctr"/>
            <a:endParaRPr lang="en-US" sz="2400">
              <a:latin typeface="Times New Roman" pitchFamily="18" charset="0"/>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Rectangle 4"/>
          <p:cNvSpPr>
            <a:spLocks noChangeArrowheads="1"/>
          </p:cNvSpPr>
          <p:nvPr/>
        </p:nvSpPr>
        <p:spPr bwMode="auto">
          <a:xfrm>
            <a:off x="1143000" y="1828800"/>
            <a:ext cx="6019800" cy="2563813"/>
          </a:xfrm>
          <a:prstGeom prst="rect">
            <a:avLst/>
          </a:prstGeom>
          <a:noFill/>
          <a:ln w="9525">
            <a:noFill/>
            <a:miter lim="800000"/>
            <a:headEnd/>
            <a:tailEnd/>
          </a:ln>
          <a:effectLst/>
        </p:spPr>
        <p:txBody>
          <a:bodyPr>
            <a:spAutoFit/>
          </a:bodyPr>
          <a:lstStyle/>
          <a:p>
            <a:r>
              <a:rPr lang="en-US" dirty="0">
                <a:solidFill>
                  <a:srgbClr val="79551B"/>
                </a:solidFill>
                <a:latin typeface="AUdimat" pitchFamily="2" charset="0"/>
              </a:rPr>
              <a:t>0xDC08:		for(</a:t>
            </a:r>
            <a:r>
              <a:rPr lang="en-US" dirty="0" err="1">
                <a:solidFill>
                  <a:srgbClr val="79551B"/>
                </a:solidFill>
                <a:latin typeface="AUdimat" pitchFamily="2" charset="0"/>
              </a:rPr>
              <a:t>i</a:t>
            </a:r>
            <a:r>
              <a:rPr lang="en-US" dirty="0">
                <a:solidFill>
                  <a:srgbClr val="79551B"/>
                </a:solidFill>
                <a:latin typeface="AUdimat" pitchFamily="2" charset="0"/>
              </a:rPr>
              <a:t>=0; </a:t>
            </a:r>
            <a:r>
              <a:rPr lang="en-US" dirty="0" err="1">
                <a:solidFill>
                  <a:srgbClr val="79551B"/>
                </a:solidFill>
                <a:latin typeface="AUdimat" pitchFamily="2" charset="0"/>
              </a:rPr>
              <a:t>i</a:t>
            </a:r>
            <a:r>
              <a:rPr lang="en-US" dirty="0">
                <a:solidFill>
                  <a:srgbClr val="79551B"/>
                </a:solidFill>
                <a:latin typeface="AUdimat" pitchFamily="2" charset="0"/>
              </a:rPr>
              <a:t> &lt; 100000; </a:t>
            </a:r>
            <a:r>
              <a:rPr lang="en-US" dirty="0" err="1">
                <a:solidFill>
                  <a:srgbClr val="79551B"/>
                </a:solidFill>
                <a:latin typeface="AUdimat" pitchFamily="2" charset="0"/>
              </a:rPr>
              <a:t>i</a:t>
            </a:r>
            <a:r>
              <a:rPr lang="en-US" dirty="0">
                <a:solidFill>
                  <a:srgbClr val="79551B"/>
                </a:solidFill>
                <a:latin typeface="AUdimat" pitchFamily="2" charset="0"/>
              </a:rPr>
              <a:t>++)</a:t>
            </a:r>
          </a:p>
          <a:p>
            <a:r>
              <a:rPr lang="en-US" dirty="0">
                <a:solidFill>
                  <a:srgbClr val="79551B"/>
                </a:solidFill>
                <a:latin typeface="AUdimat" pitchFamily="2" charset="0"/>
              </a:rPr>
              <a:t>		{</a:t>
            </a:r>
          </a:p>
          <a:p>
            <a:r>
              <a:rPr lang="en-US" dirty="0">
                <a:solidFill>
                  <a:srgbClr val="79551B"/>
                </a:solidFill>
                <a:latin typeface="AUdimat" pitchFamily="2" charset="0"/>
              </a:rPr>
              <a:t>0xDC44:			if( ( </a:t>
            </a:r>
            <a:r>
              <a:rPr lang="en-US" dirty="0" err="1">
                <a:solidFill>
                  <a:srgbClr val="79551B"/>
                </a:solidFill>
                <a:latin typeface="AUdimat" pitchFamily="2" charset="0"/>
              </a:rPr>
              <a:t>i</a:t>
            </a:r>
            <a:r>
              <a:rPr lang="en-US" dirty="0">
                <a:solidFill>
                  <a:srgbClr val="79551B"/>
                </a:solidFill>
                <a:latin typeface="AUdimat" pitchFamily="2" charset="0"/>
              </a:rPr>
              <a:t> % 100) == 0 )</a:t>
            </a:r>
          </a:p>
          <a:p>
            <a:pPr lvl="4"/>
            <a:r>
              <a:rPr lang="en-US" dirty="0">
                <a:solidFill>
                  <a:srgbClr val="79551B"/>
                </a:solidFill>
                <a:latin typeface="AUdimat" pitchFamily="2" charset="0"/>
              </a:rPr>
              <a:t>	</a:t>
            </a:r>
            <a:r>
              <a:rPr lang="en-US" dirty="0" smtClean="0">
                <a:solidFill>
                  <a:srgbClr val="79551B"/>
                </a:solidFill>
                <a:latin typeface="AUdimat" pitchFamily="2" charset="0"/>
              </a:rPr>
              <a:t>        </a:t>
            </a:r>
            <a:r>
              <a:rPr lang="en-US" dirty="0" err="1" smtClean="0">
                <a:solidFill>
                  <a:srgbClr val="79551B"/>
                </a:solidFill>
                <a:latin typeface="AUdimat" pitchFamily="2" charset="0"/>
              </a:rPr>
              <a:t>CountHundred</a:t>
            </a:r>
            <a:r>
              <a:rPr lang="en-US" dirty="0" smtClean="0">
                <a:solidFill>
                  <a:srgbClr val="79551B"/>
                </a:solidFill>
                <a:latin typeface="AUdimat" pitchFamily="2" charset="0"/>
              </a:rPr>
              <a:t>( </a:t>
            </a:r>
            <a:r>
              <a:rPr lang="en-US" dirty="0">
                <a:solidFill>
                  <a:srgbClr val="79551B"/>
                </a:solidFill>
                <a:latin typeface="AUdimat" pitchFamily="2" charset="0"/>
              </a:rPr>
              <a:t>);</a:t>
            </a:r>
          </a:p>
          <a:p>
            <a:pPr lvl="4"/>
            <a:endParaRPr lang="en-US" dirty="0">
              <a:solidFill>
                <a:srgbClr val="79551B"/>
              </a:solidFill>
              <a:latin typeface="AUdimat" pitchFamily="2" charset="0"/>
            </a:endParaRPr>
          </a:p>
          <a:p>
            <a:r>
              <a:rPr lang="en-US" dirty="0">
                <a:solidFill>
                  <a:srgbClr val="79551B"/>
                </a:solidFill>
                <a:latin typeface="AUdimat" pitchFamily="2" charset="0"/>
              </a:rPr>
              <a:t>0xDC50:			if( (</a:t>
            </a:r>
            <a:r>
              <a:rPr lang="en-US" dirty="0" err="1">
                <a:solidFill>
                  <a:srgbClr val="79551B"/>
                </a:solidFill>
                <a:latin typeface="AUdimat" pitchFamily="2" charset="0"/>
              </a:rPr>
              <a:t>i</a:t>
            </a:r>
            <a:r>
              <a:rPr lang="en-US" dirty="0">
                <a:solidFill>
                  <a:srgbClr val="79551B"/>
                </a:solidFill>
                <a:latin typeface="AUdimat" pitchFamily="2" charset="0"/>
              </a:rPr>
              <a:t> &amp; 1) == 1)</a:t>
            </a:r>
          </a:p>
          <a:p>
            <a:r>
              <a:rPr lang="en-US" dirty="0">
                <a:solidFill>
                  <a:srgbClr val="79551B"/>
                </a:solidFill>
                <a:latin typeface="AUdimat" pitchFamily="2" charset="0"/>
              </a:rPr>
              <a:t>			</a:t>
            </a:r>
            <a:r>
              <a:rPr lang="en-US" dirty="0" smtClean="0">
                <a:solidFill>
                  <a:srgbClr val="79551B"/>
                </a:solidFill>
                <a:latin typeface="AUdimat" pitchFamily="2" charset="0"/>
              </a:rPr>
              <a:t>        </a:t>
            </a:r>
            <a:r>
              <a:rPr lang="en-US" dirty="0" err="1" smtClean="0">
                <a:solidFill>
                  <a:srgbClr val="79551B"/>
                </a:solidFill>
                <a:latin typeface="AUdimat" pitchFamily="2" charset="0"/>
              </a:rPr>
              <a:t>CountOddNums</a:t>
            </a:r>
            <a:r>
              <a:rPr lang="en-US" dirty="0" smtClean="0">
                <a:solidFill>
                  <a:srgbClr val="79551B"/>
                </a:solidFill>
                <a:latin typeface="AUdimat" pitchFamily="2" charset="0"/>
              </a:rPr>
              <a:t>( </a:t>
            </a:r>
            <a:r>
              <a:rPr lang="en-US" dirty="0">
                <a:solidFill>
                  <a:srgbClr val="79551B"/>
                </a:solidFill>
                <a:latin typeface="AUdimat" pitchFamily="2" charset="0"/>
              </a:rPr>
              <a:t>);</a:t>
            </a:r>
          </a:p>
          <a:p>
            <a:endParaRPr lang="en-US" dirty="0">
              <a:solidFill>
                <a:srgbClr val="79551B"/>
              </a:solidFill>
              <a:latin typeface="AUdimat" pitchFamily="2" charset="0"/>
            </a:endParaRPr>
          </a:p>
          <a:p>
            <a:pPr lvl="4"/>
            <a:r>
              <a:rPr lang="en-US" dirty="0">
                <a:solidFill>
                  <a:srgbClr val="79551B"/>
                </a:solidFill>
                <a:latin typeface="AUdimat" pitchFamily="2" charset="0"/>
              </a:rPr>
              <a:t>}</a:t>
            </a:r>
          </a:p>
        </p:txBody>
      </p:sp>
      <p:sp>
        <p:nvSpPr>
          <p:cNvPr id="9" name="Footer Placeholder 2"/>
          <p:cNvSpPr>
            <a:spLocks noGrp="1"/>
          </p:cNvSpPr>
          <p:nvPr>
            <p:ph type="ftr" sz="quarter" idx="10"/>
          </p:nvPr>
        </p:nvSpPr>
        <p:spPr/>
        <p:txBody>
          <a:bodyPr/>
          <a:lstStyle/>
          <a:p>
            <a:r>
              <a:rPr lang="en-US"/>
              <a:t> </a:t>
            </a:r>
          </a:p>
        </p:txBody>
      </p:sp>
      <p:sp>
        <p:nvSpPr>
          <p:cNvPr id="223234" name="Rectangle 2"/>
          <p:cNvSpPr>
            <a:spLocks noGrp="1" noChangeArrowheads="1"/>
          </p:cNvSpPr>
          <p:nvPr>
            <p:ph type="title"/>
          </p:nvPr>
        </p:nvSpPr>
        <p:spPr/>
        <p:txBody>
          <a:bodyPr/>
          <a:lstStyle/>
          <a:p>
            <a:r>
              <a:rPr lang="en-US"/>
              <a:t>One-Bit Branch Predictor (cont’d)</a:t>
            </a:r>
          </a:p>
        </p:txBody>
      </p:sp>
      <p:sp>
        <p:nvSpPr>
          <p:cNvPr id="223237" name="Rectangle 5"/>
          <p:cNvSpPr>
            <a:spLocks noChangeArrowheads="1"/>
          </p:cNvSpPr>
          <p:nvPr/>
        </p:nvSpPr>
        <p:spPr bwMode="auto">
          <a:xfrm>
            <a:off x="7086600" y="1600200"/>
            <a:ext cx="304800" cy="2667000"/>
          </a:xfrm>
          <a:prstGeom prst="rect">
            <a:avLst/>
          </a:prstGeom>
          <a:solidFill>
            <a:schemeClr val="accent1"/>
          </a:solidFill>
          <a:ln w="9525">
            <a:solidFill>
              <a:schemeClr val="tx1"/>
            </a:solid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
        <p:nvSpPr>
          <p:cNvPr id="223238" name="Rectangle 6"/>
          <p:cNvSpPr>
            <a:spLocks noChangeArrowheads="1"/>
          </p:cNvSpPr>
          <p:nvPr/>
        </p:nvSpPr>
        <p:spPr bwMode="auto">
          <a:xfrm>
            <a:off x="7086600" y="1905000"/>
            <a:ext cx="304800" cy="304800"/>
          </a:xfrm>
          <a:prstGeom prst="rect">
            <a:avLst/>
          </a:prstGeom>
          <a:solidFill>
            <a:srgbClr val="CCFF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T</a:t>
            </a:r>
          </a:p>
        </p:txBody>
      </p:sp>
      <p:sp>
        <p:nvSpPr>
          <p:cNvPr id="223239" name="Rectangle 7"/>
          <p:cNvSpPr>
            <a:spLocks noChangeArrowheads="1"/>
          </p:cNvSpPr>
          <p:nvPr/>
        </p:nvSpPr>
        <p:spPr bwMode="auto">
          <a:xfrm>
            <a:off x="7086600" y="2438400"/>
            <a:ext cx="304800" cy="304800"/>
          </a:xfrm>
          <a:prstGeom prst="rect">
            <a:avLst/>
          </a:prstGeom>
          <a:solidFill>
            <a:srgbClr val="FF99CC"/>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N</a:t>
            </a:r>
          </a:p>
        </p:txBody>
      </p:sp>
      <p:sp>
        <p:nvSpPr>
          <p:cNvPr id="10" name="Rectangle 7"/>
          <p:cNvSpPr>
            <a:spLocks noChangeArrowheads="1"/>
          </p:cNvSpPr>
          <p:nvPr/>
        </p:nvSpPr>
        <p:spPr bwMode="auto">
          <a:xfrm>
            <a:off x="7086600" y="3276600"/>
            <a:ext cx="304800" cy="304800"/>
          </a:xfrm>
          <a:prstGeom prst="rect">
            <a:avLst/>
          </a:prstGeom>
          <a:solidFill>
            <a:srgbClr val="FFFF00"/>
          </a:solidFill>
          <a:ln w="9525">
            <a:solidFill>
              <a:schemeClr val="tx1"/>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T</a:t>
            </a:r>
          </a:p>
        </p:txBody>
      </p:sp>
      <p:sp>
        <p:nvSpPr>
          <p:cNvPr id="2" name="Right Arrow 1"/>
          <p:cNvSpPr/>
          <p:nvPr/>
        </p:nvSpPr>
        <p:spPr>
          <a:xfrm>
            <a:off x="5867400" y="1981200"/>
            <a:ext cx="12192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019800" y="2514600"/>
            <a:ext cx="10668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6019800" y="3352800"/>
            <a:ext cx="10668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2_Powerpoint_FINAL">
  <a:themeElements>
    <a:clrScheme name="2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Powerpoint_FINAL">
      <a:majorFont>
        <a:latin typeface="AUdimat"/>
        <a:ea typeface=""/>
        <a:cs typeface=""/>
      </a:majorFont>
      <a:minorFont>
        <a:latin typeface="AUdim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Powerpoint_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Powerpoint_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Powerpoint_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Powerpoint_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Powerpoint_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Powerpoint_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Powerpoint_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Powerpoint_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Powerpoint_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Powerpoint_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Powerpoint_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owerpoint_FINAL">
  <a:themeElements>
    <a:clrScheme name="1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Powerpoint_FINAL">
      <a:majorFont>
        <a:latin typeface="AUdimat"/>
        <a:ea typeface=""/>
        <a:cs typeface="Arial"/>
      </a:majorFont>
      <a:minorFont>
        <a:latin typeface="AUdima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owerpoint_FI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owerpoint_FI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owerpoint_FI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owerpoint_FI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owerpoint_FI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owerpoint_FI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owerpoint_FI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owerpoint_FI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owerpoint_FI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owerpoint_FI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owerpoint_FI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owerpoint_FI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15280</TotalTime>
  <Words>2917</Words>
  <Application>Microsoft Macintosh PowerPoint</Application>
  <PresentationFormat>On-screen Show (4:3)</PresentationFormat>
  <Paragraphs>874</Paragraphs>
  <Slides>58</Slides>
  <Notes>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61" baseType="lpstr">
      <vt:lpstr>2_Powerpoint_FINAL</vt:lpstr>
      <vt:lpstr>1_Powerpoint_FINAL</vt:lpstr>
      <vt:lpstr>Equation</vt:lpstr>
      <vt:lpstr>ECE4100/ECE6100/CS420/CS6290</vt:lpstr>
      <vt:lpstr>What to do with branches?</vt:lpstr>
      <vt:lpstr>Control Dependencies</vt:lpstr>
      <vt:lpstr>Surviving Branches: Prediction</vt:lpstr>
      <vt:lpstr>Branch Prediction</vt:lpstr>
      <vt:lpstr>Branch Prediction: Direction</vt:lpstr>
      <vt:lpstr>Static Prediction</vt:lpstr>
      <vt:lpstr>One-Bit Branch Predictor: Last-time predictor</vt:lpstr>
      <vt:lpstr>One-Bit Branch Predictor (cont’d)</vt:lpstr>
      <vt:lpstr>The Bit Is Not Enough!</vt:lpstr>
      <vt:lpstr>Examples</vt:lpstr>
      <vt:lpstr>Two Bits are Better Than One</vt:lpstr>
      <vt:lpstr>Example</vt:lpstr>
      <vt:lpstr>Importance of Branches</vt:lpstr>
      <vt:lpstr>Two-level Branch Predictor</vt:lpstr>
      <vt:lpstr>BHR (Branch History Register)</vt:lpstr>
      <vt:lpstr>Why does Global Predictor Work? </vt:lpstr>
      <vt:lpstr>Gshare Branch Predictor</vt:lpstr>
      <vt:lpstr>Exercise</vt:lpstr>
      <vt:lpstr>Agree Predictor</vt:lpstr>
      <vt:lpstr>Global vs. Local Branch History</vt:lpstr>
      <vt:lpstr>Tournament Predictors (Hybrid predictor) </vt:lpstr>
      <vt:lpstr>Tournament Hybrid Predictors</vt:lpstr>
      <vt:lpstr>Common Combinations</vt:lpstr>
      <vt:lpstr>Perceptron Predictor </vt:lpstr>
      <vt:lpstr>Branch-Predicting Perceptron</vt:lpstr>
      <vt:lpstr>Training Algorithm</vt:lpstr>
      <vt:lpstr>What Do The Weights Mean?</vt:lpstr>
      <vt:lpstr>Organization of the Perceptron Predictor</vt:lpstr>
      <vt:lpstr>Seznec’s Predictors: OGEHL</vt:lpstr>
      <vt:lpstr>GEometric History Length predictor</vt:lpstr>
      <vt:lpstr>TAGE: Geometric history length + partial tags  + optimized update policy</vt:lpstr>
      <vt:lpstr>TAGE </vt:lpstr>
      <vt:lpstr>Target Address Prediction</vt:lpstr>
      <vt:lpstr>Branch Target Buffer</vt:lpstr>
      <vt:lpstr>Branch Target Buffer</vt:lpstr>
      <vt:lpstr>Prediction at Fetch Stage with BTB</vt:lpstr>
      <vt:lpstr>Function Calls</vt:lpstr>
      <vt:lpstr>Return Address Stack (RAS)</vt:lpstr>
      <vt:lpstr>Function Calls</vt:lpstr>
      <vt:lpstr>Return Address Stack (RAS)</vt:lpstr>
      <vt:lpstr>Function Calls</vt:lpstr>
      <vt:lpstr>Return Address Stack (RAS)</vt:lpstr>
      <vt:lpstr>LOOP Branches</vt:lpstr>
      <vt:lpstr>Options</vt:lpstr>
      <vt:lpstr>Pentium-M (cont’d)</vt:lpstr>
      <vt:lpstr>Direct vs. Indirect Branch</vt:lpstr>
      <vt:lpstr>Indirect Branch Predictors </vt:lpstr>
      <vt:lpstr>Avoiding Branch Prediction</vt:lpstr>
      <vt:lpstr>Predication (Predicated Execution)</vt:lpstr>
      <vt:lpstr>Predicated Execution (II)</vt:lpstr>
      <vt:lpstr>Predicated Execution (III)</vt:lpstr>
      <vt:lpstr>Conditional Move Operations</vt:lpstr>
      <vt:lpstr>Dual-path Execution</vt:lpstr>
      <vt:lpstr>Multi-path Execution</vt:lpstr>
      <vt:lpstr>High-Bandwidth Fetch: Collapsing Buffer</vt:lpstr>
      <vt:lpstr>High-Bandwidth Fetch: Trace Cache</vt:lpstr>
      <vt:lpstr>Intel Pentium 4 Trace Cache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6290 Chapter 1</dc:title>
  <dc:creator>hyesoon</dc:creator>
  <cp:lastModifiedBy>Moin Qureshi</cp:lastModifiedBy>
  <cp:revision>217</cp:revision>
  <cp:lastPrinted>2011-09-08T14:13:18Z</cp:lastPrinted>
  <dcterms:created xsi:type="dcterms:W3CDTF">2008-08-10T18:43:06Z</dcterms:created>
  <dcterms:modified xsi:type="dcterms:W3CDTF">2018-08-26T17:12:50Z</dcterms:modified>
</cp:coreProperties>
</file>