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11"/>
  </p:notesMasterIdLst>
  <p:handoutMasterIdLst>
    <p:handoutMasterId r:id="rId12"/>
  </p:handoutMasterIdLst>
  <p:sldIdLst>
    <p:sldId id="399" r:id="rId3"/>
    <p:sldId id="321" r:id="rId4"/>
    <p:sldId id="370" r:id="rId5"/>
    <p:sldId id="371" r:id="rId6"/>
    <p:sldId id="322" r:id="rId7"/>
    <p:sldId id="323" r:id="rId8"/>
    <p:sldId id="324" r:id="rId9"/>
    <p:sldId id="336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4" autoAdjust="0"/>
    <p:restoredTop sz="87500" autoAdjust="0"/>
  </p:normalViewPr>
  <p:slideViewPr>
    <p:cSldViewPr>
      <p:cViewPr varScale="1">
        <p:scale>
          <a:sx n="89" d="100"/>
          <a:sy n="89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9A04DC6-E08B-4E61-9664-5C0201B2E851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B465182-71EA-4A62-88F2-D3DE867326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BB9C89-3F3D-4A78-B129-C4AE052A62A1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7090CC-3D22-446F-8689-0A3D3094F4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94183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30201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643632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72955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52941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35484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19329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3783693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11544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80437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72604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331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xmlns:p14="http://schemas.microsoft.com/office/powerpoint/2010/main"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l.com/technology/product/demos/turboboost/demo.htm?iid=tech_tb+demo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66875" y="3733800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Multithreading</a:t>
            </a: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, SMT, and SIMD</a:t>
            </a:r>
            <a:endParaRPr lang="en-US" sz="32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5400" y="6473309"/>
            <a:ext cx="390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Udimat"/>
                <a:cs typeface="Arial"/>
              </a:rPr>
              <a:t>Thanks to Prof. Kim, and Prof. Mutlu</a:t>
            </a:r>
            <a:endParaRPr lang="en-US" dirty="0">
              <a:solidFill>
                <a:srgbClr val="000000"/>
              </a:solidFill>
              <a:latin typeface="AUdimat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953000"/>
            <a:ext cx="4343400" cy="14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9513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Multithreaded Processors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03338"/>
            <a:ext cx="8669337" cy="50101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Single thread in superscalar execution: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dependences cause most of stalls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Idea: when one thread stalled, other can go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Different granularities of multithreading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Coarse MT: can change thread every few cycles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Fine MT: can change thread every cycle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Simultaneous Multithreading (SMT)</a:t>
            </a:r>
          </a:p>
          <a:p>
            <a:pPr lvl="2">
              <a:lnSpc>
                <a:spcPct val="90000"/>
              </a:lnSpc>
            </a:pPr>
            <a:r>
              <a:rPr lang="en-US" dirty="0" err="1">
                <a:sym typeface="Symbol" pitchFamily="18" charset="2"/>
              </a:rPr>
              <a:t>Instrs</a:t>
            </a:r>
            <a:r>
              <a:rPr lang="en-US" dirty="0">
                <a:sym typeface="Symbol" pitchFamily="18" charset="2"/>
              </a:rPr>
              <a:t> from different threads even in the same cycle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AKA </a:t>
            </a:r>
            <a:r>
              <a:rPr lang="en-US" b="1" dirty="0" err="1">
                <a:solidFill>
                  <a:srgbClr val="FF0000"/>
                </a:solidFill>
                <a:sym typeface="Symbol" pitchFamily="18" charset="2"/>
              </a:rPr>
              <a:t>Hyperthreading</a:t>
            </a:r>
            <a:endParaRPr lang="en-US" b="1" dirty="0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 Architecture Performance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multi-threading can improve performance?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8596" y="3209927"/>
            <a:ext cx="12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Th</a:t>
            </a:r>
            <a:r>
              <a:rPr lang="en-US" altLang="ko-KR" sz="1600" b="1" dirty="0" smtClean="0"/>
              <a:t>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3714752"/>
            <a:ext cx="123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Th</a:t>
            </a:r>
            <a:r>
              <a:rPr lang="en-US" altLang="ko-KR" sz="1600" b="1" dirty="0" smtClean="0"/>
              <a:t> 2</a:t>
            </a:r>
          </a:p>
        </p:txBody>
      </p:sp>
      <p:sp>
        <p:nvSpPr>
          <p:cNvPr id="8" name="순서도: 대체 처리 108"/>
          <p:cNvSpPr/>
          <p:nvPr/>
        </p:nvSpPr>
        <p:spPr>
          <a:xfrm>
            <a:off x="2050618" y="3308747"/>
            <a:ext cx="224517" cy="20360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009537" y="3268854"/>
            <a:ext cx="349663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11" name="순서도: 대체 처리 113"/>
          <p:cNvSpPr/>
          <p:nvPr/>
        </p:nvSpPr>
        <p:spPr>
          <a:xfrm>
            <a:off x="2294777" y="3307905"/>
            <a:ext cx="925513" cy="2036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549146" y="3262668"/>
            <a:ext cx="485234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</a:t>
            </a:r>
            <a:endParaRPr lang="en-US" sz="1200" b="1" dirty="0"/>
          </a:p>
        </p:txBody>
      </p:sp>
      <p:sp>
        <p:nvSpPr>
          <p:cNvPr id="14" name="순서도: 대체 처리 108"/>
          <p:cNvSpPr/>
          <p:nvPr/>
        </p:nvSpPr>
        <p:spPr>
          <a:xfrm>
            <a:off x="3243772" y="3307726"/>
            <a:ext cx="224517" cy="20360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02691" y="3267833"/>
            <a:ext cx="349663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17" name="순서도: 대체 처리 113"/>
          <p:cNvSpPr/>
          <p:nvPr/>
        </p:nvSpPr>
        <p:spPr>
          <a:xfrm>
            <a:off x="3487931" y="3306885"/>
            <a:ext cx="925513" cy="2036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742300" y="3261648"/>
            <a:ext cx="485234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</a:t>
            </a:r>
            <a:endParaRPr lang="en-US" sz="1200" b="1" dirty="0"/>
          </a:p>
        </p:txBody>
      </p:sp>
      <p:sp>
        <p:nvSpPr>
          <p:cNvPr id="20" name="순서도: 대체 처리 108"/>
          <p:cNvSpPr/>
          <p:nvPr/>
        </p:nvSpPr>
        <p:spPr>
          <a:xfrm>
            <a:off x="4417539" y="3307726"/>
            <a:ext cx="224517" cy="20360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376458" y="3267833"/>
            <a:ext cx="349663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23" name="순서도: 대체 처리 113"/>
          <p:cNvSpPr/>
          <p:nvPr/>
        </p:nvSpPr>
        <p:spPr>
          <a:xfrm>
            <a:off x="4661698" y="3306885"/>
            <a:ext cx="925513" cy="2036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16067" y="3261648"/>
            <a:ext cx="485234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</a:t>
            </a:r>
            <a:endParaRPr lang="en-US" sz="1200" b="1" dirty="0"/>
          </a:p>
        </p:txBody>
      </p:sp>
      <p:sp>
        <p:nvSpPr>
          <p:cNvPr id="26" name="순서도: 대체 처리 108"/>
          <p:cNvSpPr/>
          <p:nvPr/>
        </p:nvSpPr>
        <p:spPr>
          <a:xfrm>
            <a:off x="5605231" y="3306705"/>
            <a:ext cx="224517" cy="20360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4150" y="3266812"/>
            <a:ext cx="349663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29" name="순서도: 대체 처리 113"/>
          <p:cNvSpPr/>
          <p:nvPr/>
        </p:nvSpPr>
        <p:spPr>
          <a:xfrm>
            <a:off x="5849390" y="3305864"/>
            <a:ext cx="925513" cy="2036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103759" y="3260627"/>
            <a:ext cx="485234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</a:t>
            </a:r>
            <a:endParaRPr lang="en-US" sz="1200" b="1" dirty="0"/>
          </a:p>
        </p:txBody>
      </p:sp>
      <p:sp>
        <p:nvSpPr>
          <p:cNvPr id="32" name="순서도: 대체 처리 108"/>
          <p:cNvSpPr/>
          <p:nvPr/>
        </p:nvSpPr>
        <p:spPr>
          <a:xfrm>
            <a:off x="2316369" y="3785512"/>
            <a:ext cx="224517" cy="20360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275288" y="3745619"/>
            <a:ext cx="349663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35" name="순서도: 대체 처리 113"/>
          <p:cNvSpPr/>
          <p:nvPr/>
        </p:nvSpPr>
        <p:spPr>
          <a:xfrm>
            <a:off x="2560528" y="3784670"/>
            <a:ext cx="925513" cy="2036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814897" y="3739433"/>
            <a:ext cx="485234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</a:t>
            </a:r>
            <a:endParaRPr lang="en-US" sz="1200" b="1" dirty="0"/>
          </a:p>
        </p:txBody>
      </p:sp>
      <p:sp>
        <p:nvSpPr>
          <p:cNvPr id="38" name="순서도: 대체 처리 108"/>
          <p:cNvSpPr/>
          <p:nvPr/>
        </p:nvSpPr>
        <p:spPr>
          <a:xfrm>
            <a:off x="3496823" y="3784491"/>
            <a:ext cx="224517" cy="20360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455742" y="3744598"/>
            <a:ext cx="349663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41" name="순서도: 대체 처리 113"/>
          <p:cNvSpPr/>
          <p:nvPr/>
        </p:nvSpPr>
        <p:spPr>
          <a:xfrm>
            <a:off x="3740982" y="3783650"/>
            <a:ext cx="925513" cy="2036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995351" y="3738413"/>
            <a:ext cx="485234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</a:t>
            </a:r>
            <a:endParaRPr lang="en-US" sz="1200" b="1" dirty="0"/>
          </a:p>
        </p:txBody>
      </p:sp>
      <p:sp>
        <p:nvSpPr>
          <p:cNvPr id="44" name="순서도: 대체 처리 108"/>
          <p:cNvSpPr/>
          <p:nvPr/>
        </p:nvSpPr>
        <p:spPr>
          <a:xfrm>
            <a:off x="4668636" y="3784491"/>
            <a:ext cx="224517" cy="20360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627555" y="3744598"/>
            <a:ext cx="349663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47" name="순서도: 대체 처리 113"/>
          <p:cNvSpPr/>
          <p:nvPr/>
        </p:nvSpPr>
        <p:spPr>
          <a:xfrm>
            <a:off x="4912795" y="3783650"/>
            <a:ext cx="925513" cy="2036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167164" y="3738413"/>
            <a:ext cx="485234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</a:t>
            </a:r>
            <a:endParaRPr lang="en-US" sz="1200" b="1" dirty="0"/>
          </a:p>
        </p:txBody>
      </p:sp>
      <p:sp>
        <p:nvSpPr>
          <p:cNvPr id="50" name="순서도: 대체 처리 108"/>
          <p:cNvSpPr/>
          <p:nvPr/>
        </p:nvSpPr>
        <p:spPr>
          <a:xfrm>
            <a:off x="5856328" y="3783470"/>
            <a:ext cx="224517" cy="20360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815247" y="3743577"/>
            <a:ext cx="349663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  <p:sp>
        <p:nvSpPr>
          <p:cNvPr id="53" name="순서도: 대체 처리 113"/>
          <p:cNvSpPr/>
          <p:nvPr/>
        </p:nvSpPr>
        <p:spPr>
          <a:xfrm>
            <a:off x="6100487" y="3782629"/>
            <a:ext cx="925513" cy="203604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6354856" y="3737392"/>
            <a:ext cx="485234" cy="308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</a:t>
            </a:r>
            <a:endParaRPr lang="en-US" sz="1200" b="1" dirty="0"/>
          </a:p>
        </p:txBody>
      </p:sp>
      <p:sp>
        <p:nvSpPr>
          <p:cNvPr id="55" name="타원 210"/>
          <p:cNvSpPr/>
          <p:nvPr/>
        </p:nvSpPr>
        <p:spPr bwMode="auto">
          <a:xfrm>
            <a:off x="2543516" y="2997861"/>
            <a:ext cx="676774" cy="735940"/>
          </a:xfrm>
          <a:prstGeom prst="ellipse">
            <a:avLst/>
          </a:pr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57488" y="2571744"/>
            <a:ext cx="313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C2424"/>
                </a:solidFill>
                <a:latin typeface="Arial" pitchFamily="34" charset="0"/>
                <a:cs typeface="Arial" pitchFamily="34" charset="0"/>
              </a:rPr>
              <a:t>Processor is not utilized </a:t>
            </a:r>
            <a:endParaRPr lang="en-US" sz="2000" b="1" dirty="0">
              <a:solidFill>
                <a:srgbClr val="9C2424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7" name="그룹 135"/>
          <p:cNvGrpSpPr/>
          <p:nvPr/>
        </p:nvGrpSpPr>
        <p:grpSpPr>
          <a:xfrm>
            <a:off x="428596" y="4233205"/>
            <a:ext cx="7562902" cy="1296856"/>
            <a:chOff x="428596" y="4022280"/>
            <a:chExt cx="7562902" cy="1296856"/>
          </a:xfrm>
        </p:grpSpPr>
        <p:grpSp>
          <p:nvGrpSpPr>
            <p:cNvPr id="58" name="그룹 327"/>
            <p:cNvGrpSpPr/>
            <p:nvPr/>
          </p:nvGrpSpPr>
          <p:grpSpPr>
            <a:xfrm>
              <a:off x="428596" y="4022280"/>
              <a:ext cx="1239859" cy="1296856"/>
              <a:chOff x="571472" y="3944944"/>
              <a:chExt cx="1047002" cy="1163845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571472" y="3944944"/>
                <a:ext cx="1047002" cy="30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err="1" smtClean="0"/>
                  <a:t>Th</a:t>
                </a:r>
                <a:r>
                  <a:rPr lang="en-US" altLang="ko-KR" sz="1600" b="1" dirty="0" smtClean="0"/>
                  <a:t> 3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71472" y="4376330"/>
                <a:ext cx="1047002" cy="30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err="1" smtClean="0"/>
                  <a:t>Th</a:t>
                </a:r>
                <a:r>
                  <a:rPr lang="en-US" altLang="ko-KR" sz="1600" b="1" dirty="0" smtClean="0"/>
                  <a:t> 4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571472" y="4804958"/>
                <a:ext cx="1047002" cy="30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err="1" smtClean="0"/>
                  <a:t>Th</a:t>
                </a:r>
                <a:r>
                  <a:rPr lang="en-US" altLang="ko-KR" sz="1600" b="1" dirty="0" smtClean="0"/>
                  <a:t> 5</a:t>
                </a:r>
              </a:p>
            </p:txBody>
          </p:sp>
        </p:grpSp>
        <p:grpSp>
          <p:nvGrpSpPr>
            <p:cNvPr id="59" name="그룹 85"/>
            <p:cNvGrpSpPr/>
            <p:nvPr/>
          </p:nvGrpSpPr>
          <p:grpSpPr>
            <a:xfrm>
              <a:off x="2610508" y="4053186"/>
              <a:ext cx="349663" cy="308656"/>
              <a:chOff x="1848736" y="1838783"/>
              <a:chExt cx="295274" cy="276999"/>
            </a:xfrm>
          </p:grpSpPr>
          <p:sp>
            <p:nvSpPr>
              <p:cNvPr id="129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60" name="그룹 89"/>
            <p:cNvGrpSpPr/>
            <p:nvPr/>
          </p:nvGrpSpPr>
          <p:grpSpPr>
            <a:xfrm>
              <a:off x="2895748" y="4047000"/>
              <a:ext cx="925513" cy="308656"/>
              <a:chOff x="730173" y="430176"/>
              <a:chExt cx="596822" cy="276999"/>
            </a:xfrm>
          </p:grpSpPr>
          <p:sp>
            <p:nvSpPr>
              <p:cNvPr id="127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61" name="그룹 85"/>
            <p:cNvGrpSpPr/>
            <p:nvPr/>
          </p:nvGrpSpPr>
          <p:grpSpPr>
            <a:xfrm>
              <a:off x="3790962" y="4052165"/>
              <a:ext cx="349663" cy="308656"/>
              <a:chOff x="1848736" y="1838783"/>
              <a:chExt cx="295274" cy="276999"/>
            </a:xfrm>
          </p:grpSpPr>
          <p:sp>
            <p:nvSpPr>
              <p:cNvPr id="125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62" name="그룹 89"/>
            <p:cNvGrpSpPr/>
            <p:nvPr/>
          </p:nvGrpSpPr>
          <p:grpSpPr>
            <a:xfrm>
              <a:off x="4076202" y="4045980"/>
              <a:ext cx="925513" cy="308656"/>
              <a:chOff x="730173" y="430176"/>
              <a:chExt cx="596822" cy="276999"/>
            </a:xfrm>
          </p:grpSpPr>
          <p:sp>
            <p:nvSpPr>
              <p:cNvPr id="123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63" name="그룹 85"/>
            <p:cNvGrpSpPr/>
            <p:nvPr/>
          </p:nvGrpSpPr>
          <p:grpSpPr>
            <a:xfrm>
              <a:off x="4978649" y="4052165"/>
              <a:ext cx="349663" cy="308656"/>
              <a:chOff x="1848736" y="1838783"/>
              <a:chExt cx="295274" cy="276999"/>
            </a:xfrm>
          </p:grpSpPr>
          <p:sp>
            <p:nvSpPr>
              <p:cNvPr id="121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64" name="그룹 89"/>
            <p:cNvGrpSpPr/>
            <p:nvPr/>
          </p:nvGrpSpPr>
          <p:grpSpPr>
            <a:xfrm>
              <a:off x="5263889" y="4045980"/>
              <a:ext cx="925513" cy="308656"/>
              <a:chOff x="730173" y="430176"/>
              <a:chExt cx="596822" cy="276999"/>
            </a:xfrm>
          </p:grpSpPr>
          <p:sp>
            <p:nvSpPr>
              <p:cNvPr id="119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65" name="그룹 85"/>
            <p:cNvGrpSpPr/>
            <p:nvPr/>
          </p:nvGrpSpPr>
          <p:grpSpPr>
            <a:xfrm>
              <a:off x="6166341" y="4051144"/>
              <a:ext cx="349663" cy="308656"/>
              <a:chOff x="1848736" y="1838783"/>
              <a:chExt cx="295274" cy="276999"/>
            </a:xfrm>
          </p:grpSpPr>
          <p:sp>
            <p:nvSpPr>
              <p:cNvPr id="117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66" name="그룹 89"/>
            <p:cNvGrpSpPr/>
            <p:nvPr/>
          </p:nvGrpSpPr>
          <p:grpSpPr>
            <a:xfrm>
              <a:off x="6451581" y="4044959"/>
              <a:ext cx="925513" cy="308656"/>
              <a:chOff x="730173" y="430176"/>
              <a:chExt cx="596822" cy="276999"/>
            </a:xfrm>
          </p:grpSpPr>
          <p:sp>
            <p:nvSpPr>
              <p:cNvPr id="115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67" name="그룹 85"/>
            <p:cNvGrpSpPr/>
            <p:nvPr/>
          </p:nvGrpSpPr>
          <p:grpSpPr>
            <a:xfrm>
              <a:off x="2905582" y="4520288"/>
              <a:ext cx="349663" cy="308656"/>
              <a:chOff x="1848736" y="1838783"/>
              <a:chExt cx="295274" cy="276999"/>
            </a:xfrm>
          </p:grpSpPr>
          <p:sp>
            <p:nvSpPr>
              <p:cNvPr id="113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68" name="그룹 89"/>
            <p:cNvGrpSpPr/>
            <p:nvPr/>
          </p:nvGrpSpPr>
          <p:grpSpPr>
            <a:xfrm>
              <a:off x="3190822" y="4514102"/>
              <a:ext cx="925513" cy="308656"/>
              <a:chOff x="730173" y="430176"/>
              <a:chExt cx="596822" cy="276999"/>
            </a:xfrm>
          </p:grpSpPr>
          <p:sp>
            <p:nvSpPr>
              <p:cNvPr id="111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69" name="그룹 85"/>
            <p:cNvGrpSpPr/>
            <p:nvPr/>
          </p:nvGrpSpPr>
          <p:grpSpPr>
            <a:xfrm>
              <a:off x="4098736" y="4519267"/>
              <a:ext cx="349663" cy="308656"/>
              <a:chOff x="1848736" y="1838783"/>
              <a:chExt cx="295274" cy="276999"/>
            </a:xfrm>
          </p:grpSpPr>
          <p:sp>
            <p:nvSpPr>
              <p:cNvPr id="109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70" name="그룹 89"/>
            <p:cNvGrpSpPr/>
            <p:nvPr/>
          </p:nvGrpSpPr>
          <p:grpSpPr>
            <a:xfrm>
              <a:off x="4383976" y="4513082"/>
              <a:ext cx="925513" cy="308656"/>
              <a:chOff x="730173" y="430176"/>
              <a:chExt cx="596822" cy="276999"/>
            </a:xfrm>
          </p:grpSpPr>
          <p:sp>
            <p:nvSpPr>
              <p:cNvPr id="107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71" name="그룹 85"/>
            <p:cNvGrpSpPr/>
            <p:nvPr/>
          </p:nvGrpSpPr>
          <p:grpSpPr>
            <a:xfrm>
              <a:off x="5286423" y="4519267"/>
              <a:ext cx="349663" cy="308656"/>
              <a:chOff x="1848736" y="1838783"/>
              <a:chExt cx="295274" cy="276999"/>
            </a:xfrm>
          </p:grpSpPr>
          <p:sp>
            <p:nvSpPr>
              <p:cNvPr id="105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72" name="그룹 89"/>
            <p:cNvGrpSpPr/>
            <p:nvPr/>
          </p:nvGrpSpPr>
          <p:grpSpPr>
            <a:xfrm>
              <a:off x="5571663" y="4513082"/>
              <a:ext cx="925513" cy="308656"/>
              <a:chOff x="730173" y="430176"/>
              <a:chExt cx="596822" cy="276999"/>
            </a:xfrm>
          </p:grpSpPr>
          <p:sp>
            <p:nvSpPr>
              <p:cNvPr id="103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73" name="그룹 85"/>
            <p:cNvGrpSpPr/>
            <p:nvPr/>
          </p:nvGrpSpPr>
          <p:grpSpPr>
            <a:xfrm>
              <a:off x="6474115" y="4518246"/>
              <a:ext cx="349663" cy="308656"/>
              <a:chOff x="1848736" y="1838783"/>
              <a:chExt cx="295274" cy="276999"/>
            </a:xfrm>
          </p:grpSpPr>
          <p:sp>
            <p:nvSpPr>
              <p:cNvPr id="101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74" name="그룹 89"/>
            <p:cNvGrpSpPr/>
            <p:nvPr/>
          </p:nvGrpSpPr>
          <p:grpSpPr>
            <a:xfrm>
              <a:off x="6759355" y="4512061"/>
              <a:ext cx="925513" cy="308656"/>
              <a:chOff x="730173" y="430176"/>
              <a:chExt cx="596822" cy="276999"/>
            </a:xfrm>
          </p:grpSpPr>
          <p:sp>
            <p:nvSpPr>
              <p:cNvPr id="99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75" name="그룹 85"/>
            <p:cNvGrpSpPr/>
            <p:nvPr/>
          </p:nvGrpSpPr>
          <p:grpSpPr>
            <a:xfrm>
              <a:off x="3202686" y="4997902"/>
              <a:ext cx="349663" cy="308656"/>
              <a:chOff x="1848736" y="1838783"/>
              <a:chExt cx="295274" cy="276999"/>
            </a:xfrm>
          </p:grpSpPr>
          <p:sp>
            <p:nvSpPr>
              <p:cNvPr id="97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76" name="그룹 89"/>
            <p:cNvGrpSpPr/>
            <p:nvPr/>
          </p:nvGrpSpPr>
          <p:grpSpPr>
            <a:xfrm>
              <a:off x="3487926" y="4991716"/>
              <a:ext cx="925513" cy="308656"/>
              <a:chOff x="730173" y="430176"/>
              <a:chExt cx="596822" cy="276999"/>
            </a:xfrm>
          </p:grpSpPr>
          <p:sp>
            <p:nvSpPr>
              <p:cNvPr id="95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77" name="그룹 85"/>
            <p:cNvGrpSpPr/>
            <p:nvPr/>
          </p:nvGrpSpPr>
          <p:grpSpPr>
            <a:xfrm>
              <a:off x="4395840" y="4996881"/>
              <a:ext cx="349663" cy="308656"/>
              <a:chOff x="1848736" y="1838783"/>
              <a:chExt cx="295274" cy="276999"/>
            </a:xfrm>
          </p:grpSpPr>
          <p:sp>
            <p:nvSpPr>
              <p:cNvPr id="93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78" name="그룹 89"/>
            <p:cNvGrpSpPr/>
            <p:nvPr/>
          </p:nvGrpSpPr>
          <p:grpSpPr>
            <a:xfrm>
              <a:off x="4681080" y="4990696"/>
              <a:ext cx="925513" cy="308656"/>
              <a:chOff x="730173" y="430176"/>
              <a:chExt cx="596822" cy="276999"/>
            </a:xfrm>
          </p:grpSpPr>
          <p:sp>
            <p:nvSpPr>
              <p:cNvPr id="91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79" name="그룹 85"/>
            <p:cNvGrpSpPr/>
            <p:nvPr/>
          </p:nvGrpSpPr>
          <p:grpSpPr>
            <a:xfrm>
              <a:off x="5583527" y="4996881"/>
              <a:ext cx="349663" cy="308656"/>
              <a:chOff x="1848736" y="1838783"/>
              <a:chExt cx="295274" cy="276999"/>
            </a:xfrm>
          </p:grpSpPr>
          <p:sp>
            <p:nvSpPr>
              <p:cNvPr id="89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80" name="그룹 89"/>
            <p:cNvGrpSpPr/>
            <p:nvPr/>
          </p:nvGrpSpPr>
          <p:grpSpPr>
            <a:xfrm>
              <a:off x="5868767" y="4990696"/>
              <a:ext cx="925513" cy="308656"/>
              <a:chOff x="730173" y="430176"/>
              <a:chExt cx="596822" cy="276999"/>
            </a:xfrm>
          </p:grpSpPr>
          <p:sp>
            <p:nvSpPr>
              <p:cNvPr id="87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  <p:grpSp>
          <p:nvGrpSpPr>
            <p:cNvPr id="81" name="그룹 85"/>
            <p:cNvGrpSpPr/>
            <p:nvPr/>
          </p:nvGrpSpPr>
          <p:grpSpPr>
            <a:xfrm>
              <a:off x="6780745" y="4995860"/>
              <a:ext cx="349663" cy="308656"/>
              <a:chOff x="1848736" y="1838783"/>
              <a:chExt cx="295274" cy="276999"/>
            </a:xfrm>
          </p:grpSpPr>
          <p:sp>
            <p:nvSpPr>
              <p:cNvPr id="85" name="순서도: 대체 처리 108"/>
              <p:cNvSpPr/>
              <p:nvPr/>
            </p:nvSpPr>
            <p:spPr>
              <a:xfrm>
                <a:off x="1883427" y="1874584"/>
                <a:ext cx="189594" cy="182722"/>
              </a:xfrm>
              <a:prstGeom prst="flowChartAlternateProcess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848736" y="1838783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C</a:t>
                </a:r>
                <a:endParaRPr lang="en-US" sz="1200" b="1" dirty="0"/>
              </a:p>
            </p:txBody>
          </p:sp>
        </p:grpSp>
        <p:grpSp>
          <p:nvGrpSpPr>
            <p:cNvPr id="82" name="그룹 89"/>
            <p:cNvGrpSpPr/>
            <p:nvPr/>
          </p:nvGrpSpPr>
          <p:grpSpPr>
            <a:xfrm>
              <a:off x="7065985" y="4989675"/>
              <a:ext cx="925513" cy="308656"/>
              <a:chOff x="730173" y="430176"/>
              <a:chExt cx="596822" cy="276999"/>
            </a:xfrm>
          </p:grpSpPr>
          <p:sp>
            <p:nvSpPr>
              <p:cNvPr id="83" name="순서도: 대체 처리 113"/>
              <p:cNvSpPr/>
              <p:nvPr/>
            </p:nvSpPr>
            <p:spPr>
              <a:xfrm>
                <a:off x="730173" y="470773"/>
                <a:ext cx="596822" cy="182722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204" y="430176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</a:t>
                </a:r>
                <a:endParaRPr lang="en-US" sz="1200" b="1" dirty="0"/>
              </a:p>
            </p:txBody>
          </p:sp>
        </p:grpSp>
      </p:grpSp>
      <p:sp>
        <p:nvSpPr>
          <p:cNvPr id="134" name="TextBox 133"/>
          <p:cNvSpPr txBox="1"/>
          <p:nvPr/>
        </p:nvSpPr>
        <p:spPr>
          <a:xfrm>
            <a:off x="1643042" y="4925809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C2424"/>
                </a:solidFill>
                <a:latin typeface="Arial" pitchFamily="34" charset="0"/>
                <a:cs typeface="Arial" pitchFamily="34" charset="0"/>
              </a:rPr>
              <a:t>Better utilization !</a:t>
            </a:r>
            <a:endParaRPr lang="en-US" sz="2000" b="1" dirty="0">
              <a:solidFill>
                <a:srgbClr val="9C242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타원 136"/>
          <p:cNvSpPr/>
          <p:nvPr/>
        </p:nvSpPr>
        <p:spPr bwMode="auto">
          <a:xfrm>
            <a:off x="3714744" y="3000373"/>
            <a:ext cx="676774" cy="733428"/>
          </a:xfrm>
          <a:prstGeom prst="ellipse">
            <a:avLst/>
          </a:pr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타원 137"/>
          <p:cNvSpPr/>
          <p:nvPr/>
        </p:nvSpPr>
        <p:spPr bwMode="auto">
          <a:xfrm>
            <a:off x="4929190" y="3000373"/>
            <a:ext cx="676774" cy="809628"/>
          </a:xfrm>
          <a:prstGeom prst="ellipse">
            <a:avLst/>
          </a:pr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7" name="타원 162"/>
          <p:cNvSpPr/>
          <p:nvPr/>
        </p:nvSpPr>
        <p:spPr bwMode="auto">
          <a:xfrm>
            <a:off x="6109804" y="3000373"/>
            <a:ext cx="676774" cy="733428"/>
          </a:xfrm>
          <a:prstGeom prst="ellipse">
            <a:avLst/>
          </a:prstGeom>
          <a:noFill/>
          <a:ln w="3810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260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 animBg="1"/>
      <p:bldP spid="33" grpId="0"/>
      <p:bldP spid="35" grpId="0" animBg="1"/>
      <p:bldP spid="36" grpId="0"/>
      <p:bldP spid="38" grpId="0" animBg="1"/>
      <p:bldP spid="39" grpId="0"/>
      <p:bldP spid="41" grpId="0" animBg="1"/>
      <p:bldP spid="42" grpId="0"/>
      <p:bldP spid="44" grpId="0" animBg="1"/>
      <p:bldP spid="45" grpId="0"/>
      <p:bldP spid="47" grpId="0" animBg="1"/>
      <p:bldP spid="48" grpId="0"/>
      <p:bldP spid="50" grpId="0" animBg="1"/>
      <p:bldP spid="51" grpId="0"/>
      <p:bldP spid="53" grpId="0" animBg="1"/>
      <p:bldP spid="54" grpId="0"/>
      <p:bldP spid="55" grpId="0" animBg="1"/>
      <p:bldP spid="56" grpId="0"/>
      <p:bldP spid="134" grpId="0"/>
      <p:bldP spid="135" grpId="0" animBg="1"/>
      <p:bldP spid="136" grpId="0" animBg="1"/>
      <p:bldP spid="1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Performance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study more complex cases later </a:t>
            </a:r>
          </a:p>
          <a:p>
            <a:r>
              <a:rPr lang="en-US" sz="2400" dirty="0" smtClean="0"/>
              <a:t>Q1) Average memory latency = 100 cycles. Average compute cycles per each memory instruction is 20 cycles. How many threads do we need to hide memory latency? </a:t>
            </a:r>
          </a:p>
          <a:p>
            <a:endParaRPr lang="en-US" sz="2400" dirty="0" smtClean="0"/>
          </a:p>
          <a:p>
            <a:r>
              <a:rPr lang="en-US" sz="2400" dirty="0" smtClean="0"/>
              <a:t>Q2) What if there is 5 cycles hardware context switch overhead, how many threads do we need?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3200400"/>
            <a:ext cx="355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100/20 = 5 more threads (6 total)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4343400"/>
            <a:ext cx="396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100/(20+5) = 4 more threads (</a:t>
            </a:r>
            <a:r>
              <a:rPr lang="en-US" smtClean="0"/>
              <a:t>5 total)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16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Simultaneous Multi-Threading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Uni-Processor: 4-6 wide, lucky if you get 1-2 IPC</a:t>
            </a:r>
          </a:p>
          <a:p>
            <a:pPr lvl="1"/>
            <a:r>
              <a:rPr lang="en-US" sz="2400"/>
              <a:t>poor utilization</a:t>
            </a:r>
          </a:p>
          <a:p>
            <a:r>
              <a:rPr lang="en-US" sz="2800"/>
              <a:t>SMP: 2-4 CPUs, but need independent tasks</a:t>
            </a:r>
          </a:p>
          <a:p>
            <a:pPr lvl="1"/>
            <a:r>
              <a:rPr lang="en-US" sz="2400"/>
              <a:t>else poor utilization as well</a:t>
            </a:r>
          </a:p>
          <a:p>
            <a:endParaRPr lang="en-US" sz="2800"/>
          </a:p>
          <a:p>
            <a:r>
              <a:rPr lang="en-US" sz="2800"/>
              <a:t>SMT: Idea is to use a single large uni-processor as a multi-processor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SMT (2)</a:t>
            </a:r>
          </a:p>
        </p:txBody>
      </p:sp>
      <p:pic>
        <p:nvPicPr>
          <p:cNvPr id="417795" name="Picture 3" descr="EV8-Part2-Fig1"/>
          <p:cNvPicPr>
            <a:picLocks noChangeAspect="1" noChangeArrowheads="1"/>
          </p:cNvPicPr>
          <p:nvPr/>
        </p:nvPicPr>
        <p:blipFill>
          <a:blip r:embed="rId2" cstate="print"/>
          <a:srcRect l="22763" b="78981"/>
          <a:stretch>
            <a:fillRect/>
          </a:stretch>
        </p:blipFill>
        <p:spPr bwMode="auto">
          <a:xfrm>
            <a:off x="2697163" y="1838325"/>
            <a:ext cx="4303712" cy="1211263"/>
          </a:xfrm>
          <a:prstGeom prst="rect">
            <a:avLst/>
          </a:prstGeom>
          <a:noFill/>
        </p:spPr>
      </p:pic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993775" y="2273300"/>
            <a:ext cx="119135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AUdimat" pitchFamily="2" charset="0"/>
              </a:rPr>
              <a:t>Regular CPU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57288" y="3073400"/>
            <a:ext cx="2124075" cy="2252663"/>
            <a:chOff x="729" y="1936"/>
            <a:chExt cx="1338" cy="1419"/>
          </a:xfrm>
        </p:grpSpPr>
        <p:pic>
          <p:nvPicPr>
            <p:cNvPr id="417798" name="Picture 6" descr="EV8-Part2-Fig1"/>
            <p:cNvPicPr>
              <a:picLocks noChangeAspect="1" noChangeArrowheads="1"/>
            </p:cNvPicPr>
            <p:nvPr/>
          </p:nvPicPr>
          <p:blipFill>
            <a:blip r:embed="rId2" cstate="print"/>
            <a:srcRect l="78148" b="84077"/>
            <a:stretch>
              <a:fillRect/>
            </a:stretch>
          </p:blipFill>
          <p:spPr bwMode="auto">
            <a:xfrm>
              <a:off x="1204" y="2447"/>
              <a:ext cx="767" cy="578"/>
            </a:xfrm>
            <a:prstGeom prst="rect">
              <a:avLst/>
            </a:prstGeom>
            <a:noFill/>
          </p:spPr>
        </p:pic>
        <p:sp>
          <p:nvSpPr>
            <p:cNvPr id="417799" name="Text Box 7"/>
            <p:cNvSpPr txBox="1">
              <a:spLocks noChangeArrowheads="1"/>
            </p:cNvSpPr>
            <p:nvPr/>
          </p:nvSpPr>
          <p:spPr bwMode="auto">
            <a:xfrm>
              <a:off x="729" y="2447"/>
              <a:ext cx="335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AUdimat" pitchFamily="2" charset="0"/>
                </a:rPr>
                <a:t>CMP</a:t>
              </a:r>
            </a:p>
          </p:txBody>
        </p:sp>
        <p:pic>
          <p:nvPicPr>
            <p:cNvPr id="417800" name="Picture 8" descr="EV8-Part2-Fig1"/>
            <p:cNvPicPr>
              <a:picLocks noChangeAspect="1" noChangeArrowheads="1"/>
            </p:cNvPicPr>
            <p:nvPr/>
          </p:nvPicPr>
          <p:blipFill>
            <a:blip r:embed="rId2" cstate="print"/>
            <a:srcRect l="22810" r="50380" b="84575"/>
            <a:stretch>
              <a:fillRect/>
            </a:stretch>
          </p:blipFill>
          <p:spPr bwMode="auto">
            <a:xfrm>
              <a:off x="1111" y="1936"/>
              <a:ext cx="941" cy="560"/>
            </a:xfrm>
            <a:prstGeom prst="rect">
              <a:avLst/>
            </a:prstGeom>
            <a:noFill/>
          </p:spPr>
        </p:pic>
        <p:sp>
          <p:nvSpPr>
            <p:cNvPr id="417801" name="AutoShape 9"/>
            <p:cNvSpPr>
              <a:spLocks noChangeArrowheads="1"/>
            </p:cNvSpPr>
            <p:nvPr/>
          </p:nvSpPr>
          <p:spPr bwMode="auto">
            <a:xfrm>
              <a:off x="1016" y="3116"/>
              <a:ext cx="1051" cy="239"/>
            </a:xfrm>
            <a:prstGeom prst="roundRect">
              <a:avLst>
                <a:gd name="adj" fmla="val 16667"/>
              </a:avLst>
            </a:prstGeom>
            <a:solidFill>
              <a:srgbClr val="000080"/>
            </a:solidFill>
            <a:ln w="9525" algn="ctr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AUdimat" pitchFamily="2" charset="0"/>
                </a:rPr>
                <a:t>2x HW Cost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608388" y="3429000"/>
            <a:ext cx="4303712" cy="1670050"/>
            <a:chOff x="2402" y="2399"/>
            <a:chExt cx="2711" cy="1052"/>
          </a:xfrm>
        </p:grpSpPr>
        <p:pic>
          <p:nvPicPr>
            <p:cNvPr id="417803" name="Picture 11" descr="EV8-Part2-Fig1"/>
            <p:cNvPicPr>
              <a:picLocks noChangeAspect="1" noChangeArrowheads="1"/>
            </p:cNvPicPr>
            <p:nvPr/>
          </p:nvPicPr>
          <p:blipFill>
            <a:blip r:embed="rId2" cstate="print"/>
            <a:srcRect l="22763" t="71074" b="14435"/>
            <a:stretch>
              <a:fillRect/>
            </a:stretch>
          </p:blipFill>
          <p:spPr bwMode="auto">
            <a:xfrm>
              <a:off x="2402" y="2611"/>
              <a:ext cx="2711" cy="526"/>
            </a:xfrm>
            <a:prstGeom prst="rect">
              <a:avLst/>
            </a:prstGeom>
            <a:noFill/>
          </p:spPr>
        </p:pic>
        <p:sp>
          <p:nvSpPr>
            <p:cNvPr id="417804" name="Text Box 12"/>
            <p:cNvSpPr txBox="1">
              <a:spLocks noChangeArrowheads="1"/>
            </p:cNvSpPr>
            <p:nvPr/>
          </p:nvSpPr>
          <p:spPr bwMode="auto">
            <a:xfrm>
              <a:off x="3272" y="2399"/>
              <a:ext cx="916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AUdimat" pitchFamily="2" charset="0"/>
                </a:rPr>
                <a:t>SMT (4 threads)</a:t>
              </a:r>
            </a:p>
          </p:txBody>
        </p:sp>
        <p:sp>
          <p:nvSpPr>
            <p:cNvPr id="417805" name="AutoShape 13"/>
            <p:cNvSpPr>
              <a:spLocks noChangeArrowheads="1"/>
            </p:cNvSpPr>
            <p:nvPr/>
          </p:nvSpPr>
          <p:spPr bwMode="auto">
            <a:xfrm>
              <a:off x="3119" y="3212"/>
              <a:ext cx="1243" cy="239"/>
            </a:xfrm>
            <a:prstGeom prst="roundRect">
              <a:avLst>
                <a:gd name="adj" fmla="val 16667"/>
              </a:avLst>
            </a:prstGeom>
            <a:solidFill>
              <a:srgbClr val="000080"/>
            </a:solidFill>
            <a:ln w="9525" algn="ctr">
              <a:noFill/>
              <a:round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AUdimat" pitchFamily="2" charset="0"/>
                </a:rPr>
                <a:t>Approx 1x HW Cost</a:t>
              </a: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SMT Hardware Changes</a:t>
            </a:r>
            <a:endParaRPr lang="en-US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For an N-way (N threads) SMT, we need:</a:t>
            </a:r>
          </a:p>
          <a:p>
            <a:pPr lvl="1"/>
            <a:r>
              <a:rPr lang="en-US" sz="2400" dirty="0" smtClean="0"/>
              <a:t>Ability to fetch from N threads</a:t>
            </a:r>
          </a:p>
          <a:p>
            <a:pPr lvl="1"/>
            <a:r>
              <a:rPr lang="en-US" sz="2400" dirty="0" smtClean="0"/>
              <a:t>N sets of architectural registers </a:t>
            </a:r>
            <a:r>
              <a:rPr lang="en-US" sz="2400" dirty="0" smtClean="0">
                <a:solidFill>
                  <a:srgbClr val="FF0000"/>
                </a:solidFill>
              </a:rPr>
              <a:t>(including PCs)</a:t>
            </a:r>
          </a:p>
          <a:p>
            <a:pPr lvl="1"/>
            <a:r>
              <a:rPr lang="en-US" sz="2400" dirty="0" smtClean="0"/>
              <a:t>N rename tables (</a:t>
            </a:r>
            <a:r>
              <a:rPr lang="en-US" sz="2400" dirty="0" smtClean="0">
                <a:solidFill>
                  <a:srgbClr val="FF0000"/>
                </a:solidFill>
              </a:rPr>
              <a:t>RATs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N virtual memory spaces</a:t>
            </a:r>
          </a:p>
          <a:p>
            <a:pPr lvl="1"/>
            <a:r>
              <a:rPr lang="en-US" sz="2400" dirty="0" smtClean="0"/>
              <a:t>Front-end: branch predictor?: no, RAS? :yes</a:t>
            </a:r>
          </a:p>
          <a:p>
            <a:r>
              <a:rPr lang="en-US" sz="2800" dirty="0" smtClean="0"/>
              <a:t>But we don’t need to replicate the entire OOO execution engine (schedulers, execution units, bypass networks, ROBs, etc.)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" y="6705600"/>
            <a:ext cx="76200" cy="76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SMT+CMP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Intel’s </a:t>
            </a:r>
            <a:r>
              <a:rPr lang="en-US" dirty="0" err="1" smtClean="0"/>
              <a:t>Nehalemn</a:t>
            </a:r>
            <a:endParaRPr lang="en-US" dirty="0" smtClean="0"/>
          </a:p>
          <a:p>
            <a:r>
              <a:rPr lang="en-US" dirty="0" smtClean="0"/>
              <a:t>Each core is 2-way SMT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36866" name="Picture 2" descr="http://www.devicedaily.com/wp-content/uploads/2008/06/intel-nehalem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62200"/>
            <a:ext cx="5181600" cy="360156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5934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http://www.intel.com/technology/product/demos/turboboost/demo.htm?iid=tech_tb+demo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24235</TotalTime>
  <Words>377</Words>
  <Application>Microsoft Macintosh PowerPoint</Application>
  <PresentationFormat>On-screen Show (4:3)</PresentationFormat>
  <Paragraphs>99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2_Powerpoint_FINAL</vt:lpstr>
      <vt:lpstr>3_Powerpoint_FINAL</vt:lpstr>
      <vt:lpstr>Multithreading, SMT, and SIMD</vt:lpstr>
      <vt:lpstr>Multithreaded Processors</vt:lpstr>
      <vt:lpstr>MT Architecture Performance </vt:lpstr>
      <vt:lpstr>Simple Performance Analysis</vt:lpstr>
      <vt:lpstr>Simultaneous Multi-Threading</vt:lpstr>
      <vt:lpstr>SMT (2)</vt:lpstr>
      <vt:lpstr>Overview of SMT Hardware Changes</vt:lpstr>
      <vt:lpstr>SMT+CMP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6290 Chapter 1</dc:title>
  <dc:creator>hyesoon</dc:creator>
  <cp:lastModifiedBy>Moin Qureshi</cp:lastModifiedBy>
  <cp:revision>201</cp:revision>
  <dcterms:created xsi:type="dcterms:W3CDTF">2008-08-10T18:43:06Z</dcterms:created>
  <dcterms:modified xsi:type="dcterms:W3CDTF">2018-11-01T18:33:58Z</dcterms:modified>
</cp:coreProperties>
</file>