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64" r:id="rId2"/>
  </p:sldMasterIdLst>
  <p:notesMasterIdLst>
    <p:notesMasterId r:id="rId31"/>
  </p:notesMasterIdLst>
  <p:sldIdLst>
    <p:sldId id="967" r:id="rId3"/>
    <p:sldId id="942" r:id="rId4"/>
    <p:sldId id="943" r:id="rId5"/>
    <p:sldId id="944" r:id="rId6"/>
    <p:sldId id="945" r:id="rId7"/>
    <p:sldId id="946" r:id="rId8"/>
    <p:sldId id="947" r:id="rId9"/>
    <p:sldId id="949" r:id="rId10"/>
    <p:sldId id="950" r:id="rId11"/>
    <p:sldId id="951" r:id="rId12"/>
    <p:sldId id="952" r:id="rId13"/>
    <p:sldId id="953" r:id="rId14"/>
    <p:sldId id="954" r:id="rId15"/>
    <p:sldId id="955" r:id="rId16"/>
    <p:sldId id="998" r:id="rId17"/>
    <p:sldId id="956" r:id="rId18"/>
    <p:sldId id="964" r:id="rId19"/>
    <p:sldId id="968" r:id="rId20"/>
    <p:sldId id="969" r:id="rId21"/>
    <p:sldId id="970" r:id="rId22"/>
    <p:sldId id="972" r:id="rId23"/>
    <p:sldId id="973" r:id="rId24"/>
    <p:sldId id="974" r:id="rId25"/>
    <p:sldId id="975" r:id="rId26"/>
    <p:sldId id="976" r:id="rId27"/>
    <p:sldId id="979" r:id="rId28"/>
    <p:sldId id="987" r:id="rId29"/>
    <p:sldId id="98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440" y="-112"/>
      </p:cViewPr>
      <p:guideLst>
        <p:guide orient="horz" pos="2160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3E19CA7-7C4E-FB4D-9989-403C1852EF9F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2DB365A-D497-9041-A6B0-B0418D154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6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B1148F-23AD-5F44-A8C5-ADE191A4A28E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2665BA-6728-DE4D-8631-85427EB97E8D}" type="slidenum">
              <a:rPr lang="en-US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63B6A6A-83D9-4A4D-9EC5-F3BAAA251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310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06F7-55E5-7C44-8A16-A5DA46D2E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236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10D2-837F-904B-AD4D-1F354FB98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125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D1CCA-E278-1A44-8FDD-27483D3AD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211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401377A-1171-954C-A48C-E0345E456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37464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AFE70F8-D84A-1148-8E53-ADE9F50C5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741252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50896F2-DA97-FE46-B025-695FDF692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962046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7076924-CC70-7F44-AFAD-E619F534C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49162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2BB065E-E9C6-0A49-9216-775CA84D5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27459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F885D94-EDC7-1544-9C1F-F0F765B7C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17112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DDCDADD-3D45-6046-B99B-7CF0C7175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43032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9DBA-61CF-4648-9920-2A4DD0CFE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496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F99561-4E5F-374E-9093-77C5A94FB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1820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DACEFEA-A8FB-2746-B08C-58520FE70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021111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7D8B08-BE96-154C-9DAB-95C0FCDA5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1704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678A4C2-1B0E-5D44-AB3B-36AF87A598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94988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FBDAA-9329-8F48-BDB3-2BAE0CB09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8580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FB2C-D4DD-0749-AE47-04FE1326B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074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2C97A-A64E-4444-AE64-378B0E3FD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658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32F50-7D73-C74A-B511-F1B3B0C5C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94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A28A-838F-0D4A-AEE6-995C337A6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947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2DC8D-0ECF-1641-AA55-289F93C3E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132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B22B0-3082-4E47-AB93-675A23D6F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754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1081982-82E6-E149-AA1E-5F6BAF94A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7CEFD92-7E6C-114B-8CBF-7C573E740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2954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latin typeface="Garamond" charset="0"/>
              </a:rPr>
              <a:t>Precise Exceptions and Out-of-Order</a:t>
            </a:r>
            <a:r>
              <a:rPr lang="en-US" sz="4000" smtClean="0">
                <a:latin typeface="Garamond" charset="0"/>
              </a:rPr>
              <a:t/>
            </a:r>
            <a:br>
              <a:rPr lang="en-US" sz="4000" smtClean="0">
                <a:latin typeface="Garamond" charset="0"/>
              </a:rPr>
            </a:br>
            <a:endParaRPr lang="en-US" sz="4000" dirty="0">
              <a:latin typeface="Garamon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6600" y="3733800"/>
            <a:ext cx="2897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Moinuddin K. Qureshi</a:t>
            </a:r>
            <a:endParaRPr lang="en-US" sz="22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Reorder Buffer: Independent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Results first written to ROB, then to register file at commit time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What if a later operation needs a value in the reorder buffer?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Read reorder buffer in parallel with the register file.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How?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09B229-44BB-3241-BD2A-6D1F8B7C6F5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1176338" y="238283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1577975" y="23828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1981200" y="23828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35" name="Rectangle 13"/>
          <p:cNvSpPr>
            <a:spLocks noChangeArrowheads="1"/>
          </p:cNvSpPr>
          <p:nvPr/>
        </p:nvSpPr>
        <p:spPr bwMode="auto">
          <a:xfrm>
            <a:off x="5607050" y="2382838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773113" y="2012950"/>
            <a:ext cx="4430712" cy="369888"/>
            <a:chOff x="2953332" y="2410731"/>
            <a:chExt cx="4430823" cy="369318"/>
          </a:xfrm>
        </p:grpSpPr>
        <p:sp>
          <p:nvSpPr>
            <p:cNvPr id="48171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48172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48173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4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R</a:t>
              </a:r>
            </a:p>
          </p:txBody>
        </p:sp>
        <p:sp>
          <p:nvSpPr>
            <p:cNvPr id="48175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6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7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8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79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80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48181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1577975" y="275272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1981200" y="275272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2384425" y="2752725"/>
            <a:ext cx="401638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6008688" y="275272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41" name="Rectangle 10"/>
          <p:cNvSpPr>
            <a:spLocks noChangeArrowheads="1"/>
          </p:cNvSpPr>
          <p:nvPr/>
        </p:nvSpPr>
        <p:spPr bwMode="auto">
          <a:xfrm>
            <a:off x="1981200" y="31210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42" name="Rectangle 11"/>
          <p:cNvSpPr>
            <a:spLocks noChangeArrowheads="1"/>
          </p:cNvSpPr>
          <p:nvPr/>
        </p:nvSpPr>
        <p:spPr bwMode="auto">
          <a:xfrm>
            <a:off x="2384425" y="3121025"/>
            <a:ext cx="4016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43" name="Rectangle 12"/>
          <p:cNvSpPr>
            <a:spLocks noChangeArrowheads="1"/>
          </p:cNvSpPr>
          <p:nvPr/>
        </p:nvSpPr>
        <p:spPr bwMode="auto">
          <a:xfrm>
            <a:off x="2786063" y="31210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44" name="Rectangle 13"/>
          <p:cNvSpPr>
            <a:spLocks noChangeArrowheads="1"/>
          </p:cNvSpPr>
          <p:nvPr/>
        </p:nvSpPr>
        <p:spPr bwMode="auto">
          <a:xfrm>
            <a:off x="3189288" y="31210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45" name="Rectangle 10"/>
          <p:cNvSpPr>
            <a:spLocks noChangeArrowheads="1"/>
          </p:cNvSpPr>
          <p:nvPr/>
        </p:nvSpPr>
        <p:spPr bwMode="auto">
          <a:xfrm>
            <a:off x="2786063" y="386080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46" name="Rectangle 11"/>
          <p:cNvSpPr>
            <a:spLocks noChangeArrowheads="1"/>
          </p:cNvSpPr>
          <p:nvPr/>
        </p:nvSpPr>
        <p:spPr bwMode="auto">
          <a:xfrm>
            <a:off x="3189288" y="386080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47" name="Rectangle 12"/>
          <p:cNvSpPr>
            <a:spLocks noChangeArrowheads="1"/>
          </p:cNvSpPr>
          <p:nvPr/>
        </p:nvSpPr>
        <p:spPr bwMode="auto">
          <a:xfrm>
            <a:off x="3592513" y="3860800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48" name="Rectangle 13"/>
          <p:cNvSpPr>
            <a:spLocks noChangeArrowheads="1"/>
          </p:cNvSpPr>
          <p:nvPr/>
        </p:nvSpPr>
        <p:spPr bwMode="auto">
          <a:xfrm>
            <a:off x="3995738" y="3860800"/>
            <a:ext cx="401637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49" name="Rectangle 10"/>
          <p:cNvSpPr>
            <a:spLocks noChangeArrowheads="1"/>
          </p:cNvSpPr>
          <p:nvPr/>
        </p:nvSpPr>
        <p:spPr bwMode="auto">
          <a:xfrm>
            <a:off x="3189288" y="42338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50" name="Rectangle 11"/>
          <p:cNvSpPr>
            <a:spLocks noChangeArrowheads="1"/>
          </p:cNvSpPr>
          <p:nvPr/>
        </p:nvSpPr>
        <p:spPr bwMode="auto">
          <a:xfrm>
            <a:off x="3592513" y="42338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51" name="Rectangle 12"/>
          <p:cNvSpPr>
            <a:spLocks noChangeArrowheads="1"/>
          </p:cNvSpPr>
          <p:nvPr/>
        </p:nvSpPr>
        <p:spPr bwMode="auto">
          <a:xfrm>
            <a:off x="3995738" y="423386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52" name="Rectangle 13"/>
          <p:cNvSpPr>
            <a:spLocks noChangeArrowheads="1"/>
          </p:cNvSpPr>
          <p:nvPr/>
        </p:nvSpPr>
        <p:spPr bwMode="auto">
          <a:xfrm>
            <a:off x="4397375" y="42338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53" name="Rectangle 5"/>
          <p:cNvSpPr>
            <a:spLocks noChangeArrowheads="1"/>
          </p:cNvSpPr>
          <p:nvPr/>
        </p:nvSpPr>
        <p:spPr bwMode="auto">
          <a:xfrm>
            <a:off x="2384425" y="3490913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8154" name="Rectangle 6"/>
          <p:cNvSpPr>
            <a:spLocks noChangeArrowheads="1"/>
          </p:cNvSpPr>
          <p:nvPr/>
        </p:nvSpPr>
        <p:spPr bwMode="auto">
          <a:xfrm>
            <a:off x="2786063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8155" name="Rectangle 7"/>
          <p:cNvSpPr>
            <a:spLocks noChangeArrowheads="1"/>
          </p:cNvSpPr>
          <p:nvPr/>
        </p:nvSpPr>
        <p:spPr bwMode="auto">
          <a:xfrm>
            <a:off x="3189288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56" name="Rectangle 8"/>
          <p:cNvSpPr>
            <a:spLocks noChangeArrowheads="1"/>
          </p:cNvSpPr>
          <p:nvPr/>
        </p:nvSpPr>
        <p:spPr bwMode="auto">
          <a:xfrm>
            <a:off x="6411913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57" name="Rectangle 7"/>
          <p:cNvSpPr>
            <a:spLocks noChangeArrowheads="1"/>
          </p:cNvSpPr>
          <p:nvPr/>
        </p:nvSpPr>
        <p:spPr bwMode="auto">
          <a:xfrm>
            <a:off x="3592513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58" name="Rectangle 7"/>
          <p:cNvSpPr>
            <a:spLocks noChangeArrowheads="1"/>
          </p:cNvSpPr>
          <p:nvPr/>
        </p:nvSpPr>
        <p:spPr bwMode="auto">
          <a:xfrm>
            <a:off x="3995738" y="349091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59" name="Rectangle 7"/>
          <p:cNvSpPr>
            <a:spLocks noChangeArrowheads="1"/>
          </p:cNvSpPr>
          <p:nvPr/>
        </p:nvSpPr>
        <p:spPr bwMode="auto">
          <a:xfrm>
            <a:off x="4397375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0" name="Rectangle 7"/>
          <p:cNvSpPr>
            <a:spLocks noChangeArrowheads="1"/>
          </p:cNvSpPr>
          <p:nvPr/>
        </p:nvSpPr>
        <p:spPr bwMode="auto">
          <a:xfrm>
            <a:off x="4800600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1" name="Rectangle 7"/>
          <p:cNvSpPr>
            <a:spLocks noChangeArrowheads="1"/>
          </p:cNvSpPr>
          <p:nvPr/>
        </p:nvSpPr>
        <p:spPr bwMode="auto">
          <a:xfrm>
            <a:off x="5203825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2" name="Rectangle 7"/>
          <p:cNvSpPr>
            <a:spLocks noChangeArrowheads="1"/>
          </p:cNvSpPr>
          <p:nvPr/>
        </p:nvSpPr>
        <p:spPr bwMode="auto">
          <a:xfrm>
            <a:off x="5607050" y="3490913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3" name="Rectangle 7"/>
          <p:cNvSpPr>
            <a:spLocks noChangeArrowheads="1"/>
          </p:cNvSpPr>
          <p:nvPr/>
        </p:nvSpPr>
        <p:spPr bwMode="auto">
          <a:xfrm>
            <a:off x="6008688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8164" name="Rectangle 13"/>
          <p:cNvSpPr>
            <a:spLocks noChangeArrowheads="1"/>
          </p:cNvSpPr>
          <p:nvPr/>
        </p:nvSpPr>
        <p:spPr bwMode="auto">
          <a:xfrm>
            <a:off x="5203825" y="20129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65" name="Rectangle 12"/>
          <p:cNvSpPr>
            <a:spLocks noChangeArrowheads="1"/>
          </p:cNvSpPr>
          <p:nvPr/>
        </p:nvSpPr>
        <p:spPr bwMode="auto">
          <a:xfrm>
            <a:off x="2384425" y="2382838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66" name="Rectangle 12"/>
          <p:cNvSpPr>
            <a:spLocks noChangeArrowheads="1"/>
          </p:cNvSpPr>
          <p:nvPr/>
        </p:nvSpPr>
        <p:spPr bwMode="auto">
          <a:xfrm>
            <a:off x="2786063" y="2752725"/>
            <a:ext cx="403225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8167" name="Rectangle 13"/>
          <p:cNvSpPr>
            <a:spLocks noChangeArrowheads="1"/>
          </p:cNvSpPr>
          <p:nvPr/>
        </p:nvSpPr>
        <p:spPr bwMode="auto">
          <a:xfrm>
            <a:off x="6411913" y="31210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68" name="Rectangle 13"/>
          <p:cNvSpPr>
            <a:spLocks noChangeArrowheads="1"/>
          </p:cNvSpPr>
          <p:nvPr/>
        </p:nvSpPr>
        <p:spPr bwMode="auto">
          <a:xfrm>
            <a:off x="6815138" y="3490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69" name="Rectangle 13"/>
          <p:cNvSpPr>
            <a:spLocks noChangeArrowheads="1"/>
          </p:cNvSpPr>
          <p:nvPr/>
        </p:nvSpPr>
        <p:spPr bwMode="auto">
          <a:xfrm>
            <a:off x="7218363" y="3860800"/>
            <a:ext cx="401637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8170" name="Rectangle 13"/>
          <p:cNvSpPr>
            <a:spLocks noChangeArrowheads="1"/>
          </p:cNvSpPr>
          <p:nvPr/>
        </p:nvSpPr>
        <p:spPr bwMode="auto">
          <a:xfrm>
            <a:off x="7610475" y="42291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Reorder Buffer: How to Access?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 register value can be in the register file, reorder buffer, (or bypass paths)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F4862C-C4A8-0E4D-8DBE-A0214173D53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044825" y="2195513"/>
            <a:ext cx="1117600" cy="1458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3090863" y="2509838"/>
            <a:ext cx="104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Register</a:t>
            </a:r>
          </a:p>
          <a:p>
            <a:pPr eaLnBrk="1" hangingPunct="1"/>
            <a:r>
              <a:rPr lang="en-US" sz="1800">
                <a:cs typeface="Arial" charset="0"/>
              </a:rPr>
              <a:t>File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056313" y="3176588"/>
            <a:ext cx="1117600" cy="4302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056313" y="3795713"/>
            <a:ext cx="1117600" cy="4302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056313" y="4378325"/>
            <a:ext cx="1117600" cy="4286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TextBox 9"/>
          <p:cNvSpPr txBox="1">
            <a:spLocks noChangeArrowheads="1"/>
          </p:cNvSpPr>
          <p:nvPr/>
        </p:nvSpPr>
        <p:spPr bwMode="auto">
          <a:xfrm>
            <a:off x="6000750" y="3222625"/>
            <a:ext cx="117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9162" name="TextBox 10"/>
          <p:cNvSpPr txBox="1">
            <a:spLocks noChangeArrowheads="1"/>
          </p:cNvSpPr>
          <p:nvPr/>
        </p:nvSpPr>
        <p:spPr bwMode="auto">
          <a:xfrm>
            <a:off x="6024563" y="3819525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9163" name="TextBox 11"/>
          <p:cNvSpPr txBox="1">
            <a:spLocks noChangeArrowheads="1"/>
          </p:cNvSpPr>
          <p:nvPr/>
        </p:nvSpPr>
        <p:spPr bwMode="auto">
          <a:xfrm>
            <a:off x="6019800" y="441483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044825" y="4098925"/>
            <a:ext cx="1117600" cy="14589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Box 13"/>
          <p:cNvSpPr txBox="1">
            <a:spLocks noChangeArrowheads="1"/>
          </p:cNvSpPr>
          <p:nvPr/>
        </p:nvSpPr>
        <p:spPr bwMode="auto">
          <a:xfrm>
            <a:off x="3082925" y="4418013"/>
            <a:ext cx="1017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Reorder</a:t>
            </a:r>
          </a:p>
          <a:p>
            <a:pPr eaLnBrk="1" hangingPunct="1"/>
            <a:r>
              <a:rPr lang="en-US" sz="1800">
                <a:cs typeface="Arial" charset="0"/>
              </a:rPr>
              <a:t>Buffer</a:t>
            </a:r>
          </a:p>
        </p:txBody>
      </p:sp>
      <p:cxnSp>
        <p:nvCxnSpPr>
          <p:cNvPr id="49166" name="Straight Connector 14"/>
          <p:cNvCxnSpPr>
            <a:cxnSpLocks noChangeShapeType="1"/>
          </p:cNvCxnSpPr>
          <p:nvPr/>
        </p:nvCxnSpPr>
        <p:spPr bwMode="auto">
          <a:xfrm rot="5400000">
            <a:off x="7170737" y="3997326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Straight Arrow Connector 15"/>
          <p:cNvCxnSpPr>
            <a:cxnSpLocks noChangeShapeType="1"/>
            <a:stCxn id="49161" idx="3"/>
          </p:cNvCxnSpPr>
          <p:nvPr/>
        </p:nvCxnSpPr>
        <p:spPr bwMode="auto">
          <a:xfrm>
            <a:off x="7173913" y="3408363"/>
            <a:ext cx="5857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Straight Arrow Connector 16"/>
          <p:cNvCxnSpPr>
            <a:cxnSpLocks noChangeShapeType="1"/>
            <a:stCxn id="49162" idx="3"/>
          </p:cNvCxnSpPr>
          <p:nvPr/>
        </p:nvCxnSpPr>
        <p:spPr bwMode="auto">
          <a:xfrm>
            <a:off x="7196138" y="4003675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Straight Arrow Connector 17"/>
          <p:cNvCxnSpPr>
            <a:cxnSpLocks noChangeShapeType="1"/>
            <a:stCxn id="49163" idx="3"/>
          </p:cNvCxnSpPr>
          <p:nvPr/>
        </p:nvCxnSpPr>
        <p:spPr bwMode="auto">
          <a:xfrm flipV="1">
            <a:off x="7191375" y="4586288"/>
            <a:ext cx="5683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Straight Arrow Connector 18"/>
          <p:cNvCxnSpPr>
            <a:cxnSpLocks noChangeShapeType="1"/>
          </p:cNvCxnSpPr>
          <p:nvPr/>
        </p:nvCxnSpPr>
        <p:spPr bwMode="auto">
          <a:xfrm flipV="1">
            <a:off x="7759700" y="4003675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Straight Connector 19"/>
          <p:cNvCxnSpPr>
            <a:cxnSpLocks noChangeShapeType="1"/>
            <a:stCxn id="49164" idx="2"/>
          </p:cNvCxnSpPr>
          <p:nvPr/>
        </p:nvCxnSpPr>
        <p:spPr bwMode="auto">
          <a:xfrm rot="5400000">
            <a:off x="3409950" y="5748338"/>
            <a:ext cx="3841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3359150" y="3876675"/>
            <a:ext cx="444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Straight Connector 22"/>
          <p:cNvCxnSpPr>
            <a:cxnSpLocks noChangeShapeType="1"/>
          </p:cNvCxnSpPr>
          <p:nvPr/>
        </p:nvCxnSpPr>
        <p:spPr bwMode="auto">
          <a:xfrm>
            <a:off x="5062538" y="3994150"/>
            <a:ext cx="4064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Straight Connector 23"/>
          <p:cNvCxnSpPr>
            <a:cxnSpLocks noChangeShapeType="1"/>
          </p:cNvCxnSpPr>
          <p:nvPr/>
        </p:nvCxnSpPr>
        <p:spPr bwMode="auto">
          <a:xfrm rot="5400000">
            <a:off x="4879975" y="4008438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Straight Arrow Connector 24"/>
          <p:cNvCxnSpPr>
            <a:cxnSpLocks noChangeShapeType="1"/>
          </p:cNvCxnSpPr>
          <p:nvPr/>
        </p:nvCxnSpPr>
        <p:spPr bwMode="auto">
          <a:xfrm>
            <a:off x="5468938" y="3405188"/>
            <a:ext cx="587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Straight Arrow Connector 25"/>
          <p:cNvCxnSpPr>
            <a:cxnSpLocks noChangeShapeType="1"/>
          </p:cNvCxnSpPr>
          <p:nvPr/>
        </p:nvCxnSpPr>
        <p:spPr bwMode="auto">
          <a:xfrm>
            <a:off x="5492750" y="4002088"/>
            <a:ext cx="563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7" name="Straight Arrow Connector 26"/>
          <p:cNvCxnSpPr>
            <a:cxnSpLocks noChangeShapeType="1"/>
          </p:cNvCxnSpPr>
          <p:nvPr/>
        </p:nvCxnSpPr>
        <p:spPr bwMode="auto">
          <a:xfrm>
            <a:off x="5468938" y="4583113"/>
            <a:ext cx="587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8" name="Rectangle 27"/>
          <p:cNvSpPr>
            <a:spLocks noChangeArrowheads="1"/>
          </p:cNvSpPr>
          <p:nvPr/>
        </p:nvSpPr>
        <p:spPr bwMode="auto">
          <a:xfrm>
            <a:off x="725488" y="2205038"/>
            <a:ext cx="1117600" cy="1458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TextBox 28"/>
          <p:cNvSpPr txBox="1">
            <a:spLocks noChangeArrowheads="1"/>
          </p:cNvSpPr>
          <p:nvPr/>
        </p:nvSpPr>
        <p:spPr bwMode="auto">
          <a:xfrm>
            <a:off x="658813" y="2574925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Instruction</a:t>
            </a:r>
          </a:p>
          <a:p>
            <a:pPr eaLnBrk="1" hangingPunct="1"/>
            <a:r>
              <a:rPr lang="en-US" sz="1800">
                <a:cs typeface="Arial" charset="0"/>
              </a:rPr>
              <a:t>Cache</a:t>
            </a:r>
          </a:p>
        </p:txBody>
      </p:sp>
      <p:cxnSp>
        <p:nvCxnSpPr>
          <p:cNvPr id="49180" name="Straight Arrow Connector 29"/>
          <p:cNvCxnSpPr>
            <a:cxnSpLocks noChangeShapeType="1"/>
          </p:cNvCxnSpPr>
          <p:nvPr/>
        </p:nvCxnSpPr>
        <p:spPr bwMode="auto">
          <a:xfrm>
            <a:off x="1843088" y="2935288"/>
            <a:ext cx="12017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1" name="Straight Connector 31"/>
          <p:cNvCxnSpPr>
            <a:cxnSpLocks noChangeShapeType="1"/>
          </p:cNvCxnSpPr>
          <p:nvPr/>
        </p:nvCxnSpPr>
        <p:spPr bwMode="auto">
          <a:xfrm rot="5400000">
            <a:off x="1504156" y="3852069"/>
            <a:ext cx="18319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2" name="Straight Arrow Connector 34"/>
          <p:cNvCxnSpPr>
            <a:cxnSpLocks noChangeShapeType="1"/>
          </p:cNvCxnSpPr>
          <p:nvPr/>
        </p:nvCxnSpPr>
        <p:spPr bwMode="auto">
          <a:xfrm>
            <a:off x="2419350" y="4768850"/>
            <a:ext cx="6254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rapezoid 37"/>
          <p:cNvSpPr/>
          <p:nvPr/>
        </p:nvSpPr>
        <p:spPr bwMode="auto">
          <a:xfrm>
            <a:off x="4480903" y="3853593"/>
            <a:ext cx="877455" cy="30953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9184" name="Straight Arrow Connector 39"/>
          <p:cNvCxnSpPr>
            <a:cxnSpLocks noChangeShapeType="1"/>
            <a:stCxn id="49156" idx="3"/>
          </p:cNvCxnSpPr>
          <p:nvPr/>
        </p:nvCxnSpPr>
        <p:spPr bwMode="auto">
          <a:xfrm>
            <a:off x="4162425" y="2925763"/>
            <a:ext cx="585788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5" name="Straight Arrow Connector 41"/>
          <p:cNvCxnSpPr>
            <a:cxnSpLocks noChangeShapeType="1"/>
            <a:stCxn id="49164" idx="3"/>
          </p:cNvCxnSpPr>
          <p:nvPr/>
        </p:nvCxnSpPr>
        <p:spPr bwMode="auto">
          <a:xfrm flipV="1">
            <a:off x="4162425" y="4162425"/>
            <a:ext cx="585788" cy="665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6" name="Straight Connector 43"/>
          <p:cNvCxnSpPr>
            <a:cxnSpLocks noChangeShapeType="1"/>
          </p:cNvCxnSpPr>
          <p:nvPr/>
        </p:nvCxnSpPr>
        <p:spPr bwMode="auto">
          <a:xfrm rot="5400000">
            <a:off x="7242969" y="4971257"/>
            <a:ext cx="1939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7" name="Straight Connector 45"/>
          <p:cNvCxnSpPr>
            <a:cxnSpLocks noChangeShapeType="1"/>
          </p:cNvCxnSpPr>
          <p:nvPr/>
        </p:nvCxnSpPr>
        <p:spPr bwMode="auto">
          <a:xfrm rot="10800000">
            <a:off x="3603625" y="5942013"/>
            <a:ext cx="460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5400000">
            <a:off x="7273131" y="5071269"/>
            <a:ext cx="9747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rot="10800000">
            <a:off x="4481513" y="5559425"/>
            <a:ext cx="32781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5400000" flipH="1" flipV="1">
            <a:off x="4023519" y="4836319"/>
            <a:ext cx="1182688" cy="2667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48288" y="518795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bypass path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6100" y="4378325"/>
            <a:ext cx="1685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Content 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Addressable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Memory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(searched with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register ID)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Simplifying Reorder Buffer Access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Idea: Use indirection</a:t>
            </a:r>
          </a:p>
          <a:p>
            <a:r>
              <a:rPr lang="en-US" dirty="0">
                <a:latin typeface="Tahoma" charset="0"/>
              </a:rPr>
              <a:t>Access register file first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If register not valid, register file stores the ID of the reorder buffer entry that contains (or will contain) the value of the register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Mapping of the register to a ROB entry</a:t>
            </a:r>
          </a:p>
          <a:p>
            <a:r>
              <a:rPr lang="en-US" dirty="0">
                <a:latin typeface="Tahoma" charset="0"/>
              </a:rPr>
              <a:t>Access reorder buffer next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What is in a reorder buffer entry?</a:t>
            </a:r>
          </a:p>
          <a:p>
            <a:pPr lvl="1"/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9252DE-7890-D242-9001-952996C5797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0725" y="4830763"/>
            <a:ext cx="6823075" cy="461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7550" y="48863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V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825501" y="5060950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57275" y="4886325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DestRegID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rot="5400000">
            <a:off x="1885951" y="5060950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17725" y="4886325"/>
            <a:ext cx="1128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DestRegVal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3014663" y="5060950"/>
            <a:ext cx="461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41675" y="4884738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StoreAddr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32275" y="4886325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StoreData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5400000">
            <a:off x="4000501" y="5060950"/>
            <a:ext cx="461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4992688" y="5060950"/>
            <a:ext cx="461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57800" y="4913313"/>
            <a:ext cx="655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PC/IP</a:t>
            </a: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rot="5400000">
            <a:off x="6665912" y="5043488"/>
            <a:ext cx="4619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rot="5400000">
            <a:off x="5713413" y="5064125"/>
            <a:ext cx="461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 flipH="1">
            <a:off x="6019800" y="4800600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Control/valid bits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34200" y="4889500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Exc?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1" grpId="0"/>
      <p:bldP spid="13" grpId="0"/>
      <p:bldP spid="14" grpId="0"/>
      <p:bldP spid="18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is Wrong with This Picture?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1075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What is R4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value at the end?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The first FMUL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result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Output dependency not respected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D71CB6-D7F7-744D-A25A-976D9784CBD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51204" name="Group 9"/>
          <p:cNvGrpSpPr>
            <a:grpSpLocks/>
          </p:cNvGrpSpPr>
          <p:nvPr/>
        </p:nvGrpSpPr>
        <p:grpSpPr bwMode="auto">
          <a:xfrm>
            <a:off x="3200400" y="1731963"/>
            <a:ext cx="1611313" cy="369887"/>
            <a:chOff x="932873" y="4248850"/>
            <a:chExt cx="1610696" cy="369332"/>
          </a:xfrm>
        </p:grpSpPr>
        <p:sp>
          <p:nvSpPr>
            <p:cNvPr id="51251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52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53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54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51205" name="Group 9"/>
          <p:cNvGrpSpPr>
            <a:grpSpLocks/>
          </p:cNvGrpSpPr>
          <p:nvPr/>
        </p:nvGrpSpPr>
        <p:grpSpPr bwMode="auto">
          <a:xfrm>
            <a:off x="2797175" y="1362075"/>
            <a:ext cx="4430713" cy="369888"/>
            <a:chOff x="2953332" y="2410731"/>
            <a:chExt cx="4430823" cy="369318"/>
          </a:xfrm>
        </p:grpSpPr>
        <p:sp>
          <p:nvSpPr>
            <p:cNvPr id="51240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41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42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3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  <p:sp>
          <p:nvSpPr>
            <p:cNvPr id="51244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5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6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7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8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49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50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51206" name="TextBox 15"/>
          <p:cNvSpPr txBox="1">
            <a:spLocks noChangeArrowheads="1"/>
          </p:cNvSpPr>
          <p:nvPr/>
        </p:nvSpPr>
        <p:spPr bwMode="auto">
          <a:xfrm>
            <a:off x="250825" y="1417638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R4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R3  R1, R2</a:t>
            </a:r>
            <a:endParaRPr lang="en-US" sz="1800">
              <a:cs typeface="Arial" charset="0"/>
            </a:endParaRPr>
          </a:p>
        </p:txBody>
      </p:sp>
      <p:grpSp>
        <p:nvGrpSpPr>
          <p:cNvPr id="51207" name="Group 9"/>
          <p:cNvGrpSpPr>
            <a:grpSpLocks/>
          </p:cNvGrpSpPr>
          <p:nvPr/>
        </p:nvGrpSpPr>
        <p:grpSpPr bwMode="auto">
          <a:xfrm>
            <a:off x="3602038" y="2101850"/>
            <a:ext cx="1611312" cy="368300"/>
            <a:chOff x="932873" y="4248850"/>
            <a:chExt cx="1610696" cy="369332"/>
          </a:xfrm>
        </p:grpSpPr>
        <p:sp>
          <p:nvSpPr>
            <p:cNvPr id="51236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37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38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39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51208" name="Group 9"/>
          <p:cNvGrpSpPr>
            <a:grpSpLocks/>
          </p:cNvGrpSpPr>
          <p:nvPr/>
        </p:nvGrpSpPr>
        <p:grpSpPr bwMode="auto">
          <a:xfrm>
            <a:off x="4005263" y="2470150"/>
            <a:ext cx="1611312" cy="369888"/>
            <a:chOff x="932873" y="4248850"/>
            <a:chExt cx="1610696" cy="369332"/>
          </a:xfrm>
        </p:grpSpPr>
        <p:sp>
          <p:nvSpPr>
            <p:cNvPr id="51232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33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34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35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51209" name="Group 9"/>
          <p:cNvGrpSpPr>
            <a:grpSpLocks/>
          </p:cNvGrpSpPr>
          <p:nvPr/>
        </p:nvGrpSpPr>
        <p:grpSpPr bwMode="auto">
          <a:xfrm>
            <a:off x="4811713" y="3209925"/>
            <a:ext cx="1611312" cy="368300"/>
            <a:chOff x="932873" y="4248850"/>
            <a:chExt cx="1610696" cy="369332"/>
          </a:xfrm>
        </p:grpSpPr>
        <p:sp>
          <p:nvSpPr>
            <p:cNvPr id="51228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29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30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31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51210" name="Group 9"/>
          <p:cNvGrpSpPr>
            <a:grpSpLocks/>
          </p:cNvGrpSpPr>
          <p:nvPr/>
        </p:nvGrpSpPr>
        <p:grpSpPr bwMode="auto">
          <a:xfrm>
            <a:off x="5213350" y="3582988"/>
            <a:ext cx="1611313" cy="369887"/>
            <a:chOff x="932873" y="4248850"/>
            <a:chExt cx="1610696" cy="369332"/>
          </a:xfrm>
        </p:grpSpPr>
        <p:sp>
          <p:nvSpPr>
            <p:cNvPr id="51224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25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26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7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sp>
        <p:nvSpPr>
          <p:cNvPr id="51211" name="TextBox 15"/>
          <p:cNvSpPr txBox="1">
            <a:spLocks noChangeArrowheads="1"/>
          </p:cNvSpPr>
          <p:nvPr/>
        </p:nvSpPr>
        <p:spPr bwMode="auto">
          <a:xfrm>
            <a:off x="263525" y="2932113"/>
            <a:ext cx="2236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R2 </a:t>
            </a:r>
            <a:r>
              <a:rPr lang="en-US" sz="1800">
                <a:cs typeface="Arial" charset="0"/>
                <a:sym typeface="Wingdings" charset="0"/>
              </a:rPr>
              <a:t> R5, R6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R4  R5, R6</a:t>
            </a:r>
            <a:endParaRPr lang="en-US" sz="1800">
              <a:cs typeface="Arial" charset="0"/>
            </a:endParaRPr>
          </a:p>
        </p:txBody>
      </p:sp>
      <p:grpSp>
        <p:nvGrpSpPr>
          <p:cNvPr id="51212" name="Group 43"/>
          <p:cNvGrpSpPr>
            <a:grpSpLocks/>
          </p:cNvGrpSpPr>
          <p:nvPr/>
        </p:nvGrpSpPr>
        <p:grpSpPr bwMode="auto">
          <a:xfrm>
            <a:off x="4408488" y="2840038"/>
            <a:ext cx="4430712" cy="369887"/>
            <a:chOff x="2953332" y="2410731"/>
            <a:chExt cx="4430823" cy="369318"/>
          </a:xfrm>
        </p:grpSpPr>
        <p:sp>
          <p:nvSpPr>
            <p:cNvPr id="51213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1214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51215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16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  <p:sp>
          <p:nvSpPr>
            <p:cNvPr id="51217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18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19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0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1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2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1223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Renaming with a Reorder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Output and anti dependencies are not true dependencies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WHY? The same register refers to values that have nothing to do with each other</a:t>
            </a:r>
          </a:p>
          <a:p>
            <a:pPr lvl="1"/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They exist due to lack of register ID</a:t>
            </a:r>
            <a:r>
              <a:rPr lang="ja-JP" alt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’</a:t>
            </a:r>
            <a:r>
              <a:rPr lang="en-US" altLang="ja-JP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s (i.e. names) in the ISA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The register ID is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renamed </a:t>
            </a:r>
            <a:r>
              <a:rPr lang="en-US">
                <a:latin typeface="Tahoma" charset="0"/>
              </a:rPr>
              <a:t>to the reorder buffer entry that will hold the register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value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Register ID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ROB entry ID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Architectural register ID  Physical register ID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After renaming, ROB entry ID used to refer to the register</a:t>
            </a:r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This eliminates anti- and output- dependencies</a:t>
            </a:r>
          </a:p>
          <a:p>
            <a:pPr lvl="1"/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Gives the illusion that there are a large number of registers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6DF792-96CA-CE42-8664-563CE4C458B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In-Order Pipeline with Reorder Buffer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4275" cy="5194300"/>
          </a:xfrm>
        </p:spPr>
        <p:txBody>
          <a:bodyPr/>
          <a:lstStyle/>
          <a:p>
            <a:r>
              <a:rPr lang="en-US" sz="2000">
                <a:solidFill>
                  <a:srgbClr val="0000FF"/>
                </a:solidFill>
                <a:latin typeface="Tahoma" charset="0"/>
              </a:rPr>
              <a:t>Decode (D)</a:t>
            </a:r>
            <a:r>
              <a:rPr lang="en-US" sz="2000">
                <a:latin typeface="Tahoma" charset="0"/>
              </a:rPr>
              <a:t>: Access regfile/ROB, allocate entry in ROB, check if instruction can execute, if so </a:t>
            </a:r>
            <a:r>
              <a:rPr lang="en-US" sz="2000" b="1">
                <a:latin typeface="Tahoma" charset="0"/>
              </a:rPr>
              <a:t>dispatch</a:t>
            </a:r>
            <a:r>
              <a:rPr lang="en-US" sz="2000">
                <a:latin typeface="Tahoma" charset="0"/>
              </a:rPr>
              <a:t> instruction</a:t>
            </a:r>
          </a:p>
          <a:p>
            <a:r>
              <a:rPr lang="en-US" sz="2000">
                <a:solidFill>
                  <a:srgbClr val="0000FF"/>
                </a:solidFill>
                <a:latin typeface="Tahoma" charset="0"/>
              </a:rPr>
              <a:t>Execute (E)</a:t>
            </a:r>
            <a:r>
              <a:rPr lang="en-US" sz="2000">
                <a:latin typeface="Tahoma" charset="0"/>
              </a:rPr>
              <a:t>: Instructions can complete out-of-order</a:t>
            </a:r>
          </a:p>
          <a:p>
            <a:r>
              <a:rPr lang="en-US" sz="2000">
                <a:solidFill>
                  <a:srgbClr val="0000FF"/>
                </a:solidFill>
                <a:latin typeface="Tahoma" charset="0"/>
              </a:rPr>
              <a:t>Completion (R)</a:t>
            </a:r>
            <a:r>
              <a:rPr lang="en-US" sz="2000">
                <a:latin typeface="Tahoma" charset="0"/>
              </a:rPr>
              <a:t>: Write result to reorder buffer</a:t>
            </a:r>
          </a:p>
          <a:p>
            <a:r>
              <a:rPr lang="en-US" sz="2000">
                <a:solidFill>
                  <a:srgbClr val="0000FF"/>
                </a:solidFill>
                <a:latin typeface="Tahoma" charset="0"/>
              </a:rPr>
              <a:t>Retirement/Commit (W)</a:t>
            </a:r>
            <a:r>
              <a:rPr lang="en-US" sz="2000">
                <a:latin typeface="Tahoma" charset="0"/>
              </a:rPr>
              <a:t>: Check for exceptions; if none, write result to architectural register file or memory; else, flush pipeline and start from exception handler</a:t>
            </a:r>
          </a:p>
          <a:p>
            <a:r>
              <a:rPr lang="en-US" sz="2000">
                <a:solidFill>
                  <a:srgbClr val="FF0000"/>
                </a:solidFill>
                <a:latin typeface="Tahoma" charset="0"/>
              </a:rPr>
              <a:t>In-order dispatch/execution, out-of-order completion, in-order retirement </a:t>
            </a:r>
          </a:p>
          <a:p>
            <a:endParaRPr lang="en-US" sz="2000">
              <a:latin typeface="Tahoma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77038" y="630872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BA8168-7CCB-4845-85C1-F3A6F76A18C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1795463" y="4783138"/>
            <a:ext cx="804862" cy="369887"/>
            <a:chOff x="1001099" y="4100530"/>
            <a:chExt cx="805656" cy="369887"/>
          </a:xfrm>
        </p:grpSpPr>
        <p:sp>
          <p:nvSpPr>
            <p:cNvPr id="53298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53299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3135313" y="3921125"/>
            <a:ext cx="40163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53254" name="Rectangle 13"/>
          <p:cNvSpPr>
            <a:spLocks noChangeArrowheads="1"/>
          </p:cNvSpPr>
          <p:nvPr/>
        </p:nvSpPr>
        <p:spPr bwMode="auto">
          <a:xfrm>
            <a:off x="8002588" y="46196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53255" name="Group 9"/>
          <p:cNvGrpSpPr>
            <a:grpSpLocks/>
          </p:cNvGrpSpPr>
          <p:nvPr/>
        </p:nvGrpSpPr>
        <p:grpSpPr bwMode="auto">
          <a:xfrm>
            <a:off x="3135313" y="4968875"/>
            <a:ext cx="3222625" cy="369888"/>
            <a:chOff x="2783717" y="3915586"/>
            <a:chExt cx="3222624" cy="369887"/>
          </a:xfrm>
        </p:grpSpPr>
        <p:sp>
          <p:nvSpPr>
            <p:cNvPr id="53290" name="Rectangle 12"/>
            <p:cNvSpPr>
              <a:spLocks noChangeArrowheads="1"/>
            </p:cNvSpPr>
            <p:nvPr/>
          </p:nvSpPr>
          <p:spPr bwMode="auto">
            <a:xfrm>
              <a:off x="278371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1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2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3" name="Rectangle 13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4" name="Rectangle 12"/>
            <p:cNvSpPr>
              <a:spLocks noChangeArrowheads="1"/>
            </p:cNvSpPr>
            <p:nvPr/>
          </p:nvSpPr>
          <p:spPr bwMode="auto">
            <a:xfrm>
              <a:off x="4395029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5" name="Rectangle 12"/>
            <p:cNvSpPr>
              <a:spLocks noChangeArrowheads="1"/>
            </p:cNvSpPr>
            <p:nvPr/>
          </p:nvSpPr>
          <p:spPr bwMode="auto">
            <a:xfrm>
              <a:off x="479785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6" name="Rectangle 12"/>
            <p:cNvSpPr>
              <a:spLocks noChangeArrowheads="1"/>
            </p:cNvSpPr>
            <p:nvPr/>
          </p:nvSpPr>
          <p:spPr bwMode="auto">
            <a:xfrm>
              <a:off x="520068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97" name="Rectangle 17"/>
            <p:cNvSpPr>
              <a:spLocks noChangeArrowheads="1"/>
            </p:cNvSpPr>
            <p:nvPr/>
          </p:nvSpPr>
          <p:spPr bwMode="auto">
            <a:xfrm>
              <a:off x="560351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53256" name="Group 18"/>
          <p:cNvGrpSpPr>
            <a:grpSpLocks/>
          </p:cNvGrpSpPr>
          <p:nvPr/>
        </p:nvGrpSpPr>
        <p:grpSpPr bwMode="auto">
          <a:xfrm>
            <a:off x="3135313" y="4437063"/>
            <a:ext cx="1611312" cy="374650"/>
            <a:chOff x="2783717" y="3915586"/>
            <a:chExt cx="1611312" cy="374488"/>
          </a:xfrm>
        </p:grpSpPr>
        <p:sp>
          <p:nvSpPr>
            <p:cNvPr id="53286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87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88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53289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53257" name="Group 23"/>
          <p:cNvGrpSpPr>
            <a:grpSpLocks/>
          </p:cNvGrpSpPr>
          <p:nvPr/>
        </p:nvGrpSpPr>
        <p:grpSpPr bwMode="auto">
          <a:xfrm>
            <a:off x="3135313" y="5338763"/>
            <a:ext cx="3903662" cy="523875"/>
            <a:chOff x="2783717" y="5184853"/>
            <a:chExt cx="3904221" cy="523220"/>
          </a:xfrm>
        </p:grpSpPr>
        <p:grpSp>
          <p:nvGrpSpPr>
            <p:cNvPr id="53276" name="Group 24"/>
            <p:cNvGrpSpPr>
              <a:grpSpLocks/>
            </p:cNvGrpSpPr>
            <p:nvPr/>
          </p:nvGrpSpPr>
          <p:grpSpPr bwMode="auto">
            <a:xfrm>
              <a:off x="2783717" y="5338186"/>
              <a:ext cx="3222624" cy="369887"/>
              <a:chOff x="2783717" y="3915586"/>
              <a:chExt cx="3222624" cy="369887"/>
            </a:xfrm>
          </p:grpSpPr>
          <p:sp>
            <p:nvSpPr>
              <p:cNvPr id="53278" name="Rectangle 12"/>
              <p:cNvSpPr>
                <a:spLocks noChangeArrowheads="1"/>
              </p:cNvSpPr>
              <p:nvPr/>
            </p:nvSpPr>
            <p:spPr bwMode="auto">
              <a:xfrm>
                <a:off x="278371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79" name="Rectangle 12"/>
              <p:cNvSpPr>
                <a:spLocks noChangeArrowheads="1"/>
              </p:cNvSpPr>
              <p:nvPr/>
            </p:nvSpPr>
            <p:spPr bwMode="auto">
              <a:xfrm>
                <a:off x="318654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0" name="Rectangle 12"/>
              <p:cNvSpPr>
                <a:spLocks noChangeArrowheads="1"/>
              </p:cNvSpPr>
              <p:nvPr/>
            </p:nvSpPr>
            <p:spPr bwMode="auto">
              <a:xfrm>
                <a:off x="358937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1" name="Rectangle 29"/>
              <p:cNvSpPr>
                <a:spLocks noChangeArrowheads="1"/>
              </p:cNvSpPr>
              <p:nvPr/>
            </p:nvSpPr>
            <p:spPr bwMode="auto">
              <a:xfrm>
                <a:off x="3992201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2" name="Rectangle 12"/>
              <p:cNvSpPr>
                <a:spLocks noChangeArrowheads="1"/>
              </p:cNvSpPr>
              <p:nvPr/>
            </p:nvSpPr>
            <p:spPr bwMode="auto">
              <a:xfrm>
                <a:off x="4395029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3" name="Rectangle 12"/>
              <p:cNvSpPr>
                <a:spLocks noChangeArrowheads="1"/>
              </p:cNvSpPr>
              <p:nvPr/>
            </p:nvSpPr>
            <p:spPr bwMode="auto">
              <a:xfrm>
                <a:off x="479785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4" name="Rectangle 12"/>
              <p:cNvSpPr>
                <a:spLocks noChangeArrowheads="1"/>
              </p:cNvSpPr>
              <p:nvPr/>
            </p:nvSpPr>
            <p:spPr bwMode="auto">
              <a:xfrm>
                <a:off x="520068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53285" name="Rectangle 33"/>
              <p:cNvSpPr>
                <a:spLocks noChangeArrowheads="1"/>
              </p:cNvSpPr>
              <p:nvPr/>
            </p:nvSpPr>
            <p:spPr bwMode="auto">
              <a:xfrm>
                <a:off x="560351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</p:grpSp>
        <p:sp>
          <p:nvSpPr>
            <p:cNvPr id="53277" name="TextBox 25"/>
            <p:cNvSpPr txBox="1">
              <a:spLocks noChangeArrowheads="1"/>
            </p:cNvSpPr>
            <p:nvPr/>
          </p:nvSpPr>
          <p:spPr bwMode="auto">
            <a:xfrm>
              <a:off x="6006341" y="5184853"/>
              <a:ext cx="6815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b="1">
                  <a:cs typeface="Arial" charset="0"/>
                </a:rPr>
                <a:t>. . .</a:t>
              </a:r>
            </a:p>
          </p:txBody>
        </p:sp>
      </p:grpSp>
      <p:cxnSp>
        <p:nvCxnSpPr>
          <p:cNvPr id="53258" name="Straight Connector 34"/>
          <p:cNvCxnSpPr>
            <a:cxnSpLocks noChangeShapeType="1"/>
          </p:cNvCxnSpPr>
          <p:nvPr/>
        </p:nvCxnSpPr>
        <p:spPr bwMode="auto">
          <a:xfrm>
            <a:off x="2600325" y="4968875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Straight Connector 35"/>
          <p:cNvCxnSpPr>
            <a:cxnSpLocks noChangeShapeType="1"/>
          </p:cNvCxnSpPr>
          <p:nvPr/>
        </p:nvCxnSpPr>
        <p:spPr bwMode="auto">
          <a:xfrm rot="5400000">
            <a:off x="2040732" y="4882356"/>
            <a:ext cx="1606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Straight Arrow Connector 36"/>
          <p:cNvCxnSpPr>
            <a:cxnSpLocks noChangeShapeType="1"/>
          </p:cNvCxnSpPr>
          <p:nvPr/>
        </p:nvCxnSpPr>
        <p:spPr bwMode="auto">
          <a:xfrm>
            <a:off x="2844800" y="5686425"/>
            <a:ext cx="290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Straight Arrow Connector 37"/>
          <p:cNvCxnSpPr>
            <a:cxnSpLocks noChangeShapeType="1"/>
          </p:cNvCxnSpPr>
          <p:nvPr/>
        </p:nvCxnSpPr>
        <p:spPr bwMode="auto">
          <a:xfrm>
            <a:off x="2844800" y="5153025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Straight Arrow Connector 38"/>
          <p:cNvCxnSpPr>
            <a:cxnSpLocks noChangeShapeType="1"/>
          </p:cNvCxnSpPr>
          <p:nvPr/>
        </p:nvCxnSpPr>
        <p:spPr bwMode="auto">
          <a:xfrm>
            <a:off x="2852738" y="4079875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Straight Arrow Connector 39"/>
          <p:cNvCxnSpPr>
            <a:cxnSpLocks noChangeShapeType="1"/>
          </p:cNvCxnSpPr>
          <p:nvPr/>
        </p:nvCxnSpPr>
        <p:spPr bwMode="auto">
          <a:xfrm>
            <a:off x="2851150" y="4625975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Straight Connector 40"/>
          <p:cNvCxnSpPr>
            <a:cxnSpLocks noChangeShapeType="1"/>
          </p:cNvCxnSpPr>
          <p:nvPr/>
        </p:nvCxnSpPr>
        <p:spPr bwMode="auto">
          <a:xfrm rot="5400000">
            <a:off x="6325394" y="4883944"/>
            <a:ext cx="1606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Straight Arrow Connector 41"/>
          <p:cNvCxnSpPr>
            <a:cxnSpLocks noChangeShapeType="1"/>
          </p:cNvCxnSpPr>
          <p:nvPr/>
        </p:nvCxnSpPr>
        <p:spPr bwMode="auto">
          <a:xfrm>
            <a:off x="7129463" y="4811713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Straight Arrow Connector 42"/>
          <p:cNvCxnSpPr>
            <a:cxnSpLocks noChangeShapeType="1"/>
            <a:stCxn id="53253" idx="3"/>
          </p:cNvCxnSpPr>
          <p:nvPr/>
        </p:nvCxnSpPr>
        <p:spPr bwMode="auto">
          <a:xfrm>
            <a:off x="3536950" y="4106863"/>
            <a:ext cx="3592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Straight Arrow Connector 43"/>
          <p:cNvCxnSpPr>
            <a:cxnSpLocks noChangeShapeType="1"/>
          </p:cNvCxnSpPr>
          <p:nvPr/>
        </p:nvCxnSpPr>
        <p:spPr bwMode="auto">
          <a:xfrm>
            <a:off x="4746625" y="4621213"/>
            <a:ext cx="23828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Straight Arrow Connector 44"/>
          <p:cNvCxnSpPr>
            <a:cxnSpLocks noChangeShapeType="1"/>
          </p:cNvCxnSpPr>
          <p:nvPr/>
        </p:nvCxnSpPr>
        <p:spPr bwMode="auto">
          <a:xfrm flipV="1">
            <a:off x="6357938" y="5153025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Straight Arrow Connector 45"/>
          <p:cNvCxnSpPr>
            <a:cxnSpLocks noChangeShapeType="1"/>
          </p:cNvCxnSpPr>
          <p:nvPr/>
        </p:nvCxnSpPr>
        <p:spPr bwMode="auto">
          <a:xfrm>
            <a:off x="6927850" y="5688013"/>
            <a:ext cx="2016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0" name="TextBox 46"/>
          <p:cNvSpPr txBox="1">
            <a:spLocks noChangeArrowheads="1"/>
          </p:cNvSpPr>
          <p:nvPr/>
        </p:nvSpPr>
        <p:spPr bwMode="auto">
          <a:xfrm>
            <a:off x="3667125" y="3832225"/>
            <a:ext cx="1089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add</a:t>
            </a:r>
          </a:p>
        </p:txBody>
      </p:sp>
      <p:sp>
        <p:nvSpPr>
          <p:cNvPr id="53271" name="TextBox 47"/>
          <p:cNvSpPr txBox="1">
            <a:spLocks noChangeArrowheads="1"/>
          </p:cNvSpPr>
          <p:nvPr/>
        </p:nvSpPr>
        <p:spPr bwMode="auto">
          <a:xfrm>
            <a:off x="4865688" y="422751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mul</a:t>
            </a:r>
          </a:p>
        </p:txBody>
      </p:sp>
      <p:sp>
        <p:nvSpPr>
          <p:cNvPr id="53272" name="TextBox 48"/>
          <p:cNvSpPr txBox="1">
            <a:spLocks noChangeArrowheads="1"/>
          </p:cNvSpPr>
          <p:nvPr/>
        </p:nvSpPr>
        <p:spPr bwMode="auto">
          <a:xfrm>
            <a:off x="6357938" y="4783138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FP mul</a:t>
            </a:r>
          </a:p>
        </p:txBody>
      </p:sp>
      <p:sp>
        <p:nvSpPr>
          <p:cNvPr id="53273" name="TextBox 49"/>
          <p:cNvSpPr txBox="1">
            <a:spLocks noChangeArrowheads="1"/>
          </p:cNvSpPr>
          <p:nvPr/>
        </p:nvSpPr>
        <p:spPr bwMode="auto">
          <a:xfrm>
            <a:off x="6380163" y="5870575"/>
            <a:ext cx="1220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Load/store</a:t>
            </a:r>
          </a:p>
        </p:txBody>
      </p:sp>
      <p:sp>
        <p:nvSpPr>
          <p:cNvPr id="53274" name="Rectangle 13"/>
          <p:cNvSpPr>
            <a:spLocks noChangeArrowheads="1"/>
          </p:cNvSpPr>
          <p:nvPr/>
        </p:nvSpPr>
        <p:spPr bwMode="auto">
          <a:xfrm>
            <a:off x="7364413" y="46275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cxnSp>
        <p:nvCxnSpPr>
          <p:cNvPr id="53275" name="Straight Arrow Connector 51"/>
          <p:cNvCxnSpPr>
            <a:cxnSpLocks noChangeShapeType="1"/>
          </p:cNvCxnSpPr>
          <p:nvPr/>
        </p:nvCxnSpPr>
        <p:spPr bwMode="auto">
          <a:xfrm>
            <a:off x="7767638" y="4805363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Reorder Buffer Pros and Cons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Pro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Conceptually simple for supporting precise exceptions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eliminate false dependencies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Con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Reorder buffer needs to be accessed to get the results that are yet to be written to the register file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CAM or indirection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 increased latency and complexity</a:t>
            </a:r>
          </a:p>
          <a:p>
            <a:pPr lvl="2"/>
            <a:endParaRPr lang="en-US" dirty="0">
              <a:latin typeface="Tahoma" charset="0"/>
              <a:ea typeface="ＭＳ Ｐゴシック" charset="0"/>
              <a:sym typeface="Wingdings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037440-5FC6-8B49-8887-A3E16A1C7C3F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16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300">
                <a:latin typeface="Garamond" charset="0"/>
              </a:rPr>
              <a:t>Checking for and Handling Exceptions in Pipelining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When the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oldest instruction ready-to-be-retired is detected to have caused an exception</a:t>
            </a:r>
            <a:r>
              <a:rPr lang="en-US" dirty="0">
                <a:latin typeface="Tahoma" charset="0"/>
              </a:rPr>
              <a:t>, the control logic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Recovers architectural state (register file, IP, and memory)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Flushes all younger instructions in the pipeline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Saves IP and registers (as specified by the ISA)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Redirects the fetch engine to the exception handling </a:t>
            </a:r>
            <a:r>
              <a:rPr lang="en-US" dirty="0" smtClean="0">
                <a:latin typeface="Tahoma" charset="0"/>
                <a:ea typeface="ＭＳ Ｐゴシック" charset="0"/>
              </a:rPr>
              <a:t>routine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7EE4D5-B22D-9041-BAC8-7E96D39AEB7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5557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</a:rPr>
              <a:t>Out-of-Order Execution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(Dynamic Instruction Scheduling)</a:t>
            </a:r>
          </a:p>
        </p:txBody>
      </p:sp>
      <p:sp>
        <p:nvSpPr>
          <p:cNvPr id="5939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In-order pipeline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28600" y="4403725"/>
            <a:ext cx="8610600" cy="1787525"/>
          </a:xfrm>
        </p:spPr>
        <p:txBody>
          <a:bodyPr/>
          <a:lstStyle/>
          <a:p>
            <a:r>
              <a:rPr lang="en-US">
                <a:latin typeface="Tahoma" charset="0"/>
              </a:rPr>
              <a:t>Problem: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A true data dependency stalls dispatch of younger instructions into functional (execution) units</a:t>
            </a:r>
          </a:p>
          <a:p>
            <a:r>
              <a:rPr lang="en-US">
                <a:latin typeface="Tahoma" charset="0"/>
              </a:rPr>
              <a:t>Dispatch: Act of sending an instruction to a functional unit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30A6F4-B20B-754F-BA0F-DC81B65E03C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61444" name="Group 37"/>
          <p:cNvGrpSpPr>
            <a:grpSpLocks/>
          </p:cNvGrpSpPr>
          <p:nvPr/>
        </p:nvGrpSpPr>
        <p:grpSpPr bwMode="auto">
          <a:xfrm>
            <a:off x="1444625" y="2606675"/>
            <a:ext cx="804863" cy="369888"/>
            <a:chOff x="1001099" y="4100530"/>
            <a:chExt cx="805656" cy="369887"/>
          </a:xfrm>
        </p:grpSpPr>
        <p:sp>
          <p:nvSpPr>
            <p:cNvPr id="61488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1489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1445" name="Rectangle 12"/>
          <p:cNvSpPr>
            <a:spLocks noChangeArrowheads="1"/>
          </p:cNvSpPr>
          <p:nvPr/>
        </p:nvSpPr>
        <p:spPr bwMode="auto">
          <a:xfrm>
            <a:off x="2784475" y="1743075"/>
            <a:ext cx="4016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1446" name="Rectangle 13"/>
          <p:cNvSpPr>
            <a:spLocks noChangeArrowheads="1"/>
          </p:cNvSpPr>
          <p:nvPr/>
        </p:nvSpPr>
        <p:spPr bwMode="auto">
          <a:xfrm>
            <a:off x="7013575" y="24479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1447" name="Group 22"/>
          <p:cNvGrpSpPr>
            <a:grpSpLocks/>
          </p:cNvGrpSpPr>
          <p:nvPr/>
        </p:nvGrpSpPr>
        <p:grpSpPr bwMode="auto">
          <a:xfrm>
            <a:off x="2784475" y="2790825"/>
            <a:ext cx="3222625" cy="369888"/>
            <a:chOff x="2783717" y="3915586"/>
            <a:chExt cx="3222624" cy="369887"/>
          </a:xfrm>
        </p:grpSpPr>
        <p:sp>
          <p:nvSpPr>
            <p:cNvPr id="61480" name="Rectangle 12"/>
            <p:cNvSpPr>
              <a:spLocks noChangeArrowheads="1"/>
            </p:cNvSpPr>
            <p:nvPr/>
          </p:nvSpPr>
          <p:spPr bwMode="auto">
            <a:xfrm>
              <a:off x="278371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1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2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3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4" name="Rectangle 12"/>
            <p:cNvSpPr>
              <a:spLocks noChangeArrowheads="1"/>
            </p:cNvSpPr>
            <p:nvPr/>
          </p:nvSpPr>
          <p:spPr bwMode="auto">
            <a:xfrm>
              <a:off x="4395029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5" name="Rectangle 12"/>
            <p:cNvSpPr>
              <a:spLocks noChangeArrowheads="1"/>
            </p:cNvSpPr>
            <p:nvPr/>
          </p:nvSpPr>
          <p:spPr bwMode="auto">
            <a:xfrm>
              <a:off x="479785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6" name="Rectangle 12"/>
            <p:cNvSpPr>
              <a:spLocks noChangeArrowheads="1"/>
            </p:cNvSpPr>
            <p:nvPr/>
          </p:nvSpPr>
          <p:spPr bwMode="auto">
            <a:xfrm>
              <a:off x="520068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87" name="Rectangle 21"/>
            <p:cNvSpPr>
              <a:spLocks noChangeArrowheads="1"/>
            </p:cNvSpPr>
            <p:nvPr/>
          </p:nvSpPr>
          <p:spPr bwMode="auto">
            <a:xfrm>
              <a:off x="560351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1448" name="Group 38"/>
          <p:cNvGrpSpPr>
            <a:grpSpLocks/>
          </p:cNvGrpSpPr>
          <p:nvPr/>
        </p:nvGrpSpPr>
        <p:grpSpPr bwMode="auto">
          <a:xfrm>
            <a:off x="2784475" y="2259013"/>
            <a:ext cx="1611313" cy="374650"/>
            <a:chOff x="2783717" y="3915586"/>
            <a:chExt cx="1611312" cy="374488"/>
          </a:xfrm>
        </p:grpSpPr>
        <p:sp>
          <p:nvSpPr>
            <p:cNvPr id="61476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77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78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1479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1449" name="Group 39"/>
          <p:cNvGrpSpPr>
            <a:grpSpLocks/>
          </p:cNvGrpSpPr>
          <p:nvPr/>
        </p:nvGrpSpPr>
        <p:grpSpPr bwMode="auto">
          <a:xfrm>
            <a:off x="2784475" y="3160713"/>
            <a:ext cx="3903663" cy="523875"/>
            <a:chOff x="2783717" y="5184853"/>
            <a:chExt cx="3904221" cy="523220"/>
          </a:xfrm>
        </p:grpSpPr>
        <p:grpSp>
          <p:nvGrpSpPr>
            <p:cNvPr id="61466" name="Group 27"/>
            <p:cNvGrpSpPr>
              <a:grpSpLocks/>
            </p:cNvGrpSpPr>
            <p:nvPr/>
          </p:nvGrpSpPr>
          <p:grpSpPr bwMode="auto">
            <a:xfrm>
              <a:off x="2783717" y="5338186"/>
              <a:ext cx="3222624" cy="369887"/>
              <a:chOff x="2783717" y="3915586"/>
              <a:chExt cx="3222624" cy="369887"/>
            </a:xfrm>
          </p:grpSpPr>
          <p:sp>
            <p:nvSpPr>
              <p:cNvPr id="61468" name="Rectangle 12"/>
              <p:cNvSpPr>
                <a:spLocks noChangeArrowheads="1"/>
              </p:cNvSpPr>
              <p:nvPr/>
            </p:nvSpPr>
            <p:spPr bwMode="auto">
              <a:xfrm>
                <a:off x="278371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69" name="Rectangle 12"/>
              <p:cNvSpPr>
                <a:spLocks noChangeArrowheads="1"/>
              </p:cNvSpPr>
              <p:nvPr/>
            </p:nvSpPr>
            <p:spPr bwMode="auto">
              <a:xfrm>
                <a:off x="318654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0" name="Rectangle 12"/>
              <p:cNvSpPr>
                <a:spLocks noChangeArrowheads="1"/>
              </p:cNvSpPr>
              <p:nvPr/>
            </p:nvSpPr>
            <p:spPr bwMode="auto">
              <a:xfrm>
                <a:off x="358937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1" name="Rectangle 31"/>
              <p:cNvSpPr>
                <a:spLocks noChangeArrowheads="1"/>
              </p:cNvSpPr>
              <p:nvPr/>
            </p:nvSpPr>
            <p:spPr bwMode="auto">
              <a:xfrm>
                <a:off x="3992201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2" name="Rectangle 12"/>
              <p:cNvSpPr>
                <a:spLocks noChangeArrowheads="1"/>
              </p:cNvSpPr>
              <p:nvPr/>
            </p:nvSpPr>
            <p:spPr bwMode="auto">
              <a:xfrm>
                <a:off x="4395029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3" name="Rectangle 12"/>
              <p:cNvSpPr>
                <a:spLocks noChangeArrowheads="1"/>
              </p:cNvSpPr>
              <p:nvPr/>
            </p:nvSpPr>
            <p:spPr bwMode="auto">
              <a:xfrm>
                <a:off x="479785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4" name="Rectangle 12"/>
              <p:cNvSpPr>
                <a:spLocks noChangeArrowheads="1"/>
              </p:cNvSpPr>
              <p:nvPr/>
            </p:nvSpPr>
            <p:spPr bwMode="auto">
              <a:xfrm>
                <a:off x="520068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1475" name="Rectangle 35"/>
              <p:cNvSpPr>
                <a:spLocks noChangeArrowheads="1"/>
              </p:cNvSpPr>
              <p:nvPr/>
            </p:nvSpPr>
            <p:spPr bwMode="auto">
              <a:xfrm>
                <a:off x="560351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</p:grpSp>
        <p:sp>
          <p:nvSpPr>
            <p:cNvPr id="61467" name="TextBox 36"/>
            <p:cNvSpPr txBox="1">
              <a:spLocks noChangeArrowheads="1"/>
            </p:cNvSpPr>
            <p:nvPr/>
          </p:nvSpPr>
          <p:spPr bwMode="auto">
            <a:xfrm>
              <a:off x="6006341" y="5184853"/>
              <a:ext cx="6815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b="1">
                  <a:cs typeface="Arial" charset="0"/>
                </a:rPr>
                <a:t>. . .</a:t>
              </a:r>
            </a:p>
          </p:txBody>
        </p:sp>
      </p:grpSp>
      <p:cxnSp>
        <p:nvCxnSpPr>
          <p:cNvPr id="61450" name="Straight Connector 41"/>
          <p:cNvCxnSpPr>
            <a:cxnSpLocks noChangeShapeType="1"/>
          </p:cNvCxnSpPr>
          <p:nvPr/>
        </p:nvCxnSpPr>
        <p:spPr bwMode="auto">
          <a:xfrm>
            <a:off x="2249488" y="2790825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Straight Connector 44"/>
          <p:cNvCxnSpPr>
            <a:cxnSpLocks noChangeShapeType="1"/>
          </p:cNvCxnSpPr>
          <p:nvPr/>
        </p:nvCxnSpPr>
        <p:spPr bwMode="auto">
          <a:xfrm rot="5400000">
            <a:off x="1689100" y="2705100"/>
            <a:ext cx="16081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Straight Arrow Connector 51"/>
          <p:cNvCxnSpPr>
            <a:cxnSpLocks noChangeShapeType="1"/>
          </p:cNvCxnSpPr>
          <p:nvPr/>
        </p:nvCxnSpPr>
        <p:spPr bwMode="auto">
          <a:xfrm>
            <a:off x="2493963" y="3509963"/>
            <a:ext cx="290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Straight Arrow Connector 53"/>
          <p:cNvCxnSpPr>
            <a:cxnSpLocks noChangeShapeType="1"/>
          </p:cNvCxnSpPr>
          <p:nvPr/>
        </p:nvCxnSpPr>
        <p:spPr bwMode="auto">
          <a:xfrm>
            <a:off x="2493963" y="2976563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Straight Arrow Connector 54"/>
          <p:cNvCxnSpPr>
            <a:cxnSpLocks noChangeShapeType="1"/>
          </p:cNvCxnSpPr>
          <p:nvPr/>
        </p:nvCxnSpPr>
        <p:spPr bwMode="auto">
          <a:xfrm>
            <a:off x="2501900" y="1901825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Straight Arrow Connector 55"/>
          <p:cNvCxnSpPr>
            <a:cxnSpLocks noChangeShapeType="1"/>
          </p:cNvCxnSpPr>
          <p:nvPr/>
        </p:nvCxnSpPr>
        <p:spPr bwMode="auto">
          <a:xfrm>
            <a:off x="2498725" y="2447925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Straight Connector 58"/>
          <p:cNvCxnSpPr>
            <a:cxnSpLocks noChangeShapeType="1"/>
          </p:cNvCxnSpPr>
          <p:nvPr/>
        </p:nvCxnSpPr>
        <p:spPr bwMode="auto">
          <a:xfrm rot="5400000">
            <a:off x="5973763" y="2706688"/>
            <a:ext cx="16081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Straight Arrow Connector 60"/>
          <p:cNvCxnSpPr>
            <a:cxnSpLocks noChangeShapeType="1"/>
            <a:endCxn id="61446" idx="1"/>
          </p:cNvCxnSpPr>
          <p:nvPr/>
        </p:nvCxnSpPr>
        <p:spPr bwMode="auto">
          <a:xfrm>
            <a:off x="6778625" y="2633663"/>
            <a:ext cx="234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Straight Arrow Connector 62"/>
          <p:cNvCxnSpPr>
            <a:cxnSpLocks noChangeShapeType="1"/>
            <a:stCxn id="61445" idx="3"/>
          </p:cNvCxnSpPr>
          <p:nvPr/>
        </p:nvCxnSpPr>
        <p:spPr bwMode="auto">
          <a:xfrm>
            <a:off x="3186113" y="1928813"/>
            <a:ext cx="3592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9" name="Straight Arrow Connector 65"/>
          <p:cNvCxnSpPr>
            <a:cxnSpLocks noChangeShapeType="1"/>
          </p:cNvCxnSpPr>
          <p:nvPr/>
        </p:nvCxnSpPr>
        <p:spPr bwMode="auto">
          <a:xfrm>
            <a:off x="4395788" y="2444750"/>
            <a:ext cx="23828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Straight Arrow Connector 67"/>
          <p:cNvCxnSpPr>
            <a:cxnSpLocks noChangeShapeType="1"/>
          </p:cNvCxnSpPr>
          <p:nvPr/>
        </p:nvCxnSpPr>
        <p:spPr bwMode="auto">
          <a:xfrm flipV="1">
            <a:off x="6007100" y="2976563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Straight Arrow Connector 69"/>
          <p:cNvCxnSpPr>
            <a:cxnSpLocks noChangeShapeType="1"/>
          </p:cNvCxnSpPr>
          <p:nvPr/>
        </p:nvCxnSpPr>
        <p:spPr bwMode="auto">
          <a:xfrm>
            <a:off x="6577013" y="3511550"/>
            <a:ext cx="2016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Box 71"/>
          <p:cNvSpPr txBox="1">
            <a:spLocks noChangeArrowheads="1"/>
          </p:cNvSpPr>
          <p:nvPr/>
        </p:nvSpPr>
        <p:spPr bwMode="auto">
          <a:xfrm>
            <a:off x="3316288" y="1589088"/>
            <a:ext cx="1089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add</a:t>
            </a:r>
          </a:p>
        </p:txBody>
      </p:sp>
      <p:sp>
        <p:nvSpPr>
          <p:cNvPr id="61463" name="TextBox 72"/>
          <p:cNvSpPr txBox="1">
            <a:spLocks noChangeArrowheads="1"/>
          </p:cNvSpPr>
          <p:nvPr/>
        </p:nvSpPr>
        <p:spPr bwMode="auto">
          <a:xfrm>
            <a:off x="4514850" y="20494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mul</a:t>
            </a:r>
          </a:p>
        </p:txBody>
      </p:sp>
      <p:sp>
        <p:nvSpPr>
          <p:cNvPr id="61464" name="TextBox 73"/>
          <p:cNvSpPr txBox="1">
            <a:spLocks noChangeArrowheads="1"/>
          </p:cNvSpPr>
          <p:nvPr/>
        </p:nvSpPr>
        <p:spPr bwMode="auto">
          <a:xfrm>
            <a:off x="6007100" y="2606675"/>
            <a:ext cx="7477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FP mul</a:t>
            </a:r>
          </a:p>
        </p:txBody>
      </p:sp>
      <p:sp>
        <p:nvSpPr>
          <p:cNvPr id="61465" name="TextBox 74"/>
          <p:cNvSpPr txBox="1">
            <a:spLocks noChangeArrowheads="1"/>
          </p:cNvSpPr>
          <p:nvPr/>
        </p:nvSpPr>
        <p:spPr bwMode="auto">
          <a:xfrm>
            <a:off x="6029325" y="3692525"/>
            <a:ext cx="1220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Cache miss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Multi</a:t>
            </a:r>
            <a:r>
              <a:rPr lang="en-US" dirty="0">
                <a:latin typeface="Garamond" charset="0"/>
              </a:rPr>
              <a:t>-Cycle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Not all instructions take the same amount of time for “execution”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Idea: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Have multiple different functional units that take different number of cycles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be pipelined or not pipelined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let independent instructions to start execution on a different functional unit before a previous long-latency instruction finishes execution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F2EA98-93C0-1946-B87C-FA64CDCEAC2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8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What do the following two pieces of code have in common (with respect to execution in the previous design)?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r>
              <a:rPr lang="en-US">
                <a:solidFill>
                  <a:srgbClr val="FF0000"/>
                </a:solidFill>
                <a:latin typeface="Tahoma" charset="0"/>
              </a:rPr>
              <a:t>Answer: First ADD stalls the whole pipeline!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ADD cannot dispatch because its source registers unavailable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Later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independent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 instructions cannot get executed</a:t>
            </a:r>
          </a:p>
          <a:p>
            <a:pPr lvl="1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How are the above code portions different?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Answer: Load latency is variable (unknown until runtime)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What does this affect? Think compiler vs. microarchitecture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5D550B-6034-F64B-976C-0679D1C6148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812800" y="1828800"/>
            <a:ext cx="22875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IMUL 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R3  R3, R1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  R6, R7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IMUL  R5  R6, R8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R3, R5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4889500" y="1828800"/>
            <a:ext cx="22447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LD      R3 </a:t>
            </a:r>
            <a:r>
              <a:rPr lang="en-US" sz="1800">
                <a:cs typeface="Arial" charset="0"/>
                <a:sym typeface="Wingdings" charset="0"/>
              </a:rPr>
              <a:t> R1 (0)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R3  R3, R1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  R6, R7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IMUL  R5  R6, R8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R3, R5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Out-of-order Execution </a:t>
            </a:r>
            <a:r>
              <a:rPr lang="en-US" sz="3200">
                <a:latin typeface="Garamond" charset="0"/>
              </a:rPr>
              <a:t>(Dynamic Scheduling)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0033CC"/>
                </a:solidFill>
                <a:latin typeface="Tahoma" charset="0"/>
              </a:rPr>
              <a:t>Move the dependent instructions out of the way of independent ones</a:t>
            </a:r>
            <a:r>
              <a:rPr lang="en-US">
                <a:latin typeface="Tahoma" charset="0"/>
              </a:rPr>
              <a:t>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Rest areas for dependent instructions: Reservation stations 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Monitor the source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values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of each instruction in the resting area</a:t>
            </a:r>
          </a:p>
          <a:p>
            <a:r>
              <a:rPr lang="en-US">
                <a:latin typeface="Tahoma" charset="0"/>
              </a:rPr>
              <a:t>When all source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values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of an instruction are available,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fire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(i.e. dispatch) the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Instructions dispatched in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dataflow (not control-flow) order 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Benefit: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Latency tolerance</a:t>
            </a:r>
            <a:r>
              <a:rPr lang="en-US">
                <a:latin typeface="Tahoma" charset="0"/>
                <a:ea typeface="ＭＳ Ｐゴシック" charset="0"/>
              </a:rPr>
              <a:t>: Allows independent instructions to execute and complete in the presence of a long latency operation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B1F040-E1B1-D743-B054-D3DDF766775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In-order vs. Out-of-order Dispatch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9075" y="935038"/>
            <a:ext cx="8610600" cy="5438775"/>
          </a:xfrm>
        </p:spPr>
        <p:txBody>
          <a:bodyPr/>
          <a:lstStyle/>
          <a:p>
            <a:r>
              <a:rPr lang="en-US" sz="2200">
                <a:latin typeface="Tahoma" charset="0"/>
              </a:rPr>
              <a:t>In order dispatch: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 sz="2200">
                <a:latin typeface="Tahoma" charset="0"/>
              </a:rPr>
              <a:t>Tomasulo + precise exceptions: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endParaRPr lang="en-US" sz="2200">
              <a:latin typeface="Tahoma" charset="0"/>
            </a:endParaRPr>
          </a:p>
          <a:p>
            <a:r>
              <a:rPr lang="en-US" sz="2200">
                <a:latin typeface="Tahoma" charset="0"/>
              </a:rPr>
              <a:t>16 vs. 12 cycles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251F6F-27D4-AE40-A06B-814D9713367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223838" y="1479550"/>
            <a:ext cx="804862" cy="369888"/>
            <a:chOff x="1001099" y="4100530"/>
            <a:chExt cx="805656" cy="369887"/>
          </a:xfrm>
        </p:grpSpPr>
        <p:sp>
          <p:nvSpPr>
            <p:cNvPr id="65618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19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41" name="Rectangle 13"/>
          <p:cNvSpPr>
            <a:spLocks noChangeArrowheads="1"/>
          </p:cNvSpPr>
          <p:nvPr/>
        </p:nvSpPr>
        <p:spPr bwMode="auto">
          <a:xfrm>
            <a:off x="3043238" y="14795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42" name="Group 8"/>
          <p:cNvGrpSpPr>
            <a:grpSpLocks/>
          </p:cNvGrpSpPr>
          <p:nvPr/>
        </p:nvGrpSpPr>
        <p:grpSpPr bwMode="auto">
          <a:xfrm>
            <a:off x="1028700" y="1479550"/>
            <a:ext cx="1611313" cy="373063"/>
            <a:chOff x="2783717" y="3915586"/>
            <a:chExt cx="1611312" cy="374488"/>
          </a:xfrm>
        </p:grpSpPr>
        <p:sp>
          <p:nvSpPr>
            <p:cNvPr id="65614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15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16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17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65543" name="Rectangle 13"/>
          <p:cNvSpPr>
            <a:spLocks noChangeArrowheads="1"/>
          </p:cNvSpPr>
          <p:nvPr/>
        </p:nvSpPr>
        <p:spPr bwMode="auto">
          <a:xfrm>
            <a:off x="2640013" y="14827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grpSp>
        <p:nvGrpSpPr>
          <p:cNvPr id="65544" name="Group 14"/>
          <p:cNvGrpSpPr>
            <a:grpSpLocks/>
          </p:cNvGrpSpPr>
          <p:nvPr/>
        </p:nvGrpSpPr>
        <p:grpSpPr bwMode="auto">
          <a:xfrm>
            <a:off x="625475" y="1852613"/>
            <a:ext cx="806450" cy="369887"/>
            <a:chOff x="1001099" y="4100530"/>
            <a:chExt cx="805656" cy="369887"/>
          </a:xfrm>
        </p:grpSpPr>
        <p:sp>
          <p:nvSpPr>
            <p:cNvPr id="65612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13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45" name="Rectangle 12"/>
          <p:cNvSpPr>
            <a:spLocks noChangeArrowheads="1"/>
          </p:cNvSpPr>
          <p:nvPr/>
        </p:nvSpPr>
        <p:spPr bwMode="auto">
          <a:xfrm>
            <a:off x="2640013" y="18526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46" name="Rectangle 18"/>
          <p:cNvSpPr>
            <a:spLocks noChangeArrowheads="1"/>
          </p:cNvSpPr>
          <p:nvPr/>
        </p:nvSpPr>
        <p:spPr bwMode="auto">
          <a:xfrm>
            <a:off x="3043238" y="18494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47" name="Rectangle 13"/>
          <p:cNvSpPr>
            <a:spLocks noChangeArrowheads="1"/>
          </p:cNvSpPr>
          <p:nvPr/>
        </p:nvSpPr>
        <p:spPr bwMode="auto">
          <a:xfrm>
            <a:off x="3446463" y="185261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65548" name="Rectangle 10"/>
          <p:cNvSpPr>
            <a:spLocks noChangeArrowheads="1"/>
          </p:cNvSpPr>
          <p:nvPr/>
        </p:nvSpPr>
        <p:spPr bwMode="auto">
          <a:xfrm>
            <a:off x="1028700" y="22225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65549" name="TextBox 23"/>
          <p:cNvSpPr txBox="1">
            <a:spLocks noChangeArrowheads="1"/>
          </p:cNvSpPr>
          <p:nvPr/>
        </p:nvSpPr>
        <p:spPr bwMode="auto">
          <a:xfrm>
            <a:off x="6699250" y="1355725"/>
            <a:ext cx="22320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IMUL 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R3  R3, R1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  R6, R7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IMUL  R5  R6, R8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R3, R5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65550" name="Rectangle 11"/>
          <p:cNvSpPr>
            <a:spLocks noChangeArrowheads="1"/>
          </p:cNvSpPr>
          <p:nvPr/>
        </p:nvSpPr>
        <p:spPr bwMode="auto">
          <a:xfrm>
            <a:off x="2640013" y="22225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65551" name="Rectangle 12"/>
          <p:cNvSpPr>
            <a:spLocks noChangeArrowheads="1"/>
          </p:cNvSpPr>
          <p:nvPr/>
        </p:nvSpPr>
        <p:spPr bwMode="auto">
          <a:xfrm>
            <a:off x="3043238" y="22193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52" name="Rectangle 26"/>
          <p:cNvSpPr>
            <a:spLocks noChangeArrowheads="1"/>
          </p:cNvSpPr>
          <p:nvPr/>
        </p:nvSpPr>
        <p:spPr bwMode="auto">
          <a:xfrm>
            <a:off x="3446463" y="221456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53" name="Rectangle 13"/>
          <p:cNvSpPr>
            <a:spLocks noChangeArrowheads="1"/>
          </p:cNvSpPr>
          <p:nvPr/>
        </p:nvSpPr>
        <p:spPr bwMode="auto">
          <a:xfrm>
            <a:off x="3848100" y="22193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65554" name="Rectangle 10"/>
          <p:cNvSpPr>
            <a:spLocks noChangeArrowheads="1"/>
          </p:cNvSpPr>
          <p:nvPr/>
        </p:nvSpPr>
        <p:spPr bwMode="auto">
          <a:xfrm>
            <a:off x="2640013" y="259238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65555" name="Rectangle 11"/>
          <p:cNvSpPr>
            <a:spLocks noChangeArrowheads="1"/>
          </p:cNvSpPr>
          <p:nvPr/>
        </p:nvSpPr>
        <p:spPr bwMode="auto">
          <a:xfrm>
            <a:off x="3043238" y="25971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65556" name="Rectangle 12"/>
          <p:cNvSpPr>
            <a:spLocks noChangeArrowheads="1"/>
          </p:cNvSpPr>
          <p:nvPr/>
        </p:nvSpPr>
        <p:spPr bwMode="auto">
          <a:xfrm>
            <a:off x="3446463" y="259238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57" name="Rectangle 31"/>
          <p:cNvSpPr>
            <a:spLocks noChangeArrowheads="1"/>
          </p:cNvSpPr>
          <p:nvPr/>
        </p:nvSpPr>
        <p:spPr bwMode="auto">
          <a:xfrm>
            <a:off x="5457825" y="259715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58" name="Rectangle 13"/>
          <p:cNvSpPr>
            <a:spLocks noChangeArrowheads="1"/>
          </p:cNvSpPr>
          <p:nvPr/>
        </p:nvSpPr>
        <p:spPr bwMode="auto">
          <a:xfrm>
            <a:off x="5861050" y="260191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65559" name="Rectangle 10"/>
          <p:cNvSpPr>
            <a:spLocks noChangeArrowheads="1"/>
          </p:cNvSpPr>
          <p:nvPr/>
        </p:nvSpPr>
        <p:spPr bwMode="auto">
          <a:xfrm>
            <a:off x="3049588" y="29622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65560" name="Rectangle 11"/>
          <p:cNvSpPr>
            <a:spLocks noChangeArrowheads="1"/>
          </p:cNvSpPr>
          <p:nvPr/>
        </p:nvSpPr>
        <p:spPr bwMode="auto">
          <a:xfrm>
            <a:off x="3452813" y="296703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65561" name="Rectangle 12"/>
          <p:cNvSpPr>
            <a:spLocks noChangeArrowheads="1"/>
          </p:cNvSpPr>
          <p:nvPr/>
        </p:nvSpPr>
        <p:spPr bwMode="auto">
          <a:xfrm>
            <a:off x="5462588" y="2962275"/>
            <a:ext cx="40163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62" name="Rectangle 36"/>
          <p:cNvSpPr>
            <a:spLocks noChangeArrowheads="1"/>
          </p:cNvSpPr>
          <p:nvPr/>
        </p:nvSpPr>
        <p:spPr bwMode="auto">
          <a:xfrm>
            <a:off x="5864225" y="29670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63" name="Rectangle 13"/>
          <p:cNvSpPr>
            <a:spLocks noChangeArrowheads="1"/>
          </p:cNvSpPr>
          <p:nvPr/>
        </p:nvSpPr>
        <p:spPr bwMode="auto">
          <a:xfrm>
            <a:off x="6267450" y="29622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64" name="Group 38"/>
          <p:cNvGrpSpPr>
            <a:grpSpLocks/>
          </p:cNvGrpSpPr>
          <p:nvPr/>
        </p:nvGrpSpPr>
        <p:grpSpPr bwMode="auto">
          <a:xfrm>
            <a:off x="219075" y="4060825"/>
            <a:ext cx="806450" cy="369888"/>
            <a:chOff x="1001099" y="4100530"/>
            <a:chExt cx="805656" cy="369887"/>
          </a:xfrm>
        </p:grpSpPr>
        <p:sp>
          <p:nvSpPr>
            <p:cNvPr id="65610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11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65" name="Rectangle 13"/>
          <p:cNvSpPr>
            <a:spLocks noChangeArrowheads="1"/>
          </p:cNvSpPr>
          <p:nvPr/>
        </p:nvSpPr>
        <p:spPr bwMode="auto">
          <a:xfrm>
            <a:off x="3038475" y="40608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66" name="Group 42"/>
          <p:cNvGrpSpPr>
            <a:grpSpLocks/>
          </p:cNvGrpSpPr>
          <p:nvPr/>
        </p:nvGrpSpPr>
        <p:grpSpPr bwMode="auto">
          <a:xfrm>
            <a:off x="1025525" y="4060825"/>
            <a:ext cx="1611313" cy="374650"/>
            <a:chOff x="2783717" y="3915586"/>
            <a:chExt cx="1611312" cy="374488"/>
          </a:xfrm>
        </p:grpSpPr>
        <p:sp>
          <p:nvSpPr>
            <p:cNvPr id="65606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7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8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9" name="Rectangle 46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65567" name="Rectangle 47"/>
          <p:cNvSpPr>
            <a:spLocks noChangeArrowheads="1"/>
          </p:cNvSpPr>
          <p:nvPr/>
        </p:nvSpPr>
        <p:spPr bwMode="auto">
          <a:xfrm>
            <a:off x="2636838" y="406558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grpSp>
        <p:nvGrpSpPr>
          <p:cNvPr id="65568" name="Group 48"/>
          <p:cNvGrpSpPr>
            <a:grpSpLocks/>
          </p:cNvGrpSpPr>
          <p:nvPr/>
        </p:nvGrpSpPr>
        <p:grpSpPr bwMode="auto">
          <a:xfrm>
            <a:off x="622300" y="4430713"/>
            <a:ext cx="804863" cy="369887"/>
            <a:chOff x="1001099" y="4100530"/>
            <a:chExt cx="805656" cy="369887"/>
          </a:xfrm>
        </p:grpSpPr>
        <p:sp>
          <p:nvSpPr>
            <p:cNvPr id="65604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05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69" name="TextBox 51"/>
          <p:cNvSpPr txBox="1">
            <a:spLocks noChangeArrowheads="1"/>
          </p:cNvSpPr>
          <p:nvPr/>
        </p:nvSpPr>
        <p:spPr bwMode="auto">
          <a:xfrm>
            <a:off x="1635125" y="18859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STALL</a:t>
            </a:r>
          </a:p>
        </p:txBody>
      </p:sp>
      <p:sp>
        <p:nvSpPr>
          <p:cNvPr id="65570" name="TextBox 53"/>
          <p:cNvSpPr txBox="1">
            <a:spLocks noChangeArrowheads="1"/>
          </p:cNvSpPr>
          <p:nvPr/>
        </p:nvSpPr>
        <p:spPr bwMode="auto">
          <a:xfrm>
            <a:off x="1635125" y="2228850"/>
            <a:ext cx="873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STALL</a:t>
            </a:r>
          </a:p>
        </p:txBody>
      </p:sp>
      <p:sp>
        <p:nvSpPr>
          <p:cNvPr id="65571" name="Rectangle 12"/>
          <p:cNvSpPr>
            <a:spLocks noChangeArrowheads="1"/>
          </p:cNvSpPr>
          <p:nvPr/>
        </p:nvSpPr>
        <p:spPr bwMode="auto">
          <a:xfrm>
            <a:off x="2643188" y="4440238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72" name="Rectangle 55"/>
          <p:cNvSpPr>
            <a:spLocks noChangeArrowheads="1"/>
          </p:cNvSpPr>
          <p:nvPr/>
        </p:nvSpPr>
        <p:spPr bwMode="auto">
          <a:xfrm>
            <a:off x="3044825" y="44354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73" name="Rectangle 13"/>
          <p:cNvSpPr>
            <a:spLocks noChangeArrowheads="1"/>
          </p:cNvSpPr>
          <p:nvPr/>
        </p:nvSpPr>
        <p:spPr bwMode="auto">
          <a:xfrm>
            <a:off x="3448050" y="44402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74" name="Group 57"/>
          <p:cNvGrpSpPr>
            <a:grpSpLocks/>
          </p:cNvGrpSpPr>
          <p:nvPr/>
        </p:nvGrpSpPr>
        <p:grpSpPr bwMode="auto">
          <a:xfrm>
            <a:off x="1025525" y="4800600"/>
            <a:ext cx="804863" cy="369888"/>
            <a:chOff x="1001099" y="4100530"/>
            <a:chExt cx="805656" cy="369887"/>
          </a:xfrm>
        </p:grpSpPr>
        <p:sp>
          <p:nvSpPr>
            <p:cNvPr id="65602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603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65575" name="Group 60"/>
          <p:cNvGrpSpPr>
            <a:grpSpLocks/>
          </p:cNvGrpSpPr>
          <p:nvPr/>
        </p:nvGrpSpPr>
        <p:grpSpPr bwMode="auto">
          <a:xfrm>
            <a:off x="3848100" y="2592388"/>
            <a:ext cx="1611313" cy="374650"/>
            <a:chOff x="2783717" y="3910951"/>
            <a:chExt cx="1611312" cy="374522"/>
          </a:xfrm>
        </p:grpSpPr>
        <p:sp>
          <p:nvSpPr>
            <p:cNvPr id="65598" name="Rectangle 12"/>
            <p:cNvSpPr>
              <a:spLocks noChangeArrowheads="1"/>
            </p:cNvSpPr>
            <p:nvPr/>
          </p:nvSpPr>
          <p:spPr bwMode="auto">
            <a:xfrm>
              <a:off x="2783717" y="3910951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599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0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601" name="Rectangle 64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65576" name="TextBox 67"/>
          <p:cNvSpPr txBox="1">
            <a:spLocks noChangeArrowheads="1"/>
          </p:cNvSpPr>
          <p:nvPr/>
        </p:nvSpPr>
        <p:spPr bwMode="auto">
          <a:xfrm>
            <a:off x="4251325" y="2971800"/>
            <a:ext cx="873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STALL</a:t>
            </a:r>
          </a:p>
        </p:txBody>
      </p:sp>
      <p:sp>
        <p:nvSpPr>
          <p:cNvPr id="65577" name="Rectangle 12"/>
          <p:cNvSpPr>
            <a:spLocks noChangeArrowheads="1"/>
          </p:cNvSpPr>
          <p:nvPr/>
        </p:nvSpPr>
        <p:spPr bwMode="auto">
          <a:xfrm>
            <a:off x="1830388" y="4805363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78" name="Rectangle 69"/>
          <p:cNvSpPr>
            <a:spLocks noChangeArrowheads="1"/>
          </p:cNvSpPr>
          <p:nvPr/>
        </p:nvSpPr>
        <p:spPr bwMode="auto">
          <a:xfrm>
            <a:off x="2233613" y="48006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grpSp>
        <p:nvGrpSpPr>
          <p:cNvPr id="65579" name="Group 70"/>
          <p:cNvGrpSpPr>
            <a:grpSpLocks/>
          </p:cNvGrpSpPr>
          <p:nvPr/>
        </p:nvGrpSpPr>
        <p:grpSpPr bwMode="auto">
          <a:xfrm>
            <a:off x="1433513" y="5175250"/>
            <a:ext cx="806450" cy="369888"/>
            <a:chOff x="1001099" y="4100530"/>
            <a:chExt cx="805656" cy="369887"/>
          </a:xfrm>
        </p:grpSpPr>
        <p:sp>
          <p:nvSpPr>
            <p:cNvPr id="65596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597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65580" name="Group 74"/>
          <p:cNvGrpSpPr>
            <a:grpSpLocks/>
          </p:cNvGrpSpPr>
          <p:nvPr/>
        </p:nvGrpSpPr>
        <p:grpSpPr bwMode="auto">
          <a:xfrm>
            <a:off x="2239963" y="5175250"/>
            <a:ext cx="1611312" cy="374650"/>
            <a:chOff x="2783717" y="3915586"/>
            <a:chExt cx="1611312" cy="374488"/>
          </a:xfrm>
        </p:grpSpPr>
        <p:sp>
          <p:nvSpPr>
            <p:cNvPr id="65592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593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594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5595" name="Rectangle 78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65581" name="Rectangle 79"/>
          <p:cNvSpPr>
            <a:spLocks noChangeArrowheads="1"/>
          </p:cNvSpPr>
          <p:nvPr/>
        </p:nvSpPr>
        <p:spPr bwMode="auto">
          <a:xfrm>
            <a:off x="3851275" y="51657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82" name="Rectangle 13"/>
          <p:cNvSpPr>
            <a:spLocks noChangeArrowheads="1"/>
          </p:cNvSpPr>
          <p:nvPr/>
        </p:nvSpPr>
        <p:spPr bwMode="auto">
          <a:xfrm>
            <a:off x="4254500" y="5170488"/>
            <a:ext cx="40163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5583" name="Group 81"/>
          <p:cNvGrpSpPr>
            <a:grpSpLocks/>
          </p:cNvGrpSpPr>
          <p:nvPr/>
        </p:nvGrpSpPr>
        <p:grpSpPr bwMode="auto">
          <a:xfrm>
            <a:off x="1836738" y="5549900"/>
            <a:ext cx="806450" cy="369888"/>
            <a:chOff x="1001099" y="4100530"/>
            <a:chExt cx="805656" cy="369887"/>
          </a:xfrm>
        </p:grpSpPr>
        <p:sp>
          <p:nvSpPr>
            <p:cNvPr id="65590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5591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5584" name="Rectangle 12"/>
          <p:cNvSpPr>
            <a:spLocks noChangeArrowheads="1"/>
          </p:cNvSpPr>
          <p:nvPr/>
        </p:nvSpPr>
        <p:spPr bwMode="auto">
          <a:xfrm>
            <a:off x="3851275" y="5540375"/>
            <a:ext cx="403225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5585" name="Rectangle 85"/>
          <p:cNvSpPr>
            <a:spLocks noChangeArrowheads="1"/>
          </p:cNvSpPr>
          <p:nvPr/>
        </p:nvSpPr>
        <p:spPr bwMode="auto">
          <a:xfrm>
            <a:off x="4254500" y="5535613"/>
            <a:ext cx="401638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65586" name="Rectangle 13"/>
          <p:cNvSpPr>
            <a:spLocks noChangeArrowheads="1"/>
          </p:cNvSpPr>
          <p:nvPr/>
        </p:nvSpPr>
        <p:spPr bwMode="auto">
          <a:xfrm>
            <a:off x="4656138" y="5540375"/>
            <a:ext cx="403225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65587" name="TextBox 87"/>
          <p:cNvSpPr txBox="1">
            <a:spLocks noChangeArrowheads="1"/>
          </p:cNvSpPr>
          <p:nvPr/>
        </p:nvSpPr>
        <p:spPr bwMode="auto">
          <a:xfrm>
            <a:off x="1635125" y="4430713"/>
            <a:ext cx="75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WAIT</a:t>
            </a:r>
          </a:p>
        </p:txBody>
      </p:sp>
      <p:sp>
        <p:nvSpPr>
          <p:cNvPr id="65588" name="TextBox 88"/>
          <p:cNvSpPr txBox="1">
            <a:spLocks noChangeArrowheads="1"/>
          </p:cNvSpPr>
          <p:nvPr/>
        </p:nvSpPr>
        <p:spPr bwMode="auto">
          <a:xfrm>
            <a:off x="2854325" y="5549900"/>
            <a:ext cx="752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WAIT</a:t>
            </a:r>
          </a:p>
        </p:txBody>
      </p:sp>
      <p:sp>
        <p:nvSpPr>
          <p:cNvPr id="65589" name="Rectangle 13"/>
          <p:cNvSpPr>
            <a:spLocks noChangeArrowheads="1"/>
          </p:cNvSpPr>
          <p:nvPr/>
        </p:nvSpPr>
        <p:spPr bwMode="auto">
          <a:xfrm>
            <a:off x="3854450" y="4795838"/>
            <a:ext cx="4032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Enabling OoO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4275" cy="5194300"/>
          </a:xfrm>
        </p:spPr>
        <p:txBody>
          <a:bodyPr/>
          <a:lstStyle/>
          <a:p>
            <a:pPr marL="457200" indent="-457200">
              <a:buFont typeface="Wingdings" charset="0"/>
              <a:buNone/>
            </a:pPr>
            <a:r>
              <a:rPr lang="en-US">
                <a:latin typeface="Tahoma" charset="0"/>
              </a:rPr>
              <a:t>1. Need to link the consumer of a value to the producer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Register renaming: </a:t>
            </a:r>
            <a:r>
              <a:rPr lang="en-US">
                <a:latin typeface="Tahoma" charset="0"/>
                <a:ea typeface="ＭＳ Ｐゴシック" charset="0"/>
              </a:rPr>
              <a:t>Associate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tag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with each data value </a:t>
            </a:r>
          </a:p>
          <a:p>
            <a:pPr marL="457200" indent="-457200">
              <a:buFont typeface="Wingdings" charset="0"/>
              <a:buNone/>
            </a:pPr>
            <a:r>
              <a:rPr lang="en-US">
                <a:latin typeface="Tahoma" charset="0"/>
              </a:rPr>
              <a:t>2. Need to buffer instructions until they are ready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Insert instruction into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reservation stations</a:t>
            </a:r>
            <a:r>
              <a:rPr lang="en-US">
                <a:latin typeface="Tahoma" charset="0"/>
                <a:ea typeface="ＭＳ Ｐゴシック" charset="0"/>
              </a:rPr>
              <a:t> after renaming	</a:t>
            </a:r>
          </a:p>
          <a:p>
            <a:pPr marL="457200" indent="-457200">
              <a:buFont typeface="Wingdings" charset="0"/>
              <a:buNone/>
            </a:pPr>
            <a:r>
              <a:rPr lang="en-US">
                <a:latin typeface="Tahoma" charset="0"/>
              </a:rPr>
              <a:t>3. Instructions need to keep track of readiness of source values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Broadcast the </a:t>
            </a:r>
            <a:r>
              <a:rPr lang="ja-JP" alt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tag</a:t>
            </a:r>
            <a:r>
              <a:rPr lang="ja-JP" alt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altLang="ja-JP">
                <a:latin typeface="Tahoma" charset="0"/>
                <a:ea typeface="ＭＳ Ｐゴシック" charset="0"/>
              </a:rPr>
              <a:t>when the value is produced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Instructions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compare their </a:t>
            </a:r>
            <a:r>
              <a:rPr lang="ja-JP" alt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source tags</a:t>
            </a:r>
            <a:r>
              <a:rPr lang="ja-JP" alt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  </a:t>
            </a:r>
            <a:r>
              <a:rPr lang="en-US" altLang="ja-JP">
                <a:latin typeface="Tahoma" charset="0"/>
                <a:ea typeface="ＭＳ Ｐゴシック" charset="0"/>
              </a:rPr>
              <a:t>to the broadcast tag </a:t>
            </a:r>
            <a:r>
              <a:rPr lang="en-US" altLang="ja-JP">
                <a:latin typeface="Tahoma" charset="0"/>
                <a:ea typeface="ＭＳ Ｐゴシック" charset="0"/>
                <a:sym typeface="Wingdings" charset="0"/>
              </a:rPr>
              <a:t> if match, source value becomes ready</a:t>
            </a:r>
          </a:p>
          <a:p>
            <a:pPr marL="457200" indent="-457200">
              <a:buFont typeface="Wingdings" charset="0"/>
              <a:buNone/>
            </a:pPr>
            <a:r>
              <a:rPr lang="en-US">
                <a:latin typeface="Tahoma" charset="0"/>
                <a:sym typeface="Wingdings" charset="0"/>
              </a:rPr>
              <a:t>4. When all source values of an instruction are ready, dispatch the instruction to functional unit (FU)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What if more instructions become ready than available FUs?</a:t>
            </a:r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  <a:p>
            <a:pPr marL="457200" indent="-457200"/>
            <a:endParaRPr lang="en-US">
              <a:latin typeface="Tahoma" charset="0"/>
            </a:endParaRPr>
          </a:p>
          <a:p>
            <a:pPr marL="457200" indent="-457200"/>
            <a:endParaRPr lang="en-US">
              <a:latin typeface="Tahoma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FA350B-EC72-864B-8DF2-74908C473BB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Tomasulo’</a:t>
            </a:r>
            <a:r>
              <a:rPr lang="en-US" altLang="ja-JP">
                <a:latin typeface="Garamond" charset="0"/>
              </a:rPr>
              <a:t>s Algorithm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OoO with register renaming invented by Robert Tomasulo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Used in IBM 360/91 Floating Point Units</a:t>
            </a:r>
          </a:p>
          <a:p>
            <a:pPr lvl="1"/>
            <a:r>
              <a:rPr lang="en-US" sz="2000" b="1">
                <a:latin typeface="Tahoma" charset="0"/>
                <a:ea typeface="ＭＳ Ｐゴシック" charset="0"/>
              </a:rPr>
              <a:t>Read:</a:t>
            </a:r>
            <a:r>
              <a:rPr lang="en-US" sz="2000">
                <a:latin typeface="Tahoma" charset="0"/>
                <a:ea typeface="ＭＳ Ｐゴシック" charset="0"/>
              </a:rPr>
              <a:t> Tomasulo,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An Efficient Algorithm for Exploiting Multiple Arithmetic Units,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IBM Journal of R&amp;D, Jan. 1967.</a:t>
            </a:r>
          </a:p>
          <a:p>
            <a:endParaRPr lang="en-US" sz="1800">
              <a:latin typeface="Tahoma" charset="0"/>
            </a:endParaRPr>
          </a:p>
          <a:p>
            <a:r>
              <a:rPr lang="en-US">
                <a:latin typeface="Tahoma" charset="0"/>
              </a:rPr>
              <a:t>What is the major difference today?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Precise exceptions</a:t>
            </a:r>
            <a:r>
              <a:rPr lang="en-US">
                <a:latin typeface="Tahoma" charset="0"/>
                <a:ea typeface="ＭＳ Ｐゴシック" charset="0"/>
              </a:rPr>
              <a:t>: IBM 360/91 did NOT have this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Patt, Hwu, Shebanow,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HPS, a new microarchitecture: rationale and introduction,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MICRO 1985.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Patt et al.,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Critical issues regarding HPS, a high performance microarchitecture</a:t>
            </a:r>
            <a:r>
              <a:rPr lang="en-US" altLang="ja-JP" sz="2000">
                <a:latin typeface="Tahoma" charset="0"/>
                <a:ea typeface="ＭＳ Ｐゴシック" charset="0"/>
              </a:rPr>
              <a:t>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MICRO 1985.</a:t>
            </a:r>
          </a:p>
          <a:p>
            <a:pPr lvl="1"/>
            <a:endParaRPr lang="en-US" sz="1800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Variants used in most high-performance processors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Most notably Pentium Pro, Pentium M, Intel Core(2), AMD K series,  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Alpha 21264, MIPS R10000, IBM POWER5, Oracle UltraSPARC T4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A8421-524D-6440-8F18-FDFEEB2D3FE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 Humps in a  Modern Pipeline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9038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Hump 1: Reservation stations (scheduling window)</a:t>
            </a:r>
          </a:p>
          <a:p>
            <a:r>
              <a:rPr lang="en-US">
                <a:latin typeface="Tahoma" charset="0"/>
              </a:rPr>
              <a:t>Hump 2: Reordering (reorder buffer, aka instruction window or active window)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73CCBB-21F9-054D-87B3-E30B8DE759F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704850" y="2825750"/>
            <a:ext cx="806450" cy="369888"/>
            <a:chOff x="1001099" y="4100530"/>
            <a:chExt cx="805656" cy="369887"/>
          </a:xfrm>
        </p:grpSpPr>
        <p:sp>
          <p:nvSpPr>
            <p:cNvPr id="68667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68668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8613" name="Rectangle 8"/>
          <p:cNvSpPr>
            <a:spLocks noChangeArrowheads="1"/>
          </p:cNvSpPr>
          <p:nvPr/>
        </p:nvSpPr>
        <p:spPr bwMode="auto">
          <a:xfrm>
            <a:off x="1847850" y="1809750"/>
            <a:ext cx="1227138" cy="249396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8614" name="Straight Arrow Connector 10"/>
          <p:cNvCxnSpPr>
            <a:cxnSpLocks noChangeShapeType="1"/>
          </p:cNvCxnSpPr>
          <p:nvPr/>
        </p:nvCxnSpPr>
        <p:spPr bwMode="auto">
          <a:xfrm>
            <a:off x="1514475" y="3011488"/>
            <a:ext cx="333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5" name="Rectangle 12"/>
          <p:cNvSpPr>
            <a:spLocks noChangeArrowheads="1"/>
          </p:cNvSpPr>
          <p:nvPr/>
        </p:nvSpPr>
        <p:spPr bwMode="auto">
          <a:xfrm>
            <a:off x="3362325" y="217487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68616" name="Rectangle 13"/>
          <p:cNvSpPr>
            <a:spLocks noChangeArrowheads="1"/>
          </p:cNvSpPr>
          <p:nvPr/>
        </p:nvSpPr>
        <p:spPr bwMode="auto">
          <a:xfrm>
            <a:off x="8231188" y="2874963"/>
            <a:ext cx="40163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grpSp>
        <p:nvGrpSpPr>
          <p:cNvPr id="68617" name="Group 17"/>
          <p:cNvGrpSpPr>
            <a:grpSpLocks/>
          </p:cNvGrpSpPr>
          <p:nvPr/>
        </p:nvGrpSpPr>
        <p:grpSpPr bwMode="auto">
          <a:xfrm>
            <a:off x="3362325" y="3222625"/>
            <a:ext cx="3222625" cy="369888"/>
            <a:chOff x="2783717" y="3915586"/>
            <a:chExt cx="3222624" cy="369887"/>
          </a:xfrm>
        </p:grpSpPr>
        <p:sp>
          <p:nvSpPr>
            <p:cNvPr id="68659" name="Rectangle 12"/>
            <p:cNvSpPr>
              <a:spLocks noChangeArrowheads="1"/>
            </p:cNvSpPr>
            <p:nvPr/>
          </p:nvSpPr>
          <p:spPr bwMode="auto">
            <a:xfrm>
              <a:off x="278371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0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1" name="Rectangle 20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2" name="Rectangle 21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3" name="Rectangle 12"/>
            <p:cNvSpPr>
              <a:spLocks noChangeArrowheads="1"/>
            </p:cNvSpPr>
            <p:nvPr/>
          </p:nvSpPr>
          <p:spPr bwMode="auto">
            <a:xfrm>
              <a:off x="4395029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4" name="Rectangle 12"/>
            <p:cNvSpPr>
              <a:spLocks noChangeArrowheads="1"/>
            </p:cNvSpPr>
            <p:nvPr/>
          </p:nvSpPr>
          <p:spPr bwMode="auto">
            <a:xfrm>
              <a:off x="4797857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5" name="Rectangle 12"/>
            <p:cNvSpPr>
              <a:spLocks noChangeArrowheads="1"/>
            </p:cNvSpPr>
            <p:nvPr/>
          </p:nvSpPr>
          <p:spPr bwMode="auto">
            <a:xfrm>
              <a:off x="520068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66" name="Rectangle 25"/>
            <p:cNvSpPr>
              <a:spLocks noChangeArrowheads="1"/>
            </p:cNvSpPr>
            <p:nvPr/>
          </p:nvSpPr>
          <p:spPr bwMode="auto">
            <a:xfrm>
              <a:off x="560351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8618" name="Group 26"/>
          <p:cNvGrpSpPr>
            <a:grpSpLocks/>
          </p:cNvGrpSpPr>
          <p:nvPr/>
        </p:nvGrpSpPr>
        <p:grpSpPr bwMode="auto">
          <a:xfrm>
            <a:off x="3362325" y="2690813"/>
            <a:ext cx="1611313" cy="374650"/>
            <a:chOff x="2783717" y="3915586"/>
            <a:chExt cx="1611312" cy="374488"/>
          </a:xfrm>
        </p:grpSpPr>
        <p:sp>
          <p:nvSpPr>
            <p:cNvPr id="68655" name="Rectangle 12"/>
            <p:cNvSpPr>
              <a:spLocks noChangeArrowheads="1"/>
            </p:cNvSpPr>
            <p:nvPr/>
          </p:nvSpPr>
          <p:spPr bwMode="auto">
            <a:xfrm>
              <a:off x="2783717" y="3920187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56" name="Rectangle 12"/>
            <p:cNvSpPr>
              <a:spLocks noChangeArrowheads="1"/>
            </p:cNvSpPr>
            <p:nvPr/>
          </p:nvSpPr>
          <p:spPr bwMode="auto">
            <a:xfrm>
              <a:off x="3186545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57" name="Rectangle 12"/>
            <p:cNvSpPr>
              <a:spLocks noChangeArrowheads="1"/>
            </p:cNvSpPr>
            <p:nvPr/>
          </p:nvSpPr>
          <p:spPr bwMode="auto">
            <a:xfrm>
              <a:off x="3589373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68658" name="Rectangle 12"/>
            <p:cNvSpPr>
              <a:spLocks noChangeArrowheads="1"/>
            </p:cNvSpPr>
            <p:nvPr/>
          </p:nvSpPr>
          <p:spPr bwMode="auto">
            <a:xfrm>
              <a:off x="3992201" y="3915586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8619" name="Group 31"/>
          <p:cNvGrpSpPr>
            <a:grpSpLocks/>
          </p:cNvGrpSpPr>
          <p:nvPr/>
        </p:nvGrpSpPr>
        <p:grpSpPr bwMode="auto">
          <a:xfrm>
            <a:off x="3362325" y="3592513"/>
            <a:ext cx="3903663" cy="523875"/>
            <a:chOff x="2783717" y="5184853"/>
            <a:chExt cx="3904221" cy="523220"/>
          </a:xfrm>
        </p:grpSpPr>
        <p:grpSp>
          <p:nvGrpSpPr>
            <p:cNvPr id="68645" name="Group 32"/>
            <p:cNvGrpSpPr>
              <a:grpSpLocks/>
            </p:cNvGrpSpPr>
            <p:nvPr/>
          </p:nvGrpSpPr>
          <p:grpSpPr bwMode="auto">
            <a:xfrm>
              <a:off x="2783717" y="5338186"/>
              <a:ext cx="3222624" cy="369887"/>
              <a:chOff x="2783717" y="3915586"/>
              <a:chExt cx="3222624" cy="369887"/>
            </a:xfrm>
          </p:grpSpPr>
          <p:sp>
            <p:nvSpPr>
              <p:cNvPr id="68647" name="Rectangle 12"/>
              <p:cNvSpPr>
                <a:spLocks noChangeArrowheads="1"/>
              </p:cNvSpPr>
              <p:nvPr/>
            </p:nvSpPr>
            <p:spPr bwMode="auto">
              <a:xfrm>
                <a:off x="278371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48" name="Rectangle 12"/>
              <p:cNvSpPr>
                <a:spLocks noChangeArrowheads="1"/>
              </p:cNvSpPr>
              <p:nvPr/>
            </p:nvSpPr>
            <p:spPr bwMode="auto">
              <a:xfrm>
                <a:off x="318654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49" name="Rectangle 12"/>
              <p:cNvSpPr>
                <a:spLocks noChangeArrowheads="1"/>
              </p:cNvSpPr>
              <p:nvPr/>
            </p:nvSpPr>
            <p:spPr bwMode="auto">
              <a:xfrm>
                <a:off x="358937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0" name="Rectangle 37"/>
              <p:cNvSpPr>
                <a:spLocks noChangeArrowheads="1"/>
              </p:cNvSpPr>
              <p:nvPr/>
            </p:nvSpPr>
            <p:spPr bwMode="auto">
              <a:xfrm>
                <a:off x="3992201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1" name="Rectangle 12"/>
              <p:cNvSpPr>
                <a:spLocks noChangeArrowheads="1"/>
              </p:cNvSpPr>
              <p:nvPr/>
            </p:nvSpPr>
            <p:spPr bwMode="auto">
              <a:xfrm>
                <a:off x="4395029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2" name="Rectangle 12"/>
              <p:cNvSpPr>
                <a:spLocks noChangeArrowheads="1"/>
              </p:cNvSpPr>
              <p:nvPr/>
            </p:nvSpPr>
            <p:spPr bwMode="auto">
              <a:xfrm>
                <a:off x="4797857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3" name="Rectangle 12"/>
              <p:cNvSpPr>
                <a:spLocks noChangeArrowheads="1"/>
              </p:cNvSpPr>
              <p:nvPr/>
            </p:nvSpPr>
            <p:spPr bwMode="auto">
              <a:xfrm>
                <a:off x="5200685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8654" name="Rectangle 41"/>
              <p:cNvSpPr>
                <a:spLocks noChangeArrowheads="1"/>
              </p:cNvSpPr>
              <p:nvPr/>
            </p:nvSpPr>
            <p:spPr bwMode="auto">
              <a:xfrm>
                <a:off x="5603513" y="3915586"/>
                <a:ext cx="402828" cy="3698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E</a:t>
                </a:r>
              </a:p>
            </p:txBody>
          </p:sp>
        </p:grpSp>
        <p:sp>
          <p:nvSpPr>
            <p:cNvPr id="68646" name="TextBox 33"/>
            <p:cNvSpPr txBox="1">
              <a:spLocks noChangeArrowheads="1"/>
            </p:cNvSpPr>
            <p:nvPr/>
          </p:nvSpPr>
          <p:spPr bwMode="auto">
            <a:xfrm>
              <a:off x="6006341" y="5184853"/>
              <a:ext cx="6815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b="1">
                  <a:cs typeface="Arial" charset="0"/>
                </a:rPr>
                <a:t>. . .</a:t>
              </a:r>
            </a:p>
          </p:txBody>
        </p:sp>
      </p:grpSp>
      <p:cxnSp>
        <p:nvCxnSpPr>
          <p:cNvPr id="68620" name="Straight Connector 43"/>
          <p:cNvCxnSpPr>
            <a:cxnSpLocks noChangeShapeType="1"/>
          </p:cNvCxnSpPr>
          <p:nvPr/>
        </p:nvCxnSpPr>
        <p:spPr bwMode="auto">
          <a:xfrm rot="5400000">
            <a:off x="2268538" y="3136900"/>
            <a:ext cx="1608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1" name="Straight Arrow Connector 44"/>
          <p:cNvCxnSpPr>
            <a:cxnSpLocks noChangeShapeType="1"/>
          </p:cNvCxnSpPr>
          <p:nvPr/>
        </p:nvCxnSpPr>
        <p:spPr bwMode="auto">
          <a:xfrm>
            <a:off x="3073400" y="3941763"/>
            <a:ext cx="2889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2" name="Straight Arrow Connector 45"/>
          <p:cNvCxnSpPr>
            <a:cxnSpLocks noChangeShapeType="1"/>
          </p:cNvCxnSpPr>
          <p:nvPr/>
        </p:nvCxnSpPr>
        <p:spPr bwMode="auto">
          <a:xfrm>
            <a:off x="3071813" y="3408363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Straight Arrow Connector 46"/>
          <p:cNvCxnSpPr>
            <a:cxnSpLocks noChangeShapeType="1"/>
          </p:cNvCxnSpPr>
          <p:nvPr/>
        </p:nvCxnSpPr>
        <p:spPr bwMode="auto">
          <a:xfrm>
            <a:off x="3079750" y="2333625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Straight Arrow Connector 47"/>
          <p:cNvCxnSpPr>
            <a:cxnSpLocks noChangeShapeType="1"/>
          </p:cNvCxnSpPr>
          <p:nvPr/>
        </p:nvCxnSpPr>
        <p:spPr bwMode="auto">
          <a:xfrm>
            <a:off x="3078163" y="2879725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5" name="Straight Connector 48"/>
          <p:cNvCxnSpPr>
            <a:cxnSpLocks noChangeShapeType="1"/>
          </p:cNvCxnSpPr>
          <p:nvPr/>
        </p:nvCxnSpPr>
        <p:spPr bwMode="auto">
          <a:xfrm rot="5400000">
            <a:off x="6551613" y="3138488"/>
            <a:ext cx="16081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6" name="Straight Arrow Connector 49"/>
          <p:cNvCxnSpPr>
            <a:cxnSpLocks noChangeShapeType="1"/>
          </p:cNvCxnSpPr>
          <p:nvPr/>
        </p:nvCxnSpPr>
        <p:spPr bwMode="auto">
          <a:xfrm>
            <a:off x="7356475" y="3065463"/>
            <a:ext cx="2365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7" name="Straight Arrow Connector 50"/>
          <p:cNvCxnSpPr>
            <a:cxnSpLocks noChangeShapeType="1"/>
            <a:stCxn id="68615" idx="3"/>
          </p:cNvCxnSpPr>
          <p:nvPr/>
        </p:nvCxnSpPr>
        <p:spPr bwMode="auto">
          <a:xfrm>
            <a:off x="3765550" y="2360613"/>
            <a:ext cx="35909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8" name="Straight Arrow Connector 51"/>
          <p:cNvCxnSpPr>
            <a:cxnSpLocks noChangeShapeType="1"/>
          </p:cNvCxnSpPr>
          <p:nvPr/>
        </p:nvCxnSpPr>
        <p:spPr bwMode="auto">
          <a:xfrm>
            <a:off x="4973638" y="2876550"/>
            <a:ext cx="23828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9" name="Straight Arrow Connector 52"/>
          <p:cNvCxnSpPr>
            <a:cxnSpLocks noChangeShapeType="1"/>
          </p:cNvCxnSpPr>
          <p:nvPr/>
        </p:nvCxnSpPr>
        <p:spPr bwMode="auto">
          <a:xfrm flipV="1">
            <a:off x="6584950" y="3408363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0" name="Straight Arrow Connector 53"/>
          <p:cNvCxnSpPr>
            <a:cxnSpLocks noChangeShapeType="1"/>
          </p:cNvCxnSpPr>
          <p:nvPr/>
        </p:nvCxnSpPr>
        <p:spPr bwMode="auto">
          <a:xfrm>
            <a:off x="7154863" y="3943350"/>
            <a:ext cx="2016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1" name="TextBox 54"/>
          <p:cNvSpPr txBox="1">
            <a:spLocks noChangeArrowheads="1"/>
          </p:cNvSpPr>
          <p:nvPr/>
        </p:nvSpPr>
        <p:spPr bwMode="auto">
          <a:xfrm>
            <a:off x="3895725" y="2085975"/>
            <a:ext cx="1087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add</a:t>
            </a:r>
          </a:p>
        </p:txBody>
      </p:sp>
      <p:sp>
        <p:nvSpPr>
          <p:cNvPr id="68632" name="TextBox 55"/>
          <p:cNvSpPr txBox="1">
            <a:spLocks noChangeArrowheads="1"/>
          </p:cNvSpPr>
          <p:nvPr/>
        </p:nvSpPr>
        <p:spPr bwMode="auto">
          <a:xfrm>
            <a:off x="5092700" y="2481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Integer mul</a:t>
            </a:r>
          </a:p>
        </p:txBody>
      </p:sp>
      <p:sp>
        <p:nvSpPr>
          <p:cNvPr id="68633" name="TextBox 56"/>
          <p:cNvSpPr txBox="1">
            <a:spLocks noChangeArrowheads="1"/>
          </p:cNvSpPr>
          <p:nvPr/>
        </p:nvSpPr>
        <p:spPr bwMode="auto">
          <a:xfrm>
            <a:off x="6584950" y="3038475"/>
            <a:ext cx="7493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FP mul</a:t>
            </a:r>
          </a:p>
        </p:txBody>
      </p:sp>
      <p:sp>
        <p:nvSpPr>
          <p:cNvPr id="68634" name="TextBox 57"/>
          <p:cNvSpPr txBox="1">
            <a:spLocks noChangeArrowheads="1"/>
          </p:cNvSpPr>
          <p:nvPr/>
        </p:nvSpPr>
        <p:spPr bwMode="auto">
          <a:xfrm>
            <a:off x="6608763" y="4124325"/>
            <a:ext cx="1220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Load/store</a:t>
            </a:r>
          </a:p>
        </p:txBody>
      </p:sp>
      <p:sp>
        <p:nvSpPr>
          <p:cNvPr id="68635" name="Rectangle 13"/>
          <p:cNvSpPr>
            <a:spLocks noChangeArrowheads="1"/>
          </p:cNvSpPr>
          <p:nvPr/>
        </p:nvSpPr>
        <p:spPr bwMode="auto">
          <a:xfrm>
            <a:off x="7593013" y="2022475"/>
            <a:ext cx="401637" cy="2130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</a:t>
            </a:r>
          </a:p>
          <a:p>
            <a:r>
              <a:rPr lang="en-US">
                <a:solidFill>
                  <a:srgbClr val="FF0000"/>
                </a:solidFill>
              </a:rPr>
              <a:t>E</a:t>
            </a:r>
          </a:p>
          <a:p>
            <a:r>
              <a:rPr lang="en-US">
                <a:solidFill>
                  <a:srgbClr val="FF0000"/>
                </a:solidFill>
              </a:rPr>
              <a:t>O</a:t>
            </a:r>
          </a:p>
          <a:p>
            <a:r>
              <a:rPr lang="en-US">
                <a:solidFill>
                  <a:srgbClr val="FF0000"/>
                </a:solidFill>
              </a:rPr>
              <a:t>R</a:t>
            </a:r>
          </a:p>
          <a:p>
            <a:r>
              <a:rPr lang="en-US">
                <a:solidFill>
                  <a:srgbClr val="FF0000"/>
                </a:solidFill>
              </a:rPr>
              <a:t>D</a:t>
            </a:r>
          </a:p>
          <a:p>
            <a:r>
              <a:rPr lang="en-US">
                <a:solidFill>
                  <a:srgbClr val="FF0000"/>
                </a:solidFill>
              </a:rPr>
              <a:t>E</a:t>
            </a:r>
          </a:p>
          <a:p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68636" name="Straight Arrow Connector 59"/>
          <p:cNvCxnSpPr>
            <a:cxnSpLocks noChangeShapeType="1"/>
          </p:cNvCxnSpPr>
          <p:nvPr/>
        </p:nvCxnSpPr>
        <p:spPr bwMode="auto">
          <a:xfrm>
            <a:off x="7994650" y="3059113"/>
            <a:ext cx="2365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7" name="TextBox 61"/>
          <p:cNvSpPr txBox="1">
            <a:spLocks noChangeArrowheads="1"/>
          </p:cNvSpPr>
          <p:nvPr/>
        </p:nvSpPr>
        <p:spPr bwMode="auto">
          <a:xfrm>
            <a:off x="2309813" y="1919288"/>
            <a:ext cx="350837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S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C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H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E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D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U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L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E</a:t>
            </a:r>
          </a:p>
        </p:txBody>
      </p:sp>
      <p:cxnSp>
        <p:nvCxnSpPr>
          <p:cNvPr id="68638" name="Straight Connector 63"/>
          <p:cNvCxnSpPr>
            <a:cxnSpLocks noChangeShapeType="1"/>
          </p:cNvCxnSpPr>
          <p:nvPr/>
        </p:nvCxnSpPr>
        <p:spPr bwMode="auto">
          <a:xfrm rot="5400000" flipH="1" flipV="1">
            <a:off x="6602413" y="2190750"/>
            <a:ext cx="17383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9" name="Straight Connector 66"/>
          <p:cNvCxnSpPr>
            <a:cxnSpLocks noChangeShapeType="1"/>
          </p:cNvCxnSpPr>
          <p:nvPr/>
        </p:nvCxnSpPr>
        <p:spPr bwMode="auto">
          <a:xfrm rot="10800000">
            <a:off x="2457450" y="1322388"/>
            <a:ext cx="5013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0" name="Straight Arrow Connector 68"/>
          <p:cNvCxnSpPr>
            <a:cxnSpLocks noChangeShapeType="1"/>
            <a:endCxn id="68613" idx="0"/>
          </p:cNvCxnSpPr>
          <p:nvPr/>
        </p:nvCxnSpPr>
        <p:spPr bwMode="auto">
          <a:xfrm rot="16200000" flipH="1">
            <a:off x="2216944" y="1564481"/>
            <a:ext cx="485775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41" name="TextBox 69"/>
          <p:cNvSpPr txBox="1">
            <a:spLocks noChangeArrowheads="1"/>
          </p:cNvSpPr>
          <p:nvPr/>
        </p:nvSpPr>
        <p:spPr bwMode="auto">
          <a:xfrm>
            <a:off x="3503613" y="1014413"/>
            <a:ext cx="2728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TAG and VALUE Broadcast Bus</a:t>
            </a:r>
          </a:p>
        </p:txBody>
      </p:sp>
      <p:sp>
        <p:nvSpPr>
          <p:cNvPr id="68642" name="TextBox 70"/>
          <p:cNvSpPr txBox="1">
            <a:spLocks noChangeArrowheads="1"/>
          </p:cNvSpPr>
          <p:nvPr/>
        </p:nvSpPr>
        <p:spPr bwMode="auto">
          <a:xfrm>
            <a:off x="307975" y="4462463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in order</a:t>
            </a:r>
          </a:p>
        </p:txBody>
      </p:sp>
      <p:sp>
        <p:nvSpPr>
          <p:cNvPr id="68643" name="TextBox 71"/>
          <p:cNvSpPr txBox="1">
            <a:spLocks noChangeArrowheads="1"/>
          </p:cNvSpPr>
          <p:nvPr/>
        </p:nvSpPr>
        <p:spPr bwMode="auto">
          <a:xfrm>
            <a:off x="3765550" y="4462463"/>
            <a:ext cx="1363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out of order</a:t>
            </a:r>
          </a:p>
        </p:txBody>
      </p:sp>
      <p:sp>
        <p:nvSpPr>
          <p:cNvPr id="68644" name="TextBox 72"/>
          <p:cNvSpPr txBox="1">
            <a:spLocks noChangeArrowheads="1"/>
          </p:cNvSpPr>
          <p:nvPr/>
        </p:nvSpPr>
        <p:spPr bwMode="auto">
          <a:xfrm>
            <a:off x="7829550" y="4462463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in order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2025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Output and anti dependencies are not true dependencies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WHY? The same register refers to values that have nothing to do with each other</a:t>
            </a:r>
          </a:p>
          <a:p>
            <a:pPr lvl="1"/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They exist because not enough register ID</a:t>
            </a:r>
            <a:r>
              <a:rPr lang="ja-JP" alt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’</a:t>
            </a:r>
            <a:r>
              <a:rPr lang="en-US" altLang="ja-JP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s (i.e. names) in the ISA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The register ID is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renamed </a:t>
            </a:r>
            <a:r>
              <a:rPr lang="en-US">
                <a:latin typeface="Tahoma" charset="0"/>
              </a:rPr>
              <a:t>to the reservation station entry that will hold the register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value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Register ID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RS entry ID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Architectural register ID  Physical register ID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After renaming, RS entry ID used to refer to the register</a:t>
            </a:r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This eliminates anti- and output- dependencies</a:t>
            </a:r>
          </a:p>
          <a:p>
            <a:pPr lvl="1"/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Approximates the performance effect of a large number of registers even though ISA has a small number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2F7460-9BA2-F547-B241-729739DB342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 Exercise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300038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Assume ADD (4 cycle execute), MUL (6 cycle execute)</a:t>
            </a:r>
          </a:p>
          <a:p>
            <a:r>
              <a:rPr lang="en-US">
                <a:latin typeface="Tahoma" charset="0"/>
              </a:rPr>
              <a:t>Assume one adder and one multiplier</a:t>
            </a:r>
          </a:p>
          <a:p>
            <a:r>
              <a:rPr lang="en-US">
                <a:latin typeface="Tahoma" charset="0"/>
              </a:rPr>
              <a:t>How many cycles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 non-pipelined machine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an in-order-dispatch pipelined machine with imprecise exceptions (no forwarding and full forwarding)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an out-of-order dispatch pipelined machine imprecise exceptions (full forwarding)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0DCD2-C49E-D74C-B301-D72073EE5B1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4756" name="TextBox 4"/>
          <p:cNvSpPr txBox="1">
            <a:spLocks noChangeArrowheads="1"/>
          </p:cNvSpPr>
          <p:nvPr/>
        </p:nvSpPr>
        <p:spPr bwMode="auto">
          <a:xfrm>
            <a:off x="409575" y="996950"/>
            <a:ext cx="24622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MUL  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R5  R3, R4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R2, R6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R10  R8, R9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MUL   R11  R7, R10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R5  R5, R11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3452813" y="1584325"/>
            <a:ext cx="804862" cy="369888"/>
            <a:chOff x="1001099" y="4100530"/>
            <a:chExt cx="805656" cy="369887"/>
          </a:xfrm>
        </p:grpSpPr>
        <p:sp>
          <p:nvSpPr>
            <p:cNvPr id="74760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74761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74758" name="Rectangle 12"/>
          <p:cNvSpPr>
            <a:spLocks noChangeArrowheads="1"/>
          </p:cNvSpPr>
          <p:nvPr/>
        </p:nvSpPr>
        <p:spPr bwMode="auto">
          <a:xfrm>
            <a:off x="4257675" y="15875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4660900" y="15843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 Exercise, with Precise Exceptions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300038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Assume ADD (4 cycle execute), MUL (6 cycle execute)</a:t>
            </a:r>
          </a:p>
          <a:p>
            <a:r>
              <a:rPr lang="en-US">
                <a:latin typeface="Tahoma" charset="0"/>
              </a:rPr>
              <a:t>Assume one adder and one multiplier</a:t>
            </a:r>
          </a:p>
          <a:p>
            <a:r>
              <a:rPr lang="en-US">
                <a:latin typeface="Tahoma" charset="0"/>
              </a:rPr>
              <a:t>How many cycles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 non-pipelined machine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an in-order-dispatch pipelined machine with reorder buffer (no forwarding and full forwarding)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an out-of-order dispatch pipelined machine with reorder buffer (full forwarding)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D30728-AA38-DE41-A10C-B4E415A131E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409575" y="996950"/>
            <a:ext cx="24622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MUL  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  <a:sym typeface="Wingdings" charset="0"/>
              </a:rPr>
              <a:t>ADD   R5  R3, R4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R7  R2, R6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R10  R8, R9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MUL   R11  R7, R10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  <a:sym typeface="Wingdings" charset="0"/>
              </a:rPr>
              <a:t>ADD   R5  R5, R11</a:t>
            </a:r>
            <a:endParaRPr lang="en-US" sz="1800">
              <a:solidFill>
                <a:srgbClr val="0000FF"/>
              </a:solidFill>
              <a:cs typeface="Arial" charset="0"/>
            </a:endParaRP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3452813" y="1584325"/>
            <a:ext cx="804862" cy="369888"/>
            <a:chOff x="1001099" y="4100530"/>
            <a:chExt cx="805656" cy="369887"/>
          </a:xfrm>
        </p:grpSpPr>
        <p:sp>
          <p:nvSpPr>
            <p:cNvPr id="78857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78858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78854" name="Rectangle 12"/>
          <p:cNvSpPr>
            <a:spLocks noChangeArrowheads="1"/>
          </p:cNvSpPr>
          <p:nvPr/>
        </p:nvSpPr>
        <p:spPr bwMode="auto">
          <a:xfrm>
            <a:off x="4257675" y="1587500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78855" name="Rectangle 9"/>
          <p:cNvSpPr>
            <a:spLocks noChangeArrowheads="1"/>
          </p:cNvSpPr>
          <p:nvPr/>
        </p:nvSpPr>
        <p:spPr bwMode="auto">
          <a:xfrm>
            <a:off x="4660900" y="1584325"/>
            <a:ext cx="4032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78856" name="Rectangle 13"/>
          <p:cNvSpPr>
            <a:spLocks noChangeArrowheads="1"/>
          </p:cNvSpPr>
          <p:nvPr/>
        </p:nvSpPr>
        <p:spPr bwMode="auto">
          <a:xfrm>
            <a:off x="5064125" y="1587500"/>
            <a:ext cx="4016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04275" cy="1066800"/>
          </a:xfrm>
        </p:spPr>
        <p:txBody>
          <a:bodyPr/>
          <a:lstStyle/>
          <a:p>
            <a:r>
              <a:rPr lang="en-US" sz="3400" dirty="0" smtClean="0">
                <a:latin typeface="Garamond" charset="0"/>
              </a:rPr>
              <a:t>Issues </a:t>
            </a:r>
            <a:r>
              <a:rPr lang="en-US" sz="3400" dirty="0">
                <a:latin typeface="Garamond" charset="0"/>
              </a:rPr>
              <a:t>in Pipelining: Multi-Cycle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Instructions can take different number of cycles in EXECUTE stage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Integer ADD versus FP MULtiply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What is wrong with this picture?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What if FMUL incurs an exception?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Sequential semantics of the ISA NOT preserved!</a:t>
            </a:r>
          </a:p>
          <a:p>
            <a:pPr lvl="2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>
              <a:solidFill>
                <a:srgbClr val="FF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E0A5E1-3AA2-D34D-B02E-999C0AB08AD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39940" name="Group 9"/>
          <p:cNvGrpSpPr>
            <a:grpSpLocks/>
          </p:cNvGrpSpPr>
          <p:nvPr/>
        </p:nvGrpSpPr>
        <p:grpSpPr bwMode="auto">
          <a:xfrm>
            <a:off x="3355975" y="2779713"/>
            <a:ext cx="1611313" cy="369887"/>
            <a:chOff x="932873" y="4248850"/>
            <a:chExt cx="1610696" cy="369332"/>
          </a:xfrm>
        </p:grpSpPr>
        <p:sp>
          <p:nvSpPr>
            <p:cNvPr id="39987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88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89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90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39941" name="Group 55"/>
          <p:cNvGrpSpPr>
            <a:grpSpLocks/>
          </p:cNvGrpSpPr>
          <p:nvPr/>
        </p:nvGrpSpPr>
        <p:grpSpPr bwMode="auto">
          <a:xfrm>
            <a:off x="2952750" y="2411413"/>
            <a:ext cx="4430713" cy="368300"/>
            <a:chOff x="2953332" y="2410731"/>
            <a:chExt cx="4430823" cy="369318"/>
          </a:xfrm>
        </p:grpSpPr>
        <p:sp>
          <p:nvSpPr>
            <p:cNvPr id="39976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77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78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79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  <p:sp>
          <p:nvSpPr>
            <p:cNvPr id="39980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1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2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3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4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5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86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39942" name="TextBox 15"/>
          <p:cNvSpPr txBox="1">
            <a:spLocks noChangeArrowheads="1"/>
          </p:cNvSpPr>
          <p:nvPr/>
        </p:nvSpPr>
        <p:spPr bwMode="auto">
          <a:xfrm>
            <a:off x="406400" y="2466975"/>
            <a:ext cx="223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R4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R3  R1, R2</a:t>
            </a:r>
            <a:endParaRPr lang="en-US" sz="1800">
              <a:cs typeface="Arial" charset="0"/>
            </a:endParaRPr>
          </a:p>
        </p:txBody>
      </p:sp>
      <p:grpSp>
        <p:nvGrpSpPr>
          <p:cNvPr id="39943" name="Group 9"/>
          <p:cNvGrpSpPr>
            <a:grpSpLocks/>
          </p:cNvGrpSpPr>
          <p:nvPr/>
        </p:nvGrpSpPr>
        <p:grpSpPr bwMode="auto">
          <a:xfrm>
            <a:off x="3759200" y="3149600"/>
            <a:ext cx="1611313" cy="368300"/>
            <a:chOff x="932873" y="4248850"/>
            <a:chExt cx="1610696" cy="369332"/>
          </a:xfrm>
        </p:grpSpPr>
        <p:sp>
          <p:nvSpPr>
            <p:cNvPr id="39972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73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74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75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39944" name="Group 9"/>
          <p:cNvGrpSpPr>
            <a:grpSpLocks/>
          </p:cNvGrpSpPr>
          <p:nvPr/>
        </p:nvGrpSpPr>
        <p:grpSpPr bwMode="auto">
          <a:xfrm>
            <a:off x="4162425" y="3517900"/>
            <a:ext cx="1611313" cy="369888"/>
            <a:chOff x="932873" y="4248850"/>
            <a:chExt cx="1610696" cy="369332"/>
          </a:xfrm>
        </p:grpSpPr>
        <p:sp>
          <p:nvSpPr>
            <p:cNvPr id="39968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69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70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71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4967288" y="4257675"/>
            <a:ext cx="1611312" cy="368300"/>
            <a:chOff x="932873" y="4248850"/>
            <a:chExt cx="1610696" cy="369332"/>
          </a:xfrm>
        </p:grpSpPr>
        <p:sp>
          <p:nvSpPr>
            <p:cNvPr id="39964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65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66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67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39946" name="Group 9"/>
          <p:cNvGrpSpPr>
            <a:grpSpLocks/>
          </p:cNvGrpSpPr>
          <p:nvPr/>
        </p:nvGrpSpPr>
        <p:grpSpPr bwMode="auto">
          <a:xfrm>
            <a:off x="5370513" y="4630738"/>
            <a:ext cx="1611312" cy="369887"/>
            <a:chOff x="932873" y="4248850"/>
            <a:chExt cx="1610696" cy="369332"/>
          </a:xfrm>
        </p:grpSpPr>
        <p:sp>
          <p:nvSpPr>
            <p:cNvPr id="39960" name="Rectangle 1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61" name="Rectangle 1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62" name="Rectangle 1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63" name="Rectangle 1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sp>
        <p:nvSpPr>
          <p:cNvPr id="39947" name="TextBox 15"/>
          <p:cNvSpPr txBox="1">
            <a:spLocks noChangeArrowheads="1"/>
          </p:cNvSpPr>
          <p:nvPr/>
        </p:nvSpPr>
        <p:spPr bwMode="auto">
          <a:xfrm>
            <a:off x="420688" y="3979863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R2 </a:t>
            </a:r>
            <a:r>
              <a:rPr lang="en-US" sz="1800">
                <a:cs typeface="Arial" charset="0"/>
                <a:sym typeface="Wingdings" charset="0"/>
              </a:rPr>
              <a:t> R5, R6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R4  R5, R6</a:t>
            </a:r>
            <a:endParaRPr lang="en-US" sz="1800">
              <a:cs typeface="Arial" charset="0"/>
            </a:endParaRPr>
          </a:p>
        </p:txBody>
      </p:sp>
      <p:grpSp>
        <p:nvGrpSpPr>
          <p:cNvPr id="39948" name="Group 56"/>
          <p:cNvGrpSpPr>
            <a:grpSpLocks/>
          </p:cNvGrpSpPr>
          <p:nvPr/>
        </p:nvGrpSpPr>
        <p:grpSpPr bwMode="auto">
          <a:xfrm>
            <a:off x="4564063" y="3887788"/>
            <a:ext cx="4430712" cy="369887"/>
            <a:chOff x="2953332" y="2410731"/>
            <a:chExt cx="4430823" cy="369318"/>
          </a:xfrm>
        </p:grpSpPr>
        <p:sp>
          <p:nvSpPr>
            <p:cNvPr id="39949" name="Rectangle 5"/>
            <p:cNvSpPr>
              <a:spLocks noChangeArrowheads="1"/>
            </p:cNvSpPr>
            <p:nvPr/>
          </p:nvSpPr>
          <p:spPr bwMode="auto">
            <a:xfrm>
              <a:off x="2953332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39950" name="Rectangle 6"/>
            <p:cNvSpPr>
              <a:spLocks noChangeArrowheads="1"/>
            </p:cNvSpPr>
            <p:nvPr/>
          </p:nvSpPr>
          <p:spPr bwMode="auto">
            <a:xfrm>
              <a:off x="3356134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39951" name="Rectangle 7"/>
            <p:cNvSpPr>
              <a:spLocks noChangeArrowheads="1"/>
            </p:cNvSpPr>
            <p:nvPr/>
          </p:nvSpPr>
          <p:spPr bwMode="auto">
            <a:xfrm>
              <a:off x="375893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2" name="Rectangle 8"/>
            <p:cNvSpPr>
              <a:spLocks noChangeArrowheads="1"/>
            </p:cNvSpPr>
            <p:nvPr/>
          </p:nvSpPr>
          <p:spPr bwMode="auto">
            <a:xfrm>
              <a:off x="698135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  <p:sp>
          <p:nvSpPr>
            <p:cNvPr id="39953" name="Rectangle 7"/>
            <p:cNvSpPr>
              <a:spLocks noChangeArrowheads="1"/>
            </p:cNvSpPr>
            <p:nvPr/>
          </p:nvSpPr>
          <p:spPr bwMode="auto">
            <a:xfrm>
              <a:off x="416173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4" name="Rectangle 7"/>
            <p:cNvSpPr>
              <a:spLocks noChangeArrowheads="1"/>
            </p:cNvSpPr>
            <p:nvPr/>
          </p:nvSpPr>
          <p:spPr bwMode="auto">
            <a:xfrm>
              <a:off x="456454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5" name="Rectangle 7"/>
            <p:cNvSpPr>
              <a:spLocks noChangeArrowheads="1"/>
            </p:cNvSpPr>
            <p:nvPr/>
          </p:nvSpPr>
          <p:spPr bwMode="auto">
            <a:xfrm>
              <a:off x="4967343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6" name="Rectangle 7"/>
            <p:cNvSpPr>
              <a:spLocks noChangeArrowheads="1"/>
            </p:cNvSpPr>
            <p:nvPr/>
          </p:nvSpPr>
          <p:spPr bwMode="auto">
            <a:xfrm>
              <a:off x="5370145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7" name="Rectangle 7"/>
            <p:cNvSpPr>
              <a:spLocks noChangeArrowheads="1"/>
            </p:cNvSpPr>
            <p:nvPr/>
          </p:nvSpPr>
          <p:spPr bwMode="auto">
            <a:xfrm>
              <a:off x="5772947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8" name="Rectangle 7"/>
            <p:cNvSpPr>
              <a:spLocks noChangeArrowheads="1"/>
            </p:cNvSpPr>
            <p:nvPr/>
          </p:nvSpPr>
          <p:spPr bwMode="auto">
            <a:xfrm>
              <a:off x="6175749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39959" name="Rectangle 7"/>
            <p:cNvSpPr>
              <a:spLocks noChangeArrowheads="1"/>
            </p:cNvSpPr>
            <p:nvPr/>
          </p:nvSpPr>
          <p:spPr bwMode="auto">
            <a:xfrm>
              <a:off x="6578551" y="2410731"/>
              <a:ext cx="402802" cy="369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Exceptions </a:t>
            </a:r>
            <a:r>
              <a:rPr lang="en-US" dirty="0">
                <a:latin typeface="Garamond" charset="0"/>
              </a:rPr>
              <a:t>vs.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7413"/>
            <a:ext cx="8610600" cy="5192712"/>
          </a:xfrm>
        </p:spPr>
        <p:txBody>
          <a:bodyPr/>
          <a:lstStyle/>
          <a:p>
            <a:r>
              <a:rPr lang="en-US">
                <a:latin typeface="Tahoma" charset="0"/>
              </a:rPr>
              <a:t>Exceptions versus interrupts</a:t>
            </a:r>
          </a:p>
          <a:p>
            <a:r>
              <a:rPr lang="en-US">
                <a:latin typeface="Tahoma" charset="0"/>
              </a:rPr>
              <a:t>Cause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Exceptions: internal to the running thread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Interrupts: external to the running thread</a:t>
            </a:r>
          </a:p>
          <a:p>
            <a:r>
              <a:rPr lang="en-US">
                <a:latin typeface="Tahoma" charset="0"/>
              </a:rPr>
              <a:t>When to Handle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Exceptions: when detected (and known to be non-speculative)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Interrupts: when convenient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Except for very high priority ones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Power failure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Machine check </a:t>
            </a:r>
          </a:p>
          <a:p>
            <a:r>
              <a:rPr lang="en-US">
                <a:latin typeface="Tahoma" charset="0"/>
              </a:rPr>
              <a:t>Priority: process (exception), depends (interrupt)</a:t>
            </a:r>
          </a:p>
          <a:p>
            <a:r>
              <a:rPr lang="en-US">
                <a:latin typeface="Tahoma" charset="0"/>
              </a:rPr>
              <a:t>Handling Context: process (exception), system (interrupt)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EB573C-6F54-2B43-97FA-93F6DE6ADAB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Precise Exceptions/Interrupts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The architectural state should be consistent when the exception/interrupt is ready to be handled</a:t>
            </a:r>
          </a:p>
          <a:p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1. All previous instructions should be completely retired.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2. No later instruction should be retired. 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Retire = commit = finish execution and update arch. state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69BCF-77A7-A940-8C07-198FD324360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Why Do We Want Precise Exceptions?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Semantics of the von Neumann model ISA specifies it</a:t>
            </a:r>
          </a:p>
          <a:p>
            <a:pPr lvl="1">
              <a:defRPr/>
            </a:pPr>
            <a:r>
              <a:rPr lang="en-US" dirty="0" smtClean="0"/>
              <a:t>Remember von Neumann vs. dataflow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Aids software debugging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Enables (easy) recovery from exceptions, e.g. page faults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Enables (easily) </a:t>
            </a:r>
            <a:r>
              <a:rPr lang="en-US" dirty="0" err="1" smtClean="0"/>
              <a:t>restartable</a:t>
            </a:r>
            <a:r>
              <a:rPr lang="en-US" dirty="0" smtClean="0"/>
              <a:t> processes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Enables traps into software (e.g., software implemented </a:t>
            </a:r>
            <a:r>
              <a:rPr lang="en-US" dirty="0" err="1" smtClean="0"/>
              <a:t>opcodes</a:t>
            </a:r>
            <a:r>
              <a:rPr lang="en-US" dirty="0" smtClean="0"/>
              <a:t>)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427812-2F81-EF49-BCBC-EC8F5F1D4025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6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Ensuring Precise Exceptions in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Make each operation take the same amount of time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Downside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What about memory operations?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Each functional unit takes 500 cycles?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7E52DA-41A5-314E-A176-06678758EB2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3121025" y="206533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3478213" y="206533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6337300" y="206533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39" name="Rectangle 13"/>
          <p:cNvSpPr>
            <a:spLocks noChangeArrowheads="1"/>
          </p:cNvSpPr>
          <p:nvPr/>
        </p:nvSpPr>
        <p:spPr bwMode="auto">
          <a:xfrm>
            <a:off x="6694488" y="206533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276383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312102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3478213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3" name="Rectangle 8"/>
          <p:cNvSpPr>
            <a:spLocks noChangeArrowheads="1"/>
          </p:cNvSpPr>
          <p:nvPr/>
        </p:nvSpPr>
        <p:spPr bwMode="auto">
          <a:xfrm>
            <a:off x="6337300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44" name="Rectangle 7"/>
          <p:cNvSpPr>
            <a:spLocks noChangeArrowheads="1"/>
          </p:cNvSpPr>
          <p:nvPr/>
        </p:nvSpPr>
        <p:spPr bwMode="auto">
          <a:xfrm>
            <a:off x="3835400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5" name="Rectangle 7"/>
          <p:cNvSpPr>
            <a:spLocks noChangeArrowheads="1"/>
          </p:cNvSpPr>
          <p:nvPr/>
        </p:nvSpPr>
        <p:spPr bwMode="auto">
          <a:xfrm>
            <a:off x="419258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6" name="Rectangle 7"/>
          <p:cNvSpPr>
            <a:spLocks noChangeArrowheads="1"/>
          </p:cNvSpPr>
          <p:nvPr/>
        </p:nvSpPr>
        <p:spPr bwMode="auto">
          <a:xfrm>
            <a:off x="454977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7" name="Rectangle 7"/>
          <p:cNvSpPr>
            <a:spLocks noChangeArrowheads="1"/>
          </p:cNvSpPr>
          <p:nvPr/>
        </p:nvSpPr>
        <p:spPr bwMode="auto">
          <a:xfrm>
            <a:off x="4906963" y="174942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8" name="Rectangle 7"/>
          <p:cNvSpPr>
            <a:spLocks noChangeArrowheads="1"/>
          </p:cNvSpPr>
          <p:nvPr/>
        </p:nvSpPr>
        <p:spPr bwMode="auto">
          <a:xfrm>
            <a:off x="5265738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49" name="Rectangle 7"/>
          <p:cNvSpPr>
            <a:spLocks noChangeArrowheads="1"/>
          </p:cNvSpPr>
          <p:nvPr/>
        </p:nvSpPr>
        <p:spPr bwMode="auto">
          <a:xfrm>
            <a:off x="5622925" y="174942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50" name="Rectangle 7"/>
          <p:cNvSpPr>
            <a:spLocks noChangeArrowheads="1"/>
          </p:cNvSpPr>
          <p:nvPr/>
        </p:nvSpPr>
        <p:spPr bwMode="auto">
          <a:xfrm>
            <a:off x="5980113" y="174942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51" name="Rectangle 10"/>
          <p:cNvSpPr>
            <a:spLocks noChangeArrowheads="1"/>
          </p:cNvSpPr>
          <p:nvPr/>
        </p:nvSpPr>
        <p:spPr bwMode="auto">
          <a:xfrm>
            <a:off x="3478213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52" name="Rectangle 11"/>
          <p:cNvSpPr>
            <a:spLocks noChangeArrowheads="1"/>
          </p:cNvSpPr>
          <p:nvPr/>
        </p:nvSpPr>
        <p:spPr bwMode="auto">
          <a:xfrm>
            <a:off x="3835400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53" name="Rectangle 12"/>
          <p:cNvSpPr>
            <a:spLocks noChangeArrowheads="1"/>
          </p:cNvSpPr>
          <p:nvPr/>
        </p:nvSpPr>
        <p:spPr bwMode="auto">
          <a:xfrm>
            <a:off x="669448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54" name="Rectangle 13"/>
          <p:cNvSpPr>
            <a:spLocks noChangeArrowheads="1"/>
          </p:cNvSpPr>
          <p:nvPr/>
        </p:nvSpPr>
        <p:spPr bwMode="auto">
          <a:xfrm>
            <a:off x="705167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55" name="Rectangle 10"/>
          <p:cNvSpPr>
            <a:spLocks noChangeArrowheads="1"/>
          </p:cNvSpPr>
          <p:nvPr/>
        </p:nvSpPr>
        <p:spPr bwMode="auto">
          <a:xfrm>
            <a:off x="3835400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56" name="Rectangle 11"/>
          <p:cNvSpPr>
            <a:spLocks noChangeArrowheads="1"/>
          </p:cNvSpPr>
          <p:nvPr/>
        </p:nvSpPr>
        <p:spPr bwMode="auto">
          <a:xfrm>
            <a:off x="419258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57" name="Rectangle 12"/>
          <p:cNvSpPr>
            <a:spLocks noChangeArrowheads="1"/>
          </p:cNvSpPr>
          <p:nvPr/>
        </p:nvSpPr>
        <p:spPr bwMode="auto">
          <a:xfrm>
            <a:off x="705167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58" name="Rectangle 13"/>
          <p:cNvSpPr>
            <a:spLocks noChangeArrowheads="1"/>
          </p:cNvSpPr>
          <p:nvPr/>
        </p:nvSpPr>
        <p:spPr bwMode="auto">
          <a:xfrm>
            <a:off x="7408863" y="2697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59" name="Rectangle 10"/>
          <p:cNvSpPr>
            <a:spLocks noChangeArrowheads="1"/>
          </p:cNvSpPr>
          <p:nvPr/>
        </p:nvSpPr>
        <p:spPr bwMode="auto">
          <a:xfrm>
            <a:off x="4549775" y="332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60" name="Rectangle 11"/>
          <p:cNvSpPr>
            <a:spLocks noChangeArrowheads="1"/>
          </p:cNvSpPr>
          <p:nvPr/>
        </p:nvSpPr>
        <p:spPr bwMode="auto">
          <a:xfrm>
            <a:off x="4906963" y="3328988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61" name="Rectangle 12"/>
          <p:cNvSpPr>
            <a:spLocks noChangeArrowheads="1"/>
          </p:cNvSpPr>
          <p:nvPr/>
        </p:nvSpPr>
        <p:spPr bwMode="auto">
          <a:xfrm>
            <a:off x="7767638" y="332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62" name="Rectangle 13"/>
          <p:cNvSpPr>
            <a:spLocks noChangeArrowheads="1"/>
          </p:cNvSpPr>
          <p:nvPr/>
        </p:nvSpPr>
        <p:spPr bwMode="auto">
          <a:xfrm>
            <a:off x="8124825" y="332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63" name="Rectangle 10"/>
          <p:cNvSpPr>
            <a:spLocks noChangeArrowheads="1"/>
          </p:cNvSpPr>
          <p:nvPr/>
        </p:nvSpPr>
        <p:spPr bwMode="auto">
          <a:xfrm>
            <a:off x="4906963" y="3648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64" name="Rectangle 11"/>
          <p:cNvSpPr>
            <a:spLocks noChangeArrowheads="1"/>
          </p:cNvSpPr>
          <p:nvPr/>
        </p:nvSpPr>
        <p:spPr bwMode="auto">
          <a:xfrm>
            <a:off x="526573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65" name="Rectangle 12"/>
          <p:cNvSpPr>
            <a:spLocks noChangeArrowheads="1"/>
          </p:cNvSpPr>
          <p:nvPr/>
        </p:nvSpPr>
        <p:spPr bwMode="auto">
          <a:xfrm>
            <a:off x="8124825" y="364490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66" name="Rectangle 13"/>
          <p:cNvSpPr>
            <a:spLocks noChangeArrowheads="1"/>
          </p:cNvSpPr>
          <p:nvPr/>
        </p:nvSpPr>
        <p:spPr bwMode="auto">
          <a:xfrm>
            <a:off x="8482013" y="364490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67" name="Rectangle 5"/>
          <p:cNvSpPr>
            <a:spLocks noChangeArrowheads="1"/>
          </p:cNvSpPr>
          <p:nvPr/>
        </p:nvSpPr>
        <p:spPr bwMode="auto">
          <a:xfrm>
            <a:off x="419258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4068" name="Rectangle 6"/>
          <p:cNvSpPr>
            <a:spLocks noChangeArrowheads="1"/>
          </p:cNvSpPr>
          <p:nvPr/>
        </p:nvSpPr>
        <p:spPr bwMode="auto">
          <a:xfrm>
            <a:off x="454977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4069" name="Rectangle 7"/>
          <p:cNvSpPr>
            <a:spLocks noChangeArrowheads="1"/>
          </p:cNvSpPr>
          <p:nvPr/>
        </p:nvSpPr>
        <p:spPr bwMode="auto">
          <a:xfrm>
            <a:off x="7408863" y="3013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0" name="Rectangle 8"/>
          <p:cNvSpPr>
            <a:spLocks noChangeArrowheads="1"/>
          </p:cNvSpPr>
          <p:nvPr/>
        </p:nvSpPr>
        <p:spPr bwMode="auto">
          <a:xfrm>
            <a:off x="7767638" y="3016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</a:t>
            </a:r>
          </a:p>
        </p:txBody>
      </p:sp>
      <p:sp>
        <p:nvSpPr>
          <p:cNvPr id="44071" name="Rectangle 7"/>
          <p:cNvSpPr>
            <a:spLocks noChangeArrowheads="1"/>
          </p:cNvSpPr>
          <p:nvPr/>
        </p:nvSpPr>
        <p:spPr bwMode="auto">
          <a:xfrm>
            <a:off x="3835400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2" name="Rectangle 7"/>
          <p:cNvSpPr>
            <a:spLocks noChangeArrowheads="1"/>
          </p:cNvSpPr>
          <p:nvPr/>
        </p:nvSpPr>
        <p:spPr bwMode="auto">
          <a:xfrm>
            <a:off x="4192588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3" name="Rectangle 7"/>
          <p:cNvSpPr>
            <a:spLocks noChangeArrowheads="1"/>
          </p:cNvSpPr>
          <p:nvPr/>
        </p:nvSpPr>
        <p:spPr bwMode="auto">
          <a:xfrm>
            <a:off x="4549775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4" name="Rectangle 7"/>
          <p:cNvSpPr>
            <a:spLocks noChangeArrowheads="1"/>
          </p:cNvSpPr>
          <p:nvPr/>
        </p:nvSpPr>
        <p:spPr bwMode="auto">
          <a:xfrm>
            <a:off x="4906963" y="2058988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5" name="Rectangle 7"/>
          <p:cNvSpPr>
            <a:spLocks noChangeArrowheads="1"/>
          </p:cNvSpPr>
          <p:nvPr/>
        </p:nvSpPr>
        <p:spPr bwMode="auto">
          <a:xfrm>
            <a:off x="5265738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6" name="Rectangle 7"/>
          <p:cNvSpPr>
            <a:spLocks noChangeArrowheads="1"/>
          </p:cNvSpPr>
          <p:nvPr/>
        </p:nvSpPr>
        <p:spPr bwMode="auto">
          <a:xfrm>
            <a:off x="5622925" y="2058988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7" name="Rectangle 7"/>
          <p:cNvSpPr>
            <a:spLocks noChangeArrowheads="1"/>
          </p:cNvSpPr>
          <p:nvPr/>
        </p:nvSpPr>
        <p:spPr bwMode="auto">
          <a:xfrm>
            <a:off x="5980113" y="2058988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8" name="Rectangle 7"/>
          <p:cNvSpPr>
            <a:spLocks noChangeArrowheads="1"/>
          </p:cNvSpPr>
          <p:nvPr/>
        </p:nvSpPr>
        <p:spPr bwMode="auto">
          <a:xfrm>
            <a:off x="419258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79" name="Rectangle 7"/>
          <p:cNvSpPr>
            <a:spLocks noChangeArrowheads="1"/>
          </p:cNvSpPr>
          <p:nvPr/>
        </p:nvSpPr>
        <p:spPr bwMode="auto">
          <a:xfrm>
            <a:off x="454977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0" name="Rectangle 7"/>
          <p:cNvSpPr>
            <a:spLocks noChangeArrowheads="1"/>
          </p:cNvSpPr>
          <p:nvPr/>
        </p:nvSpPr>
        <p:spPr bwMode="auto">
          <a:xfrm>
            <a:off x="4906963" y="2381250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1" name="Rectangle 7"/>
          <p:cNvSpPr>
            <a:spLocks noChangeArrowheads="1"/>
          </p:cNvSpPr>
          <p:nvPr/>
        </p:nvSpPr>
        <p:spPr bwMode="auto">
          <a:xfrm>
            <a:off x="5265738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2" name="Rectangle 7"/>
          <p:cNvSpPr>
            <a:spLocks noChangeArrowheads="1"/>
          </p:cNvSpPr>
          <p:nvPr/>
        </p:nvSpPr>
        <p:spPr bwMode="auto">
          <a:xfrm>
            <a:off x="5622925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3" name="Rectangle 7"/>
          <p:cNvSpPr>
            <a:spLocks noChangeArrowheads="1"/>
          </p:cNvSpPr>
          <p:nvPr/>
        </p:nvSpPr>
        <p:spPr bwMode="auto">
          <a:xfrm>
            <a:off x="5980113" y="2381250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4" name="Rectangle 7"/>
          <p:cNvSpPr>
            <a:spLocks noChangeArrowheads="1"/>
          </p:cNvSpPr>
          <p:nvPr/>
        </p:nvSpPr>
        <p:spPr bwMode="auto">
          <a:xfrm>
            <a:off x="6337300" y="2381250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5" name="Rectangle 7"/>
          <p:cNvSpPr>
            <a:spLocks noChangeArrowheads="1"/>
          </p:cNvSpPr>
          <p:nvPr/>
        </p:nvSpPr>
        <p:spPr bwMode="auto">
          <a:xfrm>
            <a:off x="454977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6" name="Rectangle 7"/>
          <p:cNvSpPr>
            <a:spLocks noChangeArrowheads="1"/>
          </p:cNvSpPr>
          <p:nvPr/>
        </p:nvSpPr>
        <p:spPr bwMode="auto">
          <a:xfrm>
            <a:off x="4906963" y="2697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7" name="Rectangle 7"/>
          <p:cNvSpPr>
            <a:spLocks noChangeArrowheads="1"/>
          </p:cNvSpPr>
          <p:nvPr/>
        </p:nvSpPr>
        <p:spPr bwMode="auto">
          <a:xfrm>
            <a:off x="526573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8" name="Rectangle 7"/>
          <p:cNvSpPr>
            <a:spLocks noChangeArrowheads="1"/>
          </p:cNvSpPr>
          <p:nvPr/>
        </p:nvSpPr>
        <p:spPr bwMode="auto">
          <a:xfrm>
            <a:off x="5622925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89" name="Rectangle 7"/>
          <p:cNvSpPr>
            <a:spLocks noChangeArrowheads="1"/>
          </p:cNvSpPr>
          <p:nvPr/>
        </p:nvSpPr>
        <p:spPr bwMode="auto">
          <a:xfrm>
            <a:off x="5980113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0" name="Rectangle 7"/>
          <p:cNvSpPr>
            <a:spLocks noChangeArrowheads="1"/>
          </p:cNvSpPr>
          <p:nvPr/>
        </p:nvSpPr>
        <p:spPr bwMode="auto">
          <a:xfrm>
            <a:off x="6337300" y="2697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1" name="Rectangle 7"/>
          <p:cNvSpPr>
            <a:spLocks noChangeArrowheads="1"/>
          </p:cNvSpPr>
          <p:nvPr/>
        </p:nvSpPr>
        <p:spPr bwMode="auto">
          <a:xfrm>
            <a:off x="6694488" y="2697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2" name="Rectangle 7"/>
          <p:cNvSpPr>
            <a:spLocks noChangeArrowheads="1"/>
          </p:cNvSpPr>
          <p:nvPr/>
        </p:nvSpPr>
        <p:spPr bwMode="auto">
          <a:xfrm>
            <a:off x="4906963" y="3013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3" name="Rectangle 7"/>
          <p:cNvSpPr>
            <a:spLocks noChangeArrowheads="1"/>
          </p:cNvSpPr>
          <p:nvPr/>
        </p:nvSpPr>
        <p:spPr bwMode="auto">
          <a:xfrm>
            <a:off x="526573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4" name="Rectangle 7"/>
          <p:cNvSpPr>
            <a:spLocks noChangeArrowheads="1"/>
          </p:cNvSpPr>
          <p:nvPr/>
        </p:nvSpPr>
        <p:spPr bwMode="auto">
          <a:xfrm>
            <a:off x="562292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5" name="Rectangle 7"/>
          <p:cNvSpPr>
            <a:spLocks noChangeArrowheads="1"/>
          </p:cNvSpPr>
          <p:nvPr/>
        </p:nvSpPr>
        <p:spPr bwMode="auto">
          <a:xfrm>
            <a:off x="5980113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6" name="Rectangle 7"/>
          <p:cNvSpPr>
            <a:spLocks noChangeArrowheads="1"/>
          </p:cNvSpPr>
          <p:nvPr/>
        </p:nvSpPr>
        <p:spPr bwMode="auto">
          <a:xfrm>
            <a:off x="6337300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7" name="Rectangle 7"/>
          <p:cNvSpPr>
            <a:spLocks noChangeArrowheads="1"/>
          </p:cNvSpPr>
          <p:nvPr/>
        </p:nvSpPr>
        <p:spPr bwMode="auto">
          <a:xfrm>
            <a:off x="6694488" y="3013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8" name="Rectangle 7"/>
          <p:cNvSpPr>
            <a:spLocks noChangeArrowheads="1"/>
          </p:cNvSpPr>
          <p:nvPr/>
        </p:nvSpPr>
        <p:spPr bwMode="auto">
          <a:xfrm>
            <a:off x="7051675" y="3013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099" name="Rectangle 7"/>
          <p:cNvSpPr>
            <a:spLocks noChangeArrowheads="1"/>
          </p:cNvSpPr>
          <p:nvPr/>
        </p:nvSpPr>
        <p:spPr bwMode="auto">
          <a:xfrm>
            <a:off x="5265738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0" name="Rectangle 7"/>
          <p:cNvSpPr>
            <a:spLocks noChangeArrowheads="1"/>
          </p:cNvSpPr>
          <p:nvPr/>
        </p:nvSpPr>
        <p:spPr bwMode="auto">
          <a:xfrm>
            <a:off x="5622925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1" name="Rectangle 7"/>
          <p:cNvSpPr>
            <a:spLocks noChangeArrowheads="1"/>
          </p:cNvSpPr>
          <p:nvPr/>
        </p:nvSpPr>
        <p:spPr bwMode="auto">
          <a:xfrm>
            <a:off x="5980113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2" name="Rectangle 7"/>
          <p:cNvSpPr>
            <a:spLocks noChangeArrowheads="1"/>
          </p:cNvSpPr>
          <p:nvPr/>
        </p:nvSpPr>
        <p:spPr bwMode="auto">
          <a:xfrm>
            <a:off x="6337300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3" name="Rectangle 7"/>
          <p:cNvSpPr>
            <a:spLocks noChangeArrowheads="1"/>
          </p:cNvSpPr>
          <p:nvPr/>
        </p:nvSpPr>
        <p:spPr bwMode="auto">
          <a:xfrm>
            <a:off x="6694488" y="3332163"/>
            <a:ext cx="357187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4" name="Rectangle 7"/>
          <p:cNvSpPr>
            <a:spLocks noChangeArrowheads="1"/>
          </p:cNvSpPr>
          <p:nvPr/>
        </p:nvSpPr>
        <p:spPr bwMode="auto">
          <a:xfrm>
            <a:off x="7051675" y="3332163"/>
            <a:ext cx="357188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5" name="Rectangle 7"/>
          <p:cNvSpPr>
            <a:spLocks noChangeArrowheads="1"/>
          </p:cNvSpPr>
          <p:nvPr/>
        </p:nvSpPr>
        <p:spPr bwMode="auto">
          <a:xfrm>
            <a:off x="7408863" y="3332163"/>
            <a:ext cx="3587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6" name="Rectangle 7"/>
          <p:cNvSpPr>
            <a:spLocks noChangeArrowheads="1"/>
          </p:cNvSpPr>
          <p:nvPr/>
        </p:nvSpPr>
        <p:spPr bwMode="auto">
          <a:xfrm>
            <a:off x="5622925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7" name="Rectangle 7"/>
          <p:cNvSpPr>
            <a:spLocks noChangeArrowheads="1"/>
          </p:cNvSpPr>
          <p:nvPr/>
        </p:nvSpPr>
        <p:spPr bwMode="auto">
          <a:xfrm>
            <a:off x="5980113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8" name="Rectangle 7"/>
          <p:cNvSpPr>
            <a:spLocks noChangeArrowheads="1"/>
          </p:cNvSpPr>
          <p:nvPr/>
        </p:nvSpPr>
        <p:spPr bwMode="auto">
          <a:xfrm>
            <a:off x="6337300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09" name="Rectangle 7"/>
          <p:cNvSpPr>
            <a:spLocks noChangeArrowheads="1"/>
          </p:cNvSpPr>
          <p:nvPr/>
        </p:nvSpPr>
        <p:spPr bwMode="auto">
          <a:xfrm>
            <a:off x="669448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10" name="Rectangle 7"/>
          <p:cNvSpPr>
            <a:spLocks noChangeArrowheads="1"/>
          </p:cNvSpPr>
          <p:nvPr/>
        </p:nvSpPr>
        <p:spPr bwMode="auto">
          <a:xfrm>
            <a:off x="7051675" y="3648075"/>
            <a:ext cx="357188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11" name="Rectangle 7"/>
          <p:cNvSpPr>
            <a:spLocks noChangeArrowheads="1"/>
          </p:cNvSpPr>
          <p:nvPr/>
        </p:nvSpPr>
        <p:spPr bwMode="auto">
          <a:xfrm>
            <a:off x="7408863" y="3648075"/>
            <a:ext cx="3587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12" name="Rectangle 7"/>
          <p:cNvSpPr>
            <a:spLocks noChangeArrowheads="1"/>
          </p:cNvSpPr>
          <p:nvPr/>
        </p:nvSpPr>
        <p:spPr bwMode="auto">
          <a:xfrm>
            <a:off x="7767638" y="3648075"/>
            <a:ext cx="357187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4113" name="TextBox 15"/>
          <p:cNvSpPr txBox="1">
            <a:spLocks noChangeArrowheads="1"/>
          </p:cNvSpPr>
          <p:nvPr/>
        </p:nvSpPr>
        <p:spPr bwMode="auto">
          <a:xfrm>
            <a:off x="347663" y="1762125"/>
            <a:ext cx="22367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FMUL R3 </a:t>
            </a:r>
            <a:r>
              <a:rPr lang="en-US" sz="1800">
                <a:cs typeface="Arial" charset="0"/>
                <a:sym typeface="Wingdings" charset="0"/>
              </a:rPr>
              <a:t> R1, R2</a:t>
            </a:r>
          </a:p>
          <a:p>
            <a:pPr eaLnBrk="1" hangingPunct="1"/>
            <a:r>
              <a:rPr lang="en-US" sz="1800">
                <a:cs typeface="Arial" charset="0"/>
                <a:sym typeface="Wingdings" charset="0"/>
              </a:rPr>
              <a:t>ADD   R4  R1, R2</a:t>
            </a:r>
            <a:endParaRPr lang="en-US" sz="180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Reorder buffer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History buffer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Future register file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Checkpointing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Recommended Reading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Smith and Plezskun,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Implementing Precise Interrupts in Pipelined Processors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IEEE Trans on Computers 1988 and ISCA 1985.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Hwu and Patt,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Checkpoint Repair for Out-of-order Execution Machines</a:t>
            </a:r>
            <a:r>
              <a:rPr lang="en-US" altLang="ja-JP" sz="2000">
                <a:latin typeface="Tahoma" charset="0"/>
                <a:ea typeface="ＭＳ Ｐゴシック" charset="0"/>
              </a:rPr>
              <a:t>,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ISCA 1987.</a:t>
            </a:r>
            <a:endParaRPr lang="en-US" sz="2000">
              <a:latin typeface="Tahoma" charset="0"/>
              <a:ea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A6B3E0-1274-A44F-933E-0B763252715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" name="Rectangular Callout 1"/>
          <p:cNvSpPr/>
          <p:nvPr/>
        </p:nvSpPr>
        <p:spPr bwMode="auto">
          <a:xfrm>
            <a:off x="3505200" y="1371600"/>
            <a:ext cx="2514600" cy="838200"/>
          </a:xfrm>
          <a:prstGeom prst="wedgeRectCallout">
            <a:avLst>
              <a:gd name="adj1" fmla="val -78043"/>
              <a:gd name="adj2" fmla="val -6283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We will discuss this in</a:t>
            </a:r>
            <a:r>
              <a:rPr lang="en-US" sz="2400" dirty="0" smtClean="0">
                <a:latin typeface="Arial" pitchFamily="34" charset="0"/>
              </a:rPr>
              <a:t> detail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Reorder </a:t>
            </a:r>
            <a:r>
              <a:rPr lang="en-US" dirty="0">
                <a:latin typeface="Garamond" charset="0"/>
              </a:rPr>
              <a:t>Buffer (ROB)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0033CC"/>
                </a:solidFill>
                <a:latin typeface="Tahoma" charset="0"/>
              </a:rPr>
              <a:t>Complete instructions out-of-order, but reorder them before making results visible to architectural state</a:t>
            </a:r>
          </a:p>
          <a:p>
            <a:r>
              <a:rPr lang="en-US">
                <a:latin typeface="Tahoma" charset="0"/>
              </a:rPr>
              <a:t>When instruction is decoded it reserves an entry in the ROB</a:t>
            </a:r>
          </a:p>
          <a:p>
            <a:r>
              <a:rPr lang="en-US">
                <a:latin typeface="Tahoma" charset="0"/>
              </a:rPr>
              <a:t>When instruction completes, it writes result into ROB entry</a:t>
            </a:r>
          </a:p>
          <a:p>
            <a:r>
              <a:rPr lang="en-US">
                <a:latin typeface="Tahoma" charset="0"/>
              </a:rPr>
              <a:t>When instruction oldest in ROB and it has completed without exceptions, its result moved to reg. file or memory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E6FE-5A78-C047-A7FB-2C1A9B3430F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6084" name="Rectangle 62"/>
          <p:cNvSpPr>
            <a:spLocks noChangeArrowheads="1"/>
          </p:cNvSpPr>
          <p:nvPr/>
        </p:nvSpPr>
        <p:spPr bwMode="auto">
          <a:xfrm>
            <a:off x="2890838" y="3981450"/>
            <a:ext cx="1117600" cy="14589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TextBox 63"/>
          <p:cNvSpPr txBox="1">
            <a:spLocks noChangeArrowheads="1"/>
          </p:cNvSpPr>
          <p:nvPr/>
        </p:nvSpPr>
        <p:spPr bwMode="auto">
          <a:xfrm>
            <a:off x="2936875" y="4295775"/>
            <a:ext cx="104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Register</a:t>
            </a:r>
          </a:p>
          <a:p>
            <a:pPr eaLnBrk="1" hangingPunct="1"/>
            <a:r>
              <a:rPr lang="en-US" sz="1800">
                <a:cs typeface="Arial" charset="0"/>
              </a:rPr>
              <a:t>File</a:t>
            </a:r>
          </a:p>
        </p:txBody>
      </p:sp>
      <p:sp>
        <p:nvSpPr>
          <p:cNvPr id="46086" name="Rectangle 64"/>
          <p:cNvSpPr>
            <a:spLocks noChangeArrowheads="1"/>
          </p:cNvSpPr>
          <p:nvPr/>
        </p:nvSpPr>
        <p:spPr bwMode="auto">
          <a:xfrm>
            <a:off x="5000625" y="3892550"/>
            <a:ext cx="1117600" cy="4302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Rectangle 65"/>
          <p:cNvSpPr>
            <a:spLocks noChangeArrowheads="1"/>
          </p:cNvSpPr>
          <p:nvPr/>
        </p:nvSpPr>
        <p:spPr bwMode="auto">
          <a:xfrm>
            <a:off x="5000625" y="4511675"/>
            <a:ext cx="1117600" cy="4302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Rectangle 66"/>
          <p:cNvSpPr>
            <a:spLocks noChangeArrowheads="1"/>
          </p:cNvSpPr>
          <p:nvPr/>
        </p:nvSpPr>
        <p:spPr bwMode="auto">
          <a:xfrm>
            <a:off x="5000625" y="5094288"/>
            <a:ext cx="1117600" cy="4286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Box 67"/>
          <p:cNvSpPr txBox="1">
            <a:spLocks noChangeArrowheads="1"/>
          </p:cNvSpPr>
          <p:nvPr/>
        </p:nvSpPr>
        <p:spPr bwMode="auto">
          <a:xfrm>
            <a:off x="4946650" y="393858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6090" name="TextBox 68"/>
          <p:cNvSpPr txBox="1">
            <a:spLocks noChangeArrowheads="1"/>
          </p:cNvSpPr>
          <p:nvPr/>
        </p:nvSpPr>
        <p:spPr bwMode="auto">
          <a:xfrm>
            <a:off x="4970463" y="4535488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6091" name="TextBox 69"/>
          <p:cNvSpPr txBox="1">
            <a:spLocks noChangeArrowheads="1"/>
          </p:cNvSpPr>
          <p:nvPr/>
        </p:nvSpPr>
        <p:spPr bwMode="auto">
          <a:xfrm>
            <a:off x="4965700" y="5130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Func Unit</a:t>
            </a:r>
          </a:p>
        </p:txBody>
      </p:sp>
      <p:sp>
        <p:nvSpPr>
          <p:cNvPr id="46092" name="Rectangle 70"/>
          <p:cNvSpPr>
            <a:spLocks noChangeArrowheads="1"/>
          </p:cNvSpPr>
          <p:nvPr/>
        </p:nvSpPr>
        <p:spPr bwMode="auto">
          <a:xfrm>
            <a:off x="7158038" y="4040188"/>
            <a:ext cx="1117600" cy="1460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Box 71"/>
          <p:cNvSpPr txBox="1">
            <a:spLocks noChangeArrowheads="1"/>
          </p:cNvSpPr>
          <p:nvPr/>
        </p:nvSpPr>
        <p:spPr bwMode="auto">
          <a:xfrm>
            <a:off x="7194550" y="4359275"/>
            <a:ext cx="101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Reorder</a:t>
            </a:r>
          </a:p>
          <a:p>
            <a:pPr eaLnBrk="1" hangingPunct="1"/>
            <a:r>
              <a:rPr lang="en-US" sz="1800">
                <a:cs typeface="Arial" charset="0"/>
              </a:rPr>
              <a:t>Buffer</a:t>
            </a:r>
          </a:p>
        </p:txBody>
      </p:sp>
      <p:cxnSp>
        <p:nvCxnSpPr>
          <p:cNvPr id="46094" name="Straight Connector 73"/>
          <p:cNvCxnSpPr>
            <a:cxnSpLocks noChangeShapeType="1"/>
          </p:cNvCxnSpPr>
          <p:nvPr/>
        </p:nvCxnSpPr>
        <p:spPr bwMode="auto">
          <a:xfrm rot="5400000">
            <a:off x="6116637" y="4713288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Straight Arrow Connector 75"/>
          <p:cNvCxnSpPr>
            <a:cxnSpLocks noChangeShapeType="1"/>
            <a:stCxn id="46089" idx="3"/>
          </p:cNvCxnSpPr>
          <p:nvPr/>
        </p:nvCxnSpPr>
        <p:spPr bwMode="auto">
          <a:xfrm>
            <a:off x="6118225" y="4124325"/>
            <a:ext cx="5873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Straight Arrow Connector 77"/>
          <p:cNvCxnSpPr>
            <a:cxnSpLocks noChangeShapeType="1"/>
            <a:stCxn id="46090" idx="3"/>
          </p:cNvCxnSpPr>
          <p:nvPr/>
        </p:nvCxnSpPr>
        <p:spPr bwMode="auto">
          <a:xfrm>
            <a:off x="6142038" y="4719638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Straight Arrow Connector 79"/>
          <p:cNvCxnSpPr>
            <a:cxnSpLocks noChangeShapeType="1"/>
            <a:stCxn id="46091" idx="3"/>
          </p:cNvCxnSpPr>
          <p:nvPr/>
        </p:nvCxnSpPr>
        <p:spPr bwMode="auto">
          <a:xfrm flipV="1">
            <a:off x="6137275" y="5302250"/>
            <a:ext cx="5683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Straight Arrow Connector 83"/>
          <p:cNvCxnSpPr>
            <a:cxnSpLocks noChangeShapeType="1"/>
          </p:cNvCxnSpPr>
          <p:nvPr/>
        </p:nvCxnSpPr>
        <p:spPr bwMode="auto">
          <a:xfrm flipV="1">
            <a:off x="6705600" y="4719638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Straight Connector 87"/>
          <p:cNvCxnSpPr>
            <a:cxnSpLocks noChangeShapeType="1"/>
            <a:stCxn id="46092" idx="2"/>
          </p:cNvCxnSpPr>
          <p:nvPr/>
        </p:nvCxnSpPr>
        <p:spPr bwMode="auto">
          <a:xfrm rot="5400000">
            <a:off x="7523163" y="5689600"/>
            <a:ext cx="3825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Connector 89"/>
          <p:cNvCxnSpPr>
            <a:cxnSpLocks noChangeShapeType="1"/>
          </p:cNvCxnSpPr>
          <p:nvPr/>
        </p:nvCxnSpPr>
        <p:spPr bwMode="auto">
          <a:xfrm rot="10800000">
            <a:off x="3425825" y="5883275"/>
            <a:ext cx="4286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Straight Arrow Connector 91"/>
          <p:cNvCxnSpPr>
            <a:cxnSpLocks noChangeShapeType="1"/>
          </p:cNvCxnSpPr>
          <p:nvPr/>
        </p:nvCxnSpPr>
        <p:spPr bwMode="auto">
          <a:xfrm rot="5400000" flipH="1" flipV="1">
            <a:off x="3204369" y="5661819"/>
            <a:ext cx="442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Straight Connector 96"/>
          <p:cNvCxnSpPr>
            <a:cxnSpLocks noChangeShapeType="1"/>
            <a:stCxn id="46084" idx="3"/>
          </p:cNvCxnSpPr>
          <p:nvPr/>
        </p:nvCxnSpPr>
        <p:spPr bwMode="auto">
          <a:xfrm>
            <a:off x="4008438" y="4710113"/>
            <a:ext cx="4064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Straight Connector 100"/>
          <p:cNvCxnSpPr>
            <a:cxnSpLocks noChangeShapeType="1"/>
          </p:cNvCxnSpPr>
          <p:nvPr/>
        </p:nvCxnSpPr>
        <p:spPr bwMode="auto">
          <a:xfrm rot="5400000">
            <a:off x="3825875" y="4724401"/>
            <a:ext cx="117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Straight Arrow Connector 101"/>
          <p:cNvCxnSpPr>
            <a:cxnSpLocks noChangeShapeType="1"/>
          </p:cNvCxnSpPr>
          <p:nvPr/>
        </p:nvCxnSpPr>
        <p:spPr bwMode="auto">
          <a:xfrm>
            <a:off x="4414838" y="4121150"/>
            <a:ext cx="5857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Straight Arrow Connector 102"/>
          <p:cNvCxnSpPr>
            <a:cxnSpLocks noChangeShapeType="1"/>
          </p:cNvCxnSpPr>
          <p:nvPr/>
        </p:nvCxnSpPr>
        <p:spPr bwMode="auto">
          <a:xfrm>
            <a:off x="4438650" y="4718050"/>
            <a:ext cx="561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Straight Arrow Connector 103"/>
          <p:cNvCxnSpPr>
            <a:cxnSpLocks noChangeShapeType="1"/>
          </p:cNvCxnSpPr>
          <p:nvPr/>
        </p:nvCxnSpPr>
        <p:spPr bwMode="auto">
          <a:xfrm>
            <a:off x="4414838" y="5299075"/>
            <a:ext cx="5857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7" name="Rectangle 107"/>
          <p:cNvSpPr>
            <a:spLocks noChangeArrowheads="1"/>
          </p:cNvSpPr>
          <p:nvPr/>
        </p:nvSpPr>
        <p:spPr bwMode="auto">
          <a:xfrm>
            <a:off x="569913" y="3989388"/>
            <a:ext cx="1117600" cy="1460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TextBox 108"/>
          <p:cNvSpPr txBox="1">
            <a:spLocks noChangeArrowheads="1"/>
          </p:cNvSpPr>
          <p:nvPr/>
        </p:nvSpPr>
        <p:spPr bwMode="auto">
          <a:xfrm>
            <a:off x="503238" y="4359275"/>
            <a:ext cx="1249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Instruction</a:t>
            </a:r>
          </a:p>
          <a:p>
            <a:pPr eaLnBrk="1" hangingPunct="1"/>
            <a:r>
              <a:rPr lang="en-US" sz="1800">
                <a:cs typeface="Arial" charset="0"/>
              </a:rPr>
              <a:t>Cache</a:t>
            </a:r>
          </a:p>
        </p:txBody>
      </p:sp>
      <p:cxnSp>
        <p:nvCxnSpPr>
          <p:cNvPr id="46109" name="Straight Arrow Connector 112"/>
          <p:cNvCxnSpPr>
            <a:cxnSpLocks noChangeShapeType="1"/>
          </p:cNvCxnSpPr>
          <p:nvPr/>
        </p:nvCxnSpPr>
        <p:spPr bwMode="auto">
          <a:xfrm>
            <a:off x="1687513" y="4719638"/>
            <a:ext cx="1203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15629</TotalTime>
  <Words>2347</Words>
  <Application>Microsoft Macintosh PowerPoint</Application>
  <PresentationFormat>On-screen Show (4:3)</PresentationFormat>
  <Paragraphs>755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Edge</vt:lpstr>
      <vt:lpstr>1_Edge</vt:lpstr>
      <vt:lpstr>Precise Exceptions and Out-of-Order </vt:lpstr>
      <vt:lpstr>Multi-Cycle Execution</vt:lpstr>
      <vt:lpstr>Issues in Pipelining: Multi-Cycle Execute</vt:lpstr>
      <vt:lpstr>Exceptions vs. Interrupts</vt:lpstr>
      <vt:lpstr>Precise Exceptions/Interrupts</vt:lpstr>
      <vt:lpstr>Why Do We Want Precise Exceptions?</vt:lpstr>
      <vt:lpstr>Ensuring Precise Exceptions in Pipelining</vt:lpstr>
      <vt:lpstr>Solutions</vt:lpstr>
      <vt:lpstr>Reorder Buffer (ROB)</vt:lpstr>
      <vt:lpstr>Reorder Buffer: Independent Operations</vt:lpstr>
      <vt:lpstr>Reorder Buffer: How to Access?</vt:lpstr>
      <vt:lpstr>Simplifying Reorder Buffer Access</vt:lpstr>
      <vt:lpstr>What is Wrong with This Picture?</vt:lpstr>
      <vt:lpstr>Register Renaming with a Reorder Buffer</vt:lpstr>
      <vt:lpstr>In-Order Pipeline with Reorder Buffer</vt:lpstr>
      <vt:lpstr>Reorder Buffer Pros and Cons</vt:lpstr>
      <vt:lpstr>Checking for and Handling Exceptions in Pipelining</vt:lpstr>
      <vt:lpstr>Out-of-Order Execution (Dynamic Instruction Scheduling)</vt:lpstr>
      <vt:lpstr>Review: In-order pipeline</vt:lpstr>
      <vt:lpstr>Can We Do Better?</vt:lpstr>
      <vt:lpstr>Out-of-order Execution (Dynamic Scheduling)</vt:lpstr>
      <vt:lpstr>In-order vs. Out-of-order Dispatch</vt:lpstr>
      <vt:lpstr>Enabling OoO Execution</vt:lpstr>
      <vt:lpstr>Tomasulo’s Algorithm</vt:lpstr>
      <vt:lpstr>Two Humps in a  Modern Pipeline</vt:lpstr>
      <vt:lpstr>Register Renaming</vt:lpstr>
      <vt:lpstr>An Exercise</vt:lpstr>
      <vt:lpstr>An Exercise, with Precise Exceptions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Moin Qureshi</cp:lastModifiedBy>
  <cp:revision>610</cp:revision>
  <cp:lastPrinted>2012-02-06T05:16:11Z</cp:lastPrinted>
  <dcterms:created xsi:type="dcterms:W3CDTF">2010-09-08T00:51:32Z</dcterms:created>
  <dcterms:modified xsi:type="dcterms:W3CDTF">2018-09-06T18:33:35Z</dcterms:modified>
</cp:coreProperties>
</file>