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34" r:id="rId3"/>
    <p:sldId id="335" r:id="rId4"/>
    <p:sldId id="336" r:id="rId5"/>
    <p:sldId id="288" r:id="rId6"/>
    <p:sldId id="337" r:id="rId7"/>
    <p:sldId id="338" r:id="rId8"/>
    <p:sldId id="346" r:id="rId9"/>
    <p:sldId id="349" r:id="rId10"/>
    <p:sldId id="350" r:id="rId11"/>
    <p:sldId id="351" r:id="rId12"/>
    <p:sldId id="289" r:id="rId13"/>
    <p:sldId id="329" r:id="rId14"/>
    <p:sldId id="330" r:id="rId15"/>
    <p:sldId id="342" r:id="rId16"/>
    <p:sldId id="331" r:id="rId17"/>
    <p:sldId id="332" r:id="rId18"/>
    <p:sldId id="345" r:id="rId19"/>
    <p:sldId id="333" r:id="rId20"/>
    <p:sldId id="339" r:id="rId21"/>
    <p:sldId id="340" r:id="rId22"/>
    <p:sldId id="34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3088" y="-112"/>
      </p:cViewPr>
      <p:guideLst>
        <p:guide orient="horz" pos="4319"/>
        <p:guide pos="5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033B-97DF-5A48-A4F5-F1FD65B75FA6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E33C-42F8-B64C-84A6-C0CC37C3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DD3B-00FA-C944-BD67-3026874FC26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Moinuddin K Qureshi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1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-85143" y="274638"/>
            <a:ext cx="9103202" cy="1143000"/>
          </a:xfrm>
        </p:spPr>
        <p:txBody>
          <a:bodyPr>
            <a:noAutofit/>
          </a:bodyPr>
          <a:lstStyle/>
          <a:p>
            <a:r>
              <a:rPr lang="en-US" dirty="0">
                <a:latin typeface="Calibri"/>
                <a:cs typeface="Calibri"/>
              </a:rPr>
              <a:t>Approaches to Dependence Detection </a:t>
            </a:r>
            <a:r>
              <a:rPr lang="en-US" dirty="0" smtClean="0">
                <a:latin typeface="Calibri"/>
                <a:cs typeface="Calibri"/>
              </a:rPr>
              <a:t/>
            </a:r>
            <a:br>
              <a:rPr lang="en-US" dirty="0" smtClean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7836"/>
            <a:ext cx="8610600" cy="51943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>
                <a:solidFill>
                  <a:srgbClr val="800000"/>
                </a:solidFill>
                <a:latin typeface="Tahoma" charset="0"/>
              </a:rPr>
              <a:t>Scoreboarding</a:t>
            </a:r>
            <a:endParaRPr lang="en-US" b="1" dirty="0">
              <a:solidFill>
                <a:srgbClr val="800000"/>
              </a:solidFill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Each register in register file has a Valid bit associated with it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An instruction that is writing to the register resets the Valid bit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An instruction in Decode stage checks if all its source and destination registers are Valid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Yes: No need to stall… No dependence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No: Stall the instruction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Advantage: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Simple. 1 bit per register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Disadvantage: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Need to stall for all types of dependences, not only </a:t>
            </a:r>
            <a:r>
              <a:rPr lang="en-US" dirty="0" smtClean="0">
                <a:latin typeface="Tahoma" charset="0"/>
                <a:ea typeface="ＭＳ Ｐゴシック" charset="0"/>
              </a:rPr>
              <a:t>RAW </a:t>
            </a:r>
            <a:r>
              <a:rPr lang="en-US" dirty="0" err="1" smtClean="0">
                <a:latin typeface="Tahoma" charset="0"/>
                <a:ea typeface="ＭＳ Ｐゴシック" charset="0"/>
              </a:rPr>
              <a:t>dep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952519-3A5B-E049-95DD-2DE03A22C82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5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>
            <a:noAutofit/>
          </a:bodyPr>
          <a:lstStyle/>
          <a:p>
            <a:r>
              <a:rPr lang="en-US" dirty="0">
                <a:latin typeface="Calibri"/>
                <a:cs typeface="Calibri"/>
              </a:rPr>
              <a:t>Approaches to Dependence Detection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47" y="1465746"/>
            <a:ext cx="8610600" cy="48895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800000"/>
                </a:solidFill>
                <a:latin typeface="Tahoma" charset="0"/>
              </a:rPr>
              <a:t>Combinational dependence check logic 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Special logic that checks if any instruction in later stages is supposed to write to any source register of the instruction that is being decoded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Yes: stall the instruction/pipeline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No: no need to stall… no </a:t>
            </a:r>
            <a:r>
              <a:rPr lang="en-US" dirty="0" smtClean="0">
                <a:latin typeface="Tahoma" charset="0"/>
                <a:ea typeface="ＭＳ Ｐゴシック" charset="0"/>
              </a:rPr>
              <a:t>RAW dependence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Advantage: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No need to stall on </a:t>
            </a:r>
            <a:r>
              <a:rPr lang="en-US" dirty="0" smtClean="0">
                <a:latin typeface="Tahoma" charset="0"/>
                <a:ea typeface="ＭＳ Ｐゴシック" charset="0"/>
              </a:rPr>
              <a:t>WAR and WAW dependences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Disadvantage: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Logic is more complex than a scoreboard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Logic becomes more complex as we make the pipeline deeper and wider (superscalar)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ADF844-CDA8-B140-9EFD-CBDBF1CABC91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1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 Data Dependencies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00385"/>
              </p:ext>
            </p:extLst>
          </p:nvPr>
        </p:nvGraphicFramePr>
        <p:xfrm>
          <a:off x="974885" y="2282481"/>
          <a:ext cx="6680892" cy="3337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8973"/>
                <a:gridCol w="947991"/>
                <a:gridCol w="1113482"/>
                <a:gridCol w="1113482"/>
                <a:gridCol w="1113482"/>
                <a:gridCol w="11134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62704" y="1305860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a program where all instructions (A-H) are independent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0623" y="3041043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0623" y="340775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0623" y="3783414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50623" y="415012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59919" y="452612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69215" y="4893183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8511" y="5269183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Data Dependencies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73351"/>
              </p:ext>
            </p:extLst>
          </p:nvPr>
        </p:nvGraphicFramePr>
        <p:xfrm>
          <a:off x="949294" y="2687407"/>
          <a:ext cx="6680892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8973"/>
                <a:gridCol w="947991"/>
                <a:gridCol w="1113482"/>
                <a:gridCol w="1113482"/>
                <a:gridCol w="1113482"/>
                <a:gridCol w="11134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R2?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R2?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R2?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A(R2</a:t>
                      </a:r>
                      <a:r>
                        <a:rPr lang="en-US" baseline="0" dirty="0" smtClean="0"/>
                        <a:t>,end)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R2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68879" y="3452688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828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A:   ADD </a:t>
            </a:r>
            <a:r>
              <a:rPr lang="en-US" dirty="0" smtClean="0">
                <a:solidFill>
                  <a:srgbClr val="FF0000"/>
                </a:solidFill>
              </a:rPr>
              <a:t>R2</a:t>
            </a:r>
            <a:r>
              <a:rPr lang="en-US" dirty="0" smtClean="0"/>
              <a:t>, R1, R0</a:t>
            </a:r>
          </a:p>
          <a:p>
            <a:r>
              <a:rPr lang="en-US" dirty="0" smtClean="0"/>
              <a:t>B:   ADD  R3, </a:t>
            </a:r>
            <a:r>
              <a:rPr lang="en-US" dirty="0" smtClean="0">
                <a:solidFill>
                  <a:srgbClr val="FF0000"/>
                </a:solidFill>
              </a:rPr>
              <a:t>R2, </a:t>
            </a:r>
            <a:r>
              <a:rPr lang="en-US" dirty="0" smtClean="0"/>
              <a:t>R0</a:t>
            </a:r>
          </a:p>
          <a:p>
            <a:r>
              <a:rPr lang="en-US" dirty="0" smtClean="0"/>
              <a:t>C:   ADD  R7, R5, R4 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4561378" y="4212741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561378" y="457980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5661829" y="458462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>
            <a:off x="4561378" y="4969927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Cloud 17"/>
          <p:cNvSpPr/>
          <p:nvPr/>
        </p:nvSpPr>
        <p:spPr>
          <a:xfrm>
            <a:off x="5661829" y="4969927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6815944" y="4975797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5661829" y="5330842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753337" y="5676561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8879" y="3819611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68879" y="4212741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68879" y="4579805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68879" y="4928982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68879" y="5295065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68879" y="568557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68879" y="6064870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578815" y="1062228"/>
            <a:ext cx="6565185" cy="1359525"/>
            <a:chOff x="867203" y="2772716"/>
            <a:chExt cx="6871027" cy="2021399"/>
          </a:xfrm>
        </p:grpSpPr>
        <p:sp>
          <p:nvSpPr>
            <p:cNvPr id="45" name="Rectangle 44"/>
            <p:cNvSpPr/>
            <p:nvPr/>
          </p:nvSpPr>
          <p:spPr>
            <a:xfrm>
              <a:off x="867203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Fetch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34354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Dec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42086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49483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45316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Exec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32904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94579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Mem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17942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40608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WB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41679" y="4239572"/>
              <a:ext cx="590297" cy="554543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Reg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File</a:t>
              </a:r>
              <a:endParaRPr lang="en-US" sz="1200" dirty="0"/>
            </a:p>
          </p:txBody>
        </p:sp>
        <p:cxnSp>
          <p:nvCxnSpPr>
            <p:cNvPr id="55" name="Straight Arrow Connector 54"/>
            <p:cNvCxnSpPr>
              <a:stCxn id="54" idx="0"/>
            </p:cNvCxnSpPr>
            <p:nvPr/>
          </p:nvCxnSpPr>
          <p:spPr>
            <a:xfrm flipV="1">
              <a:off x="2736828" y="3434590"/>
              <a:ext cx="612655" cy="804982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2"/>
              <a:endCxn id="54" idx="3"/>
            </p:cNvCxnSpPr>
            <p:nvPr/>
          </p:nvCxnSpPr>
          <p:spPr>
            <a:xfrm flipH="1">
              <a:off x="3031976" y="3792360"/>
              <a:ext cx="4357443" cy="724484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8" idx="3"/>
              <a:endCxn id="49" idx="1"/>
            </p:cNvCxnSpPr>
            <p:nvPr/>
          </p:nvCxnSpPr>
          <p:spPr>
            <a:xfrm>
              <a:off x="3555192" y="3269122"/>
              <a:ext cx="390124" cy="13416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58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Forwarding (nominal)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27469"/>
              </p:ext>
            </p:extLst>
          </p:nvPr>
        </p:nvGraphicFramePr>
        <p:xfrm>
          <a:off x="949294" y="2687407"/>
          <a:ext cx="6680892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8973"/>
                <a:gridCol w="947991"/>
                <a:gridCol w="1113482"/>
                <a:gridCol w="1113482"/>
                <a:gridCol w="1113482"/>
                <a:gridCol w="11134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R2?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R2?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R2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A(R2OK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68879" y="3452688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828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A:   ADD </a:t>
            </a:r>
            <a:r>
              <a:rPr lang="en-US" dirty="0" smtClean="0">
                <a:solidFill>
                  <a:srgbClr val="FF0000"/>
                </a:solidFill>
              </a:rPr>
              <a:t>R2</a:t>
            </a:r>
            <a:r>
              <a:rPr lang="en-US" dirty="0" smtClean="0"/>
              <a:t>, R1, R0</a:t>
            </a:r>
          </a:p>
          <a:p>
            <a:r>
              <a:rPr lang="en-US" dirty="0" smtClean="0"/>
              <a:t>B:   ADD  R3, </a:t>
            </a:r>
            <a:r>
              <a:rPr lang="en-US" dirty="0" smtClean="0">
                <a:solidFill>
                  <a:srgbClr val="FF0000"/>
                </a:solidFill>
              </a:rPr>
              <a:t>R2, </a:t>
            </a:r>
            <a:r>
              <a:rPr lang="en-US" dirty="0" smtClean="0"/>
              <a:t>R0</a:t>
            </a:r>
          </a:p>
          <a:p>
            <a:r>
              <a:rPr lang="en-US" dirty="0" smtClean="0"/>
              <a:t>C:   ADD  R7, R5, R4 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4561378" y="4212741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561378" y="457980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5661829" y="458462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Cloud 17"/>
          <p:cNvSpPr/>
          <p:nvPr/>
        </p:nvSpPr>
        <p:spPr>
          <a:xfrm>
            <a:off x="5661829" y="4969927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6815944" y="4975797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815944" y="5381401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8879" y="3819611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68879" y="4212741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78815" y="1062228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3980660" y="1062228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3510304" y="1158478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950604" y="1158478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19916" y="1062228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Exec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6463544" y="1158478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904669" y="1062228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Mem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7882480" y="1158478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477430" y="1062228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WB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4083208" y="2048786"/>
            <a:ext cx="564022" cy="37296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Reg</a:t>
            </a:r>
            <a:endParaRPr lang="en-US" sz="1200" dirty="0" smtClean="0"/>
          </a:p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V="1">
            <a:off x="4365219" y="1770271"/>
            <a:ext cx="366094" cy="278515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2"/>
            <a:endCxn id="54" idx="3"/>
          </p:cNvCxnSpPr>
          <p:nvPr/>
        </p:nvCxnSpPr>
        <p:spPr>
          <a:xfrm flipH="1">
            <a:off x="4647230" y="1748006"/>
            <a:ext cx="4163485" cy="487264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9" idx="1"/>
          </p:cNvCxnSpPr>
          <p:nvPr/>
        </p:nvCxnSpPr>
        <p:spPr>
          <a:xfrm>
            <a:off x="5147157" y="1396094"/>
            <a:ext cx="372759" cy="902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rapezoid 8"/>
          <p:cNvSpPr/>
          <p:nvPr/>
        </p:nvSpPr>
        <p:spPr>
          <a:xfrm>
            <a:off x="4628631" y="1635940"/>
            <a:ext cx="710866" cy="134331"/>
          </a:xfrm>
          <a:prstGeom prst="trapezoid">
            <a:avLst>
              <a:gd name="adj" fmla="val 5657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MUX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endCxn id="9" idx="2"/>
          </p:cNvCxnSpPr>
          <p:nvPr/>
        </p:nvCxnSpPr>
        <p:spPr>
          <a:xfrm flipH="1" flipV="1">
            <a:off x="4984064" y="1770271"/>
            <a:ext cx="239162" cy="34568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368879" y="4579805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362258" y="4940371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62610" y="530742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2962" y="568342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363314" y="6032595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Quiz on Forwarding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79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47" y="5758749"/>
            <a:ext cx="5761379" cy="994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31" y="5817410"/>
            <a:ext cx="8510588" cy="78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Forwarding (all stages)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828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A:   ADD </a:t>
            </a:r>
            <a:r>
              <a:rPr lang="en-US" dirty="0" smtClean="0">
                <a:solidFill>
                  <a:srgbClr val="FF0000"/>
                </a:solidFill>
              </a:rPr>
              <a:t>R2</a:t>
            </a:r>
            <a:r>
              <a:rPr lang="en-US" dirty="0" smtClean="0"/>
              <a:t>, R1, R0</a:t>
            </a:r>
          </a:p>
          <a:p>
            <a:r>
              <a:rPr lang="en-US" dirty="0" smtClean="0"/>
              <a:t>B:   ADD  R3, </a:t>
            </a:r>
            <a:r>
              <a:rPr lang="en-US" dirty="0" smtClean="0">
                <a:solidFill>
                  <a:srgbClr val="FF0000"/>
                </a:solidFill>
              </a:rPr>
              <a:t>R2, </a:t>
            </a:r>
            <a:r>
              <a:rPr lang="en-US" dirty="0" smtClean="0"/>
              <a:t>R0</a:t>
            </a:r>
          </a:p>
          <a:p>
            <a:r>
              <a:rPr lang="en-US" dirty="0" smtClean="0"/>
              <a:t>C:   ADD  R7, R5, R4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03075" y="3029962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2504920" y="3029962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2034564" y="3126212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474864" y="3126212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44176" y="3029962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Exec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4987804" y="3126212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28929" y="3029962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Mem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6406740" y="3126212"/>
            <a:ext cx="196553" cy="475232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01690" y="3029962"/>
            <a:ext cx="666570" cy="685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WB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2607468" y="4016520"/>
            <a:ext cx="564022" cy="37296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Reg</a:t>
            </a:r>
            <a:endParaRPr lang="en-US" sz="1200" dirty="0" smtClean="0"/>
          </a:p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V="1">
            <a:off x="2889479" y="3738005"/>
            <a:ext cx="366094" cy="278515"/>
          </a:xfrm>
          <a:prstGeom prst="straightConnector1">
            <a:avLst/>
          </a:prstGeom>
          <a:ln w="5715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171490" y="4310332"/>
            <a:ext cx="4163485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49" idx="1"/>
          </p:cNvCxnSpPr>
          <p:nvPr/>
        </p:nvCxnSpPr>
        <p:spPr>
          <a:xfrm>
            <a:off x="3671417" y="3363828"/>
            <a:ext cx="372759" cy="902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rapezoid 8"/>
          <p:cNvSpPr/>
          <p:nvPr/>
        </p:nvSpPr>
        <p:spPr>
          <a:xfrm>
            <a:off x="3152890" y="3603674"/>
            <a:ext cx="891285" cy="134331"/>
          </a:xfrm>
          <a:prstGeom prst="trapezoid">
            <a:avLst>
              <a:gd name="adj" fmla="val 5657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MUX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3508324" y="3738005"/>
            <a:ext cx="90209" cy="57232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3" idx="2"/>
          </p:cNvCxnSpPr>
          <p:nvPr/>
        </p:nvCxnSpPr>
        <p:spPr>
          <a:xfrm>
            <a:off x="7334975" y="3715740"/>
            <a:ext cx="0" cy="594592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3739250" y="3715741"/>
            <a:ext cx="446486" cy="300779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2"/>
          </p:cNvCxnSpPr>
          <p:nvPr/>
        </p:nvCxnSpPr>
        <p:spPr>
          <a:xfrm flipH="1">
            <a:off x="4185737" y="3715740"/>
            <a:ext cx="191724" cy="30078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1" idx="2"/>
          </p:cNvCxnSpPr>
          <p:nvPr/>
        </p:nvCxnSpPr>
        <p:spPr>
          <a:xfrm flipH="1">
            <a:off x="4257287" y="3715740"/>
            <a:ext cx="1504927" cy="444790"/>
          </a:xfrm>
          <a:prstGeom prst="straightConnector1">
            <a:avLst/>
          </a:prstGeom>
          <a:ln w="57150" cmpd="sng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3627265" y="3859752"/>
            <a:ext cx="630022" cy="300778"/>
          </a:xfrm>
          <a:prstGeom prst="straightConnector1">
            <a:avLst/>
          </a:prstGeom>
          <a:ln w="5715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4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Forwarding (all stages)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43199"/>
              </p:ext>
            </p:extLst>
          </p:nvPr>
        </p:nvGraphicFramePr>
        <p:xfrm>
          <a:off x="949294" y="2687407"/>
          <a:ext cx="6680892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8973"/>
                <a:gridCol w="947991"/>
                <a:gridCol w="1113482"/>
                <a:gridCol w="1113482"/>
                <a:gridCol w="1113482"/>
                <a:gridCol w="11134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R2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A(Bypass)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828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A:   ADD </a:t>
            </a:r>
            <a:r>
              <a:rPr lang="en-US" dirty="0" smtClean="0">
                <a:solidFill>
                  <a:srgbClr val="FF0000"/>
                </a:solidFill>
              </a:rPr>
              <a:t>R2</a:t>
            </a:r>
            <a:r>
              <a:rPr lang="en-US" dirty="0" smtClean="0"/>
              <a:t>, R1, R0</a:t>
            </a:r>
          </a:p>
          <a:p>
            <a:r>
              <a:rPr lang="en-US" dirty="0" smtClean="0"/>
              <a:t>B:   ADD  R3, </a:t>
            </a:r>
            <a:r>
              <a:rPr lang="en-US" dirty="0" smtClean="0">
                <a:solidFill>
                  <a:srgbClr val="FF0000"/>
                </a:solidFill>
              </a:rPr>
              <a:t>R2, </a:t>
            </a:r>
            <a:r>
              <a:rPr lang="en-US" dirty="0" smtClean="0"/>
              <a:t>R0</a:t>
            </a:r>
          </a:p>
          <a:p>
            <a:r>
              <a:rPr lang="en-US" dirty="0" smtClean="0"/>
              <a:t>C:   ADD  R7, R5, R4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Super-Scalar </a:t>
            </a:r>
            <a:r>
              <a:rPr lang="en-US" dirty="0" smtClean="0"/>
              <a:t>Pipelines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05136"/>
              </p:ext>
            </p:extLst>
          </p:nvPr>
        </p:nvGraphicFramePr>
        <p:xfrm>
          <a:off x="1008078" y="2992207"/>
          <a:ext cx="6680892" cy="2966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8973"/>
                <a:gridCol w="947991"/>
                <a:gridCol w="1113482"/>
                <a:gridCol w="1113482"/>
                <a:gridCol w="1113482"/>
                <a:gridCol w="11134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C,D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G,H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E,F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C,D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I,J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G,H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C,D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K,L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I,J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G,H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C,D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M,N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K,L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I,J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G,H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E,F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019300" y="1269326"/>
            <a:ext cx="4965700" cy="935335"/>
            <a:chOff x="2019300" y="1269326"/>
            <a:chExt cx="4965700" cy="935335"/>
          </a:xfrm>
        </p:grpSpPr>
        <p:sp>
          <p:nvSpPr>
            <p:cNvPr id="5" name="Rectangle 4"/>
            <p:cNvSpPr/>
            <p:nvPr/>
          </p:nvSpPr>
          <p:spPr>
            <a:xfrm>
              <a:off x="2019300" y="1295400"/>
              <a:ext cx="4965700" cy="4445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19300" y="1739900"/>
              <a:ext cx="4965700" cy="4445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921000" y="1295400"/>
              <a:ext cx="0" cy="8890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924300" y="1295400"/>
              <a:ext cx="0" cy="8890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53000" y="1295400"/>
              <a:ext cx="0" cy="8890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80100" y="1295400"/>
              <a:ext cx="0" cy="8890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73300" y="1298833"/>
              <a:ext cx="4820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F1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73300" y="1742996"/>
              <a:ext cx="4820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F2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75000" y="1315661"/>
              <a:ext cx="530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8300" y="1269326"/>
              <a:ext cx="490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45100" y="1281352"/>
              <a:ext cx="603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5700" y="1295400"/>
              <a:ext cx="614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75000" y="1709361"/>
              <a:ext cx="530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r>
                <a:rPr lang="en-US" sz="2400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78300" y="1722735"/>
              <a:ext cx="490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</a:t>
              </a:r>
              <a:r>
                <a:rPr lang="en-US" sz="2400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45100" y="1709361"/>
              <a:ext cx="603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35700" y="1730991"/>
              <a:ext cx="614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</a:t>
              </a:r>
              <a:r>
                <a:rPr lang="en-US" sz="2400" dirty="0"/>
                <a:t>2</a:t>
              </a: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1282700" y="1509067"/>
            <a:ext cx="508000" cy="461665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5245" y="1509067"/>
            <a:ext cx="52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in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7122186" y="1478528"/>
            <a:ext cx="508000" cy="461665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662428" y="1538069"/>
            <a:ext cx="78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out?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28222" y="2444234"/>
            <a:ext cx="4918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Assume independent instructions A-N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2395421" y="4128893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8121" y="4487360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82943" y="4874094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08121" y="5255831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370243" y="5626758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0731" y="6153061"/>
            <a:ext cx="859998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How about the complexity of Dependency Check and Forwarding?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43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about Control Dependency?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9348"/>
              </p:ext>
            </p:extLst>
          </p:nvPr>
        </p:nvGraphicFramePr>
        <p:xfrm>
          <a:off x="949294" y="2687407"/>
          <a:ext cx="6680892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78973"/>
                <a:gridCol w="947991"/>
                <a:gridCol w="1113482"/>
                <a:gridCol w="1113482"/>
                <a:gridCol w="1113482"/>
                <a:gridCol w="11134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 (stall)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(stall)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(stall)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(PC</a:t>
                      </a:r>
                      <a:r>
                        <a:rPr lang="en-US" baseline="0" dirty="0" smtClean="0"/>
                        <a:t> 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828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A:   BR  </a:t>
            </a:r>
            <a:r>
              <a:rPr lang="en-US" dirty="0" err="1" smtClean="0"/>
              <a:t>nzp</a:t>
            </a:r>
            <a:r>
              <a:rPr lang="en-US" dirty="0" smtClean="0"/>
              <a:t>, C  </a:t>
            </a:r>
          </a:p>
          <a:p>
            <a:r>
              <a:rPr lang="en-US" dirty="0" smtClean="0"/>
              <a:t>B:   ADD  R3,R3, #5</a:t>
            </a:r>
          </a:p>
          <a:p>
            <a:r>
              <a:rPr lang="en-US" dirty="0" smtClean="0"/>
              <a:t>C:   ADD  R7, R5, R4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6207" y="1062228"/>
            <a:ext cx="6565185" cy="998751"/>
            <a:chOff x="867203" y="2772716"/>
            <a:chExt cx="6871027" cy="1484985"/>
          </a:xfrm>
        </p:grpSpPr>
        <p:sp>
          <p:nvSpPr>
            <p:cNvPr id="6" name="Rectangle 5"/>
            <p:cNvSpPr/>
            <p:nvPr/>
          </p:nvSpPr>
          <p:spPr>
            <a:xfrm>
              <a:off x="867203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Fetch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4354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Dec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42086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9483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45316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Exec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32904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94579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Mem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7942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40608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WB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>
              <a:stCxn id="12" idx="2"/>
            </p:cNvCxnSpPr>
            <p:nvPr/>
          </p:nvCxnSpPr>
          <p:spPr>
            <a:xfrm flipH="1">
              <a:off x="1564828" y="3792360"/>
              <a:ext cx="4178562" cy="465341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618755" y="1828219"/>
            <a:ext cx="564022" cy="37296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PC</a:t>
            </a:r>
          </a:p>
        </p:txBody>
      </p:sp>
      <p:sp>
        <p:nvSpPr>
          <p:cNvPr id="21" name="Cloud 20"/>
          <p:cNvSpPr/>
          <p:nvPr/>
        </p:nvSpPr>
        <p:spPr>
          <a:xfrm>
            <a:off x="3417159" y="385193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Cloud 21"/>
          <p:cNvSpPr/>
          <p:nvPr/>
        </p:nvSpPr>
        <p:spPr>
          <a:xfrm>
            <a:off x="3510304" y="424279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4567761" y="4247615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3510304" y="4590719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Cloud 24"/>
          <p:cNvSpPr/>
          <p:nvPr/>
        </p:nvSpPr>
        <p:spPr>
          <a:xfrm>
            <a:off x="4567761" y="4595539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Cloud 25"/>
          <p:cNvSpPr/>
          <p:nvPr/>
        </p:nvSpPr>
        <p:spPr>
          <a:xfrm>
            <a:off x="5657872" y="4590719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Cloud 26"/>
          <p:cNvSpPr/>
          <p:nvPr/>
        </p:nvSpPr>
        <p:spPr>
          <a:xfrm>
            <a:off x="4567761" y="4955979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Cloud 27"/>
          <p:cNvSpPr/>
          <p:nvPr/>
        </p:nvSpPr>
        <p:spPr>
          <a:xfrm>
            <a:off x="5657872" y="4960799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6794099" y="4965619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Cloud 29"/>
          <p:cNvSpPr/>
          <p:nvPr/>
        </p:nvSpPr>
        <p:spPr>
          <a:xfrm>
            <a:off x="5657872" y="5342144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Cloud 30"/>
          <p:cNvSpPr/>
          <p:nvPr/>
        </p:nvSpPr>
        <p:spPr>
          <a:xfrm>
            <a:off x="6794099" y="5346964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Cloud 31"/>
          <p:cNvSpPr/>
          <p:nvPr/>
        </p:nvSpPr>
        <p:spPr>
          <a:xfrm>
            <a:off x="6794099" y="5700608"/>
            <a:ext cx="579396" cy="295160"/>
          </a:xfrm>
          <a:prstGeom prst="clou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68879" y="3452688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47034" y="3816158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47034" y="4207018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368879" y="4559971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47034" y="4938996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347034" y="5306367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68879" y="5700608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68879" y="6079724"/>
            <a:ext cx="5026461" cy="33093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3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D</a:t>
            </a:r>
            <a:r>
              <a:rPr lang="en-US" dirty="0" smtClean="0"/>
              <a:t>esign a Fast Processor?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65621" y="3505200"/>
            <a:ext cx="2895600" cy="1676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Perform Execution  Quickly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894021" y="4114800"/>
            <a:ext cx="1295400" cy="3810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/>
          <p:cNvSpPr/>
          <p:nvPr/>
        </p:nvSpPr>
        <p:spPr>
          <a:xfrm>
            <a:off x="5484821" y="2667000"/>
            <a:ext cx="381000" cy="762000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57200" y="3886200"/>
            <a:ext cx="2182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Get Instructions </a:t>
            </a:r>
          </a:p>
          <a:p>
            <a:pPr algn="ctr"/>
            <a:r>
              <a:rPr lang="en-US" sz="2400" dirty="0" smtClean="0"/>
              <a:t>Quickly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12074" y="1641901"/>
            <a:ext cx="1291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Get Data</a:t>
            </a:r>
          </a:p>
          <a:p>
            <a:pPr algn="ctr"/>
            <a:r>
              <a:rPr lang="en-US" sz="2400" dirty="0" smtClean="0"/>
              <a:t>Quickly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315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Why is this an important bottleneck?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2903" y="1130042"/>
            <a:ext cx="7975400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On average, 20% of the instructions are control flow (branches)</a:t>
            </a:r>
          </a:p>
          <a:p>
            <a:endParaRPr lang="en-US" sz="2200" dirty="0"/>
          </a:p>
          <a:p>
            <a:r>
              <a:rPr lang="en-US" sz="2200" dirty="0" smtClean="0"/>
              <a:t>Lets assume a machine with CPI=1</a:t>
            </a:r>
          </a:p>
          <a:p>
            <a:endParaRPr lang="en-US" sz="2200" dirty="0"/>
          </a:p>
          <a:p>
            <a:r>
              <a:rPr lang="en-US" sz="2200" dirty="0" smtClean="0"/>
              <a:t>For 20% of instructions, we </a:t>
            </a:r>
            <a:r>
              <a:rPr lang="en-US" sz="2200" smtClean="0"/>
              <a:t>have to add </a:t>
            </a:r>
            <a:r>
              <a:rPr lang="en-US" sz="2200" dirty="0" smtClean="0"/>
              <a:t>three cycles of bubbles. </a:t>
            </a:r>
          </a:p>
          <a:p>
            <a:r>
              <a:rPr lang="en-US" sz="2200" dirty="0" smtClean="0"/>
              <a:t>What is the net CPI?</a:t>
            </a:r>
          </a:p>
          <a:p>
            <a:endParaRPr lang="en-US" sz="2200" dirty="0" smtClean="0"/>
          </a:p>
          <a:p>
            <a:r>
              <a:rPr lang="en-US" sz="2200" dirty="0" smtClean="0"/>
              <a:t>Let there be 100 instructions, so perfect cycles=100</a:t>
            </a:r>
          </a:p>
          <a:p>
            <a:endParaRPr lang="en-US" sz="2200" dirty="0"/>
          </a:p>
          <a:p>
            <a:r>
              <a:rPr lang="en-US" sz="2200" dirty="0" smtClean="0"/>
              <a:t>20 instructions @ 3 extra cycles = 60 cycles additional</a:t>
            </a:r>
          </a:p>
          <a:p>
            <a:endParaRPr lang="en-US" sz="2200" dirty="0"/>
          </a:p>
          <a:p>
            <a:r>
              <a:rPr lang="en-US" sz="2200" dirty="0" smtClean="0"/>
              <a:t>Total cycles = 100+60 = 160 </a:t>
            </a:r>
            <a:r>
              <a:rPr lang="en-US" sz="2200" dirty="0" smtClean="0">
                <a:sym typeface="Wingdings"/>
              </a:rPr>
              <a:t> Net CPI is now 1.6</a:t>
            </a:r>
            <a:endParaRPr lang="en-US" sz="2200" dirty="0">
              <a:sym typeface="Wingdings"/>
            </a:endParaRPr>
          </a:p>
          <a:p>
            <a:r>
              <a:rPr lang="en-US" sz="2200" dirty="0" smtClean="0">
                <a:solidFill>
                  <a:srgbClr val="800000"/>
                </a:solidFill>
                <a:sym typeface="Wingdings"/>
              </a:rPr>
              <a:t>Slowdown of 60% !</a:t>
            </a:r>
            <a:endParaRPr lang="en-US" sz="2200" dirty="0">
              <a:solidFill>
                <a:srgbClr val="8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4848" y="3504720"/>
            <a:ext cx="6609528" cy="211885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56235" y="5912146"/>
            <a:ext cx="616658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Modern pipelines are 15-20 deep, so 12-16 bubbles per branch!</a:t>
            </a:r>
          </a:p>
          <a:p>
            <a:pPr algn="ctr"/>
            <a:r>
              <a:rPr lang="en-US" dirty="0" smtClean="0"/>
              <a:t>What can we do to mitigate this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Timing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 simulation</a:t>
            </a:r>
          </a:p>
          <a:p>
            <a:r>
              <a:rPr lang="en-US" dirty="0" smtClean="0"/>
              <a:t>Simulate how many cycles to execute programs </a:t>
            </a:r>
          </a:p>
          <a:p>
            <a:r>
              <a:rPr lang="en-US" dirty="0" smtClean="0"/>
              <a:t>In the previous example, how many cycles?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 Finding out how many cycles? That’s the timing simulator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2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driven vs. Execution 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Trace driven: instructions are all executed</a:t>
            </a:r>
          </a:p>
          <a:p>
            <a:pPr lvl="1"/>
            <a:r>
              <a:rPr lang="en-US" dirty="0" smtClean="0"/>
              <a:t>Easy to develop a simulator</a:t>
            </a:r>
          </a:p>
          <a:p>
            <a:pPr lvl="1"/>
            <a:r>
              <a:rPr lang="en-US" dirty="0" smtClean="0"/>
              <a:t>Could be faster to simulate </a:t>
            </a:r>
          </a:p>
          <a:p>
            <a:pPr lvl="1"/>
            <a:r>
              <a:rPr lang="en-US" dirty="0" smtClean="0"/>
              <a:t>Our lab assignment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Execution driven: simulator executes instructions during simulation time. </a:t>
            </a:r>
          </a:p>
          <a:p>
            <a:pPr lvl="1"/>
            <a:r>
              <a:rPr lang="en-US" dirty="0" smtClean="0"/>
              <a:t>Development time is longer. </a:t>
            </a:r>
          </a:p>
          <a:p>
            <a:pPr lvl="1"/>
            <a:r>
              <a:rPr lang="en-US" dirty="0" smtClean="0"/>
              <a:t>Can simulate wrong-path instructions, multi thread instruction behavior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4191" y="1447800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Fundamental for faster processing</a:t>
            </a:r>
          </a:p>
          <a:p>
            <a:endParaRPr lang="en-US" sz="2400" dirty="0"/>
          </a:p>
          <a:p>
            <a:r>
              <a:rPr lang="en-US" sz="2400" dirty="0" smtClean="0"/>
              <a:t>Key idea: </a:t>
            </a:r>
          </a:p>
          <a:p>
            <a:r>
              <a:rPr lang="en-US" sz="2400" dirty="0" smtClean="0"/>
              <a:t>Instruction processing involves many steps. </a:t>
            </a:r>
            <a:r>
              <a:rPr lang="en-US" sz="2400" dirty="0" err="1" smtClean="0"/>
              <a:t>Eg</a:t>
            </a:r>
            <a:r>
              <a:rPr lang="en-US" sz="2400" dirty="0" smtClean="0"/>
              <a:t>. Fetch, Decode..</a:t>
            </a:r>
          </a:p>
          <a:p>
            <a:r>
              <a:rPr lang="en-US" sz="2400" dirty="0" smtClean="0"/>
              <a:t>Don</a:t>
            </a:r>
            <a:r>
              <a:rPr lang="fr-FR" sz="2400" dirty="0" smtClean="0"/>
              <a:t>’</a:t>
            </a:r>
            <a:r>
              <a:rPr lang="en-US" sz="2400" dirty="0" smtClean="0"/>
              <a:t>t wait for processing of next instructions till all steps finish</a:t>
            </a:r>
          </a:p>
          <a:p>
            <a:endParaRPr lang="en-US" sz="2400" dirty="0"/>
          </a:p>
          <a:p>
            <a:r>
              <a:rPr lang="en-US" sz="2400" dirty="0" smtClean="0"/>
              <a:t>Need: Latches to store intermediate state</a:t>
            </a:r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362200" y="4419600"/>
            <a:ext cx="10668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Decode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" y="4419600"/>
            <a:ext cx="10668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Fetch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38600" y="4419600"/>
            <a:ext cx="10668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Execute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4419600"/>
            <a:ext cx="10668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Memory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4419600"/>
            <a:ext cx="10668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Write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752600" y="5029200"/>
            <a:ext cx="609600" cy="228600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ight Arrow 20"/>
          <p:cNvSpPr/>
          <p:nvPr/>
        </p:nvSpPr>
        <p:spPr>
          <a:xfrm>
            <a:off x="3429000" y="5029200"/>
            <a:ext cx="609600" cy="228600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ight Arrow 21"/>
          <p:cNvSpPr/>
          <p:nvPr/>
        </p:nvSpPr>
        <p:spPr>
          <a:xfrm>
            <a:off x="5105400" y="5029200"/>
            <a:ext cx="609600" cy="228600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ight Arrow 22"/>
          <p:cNvSpPr/>
          <p:nvPr/>
        </p:nvSpPr>
        <p:spPr>
          <a:xfrm>
            <a:off x="6781800" y="5029200"/>
            <a:ext cx="609600" cy="228600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905000" y="4572000"/>
            <a:ext cx="5334000" cy="1143000"/>
            <a:chOff x="1905000" y="4572000"/>
            <a:chExt cx="5334000" cy="1143000"/>
          </a:xfrm>
        </p:grpSpPr>
        <p:sp>
          <p:nvSpPr>
            <p:cNvPr id="24" name="Rectangle 23"/>
            <p:cNvSpPr/>
            <p:nvPr/>
          </p:nvSpPr>
          <p:spPr>
            <a:xfrm>
              <a:off x="1905000" y="4572000"/>
              <a:ext cx="228600" cy="1143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572000"/>
              <a:ext cx="228600" cy="1143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34000" y="4572000"/>
              <a:ext cx="228600" cy="1143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10400" y="4572000"/>
              <a:ext cx="228600" cy="1143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606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Latch: holds value for the next cycle.</a:t>
            </a:r>
          </a:p>
          <a:p>
            <a:r>
              <a:rPr lang="en-US" dirty="0" smtClean="0"/>
              <a:t>We assume edge latch.</a:t>
            </a:r>
          </a:p>
          <a:p>
            <a:r>
              <a:rPr lang="en-US" dirty="0" smtClean="0"/>
              <a:t>The latch value is changed at the end of clock cycle.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45720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685800" y="4419600"/>
            <a:ext cx="304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42672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1066800" y="4419600"/>
            <a:ext cx="30480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9200" y="45720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1447800" y="4419600"/>
            <a:ext cx="304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00200" y="42672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1828800" y="4419600"/>
            <a:ext cx="30480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81200" y="45720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2209800" y="4419600"/>
            <a:ext cx="304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62200" y="42672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2590800" y="4419600"/>
            <a:ext cx="30480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743200" y="45720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2971800" y="4419600"/>
            <a:ext cx="304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24200" y="42672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3352800" y="4419600"/>
            <a:ext cx="30480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5200" y="45720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3733800" y="4419600"/>
            <a:ext cx="304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86200" y="42672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4114800" y="4419600"/>
            <a:ext cx="30480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67200" y="45720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4495800" y="4419600"/>
            <a:ext cx="304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48200" y="42672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876800" y="4419600"/>
            <a:ext cx="30480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29200" y="45720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5257800" y="4419600"/>
            <a:ext cx="304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42672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5638800" y="4419600"/>
            <a:ext cx="30480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91200" y="45720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71500" y="4762500"/>
            <a:ext cx="1143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723900" y="4762500"/>
            <a:ext cx="1143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>
            <a:off x="1143000" y="5029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8200" y="54102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set up &amp; hold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8600" y="510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010101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304800" y="50292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42900" y="4991100"/>
            <a:ext cx="457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419100" y="4991100"/>
            <a:ext cx="457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495300" y="4991100"/>
            <a:ext cx="457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533400" y="50292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571500" y="4991100"/>
            <a:ext cx="457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647700" y="4991100"/>
            <a:ext cx="457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 flipH="1">
            <a:off x="723900" y="4991100"/>
            <a:ext cx="457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762000" y="50292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 flipH="1">
            <a:off x="800100" y="4991100"/>
            <a:ext cx="457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876300" y="4991100"/>
            <a:ext cx="457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1028700" y="49149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143000" y="525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71600" y="4724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858000" y="4876800"/>
            <a:ext cx="609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10200" y="5029200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Combinational logic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3" idx="3"/>
            <a:endCxn id="92" idx="1"/>
          </p:cNvCxnSpPr>
          <p:nvPr/>
        </p:nvCxnSpPr>
        <p:spPr>
          <a:xfrm flipV="1">
            <a:off x="6629400" y="5295900"/>
            <a:ext cx="2286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858000" y="5181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latch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7696200" y="5029200"/>
            <a:ext cx="1143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Combinational logic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>
            <a:endCxn id="99" idx="1"/>
          </p:cNvCxnSpPr>
          <p:nvPr/>
        </p:nvCxnSpPr>
        <p:spPr>
          <a:xfrm>
            <a:off x="7467600" y="53340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35130" y="480563"/>
            <a:ext cx="4924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Basic Five Stage Pipeline</a:t>
            </a:r>
            <a:endParaRPr lang="en-US" sz="3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867203" y="2772716"/>
            <a:ext cx="6871027" cy="2021399"/>
            <a:chOff x="867203" y="2772716"/>
            <a:chExt cx="6871027" cy="2021399"/>
          </a:xfrm>
        </p:grpSpPr>
        <p:sp>
          <p:nvSpPr>
            <p:cNvPr id="4" name="Rectangle 3"/>
            <p:cNvSpPr/>
            <p:nvPr/>
          </p:nvSpPr>
          <p:spPr>
            <a:xfrm>
              <a:off x="867203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Fetch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34354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42086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49483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45316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32904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94579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17942" y="2915824"/>
              <a:ext cx="205709" cy="706595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40608" y="2772716"/>
              <a:ext cx="697622" cy="1019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WB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41679" y="4239572"/>
              <a:ext cx="590297" cy="554543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Reg</a:t>
              </a:r>
              <a:endParaRPr lang="en-US" dirty="0" smtClean="0"/>
            </a:p>
            <a:p>
              <a:pPr algn="ctr"/>
              <a:r>
                <a:rPr lang="en-US" dirty="0" smtClean="0"/>
                <a:t>File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2736828" y="3434590"/>
              <a:ext cx="612655" cy="804982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5" idx="2"/>
              <a:endCxn id="7" idx="3"/>
            </p:cNvCxnSpPr>
            <p:nvPr/>
          </p:nvCxnSpPr>
          <p:spPr>
            <a:xfrm flipH="1">
              <a:off x="3031976" y="3792360"/>
              <a:ext cx="4357443" cy="724484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3"/>
              <a:endCxn id="28" idx="1"/>
            </p:cNvCxnSpPr>
            <p:nvPr/>
          </p:nvCxnSpPr>
          <p:spPr>
            <a:xfrm>
              <a:off x="3555192" y="3269122"/>
              <a:ext cx="390124" cy="13416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1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Each Stage can take Multiple Cycles  </a:t>
            </a:r>
            <a:endParaRPr lang="en-US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566863"/>
            <a:ext cx="7683500" cy="930275"/>
          </a:xfrm>
        </p:spPr>
        <p:txBody>
          <a:bodyPr/>
          <a:lstStyle/>
          <a:p>
            <a:pPr>
              <a:buNone/>
            </a:pPr>
            <a:r>
              <a:rPr lang="en-US" dirty="0"/>
              <a:t>Example: MIPS R4000</a:t>
            </a: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1093788" y="3368676"/>
            <a:ext cx="365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680965" name="Text Box 5"/>
          <p:cNvSpPr txBox="1">
            <a:spLocks noChangeArrowheads="1"/>
          </p:cNvSpPr>
          <p:nvPr/>
        </p:nvSpPr>
        <p:spPr bwMode="auto">
          <a:xfrm>
            <a:off x="1730375" y="3398838"/>
            <a:ext cx="3873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ID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6362700" y="3384551"/>
            <a:ext cx="6588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MEM</a:t>
            </a:r>
          </a:p>
        </p:txBody>
      </p:sp>
      <p:sp>
        <p:nvSpPr>
          <p:cNvPr id="680967" name="Text Box 7"/>
          <p:cNvSpPr txBox="1">
            <a:spLocks noChangeArrowheads="1"/>
          </p:cNvSpPr>
          <p:nvPr/>
        </p:nvSpPr>
        <p:spPr bwMode="auto">
          <a:xfrm>
            <a:off x="7091363" y="3382963"/>
            <a:ext cx="5222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WB</a:t>
            </a:r>
          </a:p>
        </p:txBody>
      </p:sp>
      <p:sp>
        <p:nvSpPr>
          <p:cNvPr id="680968" name="Text Box 8"/>
          <p:cNvSpPr txBox="1">
            <a:spLocks noChangeArrowheads="1"/>
          </p:cNvSpPr>
          <p:nvPr/>
        </p:nvSpPr>
        <p:spPr bwMode="auto">
          <a:xfrm>
            <a:off x="3649663" y="2201863"/>
            <a:ext cx="11890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integer unit</a:t>
            </a:r>
          </a:p>
        </p:txBody>
      </p:sp>
      <p:sp>
        <p:nvSpPr>
          <p:cNvPr id="680969" name="Text Box 9"/>
          <p:cNvSpPr txBox="1">
            <a:spLocks noChangeArrowheads="1"/>
          </p:cNvSpPr>
          <p:nvPr/>
        </p:nvSpPr>
        <p:spPr bwMode="auto">
          <a:xfrm>
            <a:off x="3538538" y="3022601"/>
            <a:ext cx="1458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FP/int Multiply</a:t>
            </a:r>
          </a:p>
        </p:txBody>
      </p:sp>
      <p:sp>
        <p:nvSpPr>
          <p:cNvPr id="680970" name="Text Box 10"/>
          <p:cNvSpPr txBox="1">
            <a:spLocks noChangeArrowheads="1"/>
          </p:cNvSpPr>
          <p:nvPr/>
        </p:nvSpPr>
        <p:spPr bwMode="auto">
          <a:xfrm>
            <a:off x="3722688" y="3983038"/>
            <a:ext cx="10191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FP adder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3613150" y="4865688"/>
            <a:ext cx="13684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FP/int divider</a:t>
            </a:r>
          </a:p>
        </p:txBody>
      </p:sp>
      <p:sp>
        <p:nvSpPr>
          <p:cNvPr id="680972" name="Rectangle 12"/>
          <p:cNvSpPr>
            <a:spLocks noChangeArrowheads="1"/>
          </p:cNvSpPr>
          <p:nvPr/>
        </p:nvSpPr>
        <p:spPr bwMode="auto">
          <a:xfrm>
            <a:off x="1016000" y="3162301"/>
            <a:ext cx="604838" cy="868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0973" name="Rectangle 13"/>
          <p:cNvSpPr>
            <a:spLocks noChangeArrowheads="1"/>
          </p:cNvSpPr>
          <p:nvPr/>
        </p:nvSpPr>
        <p:spPr bwMode="auto">
          <a:xfrm>
            <a:off x="1633538" y="3160713"/>
            <a:ext cx="604837" cy="868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0974" name="Rectangle 14"/>
          <p:cNvSpPr>
            <a:spLocks noChangeArrowheads="1"/>
          </p:cNvSpPr>
          <p:nvPr/>
        </p:nvSpPr>
        <p:spPr bwMode="auto">
          <a:xfrm>
            <a:off x="7024688" y="3128963"/>
            <a:ext cx="604837" cy="868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0975" name="Rectangle 15"/>
          <p:cNvSpPr>
            <a:spLocks noChangeArrowheads="1"/>
          </p:cNvSpPr>
          <p:nvPr/>
        </p:nvSpPr>
        <p:spPr bwMode="auto">
          <a:xfrm>
            <a:off x="6418263" y="3127376"/>
            <a:ext cx="604837" cy="868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0976" name="Rectangle 16"/>
          <p:cNvSpPr>
            <a:spLocks noChangeArrowheads="1"/>
          </p:cNvSpPr>
          <p:nvPr/>
        </p:nvSpPr>
        <p:spPr bwMode="auto">
          <a:xfrm>
            <a:off x="4068763" y="2595563"/>
            <a:ext cx="371475" cy="2746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200"/>
              <a:t>ex</a:t>
            </a:r>
          </a:p>
        </p:txBody>
      </p:sp>
      <p:sp>
        <p:nvSpPr>
          <p:cNvPr id="680978" name="Rectangle 18"/>
          <p:cNvSpPr>
            <a:spLocks noChangeArrowheads="1"/>
          </p:cNvSpPr>
          <p:nvPr/>
        </p:nvSpPr>
        <p:spPr bwMode="auto">
          <a:xfrm>
            <a:off x="4067175" y="2508251"/>
            <a:ext cx="403225" cy="496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824163" y="3330576"/>
            <a:ext cx="2832100" cy="496887"/>
            <a:chOff x="1960" y="1951"/>
            <a:chExt cx="1784" cy="313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1960" y="1951"/>
              <a:ext cx="283" cy="313"/>
              <a:chOff x="1960" y="1951"/>
              <a:chExt cx="283" cy="313"/>
            </a:xfrm>
          </p:grpSpPr>
          <p:sp>
            <p:nvSpPr>
              <p:cNvPr id="680979" name="Rectangle 19"/>
              <p:cNvSpPr>
                <a:spLocks noChangeArrowheads="1"/>
              </p:cNvSpPr>
              <p:nvPr/>
            </p:nvSpPr>
            <p:spPr bwMode="auto">
              <a:xfrm>
                <a:off x="1961" y="2006"/>
                <a:ext cx="282" cy="1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200"/>
                  <a:t>m1</a:t>
                </a:r>
              </a:p>
            </p:txBody>
          </p:sp>
          <p:sp>
            <p:nvSpPr>
              <p:cNvPr id="680980" name="Rectangle 20"/>
              <p:cNvSpPr>
                <a:spLocks noChangeArrowheads="1"/>
              </p:cNvSpPr>
              <p:nvPr/>
            </p:nvSpPr>
            <p:spPr bwMode="auto">
              <a:xfrm>
                <a:off x="1960" y="1951"/>
                <a:ext cx="254" cy="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216" y="1951"/>
              <a:ext cx="283" cy="313"/>
              <a:chOff x="1960" y="1951"/>
              <a:chExt cx="283" cy="313"/>
            </a:xfrm>
          </p:grpSpPr>
          <p:sp>
            <p:nvSpPr>
              <p:cNvPr id="680983" name="Rectangle 23"/>
              <p:cNvSpPr>
                <a:spLocks noChangeArrowheads="1"/>
              </p:cNvSpPr>
              <p:nvPr/>
            </p:nvSpPr>
            <p:spPr bwMode="auto">
              <a:xfrm>
                <a:off x="1961" y="2006"/>
                <a:ext cx="282" cy="1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200"/>
                  <a:t>m2</a:t>
                </a:r>
              </a:p>
            </p:txBody>
          </p:sp>
          <p:sp>
            <p:nvSpPr>
              <p:cNvPr id="680984" name="Rectangle 24"/>
              <p:cNvSpPr>
                <a:spLocks noChangeArrowheads="1"/>
              </p:cNvSpPr>
              <p:nvPr/>
            </p:nvSpPr>
            <p:spPr bwMode="auto">
              <a:xfrm>
                <a:off x="1960" y="1951"/>
                <a:ext cx="254" cy="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466" y="1951"/>
              <a:ext cx="283" cy="313"/>
              <a:chOff x="1960" y="1951"/>
              <a:chExt cx="283" cy="313"/>
            </a:xfrm>
          </p:grpSpPr>
          <p:sp>
            <p:nvSpPr>
              <p:cNvPr id="680986" name="Rectangle 26"/>
              <p:cNvSpPr>
                <a:spLocks noChangeArrowheads="1"/>
              </p:cNvSpPr>
              <p:nvPr/>
            </p:nvSpPr>
            <p:spPr bwMode="auto">
              <a:xfrm>
                <a:off x="1961" y="2006"/>
                <a:ext cx="282" cy="1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200"/>
                  <a:t>m3</a:t>
                </a:r>
              </a:p>
            </p:txBody>
          </p:sp>
          <p:sp>
            <p:nvSpPr>
              <p:cNvPr id="680987" name="Rectangle 27"/>
              <p:cNvSpPr>
                <a:spLocks noChangeArrowheads="1"/>
              </p:cNvSpPr>
              <p:nvPr/>
            </p:nvSpPr>
            <p:spPr bwMode="auto">
              <a:xfrm>
                <a:off x="1960" y="1951"/>
                <a:ext cx="254" cy="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722" y="1951"/>
              <a:ext cx="283" cy="313"/>
              <a:chOff x="1960" y="1951"/>
              <a:chExt cx="283" cy="313"/>
            </a:xfrm>
          </p:grpSpPr>
          <p:sp>
            <p:nvSpPr>
              <p:cNvPr id="680989" name="Rectangle 29"/>
              <p:cNvSpPr>
                <a:spLocks noChangeArrowheads="1"/>
              </p:cNvSpPr>
              <p:nvPr/>
            </p:nvSpPr>
            <p:spPr bwMode="auto">
              <a:xfrm>
                <a:off x="1961" y="2006"/>
                <a:ext cx="282" cy="1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200"/>
                  <a:t>m4</a:t>
                </a:r>
              </a:p>
            </p:txBody>
          </p:sp>
          <p:sp>
            <p:nvSpPr>
              <p:cNvPr id="680990" name="Rectangle 30"/>
              <p:cNvSpPr>
                <a:spLocks noChangeArrowheads="1"/>
              </p:cNvSpPr>
              <p:nvPr/>
            </p:nvSpPr>
            <p:spPr bwMode="auto">
              <a:xfrm>
                <a:off x="1960" y="1951"/>
                <a:ext cx="254" cy="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963" y="1951"/>
              <a:ext cx="283" cy="313"/>
              <a:chOff x="1960" y="1951"/>
              <a:chExt cx="283" cy="313"/>
            </a:xfrm>
          </p:grpSpPr>
          <p:sp>
            <p:nvSpPr>
              <p:cNvPr id="680992" name="Rectangle 32"/>
              <p:cNvSpPr>
                <a:spLocks noChangeArrowheads="1"/>
              </p:cNvSpPr>
              <p:nvPr/>
            </p:nvSpPr>
            <p:spPr bwMode="auto">
              <a:xfrm>
                <a:off x="1961" y="2006"/>
                <a:ext cx="282" cy="1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200"/>
                  <a:t>m5</a:t>
                </a:r>
              </a:p>
            </p:txBody>
          </p:sp>
          <p:sp>
            <p:nvSpPr>
              <p:cNvPr id="680993" name="Rectangle 33"/>
              <p:cNvSpPr>
                <a:spLocks noChangeArrowheads="1"/>
              </p:cNvSpPr>
              <p:nvPr/>
            </p:nvSpPr>
            <p:spPr bwMode="auto">
              <a:xfrm>
                <a:off x="1960" y="1951"/>
                <a:ext cx="254" cy="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219" y="1951"/>
              <a:ext cx="283" cy="313"/>
              <a:chOff x="1960" y="1951"/>
              <a:chExt cx="283" cy="313"/>
            </a:xfrm>
          </p:grpSpPr>
          <p:sp>
            <p:nvSpPr>
              <p:cNvPr id="680995" name="Rectangle 35"/>
              <p:cNvSpPr>
                <a:spLocks noChangeArrowheads="1"/>
              </p:cNvSpPr>
              <p:nvPr/>
            </p:nvSpPr>
            <p:spPr bwMode="auto">
              <a:xfrm>
                <a:off x="1961" y="2006"/>
                <a:ext cx="282" cy="1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200"/>
                  <a:t>m6</a:t>
                </a:r>
              </a:p>
            </p:txBody>
          </p:sp>
          <p:sp>
            <p:nvSpPr>
              <p:cNvPr id="680996" name="Rectangle 36"/>
              <p:cNvSpPr>
                <a:spLocks noChangeArrowheads="1"/>
              </p:cNvSpPr>
              <p:nvPr/>
            </p:nvSpPr>
            <p:spPr bwMode="auto">
              <a:xfrm>
                <a:off x="1960" y="1951"/>
                <a:ext cx="254" cy="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3461" y="1951"/>
              <a:ext cx="283" cy="313"/>
              <a:chOff x="1960" y="1951"/>
              <a:chExt cx="283" cy="313"/>
            </a:xfrm>
          </p:grpSpPr>
          <p:sp>
            <p:nvSpPr>
              <p:cNvPr id="680998" name="Rectangle 38"/>
              <p:cNvSpPr>
                <a:spLocks noChangeArrowheads="1"/>
              </p:cNvSpPr>
              <p:nvPr/>
            </p:nvSpPr>
            <p:spPr bwMode="auto">
              <a:xfrm>
                <a:off x="1961" y="2006"/>
                <a:ext cx="282" cy="1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200"/>
                  <a:t>m7</a:t>
                </a:r>
              </a:p>
            </p:txBody>
          </p:sp>
          <p:sp>
            <p:nvSpPr>
              <p:cNvPr id="680999" name="Rectangle 39"/>
              <p:cNvSpPr>
                <a:spLocks noChangeArrowheads="1"/>
              </p:cNvSpPr>
              <p:nvPr/>
            </p:nvSpPr>
            <p:spPr bwMode="auto">
              <a:xfrm>
                <a:off x="1960" y="1951"/>
                <a:ext cx="254" cy="3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3363913" y="4259263"/>
            <a:ext cx="449262" cy="496888"/>
            <a:chOff x="1960" y="1951"/>
            <a:chExt cx="283" cy="313"/>
          </a:xfrm>
        </p:grpSpPr>
        <p:sp>
          <p:nvSpPr>
            <p:cNvPr id="681003" name="Rectangle 43"/>
            <p:cNvSpPr>
              <a:spLocks noChangeArrowheads="1"/>
            </p:cNvSpPr>
            <p:nvPr/>
          </p:nvSpPr>
          <p:spPr bwMode="auto">
            <a:xfrm>
              <a:off x="1961" y="2006"/>
              <a:ext cx="282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200"/>
                <a:t>a1</a:t>
              </a:r>
            </a:p>
          </p:txBody>
        </p:sp>
        <p:sp>
          <p:nvSpPr>
            <p:cNvPr id="681004" name="Rectangle 44"/>
            <p:cNvSpPr>
              <a:spLocks noChangeArrowheads="1"/>
            </p:cNvSpPr>
            <p:nvPr/>
          </p:nvSpPr>
          <p:spPr bwMode="auto">
            <a:xfrm>
              <a:off x="1960" y="1951"/>
              <a:ext cx="254" cy="3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770313" y="4259263"/>
            <a:ext cx="449262" cy="496888"/>
            <a:chOff x="1960" y="1951"/>
            <a:chExt cx="283" cy="313"/>
          </a:xfrm>
        </p:grpSpPr>
        <p:sp>
          <p:nvSpPr>
            <p:cNvPr id="681006" name="Rectangle 46"/>
            <p:cNvSpPr>
              <a:spLocks noChangeArrowheads="1"/>
            </p:cNvSpPr>
            <p:nvPr/>
          </p:nvSpPr>
          <p:spPr bwMode="auto">
            <a:xfrm>
              <a:off x="1961" y="2006"/>
              <a:ext cx="282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200"/>
                <a:t>a2</a:t>
              </a:r>
            </a:p>
          </p:txBody>
        </p:sp>
        <p:sp>
          <p:nvSpPr>
            <p:cNvPr id="681007" name="Rectangle 47"/>
            <p:cNvSpPr>
              <a:spLocks noChangeArrowheads="1"/>
            </p:cNvSpPr>
            <p:nvPr/>
          </p:nvSpPr>
          <p:spPr bwMode="auto">
            <a:xfrm>
              <a:off x="1960" y="1951"/>
              <a:ext cx="254" cy="3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4167188" y="4259263"/>
            <a:ext cx="449262" cy="496888"/>
            <a:chOff x="1960" y="1951"/>
            <a:chExt cx="283" cy="313"/>
          </a:xfrm>
        </p:grpSpPr>
        <p:sp>
          <p:nvSpPr>
            <p:cNvPr id="681009" name="Rectangle 49"/>
            <p:cNvSpPr>
              <a:spLocks noChangeArrowheads="1"/>
            </p:cNvSpPr>
            <p:nvPr/>
          </p:nvSpPr>
          <p:spPr bwMode="auto">
            <a:xfrm>
              <a:off x="1961" y="2006"/>
              <a:ext cx="282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200"/>
                <a:t>a3</a:t>
              </a:r>
            </a:p>
          </p:txBody>
        </p:sp>
        <p:sp>
          <p:nvSpPr>
            <p:cNvPr id="681010" name="Rectangle 50"/>
            <p:cNvSpPr>
              <a:spLocks noChangeArrowheads="1"/>
            </p:cNvSpPr>
            <p:nvPr/>
          </p:nvSpPr>
          <p:spPr bwMode="auto">
            <a:xfrm>
              <a:off x="1960" y="1951"/>
              <a:ext cx="254" cy="3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4573588" y="4259263"/>
            <a:ext cx="449262" cy="496888"/>
            <a:chOff x="1960" y="1951"/>
            <a:chExt cx="283" cy="313"/>
          </a:xfrm>
        </p:grpSpPr>
        <p:sp>
          <p:nvSpPr>
            <p:cNvPr id="681012" name="Rectangle 52"/>
            <p:cNvSpPr>
              <a:spLocks noChangeArrowheads="1"/>
            </p:cNvSpPr>
            <p:nvPr/>
          </p:nvSpPr>
          <p:spPr bwMode="auto">
            <a:xfrm>
              <a:off x="1961" y="2006"/>
              <a:ext cx="282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200"/>
                <a:t>a4</a:t>
              </a:r>
            </a:p>
          </p:txBody>
        </p:sp>
        <p:sp>
          <p:nvSpPr>
            <p:cNvPr id="681013" name="Rectangle 53"/>
            <p:cNvSpPr>
              <a:spLocks noChangeArrowheads="1"/>
            </p:cNvSpPr>
            <p:nvPr/>
          </p:nvSpPr>
          <p:spPr bwMode="auto">
            <a:xfrm>
              <a:off x="1960" y="1951"/>
              <a:ext cx="254" cy="3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81045" name="Rectangle 85"/>
          <p:cNvSpPr>
            <a:spLocks noChangeArrowheads="1"/>
          </p:cNvSpPr>
          <p:nvPr/>
        </p:nvSpPr>
        <p:spPr bwMode="auto">
          <a:xfrm>
            <a:off x="3879850" y="5200651"/>
            <a:ext cx="128587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200"/>
              <a:t>Div (lat = 25, Init inv=25)</a:t>
            </a:r>
          </a:p>
        </p:txBody>
      </p:sp>
      <p:sp>
        <p:nvSpPr>
          <p:cNvPr id="681046" name="Rectangle 86"/>
          <p:cNvSpPr>
            <a:spLocks noChangeArrowheads="1"/>
          </p:cNvSpPr>
          <p:nvPr/>
        </p:nvSpPr>
        <p:spPr bwMode="auto">
          <a:xfrm>
            <a:off x="2901950" y="5233988"/>
            <a:ext cx="2697163" cy="496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047" name="Line 87"/>
          <p:cNvSpPr>
            <a:spLocks noChangeShapeType="1"/>
          </p:cNvSpPr>
          <p:nvPr/>
        </p:nvSpPr>
        <p:spPr bwMode="auto">
          <a:xfrm flipV="1">
            <a:off x="2238375" y="2713038"/>
            <a:ext cx="1782763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048" name="Line 88"/>
          <p:cNvSpPr>
            <a:spLocks noChangeShapeType="1"/>
          </p:cNvSpPr>
          <p:nvPr/>
        </p:nvSpPr>
        <p:spPr bwMode="auto">
          <a:xfrm>
            <a:off x="2208213" y="3535363"/>
            <a:ext cx="604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049" name="Line 89"/>
          <p:cNvSpPr>
            <a:spLocks noChangeShapeType="1"/>
          </p:cNvSpPr>
          <p:nvPr/>
        </p:nvSpPr>
        <p:spPr bwMode="auto">
          <a:xfrm>
            <a:off x="2224088" y="3721101"/>
            <a:ext cx="1114425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050" name="Line 90"/>
          <p:cNvSpPr>
            <a:spLocks noChangeShapeType="1"/>
          </p:cNvSpPr>
          <p:nvPr/>
        </p:nvSpPr>
        <p:spPr bwMode="auto">
          <a:xfrm>
            <a:off x="2224088" y="3875088"/>
            <a:ext cx="665162" cy="158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051" name="Line 91"/>
          <p:cNvSpPr>
            <a:spLocks noChangeShapeType="1"/>
          </p:cNvSpPr>
          <p:nvPr/>
        </p:nvSpPr>
        <p:spPr bwMode="auto">
          <a:xfrm>
            <a:off x="4454525" y="2667001"/>
            <a:ext cx="1922463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052" name="Line 92"/>
          <p:cNvSpPr>
            <a:spLocks noChangeShapeType="1"/>
          </p:cNvSpPr>
          <p:nvPr/>
        </p:nvSpPr>
        <p:spPr bwMode="auto">
          <a:xfrm flipV="1">
            <a:off x="5602288" y="3549651"/>
            <a:ext cx="806450" cy="15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053" name="Line 93"/>
          <p:cNvSpPr>
            <a:spLocks noChangeShapeType="1"/>
          </p:cNvSpPr>
          <p:nvPr/>
        </p:nvSpPr>
        <p:spPr bwMode="auto">
          <a:xfrm flipV="1">
            <a:off x="4997450" y="3751263"/>
            <a:ext cx="1347788" cy="744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054" name="Line 94"/>
          <p:cNvSpPr>
            <a:spLocks noChangeShapeType="1"/>
          </p:cNvSpPr>
          <p:nvPr/>
        </p:nvSpPr>
        <p:spPr bwMode="auto">
          <a:xfrm flipV="1">
            <a:off x="5602288" y="3952876"/>
            <a:ext cx="758825" cy="148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Pipelining: Dependencies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4191" y="1447800"/>
            <a:ext cx="89154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types of Dependencies: Control and Data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Control Dependency:</a:t>
            </a:r>
            <a:r>
              <a:rPr lang="en-US" sz="2400" dirty="0" smtClean="0"/>
              <a:t>  Which instruction to fetch?  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Data Dependency:  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Read after write (RAW dependency) – TRUE dependency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Write after Read (WAR dependency) – Can be avoided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Write after Write (WAW dependency) – Can be avoided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How about “Read after Read” ?? </a:t>
            </a:r>
          </a:p>
        </p:txBody>
      </p:sp>
    </p:spTree>
    <p:extLst>
      <p:ext uri="{BB962C8B-B14F-4D97-AF65-F5344CB8AC3E}">
        <p14:creationId xmlns:p14="http://schemas.microsoft.com/office/powerpoint/2010/main" val="270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457200" y="97268"/>
            <a:ext cx="82296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Data Dependence Types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0" y="1143000"/>
            <a:ext cx="644525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Flow dependence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      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           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Read-after-Write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5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4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(RAW)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baseline="-25000" dirty="0">
              <a:solidFill>
                <a:srgbClr val="000000"/>
              </a:solidFill>
              <a:latin typeface="Calibri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Anti dependence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Write-after-Read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4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5	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(WAR)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Output-dependence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Write-after-Write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919191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919191"/>
                </a:solidFill>
                <a:latin typeface="Calibri" charset="0"/>
              </a:rPr>
              <a:t>5</a:t>
            </a:r>
            <a:r>
              <a:rPr lang="en-US" sz="2800" kern="0" dirty="0">
                <a:solidFill>
                  <a:srgbClr val="919191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919191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919191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919191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919191"/>
                </a:solidFill>
                <a:latin typeface="Calibri" charset="0"/>
              </a:rPr>
              <a:t>4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	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(WAW)</a:t>
            </a:r>
          </a:p>
          <a:p>
            <a:pPr marL="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6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7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H="1" flipV="1">
            <a:off x="1295400" y="1981200"/>
            <a:ext cx="609600" cy="2286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1295400" y="3581400"/>
            <a:ext cx="762000" cy="1524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304800" y="5105400"/>
            <a:ext cx="444500" cy="914400"/>
          </a:xfrm>
          <a:custGeom>
            <a:avLst/>
            <a:gdLst>
              <a:gd name="T0" fmla="*/ 2147483647 w 280"/>
              <a:gd name="T1" fmla="*/ 2147483647 h 576"/>
              <a:gd name="T2" fmla="*/ 2147483647 w 280"/>
              <a:gd name="T3" fmla="*/ 2147483647 h 576"/>
              <a:gd name="T4" fmla="*/ 2147483647 w 280"/>
              <a:gd name="T5" fmla="*/ 2147483647 h 576"/>
              <a:gd name="T6" fmla="*/ 2147483647 w 280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576"/>
              <a:gd name="T14" fmla="*/ 280 w 28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576">
                <a:moveTo>
                  <a:pt x="280" y="576"/>
                </a:moveTo>
                <a:cubicBezTo>
                  <a:pt x="280" y="576"/>
                  <a:pt x="80" y="464"/>
                  <a:pt x="40" y="384"/>
                </a:cubicBezTo>
                <a:cubicBezTo>
                  <a:pt x="0" y="304"/>
                  <a:pt x="0" y="160"/>
                  <a:pt x="40" y="96"/>
                </a:cubicBezTo>
                <a:cubicBezTo>
                  <a:pt x="80" y="32"/>
                  <a:pt x="230" y="20"/>
                  <a:pt x="280" y="0"/>
                </a:cubicBezTo>
              </a:path>
            </a:pathLst>
          </a:cu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68889"/>
            <a:ext cx="82296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Interlocking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Detection of dependence between instructions in a pipelined processor to guarantee correct execution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Software based interlocking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vs. </a:t>
            </a:r>
          </a:p>
          <a:p>
            <a:pPr>
              <a:defRPr/>
            </a:pPr>
            <a:r>
              <a:rPr lang="en-US" dirty="0" smtClean="0"/>
              <a:t>Hardware based interlocking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Quiz:  “MIPS” acronym?</a:t>
            </a:r>
            <a:endParaRPr lang="en-US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61CA-AD49-C54C-B166-3FD1579013E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1182</Words>
  <Application>Microsoft Macintosh PowerPoint</Application>
  <PresentationFormat>On-screen Show (4:3)</PresentationFormat>
  <Paragraphs>439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Pipeline Basics</vt:lpstr>
      <vt:lpstr>How to Design a Fast Processor?</vt:lpstr>
      <vt:lpstr>Pipelining</vt:lpstr>
      <vt:lpstr>Latches</vt:lpstr>
      <vt:lpstr>PowerPoint Presentation</vt:lpstr>
      <vt:lpstr>Each Stage can take Multiple Cycles  </vt:lpstr>
      <vt:lpstr>Pipelining: Dependencies</vt:lpstr>
      <vt:lpstr>Data Dependence Types</vt:lpstr>
      <vt:lpstr>Interlocking</vt:lpstr>
      <vt:lpstr>Approaches to Dependence Detection  </vt:lpstr>
      <vt:lpstr>Approaches to Dependence Detection </vt:lpstr>
      <vt:lpstr>No Data Dependencies</vt:lpstr>
      <vt:lpstr>Data Dependencies</vt:lpstr>
      <vt:lpstr>Forwarding (nominal)</vt:lpstr>
      <vt:lpstr>Quiz on Forwarding</vt:lpstr>
      <vt:lpstr>Forwarding (all stages)</vt:lpstr>
      <vt:lpstr>Forwarding (all stages)</vt:lpstr>
      <vt:lpstr>Super-Scalar Pipelines</vt:lpstr>
      <vt:lpstr>What about Control Dependency?</vt:lpstr>
      <vt:lpstr>Why is this an important bottleneck?</vt:lpstr>
      <vt:lpstr>Architecture Timing Simulation</vt:lpstr>
      <vt:lpstr>Trace driven vs. Execution driven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LC3b ISA</dc:title>
  <dc:creator>Moinuddin Qureshi</dc:creator>
  <cp:lastModifiedBy>Moin Qureshi</cp:lastModifiedBy>
  <cp:revision>141</cp:revision>
  <dcterms:created xsi:type="dcterms:W3CDTF">2013-01-17T17:57:29Z</dcterms:created>
  <dcterms:modified xsi:type="dcterms:W3CDTF">2018-08-23T20:32:49Z</dcterms:modified>
</cp:coreProperties>
</file>