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306" r:id="rId4"/>
    <p:sldId id="258" r:id="rId5"/>
    <p:sldId id="307" r:id="rId6"/>
    <p:sldId id="262" r:id="rId7"/>
    <p:sldId id="259" r:id="rId8"/>
    <p:sldId id="281" r:id="rId9"/>
    <p:sldId id="279" r:id="rId10"/>
    <p:sldId id="272" r:id="rId11"/>
    <p:sldId id="268" r:id="rId12"/>
    <p:sldId id="280" r:id="rId13"/>
    <p:sldId id="290" r:id="rId14"/>
    <p:sldId id="284" r:id="rId15"/>
    <p:sldId id="267" r:id="rId16"/>
    <p:sldId id="265" r:id="rId17"/>
    <p:sldId id="296" r:id="rId18"/>
    <p:sldId id="266" r:id="rId19"/>
    <p:sldId id="277" r:id="rId20"/>
    <p:sldId id="264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9" autoAdjust="0"/>
    <p:restoredTop sz="94660"/>
  </p:normalViewPr>
  <p:slideViewPr>
    <p:cSldViewPr>
      <p:cViewPr varScale="1">
        <p:scale>
          <a:sx n="73" d="100"/>
          <a:sy n="73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540D7-54F2-4847-ADC0-3A3D5A7C7E4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965A-EB25-450C-A719-45E3BCBC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next term,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is the allowable maximum power consumption per architectural unit.</a:t>
            </a:r>
          </a:p>
          <a:p>
            <a:r>
              <a:rPr lang="en-US" baseline="0" dirty="0" smtClean="0"/>
              <a:t>In order to obtain these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terms, we devise (-) special microbenchmarks that will maximize the accesses to specific architectural units.</a:t>
            </a:r>
          </a:p>
          <a:p>
            <a:r>
              <a:rPr lang="en-US" baseline="0" dirty="0" smtClean="0"/>
              <a:t>These microbenchmarks are executed on the real machine and the power measurements are recorded.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this equation is set up to solve the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terms.</a:t>
            </a:r>
          </a:p>
          <a:p>
            <a:r>
              <a:rPr lang="en-US" baseline="0" dirty="0" smtClean="0"/>
              <a:t>The left side that shows the series of recorded power values.</a:t>
            </a:r>
          </a:p>
          <a:p>
            <a:r>
              <a:rPr lang="en-US" baseline="0" dirty="0" smtClean="0"/>
              <a:t>The middle term specifies the </a:t>
            </a:r>
            <a:r>
              <a:rPr lang="en-US" baseline="0" dirty="0" err="1" smtClean="0"/>
              <a:t>accessrates</a:t>
            </a:r>
            <a:r>
              <a:rPr lang="en-US" baseline="0" dirty="0" smtClean="0"/>
              <a:t> of the microbenchmarks.</a:t>
            </a:r>
          </a:p>
          <a:p>
            <a:r>
              <a:rPr lang="en-US" baseline="0" dirty="0" smtClean="0"/>
              <a:t>Since we devise the benchmarks, we know the exact </a:t>
            </a:r>
            <a:r>
              <a:rPr lang="en-US" baseline="0" dirty="0" err="1" smtClean="0"/>
              <a:t>accessrates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 the right side shows the series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terms.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know these two terms, we solve for the set of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values that will close solve the equation.</a:t>
            </a:r>
          </a:p>
          <a:p>
            <a:r>
              <a:rPr lang="en-US" baseline="0" dirty="0" smtClean="0"/>
              <a:t>Please note that </a:t>
            </a:r>
            <a:r>
              <a:rPr lang="en-US" baseline="0" dirty="0" err="1" smtClean="0"/>
              <a:t>maxpower</a:t>
            </a:r>
            <a:r>
              <a:rPr lang="en-US" baseline="0" dirty="0" smtClean="0"/>
              <a:t> values depend on the measured microbenchmark power, and they do not necessarily represent the physically possible power consumption.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youtube.com/watch?v=zrg8nJ0bsUk" TargetMode="External"/><Relationship Id="rId3" Type="http://schemas.openxmlformats.org/officeDocument/2006/relationships/hyperlink" Target="http://www.youtube.com/watch?v=Xf0VuRG7MN4&amp;feature=relat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ECE4100/ECE6100/CS4290/CS6290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86200" y="6488668"/>
            <a:ext cx="2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DTM  (Dynamic Thermal Management)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4173537" cy="5010150"/>
          </a:xfrm>
        </p:spPr>
        <p:txBody>
          <a:bodyPr/>
          <a:lstStyle/>
          <a:p>
            <a:r>
              <a:rPr lang="en-US" sz="2000" dirty="0" smtClean="0"/>
              <a:t>DTM: software and hardware techniques at run-time to control a chip’s operating temperature</a:t>
            </a:r>
          </a:p>
          <a:p>
            <a:r>
              <a:rPr lang="en-US" sz="2000" dirty="0" smtClean="0"/>
              <a:t>Thermal package is designed for normal operating conditions rather than worst case</a:t>
            </a:r>
          </a:p>
          <a:p>
            <a:r>
              <a:rPr lang="en-US" sz="2000" dirty="0" smtClean="0"/>
              <a:t>Key goals: </a:t>
            </a:r>
          </a:p>
          <a:p>
            <a:pPr lvl="1"/>
            <a:r>
              <a:rPr lang="en-US" sz="1800" dirty="0" smtClean="0"/>
              <a:t>To provide inexpensive hardware/software responses</a:t>
            </a:r>
          </a:p>
          <a:p>
            <a:pPr lvl="1"/>
            <a:r>
              <a:rPr lang="en-US" sz="1800" dirty="0" smtClean="0"/>
              <a:t>Reduce power</a:t>
            </a:r>
          </a:p>
          <a:p>
            <a:pPr lvl="1"/>
            <a:r>
              <a:rPr lang="en-US" sz="1800" dirty="0" smtClean="0"/>
              <a:t>Reduce impacts on performance as little as possible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Dynamic Thermal Management for High-Performance Microprocessors,</a:t>
            </a:r>
          </a:p>
          <a:p>
            <a:r>
              <a:rPr lang="en-US" sz="1600" b="1" dirty="0" smtClean="0"/>
              <a:t> Brooks and </a:t>
            </a:r>
            <a:r>
              <a:rPr lang="en-US" sz="1600" b="1" dirty="0" err="1" smtClean="0"/>
              <a:t>Martonosi</a:t>
            </a:r>
            <a:r>
              <a:rPr lang="en-US" sz="1600" b="1" dirty="0" smtClean="0"/>
              <a:t> (01)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2971800"/>
            <a:ext cx="49720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Trigger mechanisms</a:t>
            </a:r>
          </a:p>
          <a:p>
            <a:pPr lvl="1"/>
            <a:r>
              <a:rPr lang="en-US" sz="2400" dirty="0" smtClean="0"/>
              <a:t>Temperature sensors, on-chip activity counters</a:t>
            </a:r>
          </a:p>
          <a:p>
            <a:r>
              <a:rPr lang="en-US" sz="2800" dirty="0" smtClean="0"/>
              <a:t>DTM Response mechanisms </a:t>
            </a:r>
          </a:p>
          <a:p>
            <a:pPr lvl="1"/>
            <a:r>
              <a:rPr lang="en-US" sz="2400" dirty="0" smtClean="0"/>
              <a:t>Clock frequency scaling </a:t>
            </a:r>
          </a:p>
          <a:p>
            <a:pPr lvl="1"/>
            <a:r>
              <a:rPr lang="en-US" sz="2400" dirty="0" smtClean="0"/>
              <a:t>Voltage and frequency scaling </a:t>
            </a:r>
          </a:p>
          <a:p>
            <a:pPr lvl="1"/>
            <a:r>
              <a:rPr lang="en-US" sz="2400" dirty="0" smtClean="0"/>
              <a:t>Decode throttling (PowerPC G3)</a:t>
            </a:r>
          </a:p>
          <a:p>
            <a:pPr lvl="1"/>
            <a:r>
              <a:rPr lang="en-US" sz="2400" dirty="0" smtClean="0"/>
              <a:t>Speculation control </a:t>
            </a:r>
          </a:p>
          <a:p>
            <a:pPr lvl="1"/>
            <a:r>
              <a:rPr lang="en-US" sz="2400" dirty="0" smtClean="0"/>
              <a:t>I-cache toggling  (disabling instruction cache)</a:t>
            </a:r>
          </a:p>
          <a:p>
            <a:pPr lvl="1"/>
            <a:r>
              <a:rPr lang="en-US" sz="2400" dirty="0" smtClean="0"/>
              <a:t>Migration computation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873115"/>
            <a:ext cx="58496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Dynamic Thermal Management for High-Performance Microprocessors,</a:t>
            </a:r>
          </a:p>
          <a:p>
            <a:r>
              <a:rPr lang="en-US" sz="1400" dirty="0" smtClean="0"/>
              <a:t> Brooks and </a:t>
            </a:r>
            <a:r>
              <a:rPr lang="en-US" sz="1400" dirty="0" err="1" smtClean="0"/>
              <a:t>Martonosi</a:t>
            </a:r>
            <a:r>
              <a:rPr lang="en-US" sz="1400" dirty="0" smtClean="0"/>
              <a:t> (01), Temperature-Aware </a:t>
            </a:r>
            <a:r>
              <a:rPr lang="en-US" sz="1400" dirty="0" err="1" smtClean="0"/>
              <a:t>Microarchitecture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Modeling and Implementation, </a:t>
            </a:r>
            <a:r>
              <a:rPr lang="en-US" sz="1400" dirty="0" err="1" smtClean="0"/>
              <a:t>skadron</a:t>
            </a:r>
            <a:r>
              <a:rPr lang="en-US" sz="1400" dirty="0" smtClean="0"/>
              <a:t> et al. ‘04</a:t>
            </a:r>
          </a:p>
          <a:p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DTM: Migration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303338"/>
            <a:ext cx="3411538" cy="5010150"/>
          </a:xfrm>
        </p:spPr>
        <p:txBody>
          <a:bodyPr/>
          <a:lstStyle/>
          <a:p>
            <a:r>
              <a:rPr lang="en-US" sz="2400" dirty="0" smtClean="0"/>
              <a:t>Spare unit is located in cold area of chip</a:t>
            </a:r>
          </a:p>
          <a:p>
            <a:r>
              <a:rPr lang="en-US" sz="2400" dirty="0" smtClean="0"/>
              <a:t>Primary unit reaches 81.6C, issue is stalled, instructions ready to write back is allowed.</a:t>
            </a:r>
          </a:p>
          <a:p>
            <a:r>
              <a:rPr lang="en-US" sz="2400" dirty="0" smtClean="0"/>
              <a:t>All instructions use second register file.</a:t>
            </a:r>
          </a:p>
          <a:p>
            <a:r>
              <a:rPr lang="en-US" sz="2400" dirty="0" smtClean="0"/>
              <a:t>When the primary register file reaches 81.5C the process is reversed 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Temperature-Aware </a:t>
            </a:r>
            <a:r>
              <a:rPr lang="en-US" sz="1600" dirty="0" err="1" smtClean="0"/>
              <a:t>Microarchitecture</a:t>
            </a:r>
            <a:r>
              <a:rPr lang="en-US" sz="1600" dirty="0" smtClean="0"/>
              <a:t>: Modeling and Implementation, </a:t>
            </a:r>
            <a:r>
              <a:rPr lang="en-US" sz="1600" dirty="0" err="1" smtClean="0"/>
              <a:t>skadron</a:t>
            </a:r>
            <a:r>
              <a:rPr lang="en-US" sz="1600" dirty="0" smtClean="0"/>
              <a:t> et al. ‘04</a:t>
            </a:r>
          </a:p>
          <a:p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47236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 rot="9826936">
            <a:off x="4294602" y="2005345"/>
            <a:ext cx="7620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7765706">
            <a:off x="982450" y="1416499"/>
            <a:ext cx="644780" cy="283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Power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4876800"/>
            <a:ext cx="8347075" cy="1436688"/>
          </a:xfrm>
        </p:spPr>
        <p:txBody>
          <a:bodyPr/>
          <a:lstStyle/>
          <a:p>
            <a:r>
              <a:rPr lang="en-US" sz="2400" dirty="0" smtClean="0"/>
              <a:t>Technology scales, leakage power consumption is increased </a:t>
            </a:r>
          </a:p>
          <a:p>
            <a:r>
              <a:rPr lang="en-US" sz="2400" dirty="0" smtClean="0"/>
              <a:t>Leakage power/current increases as temperature increases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52197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3888404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550223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DESIGN CHALLENGES OF TECHNOLOGY SCALING, Borkar’99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4114800"/>
            <a:ext cx="8347075" cy="2198688"/>
          </a:xfrm>
        </p:spPr>
        <p:txBody>
          <a:bodyPr/>
          <a:lstStyle/>
          <a:p>
            <a:r>
              <a:rPr lang="en-US" dirty="0" smtClean="0"/>
              <a:t>Sleep signal to turn off the supply voltage</a:t>
            </a:r>
          </a:p>
          <a:p>
            <a:r>
              <a:rPr lang="en-US" dirty="0" smtClean="0"/>
              <a:t>Save both dynamic power and leakage power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94" y="1295400"/>
            <a:ext cx="6045631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 rot="5400000">
            <a:off x="5753100" y="1333500"/>
            <a:ext cx="533400" cy="60960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12954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blocker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867400" y="21336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2362200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Vdd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6211669"/>
            <a:ext cx="543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Microarchitectural</a:t>
            </a:r>
            <a:r>
              <a:rPr lang="en-US" b="1" dirty="0" smtClean="0"/>
              <a:t> Techniques for Power Gating</a:t>
            </a:r>
          </a:p>
          <a:p>
            <a:r>
              <a:rPr lang="en-US" b="1" dirty="0" smtClean="0"/>
              <a:t>of Execution Units, </a:t>
            </a:r>
            <a:r>
              <a:rPr lang="en-US" b="1" dirty="0" err="1" smtClean="0"/>
              <a:t>Hu</a:t>
            </a:r>
            <a:r>
              <a:rPr lang="en-US" b="1" dirty="0" smtClean="0"/>
              <a:t> et al.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Adds additional logic to a circuit to prune the clock tree</a:t>
            </a:r>
          </a:p>
          <a:p>
            <a:r>
              <a:rPr lang="en-US" sz="2800" dirty="0" smtClean="0"/>
              <a:t>Reduce dynamic power consumption</a:t>
            </a:r>
          </a:p>
          <a:p>
            <a:r>
              <a:rPr lang="en-US" sz="2800" dirty="0" smtClean="0"/>
              <a:t>Power up delay  (timing problem)</a:t>
            </a:r>
          </a:p>
          <a:p>
            <a:r>
              <a:rPr lang="en-US" sz="2800" dirty="0" smtClean="0"/>
              <a:t>Variations in current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1813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Power/Clock Gating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Gating </a:t>
            </a:r>
            <a:r>
              <a:rPr lang="en-US" dirty="0" smtClean="0">
                <a:sym typeface="Wingdings" pitchFamily="2" charset="2"/>
              </a:rPr>
              <a:t> reduce dynamic power consumption but not the static power consumption</a:t>
            </a:r>
          </a:p>
          <a:p>
            <a:r>
              <a:rPr lang="en-US" dirty="0" smtClean="0">
                <a:sym typeface="Wingdings" pitchFamily="2" charset="2"/>
              </a:rPr>
              <a:t>Power gating  eliminate both dynamic and static power consumption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Gating (</a:t>
            </a:r>
            <a:r>
              <a:rPr lang="en-US" dirty="0" err="1" smtClean="0"/>
              <a:t>Manne</a:t>
            </a:r>
            <a:r>
              <a:rPr lang="en-US" dirty="0" smtClean="0"/>
              <a:t> et al. ‘98)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4495800"/>
            <a:ext cx="8347075" cy="1817688"/>
          </a:xfrm>
        </p:spPr>
        <p:txBody>
          <a:bodyPr/>
          <a:lstStyle/>
          <a:p>
            <a:r>
              <a:rPr lang="en-US" sz="2400" dirty="0" smtClean="0"/>
              <a:t>Determine when a branch is more likely </a:t>
            </a:r>
            <a:r>
              <a:rPr lang="en-US" sz="2400" dirty="0" err="1" smtClean="0"/>
              <a:t>mispredicted</a:t>
            </a:r>
            <a:r>
              <a:rPr lang="en-US" sz="2400" dirty="0" smtClean="0"/>
              <a:t> and gate a pipeline</a:t>
            </a:r>
          </a:p>
          <a:p>
            <a:r>
              <a:rPr lang="en-US" sz="2400" dirty="0" smtClean="0"/>
              <a:t>Use confidence estimator</a:t>
            </a:r>
          </a:p>
          <a:p>
            <a:r>
              <a:rPr lang="en-US" sz="2400" dirty="0" smtClean="0"/>
              <a:t>Other metrics (number of instructions)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39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What do they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EDP (Energy Delay Product)</a:t>
            </a:r>
          </a:p>
          <a:p>
            <a:r>
              <a:rPr lang="en-US" dirty="0" smtClean="0"/>
              <a:t>EDDP (Energy Delay^2 Product) : more emphasis on performance</a:t>
            </a:r>
          </a:p>
          <a:p>
            <a:endParaRPr lang="en-US" dirty="0" smtClean="0"/>
          </a:p>
          <a:p>
            <a:r>
              <a:rPr lang="en-US" dirty="0" smtClean="0"/>
              <a:t>EPI  (Energy per instructions) </a:t>
            </a:r>
          </a:p>
          <a:p>
            <a:r>
              <a:rPr lang="en-US" dirty="0" smtClean="0"/>
              <a:t>Performance per Watt (Similar to EPI?)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Power Simulators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SimpleScalar</a:t>
            </a:r>
            <a:r>
              <a:rPr lang="en-US" dirty="0" smtClean="0"/>
              <a:t> ( Performance simulator)</a:t>
            </a:r>
          </a:p>
          <a:p>
            <a:r>
              <a:rPr lang="en-US" dirty="0" err="1" smtClean="0"/>
              <a:t>Wattch</a:t>
            </a:r>
            <a:r>
              <a:rPr lang="en-US" dirty="0" smtClean="0"/>
              <a:t> : Dynamic Power Simulator</a:t>
            </a:r>
          </a:p>
          <a:p>
            <a:r>
              <a:rPr lang="en-US" dirty="0" err="1" smtClean="0"/>
              <a:t>HotLeakage</a:t>
            </a:r>
            <a:r>
              <a:rPr lang="en-US" dirty="0" smtClean="0"/>
              <a:t>: Leakage current simulator</a:t>
            </a:r>
          </a:p>
          <a:p>
            <a:r>
              <a:rPr lang="en-US" dirty="0" err="1" smtClean="0"/>
              <a:t>HotPower</a:t>
            </a:r>
            <a:r>
              <a:rPr lang="en-US" dirty="0" smtClean="0"/>
              <a:t>: thermal spot </a:t>
            </a:r>
          </a:p>
          <a:p>
            <a:r>
              <a:rPr lang="en-US" dirty="0" err="1" smtClean="0"/>
              <a:t>McPat</a:t>
            </a:r>
            <a:r>
              <a:rPr lang="en-US" dirty="0" smtClean="0"/>
              <a:t>: Static &amp; Dynamic Power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58825"/>
          </a:xfrm>
        </p:spPr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800000"/>
                </a:solidFill>
              </a:rPr>
              <a:t>Work:</a:t>
            </a:r>
            <a:r>
              <a:rPr lang="en-US" sz="2400" dirty="0" smtClean="0"/>
              <a:t> Refers to movement  (of objects/electrons)</a:t>
            </a:r>
          </a:p>
          <a:p>
            <a:pPr lvl="1"/>
            <a:r>
              <a:rPr lang="en-US" sz="1600" dirty="0" smtClean="0"/>
              <a:t>In our case work refers to computation required to solve a given problem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Energy: </a:t>
            </a:r>
            <a:r>
              <a:rPr lang="en-US" sz="2400" dirty="0" smtClean="0"/>
              <a:t>Capacity to do work (unit: Joules)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Power: </a:t>
            </a:r>
            <a:r>
              <a:rPr lang="en-US" sz="2400" dirty="0" smtClean="0"/>
              <a:t>Work per unit time (unit: Joules per sec</a:t>
            </a:r>
            <a:r>
              <a:rPr lang="en-US" sz="2400" dirty="0"/>
              <a:t> </a:t>
            </a:r>
            <a:r>
              <a:rPr lang="en-US" sz="2400" dirty="0" smtClean="0"/>
              <a:t>= Watts)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800000"/>
                </a:solidFill>
              </a:rPr>
              <a:t>Power Density:  </a:t>
            </a:r>
            <a:r>
              <a:rPr lang="en-US" sz="2400" dirty="0" smtClean="0"/>
              <a:t>power per unit area (Watts/cm^2)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672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latin typeface="Arial" pitchFamily="34" charset="0"/>
                <a:cs typeface="Arial" pitchFamily="34" charset="0"/>
              </a:rPr>
              <a:t>Essence of Power Model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698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three components: A, B, C.  </a:t>
            </a:r>
          </a:p>
          <a:p>
            <a:r>
              <a:rPr lang="en-US" dirty="0" smtClean="0"/>
              <a:t>We denote power with idle and power with 100% activity as  X</a:t>
            </a:r>
            <a:r>
              <a:rPr lang="en-US" dirty="0" smtClean="0">
                <a:sym typeface="Wingdings"/>
              </a:rPr>
              <a:t> 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1447800" cy="1143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10W</a:t>
            </a:r>
            <a:r>
              <a:rPr lang="en-US" dirty="0" smtClean="0">
                <a:sym typeface="Wingdings"/>
              </a:rPr>
              <a:t>20W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29000" y="2057400"/>
            <a:ext cx="2362200" cy="8382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dirty="0" smtClean="0"/>
              <a:t>10W</a:t>
            </a:r>
            <a:r>
              <a:rPr lang="en-US" dirty="0" smtClean="0">
                <a:sym typeface="Wingdings"/>
              </a:rPr>
              <a:t>30W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000" y="2971800"/>
            <a:ext cx="2362200" cy="8382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/>
              <a:t>2</a:t>
            </a:r>
            <a:r>
              <a:rPr lang="en-US" dirty="0" smtClean="0"/>
              <a:t>W</a:t>
            </a:r>
            <a:r>
              <a:rPr lang="en-US" dirty="0" smtClean="0">
                <a:sym typeface="Wingdings"/>
              </a:rPr>
              <a:t>10W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4924"/>
              </p:ext>
            </p:extLst>
          </p:nvPr>
        </p:nvGraphicFramePr>
        <p:xfrm>
          <a:off x="1447800" y="4191000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1199745"/>
                <a:gridCol w="1426723"/>
                <a:gridCol w="1945532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%A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10+10+2=22W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20+30+10=60W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15+20+6=41W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16+14+6=36W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46482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8800" y="5029200"/>
            <a:ext cx="1676400" cy="251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38800" y="53340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5715000"/>
            <a:ext cx="16764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165461"/>
      </p:ext>
    </p:extLst>
  </p:cSld>
  <p:clrMapOvr>
    <a:masterClrMapping/>
  </p:clrMapOvr>
  <p:transition xmlns:p14="http://schemas.microsoft.com/office/powerpoint/2010/main" advTm="6443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Power?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98463" y="1143000"/>
            <a:ext cx="8347075" cy="5334000"/>
          </a:xfrm>
        </p:spPr>
        <p:txBody>
          <a:bodyPr/>
          <a:lstStyle/>
          <a:p>
            <a:pPr eaLnBrk="1" hangingPunct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05799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Fred Pollack, Intel, Micro-32 Keynote 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Importance of Temperature Control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72663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fry an egg on graphics processor (don’t try it):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http://www.youtube.com/watch?v=zrg8nJ0bsUk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heat sink (for old processors, before kill switch was implemented):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http://www.youtube.com/watch?v=Xf0VuRG7MN4&amp;feature=</a:t>
            </a:r>
            <a:r>
              <a:rPr lang="en-US" dirty="0" smtClean="0">
                <a:hlinkClick r:id="rId3"/>
              </a:rPr>
              <a:t>related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19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58825"/>
          </a:xfrm>
        </p:spPr>
        <p:txBody>
          <a:bodyPr/>
          <a:lstStyle/>
          <a:p>
            <a:r>
              <a:rPr lang="en-US" dirty="0" smtClean="0"/>
              <a:t>Power Dissipation in CMOS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7200" y="2667000"/>
            <a:ext cx="1143000" cy="609600"/>
            <a:chOff x="838200" y="2133600"/>
            <a:chExt cx="1143000" cy="609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838200" y="21336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1104900" y="2247900"/>
              <a:ext cx="609600" cy="381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2743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1524000" y="26670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409700" y="2705100"/>
            <a:ext cx="99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5000" y="2209800"/>
            <a:ext cx="228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32004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17526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286000" y="19050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133600" y="22098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362200" y="2057400"/>
            <a:ext cx="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0" y="20574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23622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095500" y="2705100"/>
            <a:ext cx="685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057400" y="22098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209800" y="3048000"/>
            <a:ext cx="228600" cy="304800"/>
            <a:chOff x="3010525" y="3048000"/>
            <a:chExt cx="228600" cy="304800"/>
          </a:xfrm>
        </p:grpSpPr>
        <p:cxnSp>
          <p:nvCxnSpPr>
            <p:cNvPr id="34" name="Straight Connector 33"/>
            <p:cNvCxnSpPr/>
            <p:nvPr/>
          </p:nvCxnSpPr>
          <p:spPr>
            <a:xfrm rot="5400000" flipH="1" flipV="1">
              <a:off x="29343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86725" y="30480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086725" y="33528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8581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057400" y="2133600"/>
            <a:ext cx="152400" cy="152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2286000" y="35052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286000" y="3657600"/>
            <a:ext cx="381000" cy="152400"/>
            <a:chOff x="2667000" y="3124200"/>
            <a:chExt cx="381000" cy="1524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3124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43200" y="3200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819400" y="3276600"/>
              <a:ext cx="762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2438400" y="2667000"/>
            <a:ext cx="1676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76600" y="28956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276600" y="2971800"/>
            <a:ext cx="152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3238500" y="2781300"/>
            <a:ext cx="228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3200400" y="3124200"/>
            <a:ext cx="3048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00400" y="3276600"/>
            <a:ext cx="381000" cy="152400"/>
            <a:chOff x="2667000" y="3124200"/>
            <a:chExt cx="381000" cy="1524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667000" y="31242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43200" y="32004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819400" y="3276600"/>
              <a:ext cx="762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4343400" y="33528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4495800" y="2895600"/>
            <a:ext cx="68580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53000" y="2667000"/>
            <a:ext cx="381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7200" y="1905000"/>
            <a:ext cx="45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71275" y="21336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baseline="-25000" dirty="0" smtClean="0"/>
              <a:t>out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171075" y="12954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sz="1600" dirty="0" err="1" smtClean="0"/>
              <a:t>dd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66475" y="2743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82" name="Freeform 81"/>
          <p:cNvSpPr/>
          <p:nvPr/>
        </p:nvSpPr>
        <p:spPr>
          <a:xfrm>
            <a:off x="2581302" y="1941534"/>
            <a:ext cx="1020871" cy="1152395"/>
          </a:xfrm>
          <a:custGeom>
            <a:avLst/>
            <a:gdLst>
              <a:gd name="connsiteX0" fmla="*/ 0 w 1020871"/>
              <a:gd name="connsiteY0" fmla="*/ 0 h 1152395"/>
              <a:gd name="connsiteX1" fmla="*/ 162839 w 1020871"/>
              <a:gd name="connsiteY1" fmla="*/ 588724 h 1152395"/>
              <a:gd name="connsiteX2" fmla="*/ 889348 w 1020871"/>
              <a:gd name="connsiteY2" fmla="*/ 638828 h 1152395"/>
              <a:gd name="connsiteX3" fmla="*/ 951978 w 1020871"/>
              <a:gd name="connsiteY3" fmla="*/ 1152395 h 1152395"/>
              <a:gd name="connsiteX4" fmla="*/ 951978 w 1020871"/>
              <a:gd name="connsiteY4" fmla="*/ 1152395 h 1152395"/>
              <a:gd name="connsiteX5" fmla="*/ 951978 w 1020871"/>
              <a:gd name="connsiteY5" fmla="*/ 1152395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871" h="1152395">
                <a:moveTo>
                  <a:pt x="0" y="0"/>
                </a:moveTo>
                <a:cubicBezTo>
                  <a:pt x="7307" y="241126"/>
                  <a:pt x="14614" y="482253"/>
                  <a:pt x="162839" y="588724"/>
                </a:cubicBezTo>
                <a:cubicBezTo>
                  <a:pt x="311064" y="695195"/>
                  <a:pt x="757825" y="544883"/>
                  <a:pt x="889348" y="638828"/>
                </a:cubicBezTo>
                <a:cubicBezTo>
                  <a:pt x="1020871" y="732773"/>
                  <a:pt x="951978" y="1152395"/>
                  <a:pt x="951978" y="1152395"/>
                </a:cubicBezTo>
                <a:lnTo>
                  <a:pt x="951978" y="1152395"/>
                </a:lnTo>
                <a:lnTo>
                  <a:pt x="951978" y="1152395"/>
                </a:ln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867400" y="1066800"/>
            <a:ext cx="2677109" cy="2514600"/>
            <a:chOff x="1981200" y="1295400"/>
            <a:chExt cx="2677109" cy="251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2324725" y="26670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2210425" y="2705100"/>
              <a:ext cx="990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705725" y="2209800"/>
              <a:ext cx="228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705725" y="32004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86725" y="1752600"/>
              <a:ext cx="3810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3086725" y="19050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2934325" y="22098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3162925" y="2057400"/>
              <a:ext cx="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86725" y="20574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086725" y="2362200"/>
              <a:ext cx="1524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2896225" y="2705100"/>
              <a:ext cx="685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2858125" y="22098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010525" y="3048000"/>
              <a:ext cx="228600" cy="304800"/>
              <a:chOff x="3010525" y="3048000"/>
              <a:chExt cx="228600" cy="304800"/>
            </a:xfrm>
          </p:grpSpPr>
          <p:cxnSp>
            <p:nvCxnSpPr>
              <p:cNvPr id="111" name="Straight Connector 17"/>
              <p:cNvCxnSpPr/>
              <p:nvPr/>
            </p:nvCxnSpPr>
            <p:spPr>
              <a:xfrm rot="5400000" flipH="1" flipV="1">
                <a:off x="2934325" y="3200400"/>
                <a:ext cx="3048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086725" y="3048000"/>
                <a:ext cx="152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086725" y="3352800"/>
                <a:ext cx="152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5400000" flipH="1" flipV="1">
                <a:off x="2858125" y="3200400"/>
                <a:ext cx="3048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/>
            <p:nvPr/>
          </p:nvSpPr>
          <p:spPr>
            <a:xfrm>
              <a:off x="2858125" y="2133600"/>
              <a:ext cx="152400" cy="152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3086725" y="3505200"/>
              <a:ext cx="3048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23"/>
            <p:cNvGrpSpPr/>
            <p:nvPr/>
          </p:nvGrpSpPr>
          <p:grpSpPr>
            <a:xfrm>
              <a:off x="3086725" y="3657600"/>
              <a:ext cx="381000" cy="152400"/>
              <a:chOff x="2667000" y="3124200"/>
              <a:chExt cx="381000" cy="1524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2667000" y="3124200"/>
                <a:ext cx="3810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743200" y="3200400"/>
                <a:ext cx="2286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819400" y="3276600"/>
                <a:ext cx="762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971800" y="129540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</a:t>
              </a:r>
              <a:r>
                <a:rPr lang="en-US" sz="1600" dirty="0" err="1" smtClean="0"/>
                <a:t>dd</a:t>
              </a:r>
              <a:endParaRPr lang="en-US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239125" y="2667000"/>
              <a:ext cx="49467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038600" y="2667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Vcc</a:t>
              </a:r>
              <a:endParaRPr lang="en-US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>
              <a:off x="3276600" y="3200400"/>
              <a:ext cx="762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10000" y="3200400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</a:t>
              </a:r>
              <a:r>
                <a:rPr lang="en-US" baseline="-25000" dirty="0" smtClean="0"/>
                <a:t>leakage</a:t>
              </a:r>
              <a:endParaRPr lang="en-US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81200" y="2438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8288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05600" y="3810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pic>
        <p:nvPicPr>
          <p:cNvPr id="117" name="3 Marcador de contenido" descr="pow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800600"/>
            <a:ext cx="7348414" cy="58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vs. Energy </a:t>
            </a:r>
          </a:p>
          <a:p>
            <a:r>
              <a:rPr lang="en-US" dirty="0" smtClean="0"/>
              <a:t>Dynamic power vs. Static power</a:t>
            </a:r>
          </a:p>
          <a:p>
            <a:pPr lvl="1"/>
            <a:r>
              <a:rPr lang="en-US" dirty="0" smtClean="0"/>
              <a:t>Dynamic: “switching” power</a:t>
            </a:r>
          </a:p>
          <a:p>
            <a:pPr lvl="1"/>
            <a:r>
              <a:rPr lang="en-US" dirty="0" smtClean="0"/>
              <a:t>Static: “leakage” power</a:t>
            </a:r>
          </a:p>
          <a:p>
            <a:pPr lvl="1"/>
            <a:r>
              <a:rPr lang="en-US" dirty="0" smtClean="0"/>
              <a:t>Dynamic power dominates, but static power is increasingly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Increase the CPU cost</a:t>
            </a:r>
          </a:p>
          <a:p>
            <a:pPr lvl="1"/>
            <a:r>
              <a:rPr lang="en-US" dirty="0" smtClean="0"/>
              <a:t>Thermal cost: keeping the devices below a given threshold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2) the cost of power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5087937" cy="5010150"/>
          </a:xfrm>
        </p:spPr>
        <p:txBody>
          <a:bodyPr/>
          <a:lstStyle/>
          <a:p>
            <a:r>
              <a:rPr lang="en-US" sz="2800" dirty="0" smtClean="0"/>
              <a:t>Voltage scaling</a:t>
            </a:r>
          </a:p>
          <a:p>
            <a:r>
              <a:rPr lang="en-US" sz="2800" dirty="0" smtClean="0"/>
              <a:t>Clock gating </a:t>
            </a:r>
          </a:p>
          <a:p>
            <a:r>
              <a:rPr lang="en-US" sz="2800" dirty="0" smtClean="0"/>
              <a:t>Utilize circuit design techniques</a:t>
            </a:r>
          </a:p>
          <a:p>
            <a:r>
              <a:rPr lang="en-US" sz="2800" dirty="0" smtClean="0"/>
              <a:t>Low power logic synthesis </a:t>
            </a:r>
          </a:p>
          <a:p>
            <a:pPr lvl="1"/>
            <a:r>
              <a:rPr lang="en-US" sz="2400" dirty="0" smtClean="0"/>
              <a:t>Non-critical path</a:t>
            </a:r>
            <a:r>
              <a:rPr lang="en-US" sz="2400" dirty="0" smtClean="0">
                <a:sym typeface="Wingdings" pitchFamily="2" charset="2"/>
              </a:rPr>
              <a:t> low power circuit (slow but so what? )</a:t>
            </a:r>
          </a:p>
          <a:p>
            <a:r>
              <a:rPr lang="en-US" sz="2800" dirty="0" smtClean="0">
                <a:sym typeface="Wingdings" pitchFamily="2" charset="2"/>
              </a:rPr>
              <a:t>Specific circuit technology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Reduce AF (domino circuit) 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6019800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Dynamic Thermal Management for High-Performance Microprocessors,</a:t>
            </a:r>
          </a:p>
          <a:p>
            <a:r>
              <a:rPr lang="en-US" sz="1600" b="1" dirty="0" smtClean="0"/>
              <a:t> Brooks and </a:t>
            </a:r>
            <a:r>
              <a:rPr lang="en-US" sz="1600" b="1" dirty="0" err="1" smtClean="0"/>
              <a:t>Martonosi</a:t>
            </a:r>
            <a:r>
              <a:rPr lang="en-US" sz="1600" b="1" dirty="0" smtClean="0"/>
              <a:t> (01)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19200"/>
            <a:ext cx="40481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8001000" y="1905000"/>
            <a:ext cx="3810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3644" y="1447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power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8343900" y="3543300"/>
            <a:ext cx="3810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48600" y="3810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DVS (Dynamic Voltage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O/S controls the processor speed: find the minimum voltage required for the desired speed. </a:t>
            </a:r>
          </a:p>
          <a:p>
            <a:endParaRPr lang="en-US" dirty="0" smtClean="0"/>
          </a:p>
          <a:p>
            <a:r>
              <a:rPr lang="en-US" dirty="0" smtClean="0"/>
              <a:t>DVFS (Dynamic Voltage Frequency Scaling): Intel's CPU throttling technology, </a:t>
            </a:r>
            <a:r>
              <a:rPr lang="en-US" dirty="0" err="1" smtClean="0"/>
              <a:t>SpeedStep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5|7.4|23.1|4.4|9.4|5.2"/>
</p:tagLst>
</file>

<file path=ppt/theme/theme1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24212</TotalTime>
  <Words>1028</Words>
  <Application>Microsoft Macintosh PowerPoint</Application>
  <PresentationFormat>On-screen Show (4:3)</PresentationFormat>
  <Paragraphs>187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1_Powerpoint_FINAL</vt:lpstr>
      <vt:lpstr>2_Powerpoint_FINAL</vt:lpstr>
      <vt:lpstr>ECE4100/ECE6100/CS4290/CS6290</vt:lpstr>
      <vt:lpstr>Some Definitions</vt:lpstr>
      <vt:lpstr>Why Power?</vt:lpstr>
      <vt:lpstr>Importance of Temperature Control</vt:lpstr>
      <vt:lpstr>Power Dissipation in CMOS</vt:lpstr>
      <vt:lpstr>Power Basics </vt:lpstr>
      <vt:lpstr>Why do we care? </vt:lpstr>
      <vt:lpstr>Power Reduction Techniques</vt:lpstr>
      <vt:lpstr>DVS (Dynamic Voltage Scaling)</vt:lpstr>
      <vt:lpstr>DTM  (Dynamic Thermal Management)</vt:lpstr>
      <vt:lpstr>DTM</vt:lpstr>
      <vt:lpstr>DTM: Migration Computation</vt:lpstr>
      <vt:lpstr>Leakage Power Trend</vt:lpstr>
      <vt:lpstr>Power Gating</vt:lpstr>
      <vt:lpstr>Clock Gating</vt:lpstr>
      <vt:lpstr>Benefits of Power/Clock Gating  </vt:lpstr>
      <vt:lpstr>Pipeline Gating (Manne et al. ‘98) </vt:lpstr>
      <vt:lpstr>Metrics: What do they mean? </vt:lpstr>
      <vt:lpstr>Architecture Power Simulators </vt:lpstr>
      <vt:lpstr>Essence of Power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CS6290</dc:title>
  <dc:creator>hyesoon</dc:creator>
  <cp:lastModifiedBy>Moin Qureshi</cp:lastModifiedBy>
  <cp:revision>177</cp:revision>
  <cp:lastPrinted>2011-11-22T19:44:15Z</cp:lastPrinted>
  <dcterms:created xsi:type="dcterms:W3CDTF">2009-10-15T11:05:49Z</dcterms:created>
  <dcterms:modified xsi:type="dcterms:W3CDTF">2018-10-30T18:03:51Z</dcterms:modified>
</cp:coreProperties>
</file>