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1" r:id="rId2"/>
  </p:sldMasterIdLst>
  <p:notesMasterIdLst>
    <p:notesMasterId r:id="rId34"/>
  </p:notesMasterIdLst>
  <p:sldIdLst>
    <p:sldId id="678" r:id="rId3"/>
    <p:sldId id="679" r:id="rId4"/>
    <p:sldId id="582" r:id="rId5"/>
    <p:sldId id="632" r:id="rId6"/>
    <p:sldId id="586" r:id="rId7"/>
    <p:sldId id="587" r:id="rId8"/>
    <p:sldId id="588" r:id="rId9"/>
    <p:sldId id="591" r:id="rId10"/>
    <p:sldId id="592" r:id="rId11"/>
    <p:sldId id="593" r:id="rId12"/>
    <p:sldId id="596" r:id="rId13"/>
    <p:sldId id="633" r:id="rId14"/>
    <p:sldId id="634" r:id="rId15"/>
    <p:sldId id="635" r:id="rId16"/>
    <p:sldId id="636" r:id="rId17"/>
    <p:sldId id="644" r:id="rId18"/>
    <p:sldId id="645" r:id="rId19"/>
    <p:sldId id="646" r:id="rId20"/>
    <p:sldId id="648" r:id="rId21"/>
    <p:sldId id="652" r:id="rId22"/>
    <p:sldId id="653" r:id="rId23"/>
    <p:sldId id="654" r:id="rId24"/>
    <p:sldId id="656" r:id="rId25"/>
    <p:sldId id="657" r:id="rId26"/>
    <p:sldId id="663" r:id="rId27"/>
    <p:sldId id="664" r:id="rId28"/>
    <p:sldId id="666" r:id="rId29"/>
    <p:sldId id="667" r:id="rId30"/>
    <p:sldId id="675" r:id="rId31"/>
    <p:sldId id="676" r:id="rId32"/>
    <p:sldId id="67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3" d="100"/>
          <a:sy n="103" d="100"/>
        </p:scale>
        <p:origin x="-9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4E8DC29-E606-BF41-BF09-F794CE961E6E}" type="datetime1">
              <a:rPr lang="en-US"/>
              <a:pPr>
                <a:defRPr/>
              </a:pPr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8A29DB5-609F-B44C-814C-5A313152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AA5813-9C0C-D84F-A650-4629D861296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E2D85CD-198F-1F47-944A-9300AA546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258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A43AB-EB10-C846-B0FD-3A8795CAD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644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9D456-0FD8-804A-86B7-8071007DF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300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01FC-40FA-8640-A1A3-EC1D1C06C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6140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44799-6281-2044-82CF-3FBBDFEA5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108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45F5B-35B1-F645-9D5D-2098925B2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59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33B01-E6CB-344A-8A9F-042913B2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374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49295-0A72-7C4E-ACED-AED9D3B9B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706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8E1BB-BB67-144B-A173-AF89281D7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419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3B9A1-7F84-D746-8AC1-C8CD8702E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347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754E-90A2-684E-999A-46C909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0848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C14E-70F3-8048-BA49-6A0A91423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003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20B5-C085-8943-A908-6F647BC4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281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9B88D93-0AFF-4F48-8AF9-93B7E1E19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F96914E-4EE2-694A-ADA4-4559D9337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366838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  <a:t>ECE 4100/6100 CS6290/4290</a:t>
            </a:r>
            <a:b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  <a:t>Advanced Computer Architecture </a:t>
            </a:r>
            <a:b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  <a:t>Prefetching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003399"/>
                </a:solidFill>
                <a:latin typeface="Tahoma" charset="0"/>
                <a:ea typeface="ＭＳ Ｐゴシック" charset="0"/>
                <a:cs typeface="ＭＳ Ｐゴシック" charset="0"/>
              </a:rPr>
              <a:t>Prof. Moinuddin Qureshi</a:t>
            </a:r>
            <a:br>
              <a:rPr lang="en-US">
                <a:solidFill>
                  <a:srgbClr val="003399"/>
                </a:solidFill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Georgia Institute of Technology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algn="r" eaLnBrk="1" hangingPunct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  <a:cs typeface="ＭＳ Ｐゴシック" charset="0"/>
              </a:rPr>
              <a:t>Thanks to Prof. Mutlu (CMU) for slides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Software Prefetching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Can work for very regular array-based access patterns. Issues: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</a:t>
            </a:r>
            <a:r>
              <a:rPr lang="en-US" sz="2000">
                <a:latin typeface="Tahoma" charset="0"/>
                <a:ea typeface="ＭＳ Ｐゴシック" charset="0"/>
              </a:rPr>
              <a:t>Prefetch instructions take up processing/execution bandwidth</a:t>
            </a:r>
          </a:p>
          <a:p>
            <a:pPr lvl="1"/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</a:rPr>
              <a:t>How early to prefetch?</a:t>
            </a:r>
            <a:r>
              <a:rPr lang="en-US" sz="2000">
                <a:latin typeface="Tahoma" charset="0"/>
                <a:ea typeface="ＭＳ Ｐゴシック" charset="0"/>
              </a:rPr>
              <a:t> Determining this is difficult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</a:t>
            </a:r>
            <a:r>
              <a:rPr lang="en-US" sz="1800">
                <a:latin typeface="Tahoma" charset="0"/>
                <a:ea typeface="ＭＳ Ｐゴシック" charset="0"/>
              </a:rPr>
              <a:t>Prefetch distance depends on hardware implementation (memory latency, cache size, time between loop iterations) </a:t>
            </a:r>
            <a:r>
              <a:rPr lang="en-US" sz="1800">
                <a:latin typeface="Tahoma" charset="0"/>
                <a:ea typeface="ＭＳ Ｐゴシック" charset="0"/>
                <a:sym typeface="Wingdings" charset="0"/>
              </a:rPr>
              <a:t> portability?</a:t>
            </a:r>
          </a:p>
          <a:p>
            <a:pPr lvl="2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  <a:sym typeface="Wingdings" charset="0"/>
              </a:rPr>
              <a:t>-- Going too far back in code reduces accuracy (branches in between)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Need </a:t>
            </a:r>
            <a:r>
              <a:rPr lang="ja-JP" altLang="en-US" sz="2000">
                <a:latin typeface="Tahoma" charset="0"/>
                <a:ea typeface="ＭＳ Ｐゴシック" charset="0"/>
                <a:sym typeface="Wingdings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  <a:sym typeface="Wingdings" charset="0"/>
              </a:rPr>
              <a:t>special</a:t>
            </a:r>
            <a:r>
              <a:rPr lang="ja-JP" altLang="en-US" sz="2000">
                <a:latin typeface="Tahoma" charset="0"/>
                <a:ea typeface="ＭＳ Ｐゴシック" charset="0"/>
                <a:sym typeface="Wingdings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  <a:sym typeface="Wingdings" charset="0"/>
              </a:rPr>
              <a:t> prefetch instructions in ISA?</a:t>
            </a:r>
          </a:p>
          <a:p>
            <a:pPr lvl="2"/>
            <a:r>
              <a:rPr lang="en-US" sz="1800">
                <a:latin typeface="Tahoma" charset="0"/>
                <a:ea typeface="ＭＳ Ｐゴシック" charset="0"/>
                <a:sym typeface="Wingdings" charset="0"/>
              </a:rPr>
              <a:t>Not really. Alpha load into register 31 treated as prefetch (r31==0)</a:t>
            </a:r>
          </a:p>
          <a:p>
            <a:pPr lvl="2"/>
            <a:r>
              <a:rPr lang="en-US" sz="1800">
                <a:latin typeface="Tahoma" charset="0"/>
                <a:ea typeface="ＭＳ Ｐゴシック" charset="0"/>
                <a:sym typeface="Wingdings" charset="0"/>
              </a:rPr>
              <a:t>PowerPC </a:t>
            </a:r>
            <a:r>
              <a:rPr lang="en-US" sz="1800" i="1">
                <a:latin typeface="Tahoma" charset="0"/>
                <a:ea typeface="ＭＳ Ｐゴシック" charset="0"/>
                <a:sym typeface="Wingdings" charset="0"/>
              </a:rPr>
              <a:t>dcbt</a:t>
            </a:r>
            <a:r>
              <a:rPr lang="en-US" sz="1800">
                <a:latin typeface="Tahoma" charset="0"/>
                <a:ea typeface="ＭＳ Ｐゴシック" charset="0"/>
                <a:sym typeface="Wingdings" charset="0"/>
              </a:rPr>
              <a:t> (data cache block touch) instruction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-- Not easy to do for pointer-based data structures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8044D1-5786-A443-A3A2-1693EF08168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423863" y="1108075"/>
            <a:ext cx="23463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for (i=0; i&lt;N; i++) {</a:t>
            </a:r>
          </a:p>
          <a:p>
            <a:pPr eaLnBrk="1" hangingPunct="1"/>
            <a:r>
              <a:rPr lang="en-US" sz="1800"/>
              <a:t>    </a:t>
            </a:r>
            <a:r>
              <a:rPr lang="en-US" sz="1800">
                <a:solidFill>
                  <a:srgbClr val="0000FF"/>
                </a:solidFill>
              </a:rPr>
              <a:t>__prefetch(a[i+8]);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</a:rPr>
              <a:t>    __prefetch(b[i+8]);</a:t>
            </a:r>
          </a:p>
          <a:p>
            <a:pPr eaLnBrk="1" hangingPunct="1"/>
            <a:r>
              <a:rPr lang="en-US" sz="1800"/>
              <a:t>    sum += a[i]*b[i];</a:t>
            </a:r>
          </a:p>
          <a:p>
            <a:pPr eaLnBrk="1" hangingPunct="1"/>
            <a:r>
              <a:rPr lang="en-US" sz="1800"/>
              <a:t>}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648200" y="1098550"/>
            <a:ext cx="2517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while (p) {</a:t>
            </a:r>
          </a:p>
          <a:p>
            <a:pPr eaLnBrk="1" hangingPunct="1"/>
            <a:r>
              <a:rPr lang="en-US" sz="1800"/>
              <a:t>    </a:t>
            </a:r>
            <a:r>
              <a:rPr lang="en-US" sz="1800">
                <a:solidFill>
                  <a:srgbClr val="0000FF"/>
                </a:solidFill>
              </a:rPr>
              <a:t>__prefetch(p</a:t>
            </a:r>
            <a:r>
              <a:rPr lang="en-US" sz="1800">
                <a:solidFill>
                  <a:srgbClr val="0000FF"/>
                </a:solidFill>
                <a:sym typeface="Wingdings" charset="0"/>
              </a:rPr>
              <a:t>next</a:t>
            </a:r>
            <a:r>
              <a:rPr lang="en-US" sz="1800">
                <a:solidFill>
                  <a:srgbClr val="0000FF"/>
                </a:solidFill>
              </a:rPr>
              <a:t>);</a:t>
            </a:r>
          </a:p>
          <a:p>
            <a:pPr eaLnBrk="1" hangingPunct="1"/>
            <a:r>
              <a:rPr lang="en-US" sz="1800"/>
              <a:t>    work(p</a:t>
            </a:r>
            <a:r>
              <a:rPr lang="en-US" sz="1800">
                <a:sym typeface="Wingdings" charset="0"/>
              </a:rPr>
              <a:t>data)</a:t>
            </a:r>
            <a:r>
              <a:rPr lang="en-US" sz="1800"/>
              <a:t>;</a:t>
            </a:r>
          </a:p>
          <a:p>
            <a:pPr eaLnBrk="1" hangingPunct="1"/>
            <a:r>
              <a:rPr lang="en-US" sz="1800"/>
              <a:t>    p = p</a:t>
            </a:r>
            <a:r>
              <a:rPr lang="en-US" sz="1800">
                <a:sym typeface="Wingdings" charset="0"/>
              </a:rPr>
              <a:t>next;</a:t>
            </a:r>
            <a:endParaRPr lang="en-US" sz="1800"/>
          </a:p>
          <a:p>
            <a:pPr eaLnBrk="1" hangingPunct="1"/>
            <a:r>
              <a:rPr lang="en-US" sz="1800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Hardware Prefetching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4275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Specialized hardware observes load/store access patterns and prefetches data based on past access behavior</a:t>
            </a:r>
          </a:p>
          <a:p>
            <a:endParaRPr lang="en-US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Tradeoffs: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Can be tuned to system implementation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No code portability issues (in terms of performance variation between implementations)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Does not waste instruction execution bandwidth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More hardware complexity to detect patterns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- Software can be more efficient in some cases</a:t>
            </a:r>
          </a:p>
          <a:p>
            <a:pPr lvl="2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6361A-C33E-1C4A-A8AE-72AF915F957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Next-Line Prefetchers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Simplest form of hardware prefetching: always prefetch next N cache lines after a demand access (or a demand miss)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Next-line prefetcher </a:t>
            </a:r>
            <a:r>
              <a:rPr lang="en-US">
                <a:latin typeface="Tahoma" charset="0"/>
                <a:ea typeface="ＭＳ Ｐゴシック" charset="0"/>
              </a:rPr>
              <a:t>(or next sequential prefetcher)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Tradeoffs: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Simple to implement. No need for sophisticated pattern detection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Works well for sequential/streaming access patterns (instructions?)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Can waste bandwidth with irregular patterns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- What is the prefetch accuracy if access stride = 2 and N = 1?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What if the program is traversing memory from higher to lower addresses?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- Also prefetch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previous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N cache lines?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DAE661-8568-394F-B2D9-4BC79FB7321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Stride Prefetchers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kinds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Instruction program counter (PC) based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Cache block address based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Instruction based: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Baer and Chen,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</a:rPr>
              <a:t>An effective on-chip preloading scheme to reduce data access penalty</a:t>
            </a:r>
            <a:r>
              <a:rPr lang="en-US" altLang="ja-JP">
                <a:latin typeface="Tahoma" charset="0"/>
                <a:ea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SC 1991.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Idea: 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Record the distance between the memory addresses referenced by a load instruction (i.e. stride of the load) as well as the last address referenced by the load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Next time the same load instruction is fetched,                     prefetch </a:t>
            </a:r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last address + stride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2C0A88-0481-0341-A3AA-C01D671E5AA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Instruction Based Stride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What is the problem with this?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Hint: how far can this get ahead? How much of the miss latency can the prefetch cover?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Initiating the prefetch when the load is fetched the next time can be too late </a:t>
            </a:r>
          </a:p>
          <a:p>
            <a:pPr lvl="2"/>
            <a:r>
              <a:rPr lang="en-US" sz="1800">
                <a:latin typeface="Tahoma" charset="0"/>
                <a:ea typeface="ＭＳ Ｐゴシック" charset="0"/>
              </a:rPr>
              <a:t>Load will access the data cache soon after it is fetched!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Solutions:</a:t>
            </a:r>
          </a:p>
          <a:p>
            <a:pPr lvl="2"/>
            <a:r>
              <a:rPr lang="en-US" sz="1800">
                <a:latin typeface="Tahoma" charset="0"/>
                <a:ea typeface="ＭＳ Ｐゴシック" charset="0"/>
              </a:rPr>
              <a:t>Use lookahead PC to index the prefetcher table</a:t>
            </a:r>
          </a:p>
          <a:p>
            <a:pPr lvl="2"/>
            <a:r>
              <a:rPr lang="en-US" sz="1800">
                <a:latin typeface="Tahoma" charset="0"/>
                <a:ea typeface="ＭＳ Ｐゴシック" charset="0"/>
              </a:rPr>
              <a:t>Prefetch ahead (</a:t>
            </a:r>
            <a:r>
              <a:rPr lang="en-US" sz="1800">
                <a:solidFill>
                  <a:srgbClr val="0033CC"/>
                </a:solidFill>
                <a:latin typeface="Tahoma" charset="0"/>
                <a:ea typeface="ＭＳ Ｐゴシック" charset="0"/>
              </a:rPr>
              <a:t>last address + N*stride</a:t>
            </a:r>
            <a:r>
              <a:rPr lang="en-US" sz="1800">
                <a:latin typeface="Tahoma" charset="0"/>
                <a:ea typeface="ＭＳ Ｐゴシック" charset="0"/>
              </a:rPr>
              <a:t>)</a:t>
            </a:r>
          </a:p>
          <a:p>
            <a:pPr lvl="2"/>
            <a:r>
              <a:rPr lang="en-US" sz="1800">
                <a:latin typeface="Tahoma" charset="0"/>
                <a:ea typeface="ＭＳ Ｐゴシック" charset="0"/>
              </a:rPr>
              <a:t>Generate multiple prefetches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497EE9-A533-C143-9071-4C84BF28F0F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039938" y="996950"/>
          <a:ext cx="6516687" cy="1760538"/>
        </p:xfrm>
        <a:graphic>
          <a:graphicData uri="http://schemas.openxmlformats.org/drawingml/2006/table">
            <a:tbl>
              <a:tblPr/>
              <a:tblGrid>
                <a:gridCol w="1995487"/>
                <a:gridCol w="2003425"/>
                <a:gridCol w="1419225"/>
                <a:gridCol w="1098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Load Inst.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Last Address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Last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Confidence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PC (tag)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Referenced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Stride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1" name="Rectangle 32"/>
          <p:cNvSpPr>
            <a:spLocks noChangeArrowheads="1"/>
          </p:cNvSpPr>
          <p:nvPr/>
        </p:nvSpPr>
        <p:spPr bwMode="auto">
          <a:xfrm>
            <a:off x="3571875" y="2092325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Rectangle 34"/>
          <p:cNvSpPr>
            <a:spLocks noChangeArrowheads="1"/>
          </p:cNvSpPr>
          <p:nvPr/>
        </p:nvSpPr>
        <p:spPr bwMode="auto">
          <a:xfrm>
            <a:off x="4791075" y="2092325"/>
            <a:ext cx="12700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Rectangle 35"/>
          <p:cNvSpPr>
            <a:spLocks noChangeArrowheads="1"/>
          </p:cNvSpPr>
          <p:nvPr/>
        </p:nvSpPr>
        <p:spPr bwMode="auto">
          <a:xfrm>
            <a:off x="2208213" y="993775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Rectangle 36"/>
          <p:cNvSpPr>
            <a:spLocks noChangeArrowheads="1"/>
          </p:cNvSpPr>
          <p:nvPr/>
        </p:nvSpPr>
        <p:spPr bwMode="auto">
          <a:xfrm>
            <a:off x="6262688" y="98425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Rectangle 37"/>
          <p:cNvSpPr>
            <a:spLocks noChangeArrowheads="1"/>
          </p:cNvSpPr>
          <p:nvPr/>
        </p:nvSpPr>
        <p:spPr bwMode="auto">
          <a:xfrm>
            <a:off x="2220913" y="1220788"/>
            <a:ext cx="1587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Rectangle 38"/>
          <p:cNvSpPr>
            <a:spLocks noChangeArrowheads="1"/>
          </p:cNvSpPr>
          <p:nvPr/>
        </p:nvSpPr>
        <p:spPr bwMode="auto">
          <a:xfrm>
            <a:off x="6262688" y="111760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Rectangle 39"/>
          <p:cNvSpPr>
            <a:spLocks noChangeArrowheads="1"/>
          </p:cNvSpPr>
          <p:nvPr/>
        </p:nvSpPr>
        <p:spPr bwMode="auto">
          <a:xfrm>
            <a:off x="2220913" y="1852613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Rectangle 40"/>
          <p:cNvSpPr>
            <a:spLocks noChangeArrowheads="1"/>
          </p:cNvSpPr>
          <p:nvPr/>
        </p:nvSpPr>
        <p:spPr bwMode="auto">
          <a:xfrm>
            <a:off x="6262688" y="1749425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AutoShape 41"/>
          <p:cNvSpPr>
            <a:spLocks noChangeArrowheads="1"/>
          </p:cNvSpPr>
          <p:nvPr/>
        </p:nvSpPr>
        <p:spPr bwMode="auto">
          <a:xfrm rot="5400000">
            <a:off x="1052513" y="1616075"/>
            <a:ext cx="154305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13 w 21600"/>
              <a:gd name="T13" fmla="*/ 2913 h 21600"/>
              <a:gd name="T14" fmla="*/ 18687 w 21600"/>
              <a:gd name="T15" fmla="*/ 186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226" y="21600"/>
                </a:lnTo>
                <a:lnTo>
                  <a:pt x="1937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0" name="Line 42"/>
          <p:cNvSpPr>
            <a:spLocks noChangeShapeType="1"/>
          </p:cNvSpPr>
          <p:nvPr/>
        </p:nvSpPr>
        <p:spPr bwMode="auto">
          <a:xfrm>
            <a:off x="1290638" y="17113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61" name="Text Box 43"/>
          <p:cNvSpPr txBox="1">
            <a:spLocks noChangeArrowheads="1"/>
          </p:cNvSpPr>
          <p:nvPr/>
        </p:nvSpPr>
        <p:spPr bwMode="auto">
          <a:xfrm>
            <a:off x="469900" y="1223963"/>
            <a:ext cx="863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2"/>
                </a:solidFill>
              </a:rPr>
              <a:t>Load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</a:rPr>
              <a:t>Inst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</a:rPr>
              <a:t>PC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Cache-Block Address Based Stride Prefetching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Can detect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A, A+N, A+2N, A+3N, …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Stream buffers </a:t>
            </a:r>
            <a:r>
              <a:rPr lang="en-US">
                <a:latin typeface="Tahoma" charset="0"/>
                <a:ea typeface="ＭＳ Ｐゴシック" charset="0"/>
              </a:rPr>
              <a:t>are a special case of cache block address based stride prefetching where N = 1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AEE04C-2E5B-BF4E-BA78-D06AD9F0235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039938" y="996950"/>
          <a:ext cx="4964112" cy="1760538"/>
        </p:xfrm>
        <a:graphic>
          <a:graphicData uri="http://schemas.openxmlformats.org/drawingml/2006/table">
            <a:tbl>
              <a:tblPr/>
              <a:tblGrid>
                <a:gridCol w="1822450"/>
                <a:gridCol w="1295400"/>
                <a:gridCol w="18462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Address tag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Stride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Control/Confidence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0" name="Rectangle 32"/>
          <p:cNvSpPr>
            <a:spLocks noChangeArrowheads="1"/>
          </p:cNvSpPr>
          <p:nvPr/>
        </p:nvSpPr>
        <p:spPr bwMode="auto">
          <a:xfrm>
            <a:off x="3571875" y="2092325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Rectangle 34"/>
          <p:cNvSpPr>
            <a:spLocks noChangeArrowheads="1"/>
          </p:cNvSpPr>
          <p:nvPr/>
        </p:nvSpPr>
        <p:spPr bwMode="auto">
          <a:xfrm>
            <a:off x="4791075" y="2092325"/>
            <a:ext cx="12700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Rectangle 35"/>
          <p:cNvSpPr>
            <a:spLocks noChangeArrowheads="1"/>
          </p:cNvSpPr>
          <p:nvPr/>
        </p:nvSpPr>
        <p:spPr bwMode="auto">
          <a:xfrm>
            <a:off x="2208213" y="993775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Rectangle 36"/>
          <p:cNvSpPr>
            <a:spLocks noChangeArrowheads="1"/>
          </p:cNvSpPr>
          <p:nvPr/>
        </p:nvSpPr>
        <p:spPr bwMode="auto">
          <a:xfrm>
            <a:off x="6262688" y="98425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Rectangle 37"/>
          <p:cNvSpPr>
            <a:spLocks noChangeArrowheads="1"/>
          </p:cNvSpPr>
          <p:nvPr/>
        </p:nvSpPr>
        <p:spPr bwMode="auto">
          <a:xfrm>
            <a:off x="2220913" y="1220788"/>
            <a:ext cx="1587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Rectangle 38"/>
          <p:cNvSpPr>
            <a:spLocks noChangeArrowheads="1"/>
          </p:cNvSpPr>
          <p:nvPr/>
        </p:nvSpPr>
        <p:spPr bwMode="auto">
          <a:xfrm>
            <a:off x="6262688" y="111760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Rectangle 39"/>
          <p:cNvSpPr>
            <a:spLocks noChangeArrowheads="1"/>
          </p:cNvSpPr>
          <p:nvPr/>
        </p:nvSpPr>
        <p:spPr bwMode="auto">
          <a:xfrm>
            <a:off x="2220913" y="1852613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Rectangle 40"/>
          <p:cNvSpPr>
            <a:spLocks noChangeArrowheads="1"/>
          </p:cNvSpPr>
          <p:nvPr/>
        </p:nvSpPr>
        <p:spPr bwMode="auto">
          <a:xfrm>
            <a:off x="6262688" y="1749425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AutoShape 41"/>
          <p:cNvSpPr>
            <a:spLocks noChangeArrowheads="1"/>
          </p:cNvSpPr>
          <p:nvPr/>
        </p:nvSpPr>
        <p:spPr bwMode="auto">
          <a:xfrm rot="5400000">
            <a:off x="1052513" y="1616075"/>
            <a:ext cx="154305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13 w 21600"/>
              <a:gd name="T13" fmla="*/ 2913 h 21600"/>
              <a:gd name="T14" fmla="*/ 18687 w 21600"/>
              <a:gd name="T15" fmla="*/ 186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226" y="21600"/>
                </a:lnTo>
                <a:lnTo>
                  <a:pt x="1937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9" name="Line 42"/>
          <p:cNvSpPr>
            <a:spLocks noChangeShapeType="1"/>
          </p:cNvSpPr>
          <p:nvPr/>
        </p:nvSpPr>
        <p:spPr bwMode="auto">
          <a:xfrm>
            <a:off x="1290638" y="17113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80" name="Text Box 43"/>
          <p:cNvSpPr txBox="1">
            <a:spLocks noChangeArrowheads="1"/>
          </p:cNvSpPr>
          <p:nvPr/>
        </p:nvSpPr>
        <p:spPr bwMode="auto">
          <a:xfrm>
            <a:off x="293688" y="1262063"/>
            <a:ext cx="12811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2"/>
                </a:solidFill>
              </a:rPr>
              <a:t>Block 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</a:rPr>
              <a:t>address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Prefetcher Performance (I)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Accuracy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(used prefetches / sent prefetches)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Coverage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(prefetched misses / all misses)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Timeliness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(on-time prefetches / used prefetches)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Bandwidth consumption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Memory bandwidth consumed with prefetcher / without prefetcher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Good news: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Can utilize idle bus bandwidth (if available)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Cache pollution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Extra demand misses due to prefetch placement in cache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More difficult to quantify but affects performance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D4D4C1-4E02-E546-8C8A-274ABA6B27E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Prefetcher Performance (II)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Prefetcher aggressiveness affects all performance metrics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Aggressiveness dependent on prefetcher type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most hardware prefetchers: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Prefetch distance</a:t>
            </a:r>
            <a:r>
              <a:rPr lang="en-US">
                <a:latin typeface="Tahoma" charset="0"/>
                <a:ea typeface="ＭＳ Ｐゴシック" charset="0"/>
              </a:rPr>
              <a:t>: how far ahead of the demand stream </a:t>
            </a:r>
          </a:p>
          <a:p>
            <a:pPr lvl="1"/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Prefetch degree</a:t>
            </a:r>
            <a:r>
              <a:rPr lang="en-US">
                <a:latin typeface="Tahoma" charset="0"/>
                <a:ea typeface="ＭＳ Ｐゴシック" charset="0"/>
              </a:rPr>
              <a:t>: how many prefetches per demand access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F5C2D8-14FD-DA41-BA6A-13FDA29894E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2743200" y="4676775"/>
            <a:ext cx="4114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Predicted Stream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43200" y="4676775"/>
            <a:ext cx="3657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Predicted Stream</a:t>
            </a: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2743200" y="4676775"/>
            <a:ext cx="205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4676775"/>
            <a:ext cx="533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14600" y="4219575"/>
            <a:ext cx="457200" cy="519113"/>
            <a:chOff x="1440" y="1584"/>
            <a:chExt cx="288" cy="327"/>
          </a:xfrm>
        </p:grpSpPr>
        <p:sp>
          <p:nvSpPr>
            <p:cNvPr id="33840" name="Line 6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Text Box 8"/>
            <p:cNvSpPr txBox="1">
              <a:spLocks noChangeArrowheads="1"/>
            </p:cNvSpPr>
            <p:nvPr/>
          </p:nvSpPr>
          <p:spPr bwMode="auto">
            <a:xfrm>
              <a:off x="1440" y="168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X</a:t>
              </a:r>
            </a:p>
          </p:txBody>
        </p:sp>
      </p:grp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14400" y="3609975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Access Stream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96000" y="5286375"/>
            <a:ext cx="685800" cy="519113"/>
            <a:chOff x="3936" y="2880"/>
            <a:chExt cx="288" cy="327"/>
          </a:xfrm>
        </p:grpSpPr>
        <p:sp>
          <p:nvSpPr>
            <p:cNvPr id="33838" name="Line 7"/>
            <p:cNvSpPr>
              <a:spLocks noChangeShapeType="1"/>
            </p:cNvSpPr>
            <p:nvPr/>
          </p:nvSpPr>
          <p:spPr bwMode="auto">
            <a:xfrm flipV="1">
              <a:off x="403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Text Box 15"/>
            <p:cNvSpPr txBox="1">
              <a:spLocks noChangeArrowheads="1"/>
            </p:cNvSpPr>
            <p:nvPr/>
          </p:nvSpPr>
          <p:spPr bwMode="auto">
            <a:xfrm>
              <a:off x="3936" y="297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max</a:t>
              </a: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743200" y="55911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581400" y="5667375"/>
            <a:ext cx="198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Prefetch Distance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971800" y="5286375"/>
            <a:ext cx="685800" cy="519113"/>
            <a:chOff x="3936" y="2880"/>
            <a:chExt cx="288" cy="327"/>
          </a:xfrm>
        </p:grpSpPr>
        <p:sp>
          <p:nvSpPr>
            <p:cNvPr id="33836" name="Line 21"/>
            <p:cNvSpPr>
              <a:spLocks noChangeShapeType="1"/>
            </p:cNvSpPr>
            <p:nvPr/>
          </p:nvSpPr>
          <p:spPr bwMode="auto">
            <a:xfrm flipV="1">
              <a:off x="403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Text Box 22"/>
            <p:cNvSpPr txBox="1">
              <a:spLocks noChangeArrowheads="1"/>
            </p:cNvSpPr>
            <p:nvPr/>
          </p:nvSpPr>
          <p:spPr bwMode="auto">
            <a:xfrm>
              <a:off x="3936" y="297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max</a:t>
              </a:r>
            </a:p>
          </p:txBody>
        </p:sp>
      </p:grp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743200" y="55911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133600" y="5667375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Very Conservative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590800" y="3609975"/>
            <a:ext cx="152400" cy="609600"/>
          </a:xfrm>
          <a:prstGeom prst="rect">
            <a:avLst/>
          </a:prstGeom>
          <a:pattFill prst="pct70">
            <a:fgClr>
              <a:srgbClr val="008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7" descr="75%"/>
          <p:cNvSpPr>
            <a:spLocks noChangeArrowheads="1"/>
          </p:cNvSpPr>
          <p:nvPr/>
        </p:nvSpPr>
        <p:spPr bwMode="auto">
          <a:xfrm>
            <a:off x="3124200" y="4676775"/>
            <a:ext cx="152400" cy="609600"/>
          </a:xfrm>
          <a:prstGeom prst="rect">
            <a:avLst/>
          </a:prstGeom>
          <a:pattFill prst="pct7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8" descr="75%"/>
          <p:cNvSpPr>
            <a:spLocks noChangeArrowheads="1"/>
          </p:cNvSpPr>
          <p:nvPr/>
        </p:nvSpPr>
        <p:spPr bwMode="auto">
          <a:xfrm>
            <a:off x="6248400" y="4676775"/>
            <a:ext cx="152400" cy="609600"/>
          </a:xfrm>
          <a:prstGeom prst="rect">
            <a:avLst/>
          </a:prstGeom>
          <a:pattFill prst="pct7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495800" y="5286375"/>
            <a:ext cx="685800" cy="519113"/>
            <a:chOff x="3936" y="2880"/>
            <a:chExt cx="288" cy="327"/>
          </a:xfrm>
        </p:grpSpPr>
        <p:sp>
          <p:nvSpPr>
            <p:cNvPr id="33834" name="Line 30"/>
            <p:cNvSpPr>
              <a:spLocks noChangeShapeType="1"/>
            </p:cNvSpPr>
            <p:nvPr/>
          </p:nvSpPr>
          <p:spPr bwMode="auto">
            <a:xfrm flipV="1">
              <a:off x="403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Text Box 31"/>
            <p:cNvSpPr txBox="1">
              <a:spLocks noChangeArrowheads="1"/>
            </p:cNvSpPr>
            <p:nvPr/>
          </p:nvSpPr>
          <p:spPr bwMode="auto">
            <a:xfrm>
              <a:off x="3936" y="297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max</a:t>
              </a:r>
            </a:p>
          </p:txBody>
        </p:sp>
      </p:grp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2743200" y="55911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2819400" y="5667375"/>
            <a:ext cx="210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Middle of the Road</a:t>
            </a:r>
          </a:p>
        </p:txBody>
      </p:sp>
      <p:sp>
        <p:nvSpPr>
          <p:cNvPr id="31" name="Rectangle 34" descr="75%"/>
          <p:cNvSpPr>
            <a:spLocks noChangeArrowheads="1"/>
          </p:cNvSpPr>
          <p:nvPr/>
        </p:nvSpPr>
        <p:spPr bwMode="auto">
          <a:xfrm>
            <a:off x="4648200" y="4676775"/>
            <a:ext cx="152400" cy="609600"/>
          </a:xfrm>
          <a:prstGeom prst="rect">
            <a:avLst/>
          </a:prstGeom>
          <a:pattFill prst="pct7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553200" y="5286375"/>
            <a:ext cx="762000" cy="519113"/>
            <a:chOff x="4608" y="2832"/>
            <a:chExt cx="480" cy="327"/>
          </a:xfrm>
        </p:grpSpPr>
        <p:sp>
          <p:nvSpPr>
            <p:cNvPr id="33832" name="Line 36"/>
            <p:cNvSpPr>
              <a:spLocks noChangeShapeType="1"/>
            </p:cNvSpPr>
            <p:nvPr/>
          </p:nvSpPr>
          <p:spPr bwMode="auto">
            <a:xfrm flipV="1">
              <a:off x="4752" y="2832"/>
              <a:ext cx="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Text Box 37"/>
            <p:cNvSpPr txBox="1">
              <a:spLocks noChangeArrowheads="1"/>
            </p:cNvSpPr>
            <p:nvPr/>
          </p:nvSpPr>
          <p:spPr bwMode="auto">
            <a:xfrm>
              <a:off x="4608" y="292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max</a:t>
              </a:r>
            </a:p>
          </p:txBody>
        </p:sp>
      </p:grp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743200" y="559117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962400" y="5667375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Very Aggressive</a:t>
            </a:r>
          </a:p>
        </p:txBody>
      </p:sp>
      <p:sp>
        <p:nvSpPr>
          <p:cNvPr id="37" name="Rectangle 40" descr="75%"/>
          <p:cNvSpPr>
            <a:spLocks noChangeArrowheads="1"/>
          </p:cNvSpPr>
          <p:nvPr/>
        </p:nvSpPr>
        <p:spPr bwMode="auto">
          <a:xfrm>
            <a:off x="6705600" y="4676775"/>
            <a:ext cx="152400" cy="609600"/>
          </a:xfrm>
          <a:prstGeom prst="rect">
            <a:avLst/>
          </a:prstGeom>
          <a:pattFill prst="pct7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3581400" y="4676775"/>
            <a:ext cx="152400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3505200" y="54387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</a:t>
            </a:r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V="1">
            <a:off x="3657600" y="5286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3124200" y="4143375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Prefetch Degree</a:t>
            </a:r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>
            <a:off x="3733800" y="4524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2743200" y="3609975"/>
            <a:ext cx="152400" cy="609600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2819400" y="4219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7000" y="43719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X+1</a:t>
            </a: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733800" y="4676775"/>
            <a:ext cx="1524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886200" y="4676775"/>
            <a:ext cx="1524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4038600" y="4676775"/>
            <a:ext cx="1524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657600" y="5286375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1 2 3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43200" y="4676775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6" grpId="0" animBg="1"/>
      <p:bldP spid="16" grpId="1" animBg="1"/>
      <p:bldP spid="17" grpId="0"/>
      <p:bldP spid="17" grpId="1"/>
      <p:bldP spid="21" grpId="0" animBg="1"/>
      <p:bldP spid="21" grpId="1" animBg="1"/>
      <p:bldP spid="22" grpId="0"/>
      <p:bldP spid="22" grpId="1"/>
      <p:bldP spid="23" grpId="0" animBg="1"/>
      <p:bldP spid="24" grpId="0" animBg="1"/>
      <p:bldP spid="24" grpId="1" animBg="1"/>
      <p:bldP spid="25" grpId="0" animBg="1"/>
      <p:bldP spid="25" grpId="1" animBg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Prefetcher Performance (III)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How do these metrics interact?</a:t>
            </a:r>
          </a:p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Very Aggressive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Well ahead of the load access stream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Hides memory access latency better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More speculative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+ Higher coverage, better timeliness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-- Likely lower accuracy, higher bandwidth and pollution</a:t>
            </a:r>
          </a:p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Very Conservative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Closer to the load access stream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Might not hide memory access latency completely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Reduces potential for cache pollution and bandwidth contention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+ Likely higher accuracy, lower bandwidth, less polluting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-- Likely lower coverage and less timely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51D996-4A5D-4141-9FB5-3A98C9A8180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Prefetcher Performance (IV)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Tahoma" charset="0"/>
                <a:ea typeface="ＭＳ Ｐゴシック" charset="0"/>
              </a:rPr>
              <a:t>Srinath et al.,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</a:rPr>
              <a:t>Feedback Directed Prefetching: Improving the Performance and Bandwidth-Efficiency of Hardware Prefetchers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, HPCA 2007.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6CC6F-275D-0945-B18E-A15F416D08F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81000" y="1600200"/>
          <a:ext cx="816292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Worksheet" r:id="rId4" imgW="8102600" imgH="3429000" progId="Excel.Sheet.8">
                  <p:embed/>
                </p:oleObj>
              </mc:Choice>
              <mc:Fallback>
                <p:oleObj name="Worksheet" r:id="rId4" imgW="8102600" imgH="3429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162925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924800" y="3276600"/>
            <a:ext cx="4572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86200" y="3505200"/>
            <a:ext cx="381000" cy="762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505200" y="3505200"/>
            <a:ext cx="381000" cy="762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276600" y="2971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sym typeface="Wingdings" charset="0"/>
              </a:rPr>
              <a:t></a:t>
            </a:r>
            <a:r>
              <a:rPr lang="en-US" sz="1800">
                <a:solidFill>
                  <a:srgbClr val="FF0000"/>
                </a:solidFill>
              </a:rPr>
              <a:t>48%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810000" y="32004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sym typeface="Wingdings" charset="0"/>
              </a:rPr>
              <a:t> </a:t>
            </a:r>
            <a:r>
              <a:rPr lang="en-US" sz="1800">
                <a:solidFill>
                  <a:srgbClr val="FF0000"/>
                </a:solidFill>
              </a:rPr>
              <a:t>29%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09FC6A-6EF1-E34A-9986-22F9584D6C2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495800" y="4024313"/>
            <a:ext cx="1062038" cy="152400"/>
            <a:chOff x="2832" y="2535"/>
            <a:chExt cx="669" cy="96"/>
          </a:xfrm>
        </p:grpSpPr>
        <p:sp>
          <p:nvSpPr>
            <p:cNvPr id="843819" name="Rectangle 43"/>
            <p:cNvSpPr>
              <a:spLocks noChangeArrowheads="1"/>
            </p:cNvSpPr>
            <p:nvPr/>
          </p:nvSpPr>
          <p:spPr bwMode="auto">
            <a:xfrm>
              <a:off x="2832" y="2535"/>
              <a:ext cx="478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3820" name="Rectangle 44"/>
            <p:cNvSpPr>
              <a:spLocks noChangeArrowheads="1"/>
            </p:cNvSpPr>
            <p:nvPr/>
          </p:nvSpPr>
          <p:spPr bwMode="auto">
            <a:xfrm>
              <a:off x="3310" y="2535"/>
              <a:ext cx="19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06362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memory takes a long time, start accessing earlier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 flipV="1">
            <a:off x="4203700" y="303371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927475" y="332105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AUdimat" charset="0"/>
              </a:rPr>
              <a:t>Load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79888" y="2503488"/>
            <a:ext cx="333375" cy="530225"/>
            <a:chOff x="2633" y="1826"/>
            <a:chExt cx="210" cy="334"/>
          </a:xfrm>
        </p:grpSpPr>
        <p:sp>
          <p:nvSpPr>
            <p:cNvPr id="843782" name="Rectangle 6"/>
            <p:cNvSpPr>
              <a:spLocks noChangeArrowheads="1"/>
            </p:cNvSpPr>
            <p:nvPr/>
          </p:nvSpPr>
          <p:spPr bwMode="auto">
            <a:xfrm>
              <a:off x="2648" y="2064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26" name="Text Box 11"/>
            <p:cNvSpPr txBox="1">
              <a:spLocks noChangeArrowheads="1"/>
            </p:cNvSpPr>
            <p:nvPr/>
          </p:nvSpPr>
          <p:spPr bwMode="auto">
            <a:xfrm>
              <a:off x="2633" y="1826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L1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06913" y="2503488"/>
            <a:ext cx="760412" cy="530225"/>
            <a:chOff x="2839" y="1826"/>
            <a:chExt cx="479" cy="334"/>
          </a:xfrm>
        </p:grpSpPr>
        <p:sp>
          <p:nvSpPr>
            <p:cNvPr id="843783" name="Rectangle 7"/>
            <p:cNvSpPr>
              <a:spLocks noChangeArrowheads="1"/>
            </p:cNvSpPr>
            <p:nvPr/>
          </p:nvSpPr>
          <p:spPr bwMode="auto">
            <a:xfrm>
              <a:off x="2839" y="2064"/>
              <a:ext cx="479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22" name="Text Box 12"/>
            <p:cNvSpPr txBox="1">
              <a:spLocks noChangeArrowheads="1"/>
            </p:cNvSpPr>
            <p:nvPr/>
          </p:nvSpPr>
          <p:spPr bwMode="auto">
            <a:xfrm>
              <a:off x="2976" y="1826"/>
              <a:ext cx="2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L2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67325" y="2503488"/>
            <a:ext cx="2995613" cy="1155700"/>
            <a:chOff x="3318" y="1826"/>
            <a:chExt cx="1887" cy="728"/>
          </a:xfrm>
        </p:grpSpPr>
        <p:sp>
          <p:nvSpPr>
            <p:cNvPr id="843784" name="Rectangle 8"/>
            <p:cNvSpPr>
              <a:spLocks noChangeArrowheads="1"/>
            </p:cNvSpPr>
            <p:nvPr/>
          </p:nvSpPr>
          <p:spPr bwMode="auto">
            <a:xfrm>
              <a:off x="3318" y="2064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16" name="Line 9"/>
            <p:cNvSpPr>
              <a:spLocks noChangeShapeType="1"/>
            </p:cNvSpPr>
            <p:nvPr/>
          </p:nvSpPr>
          <p:spPr bwMode="auto">
            <a:xfrm>
              <a:off x="5031" y="21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4858" y="2342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Data</a:t>
              </a:r>
            </a:p>
          </p:txBody>
        </p:sp>
        <p:sp>
          <p:nvSpPr>
            <p:cNvPr id="50218" name="Text Box 13"/>
            <p:cNvSpPr txBox="1">
              <a:spLocks noChangeArrowheads="1"/>
            </p:cNvSpPr>
            <p:nvPr/>
          </p:nvSpPr>
          <p:spPr bwMode="auto">
            <a:xfrm>
              <a:off x="3958" y="1826"/>
              <a:ext cx="3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DRAM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192588" y="3336925"/>
            <a:ext cx="3794125" cy="396875"/>
            <a:chOff x="2641" y="2102"/>
            <a:chExt cx="2390" cy="250"/>
          </a:xfrm>
        </p:grpSpPr>
        <p:sp>
          <p:nvSpPr>
            <p:cNvPr id="50211" name="Line 17"/>
            <p:cNvSpPr>
              <a:spLocks noChangeShapeType="1"/>
            </p:cNvSpPr>
            <p:nvPr/>
          </p:nvSpPr>
          <p:spPr bwMode="auto">
            <a:xfrm>
              <a:off x="2641" y="2102"/>
              <a:ext cx="23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Text Box 18"/>
            <p:cNvSpPr txBox="1">
              <a:spLocks noChangeArrowheads="1"/>
            </p:cNvSpPr>
            <p:nvPr/>
          </p:nvSpPr>
          <p:spPr bwMode="auto">
            <a:xfrm>
              <a:off x="3120" y="2140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AUdimat" charset="0"/>
                </a:rPr>
                <a:t>Total Load-to-Use Latency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333500" y="3868738"/>
            <a:ext cx="3162300" cy="760412"/>
            <a:chOff x="840" y="2437"/>
            <a:chExt cx="1992" cy="479"/>
          </a:xfrm>
        </p:grpSpPr>
        <p:sp>
          <p:nvSpPr>
            <p:cNvPr id="843796" name="Rectangle 20"/>
            <p:cNvSpPr>
              <a:spLocks noChangeArrowheads="1"/>
            </p:cNvSpPr>
            <p:nvPr/>
          </p:nvSpPr>
          <p:spPr bwMode="auto">
            <a:xfrm>
              <a:off x="1111" y="2437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09" name="Line 24"/>
            <p:cNvSpPr>
              <a:spLocks noChangeShapeType="1"/>
            </p:cNvSpPr>
            <p:nvPr/>
          </p:nvSpPr>
          <p:spPr bwMode="auto">
            <a:xfrm flipV="1">
              <a:off x="1111" y="253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25"/>
            <p:cNvSpPr txBox="1">
              <a:spLocks noChangeArrowheads="1"/>
            </p:cNvSpPr>
            <p:nvPr/>
          </p:nvSpPr>
          <p:spPr bwMode="auto">
            <a:xfrm>
              <a:off x="840" y="2704"/>
              <a:ext cx="5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Prefetch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375150" y="4021138"/>
            <a:ext cx="550863" cy="684212"/>
            <a:chOff x="2756" y="2533"/>
            <a:chExt cx="347" cy="431"/>
          </a:xfrm>
        </p:grpSpPr>
        <p:sp>
          <p:nvSpPr>
            <p:cNvPr id="50204" name="Line 21"/>
            <p:cNvSpPr>
              <a:spLocks noChangeShapeType="1"/>
            </p:cNvSpPr>
            <p:nvPr/>
          </p:nvSpPr>
          <p:spPr bwMode="auto">
            <a:xfrm>
              <a:off x="2832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Data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698875" y="4021138"/>
            <a:ext cx="796925" cy="684212"/>
            <a:chOff x="2330" y="2533"/>
            <a:chExt cx="502" cy="431"/>
          </a:xfrm>
        </p:grpSpPr>
        <p:sp>
          <p:nvSpPr>
            <p:cNvPr id="843803" name="Rectangle 27"/>
            <p:cNvSpPr>
              <a:spLocks noChangeArrowheads="1"/>
            </p:cNvSpPr>
            <p:nvPr/>
          </p:nvSpPr>
          <p:spPr bwMode="auto">
            <a:xfrm>
              <a:off x="2640" y="2533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02" name="Line 29"/>
            <p:cNvSpPr>
              <a:spLocks noChangeShapeType="1"/>
            </p:cNvSpPr>
            <p:nvPr/>
          </p:nvSpPr>
          <p:spPr bwMode="auto">
            <a:xfrm flipV="1">
              <a:off x="2641" y="2629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2330" y="275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Load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794000" y="4703763"/>
            <a:ext cx="3135313" cy="396875"/>
            <a:chOff x="1760" y="2963"/>
            <a:chExt cx="1975" cy="250"/>
          </a:xfrm>
        </p:grpSpPr>
        <p:sp>
          <p:nvSpPr>
            <p:cNvPr id="50197" name="Line 31"/>
            <p:cNvSpPr>
              <a:spLocks noChangeShapeType="1"/>
            </p:cNvSpPr>
            <p:nvPr/>
          </p:nvSpPr>
          <p:spPr bwMode="auto">
            <a:xfrm>
              <a:off x="2641" y="2963"/>
              <a:ext cx="191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Text Box 32"/>
            <p:cNvSpPr txBox="1">
              <a:spLocks noChangeArrowheads="1"/>
            </p:cNvSpPr>
            <p:nvPr/>
          </p:nvSpPr>
          <p:spPr bwMode="auto">
            <a:xfrm>
              <a:off x="1760" y="3001"/>
              <a:ext cx="19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33CC33"/>
                  </a:solidFill>
                  <a:latin typeface="AUdimat" charset="0"/>
                </a:rPr>
                <a:t>Much improved Load-to-Use Latency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3565525" y="5175250"/>
            <a:ext cx="2490788" cy="396875"/>
            <a:chOff x="2246" y="3260"/>
            <a:chExt cx="1569" cy="250"/>
          </a:xfrm>
        </p:grpSpPr>
        <p:sp>
          <p:nvSpPr>
            <p:cNvPr id="50195" name="Line 39"/>
            <p:cNvSpPr>
              <a:spLocks noChangeShapeType="1"/>
            </p:cNvSpPr>
            <p:nvPr/>
          </p:nvSpPr>
          <p:spPr bwMode="auto">
            <a:xfrm>
              <a:off x="2641" y="3260"/>
              <a:ext cx="860" cy="0"/>
            </a:xfrm>
            <a:prstGeom prst="line">
              <a:avLst/>
            </a:prstGeom>
            <a:noFill/>
            <a:ln w="25400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Text Box 40"/>
            <p:cNvSpPr txBox="1">
              <a:spLocks noChangeArrowheads="1"/>
            </p:cNvSpPr>
            <p:nvPr/>
          </p:nvSpPr>
          <p:spPr bwMode="auto">
            <a:xfrm>
              <a:off x="2246" y="3298"/>
              <a:ext cx="15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6600CC"/>
                  </a:solidFill>
                  <a:latin typeface="AUdimat" charset="0"/>
                </a:rPr>
                <a:t>Somewhat improved Latency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634038" y="3868738"/>
            <a:ext cx="2660650" cy="1069975"/>
            <a:chOff x="3549" y="2437"/>
            <a:chExt cx="1676" cy="674"/>
          </a:xfrm>
        </p:grpSpPr>
        <p:sp>
          <p:nvSpPr>
            <p:cNvPr id="50193" name="Line 46"/>
            <p:cNvSpPr>
              <a:spLocks noChangeShapeType="1"/>
            </p:cNvSpPr>
            <p:nvPr/>
          </p:nvSpPr>
          <p:spPr bwMode="auto">
            <a:xfrm flipH="1">
              <a:off x="3549" y="2590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Text Box 47"/>
            <p:cNvSpPr txBox="1">
              <a:spLocks noChangeArrowheads="1"/>
            </p:cNvSpPr>
            <p:nvPr/>
          </p:nvSpPr>
          <p:spPr bwMode="auto">
            <a:xfrm>
              <a:off x="4083" y="2437"/>
              <a:ext cx="114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Udimat" charset="0"/>
                </a:rPr>
                <a:t>May cause resource</a:t>
              </a:r>
            </a:p>
            <a:p>
              <a:pPr algn="ctr" eaLnBrk="1" hangingPunct="1"/>
              <a:r>
                <a:rPr lang="en-US" sz="1600">
                  <a:latin typeface="AUdimat" charset="0"/>
                </a:rPr>
                <a:t>contention due to</a:t>
              </a:r>
            </a:p>
            <a:p>
              <a:pPr algn="ctr" eaLnBrk="1" hangingPunct="1"/>
              <a:r>
                <a:rPr lang="en-US" sz="1600">
                  <a:latin typeface="AUdimat" charset="0"/>
                </a:rPr>
                <a:t>extra cache/DRAM</a:t>
              </a:r>
            </a:p>
            <a:p>
              <a:pPr algn="ctr" eaLnBrk="1" hangingPunct="1"/>
              <a:r>
                <a:rPr lang="en-US" sz="1600">
                  <a:latin typeface="AUdimat" charset="0"/>
                </a:rPr>
                <a:t>activity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1701 -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1158 -1.1111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>
                <a:latin typeface="Garamond" charset="0"/>
                <a:ea typeface="ＭＳ Ｐゴシック" charset="0"/>
                <a:cs typeface="ＭＳ Ｐゴシック" charset="0"/>
              </a:rPr>
              <a:t>How to Cover More Irregular Access Patterns?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More irregular access patterns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Indirect array accesses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Linked data structures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Multiple regular strides (1,2,3,1,2,3,1,2,3,…)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Random patterns?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Generalized prefetcher for all patterns?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Correlation based prefetchers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Content-directed prefetchers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Precomputation or execution-based prefetchers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4A653-49D0-2D4A-9448-BB23ECCB6BE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Markov Prefetching (I)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Consider the following history of cache block addresses</a:t>
            </a:r>
          </a:p>
          <a:p>
            <a:pPr lvl="1">
              <a:buFont typeface="ZapfDingbat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A, B, C, D, C, E, A, C, F, F, E, A, A, B, C, D, E, A, B, C, D, C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After referencing a particular address (say A or E), are some addresses more likely to be referenced next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195C4C-3164-0540-844B-7CD0B372BF8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2054225" y="3352800"/>
            <a:ext cx="612775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A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957638" y="3357563"/>
            <a:ext cx="612775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B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715000" y="3362325"/>
            <a:ext cx="612775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054225" y="5021263"/>
            <a:ext cx="612775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3957638" y="5026025"/>
            <a:ext cx="612775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E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5715000" y="5030788"/>
            <a:ext cx="612775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F</a:t>
            </a:r>
          </a:p>
        </p:txBody>
      </p:sp>
      <p:cxnSp>
        <p:nvCxnSpPr>
          <p:cNvPr id="37898" name="AutoShape 10"/>
          <p:cNvCxnSpPr>
            <a:cxnSpLocks noChangeShapeType="1"/>
            <a:stCxn id="37892" idx="7"/>
            <a:endCxn id="37894" idx="1"/>
          </p:cNvCxnSpPr>
          <p:nvPr/>
        </p:nvCxnSpPr>
        <p:spPr bwMode="auto">
          <a:xfrm rot="5400000" flipV="1">
            <a:off x="4186238" y="1819275"/>
            <a:ext cx="9525" cy="3228975"/>
          </a:xfrm>
          <a:prstGeom prst="curvedConnector3">
            <a:avLst>
              <a:gd name="adj1" fmla="val -3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1"/>
          <p:cNvCxnSpPr>
            <a:cxnSpLocks noChangeShapeType="1"/>
            <a:stCxn id="37892" idx="2"/>
            <a:endCxn id="37892" idx="0"/>
          </p:cNvCxnSpPr>
          <p:nvPr/>
        </p:nvCxnSpPr>
        <p:spPr bwMode="auto">
          <a:xfrm rot="10800000" flipH="1">
            <a:off x="2039938" y="3338513"/>
            <a:ext cx="320675" cy="320675"/>
          </a:xfrm>
          <a:prstGeom prst="curvedConnector4">
            <a:avLst>
              <a:gd name="adj1" fmla="val -66833"/>
              <a:gd name="adj2" fmla="val 16683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2"/>
          <p:cNvCxnSpPr>
            <a:cxnSpLocks noChangeShapeType="1"/>
            <a:stCxn id="37892" idx="6"/>
            <a:endCxn id="37893" idx="2"/>
          </p:cNvCxnSpPr>
          <p:nvPr/>
        </p:nvCxnSpPr>
        <p:spPr bwMode="auto">
          <a:xfrm>
            <a:off x="2681288" y="3659188"/>
            <a:ext cx="1262062" cy="4762"/>
          </a:xfrm>
          <a:prstGeom prst="curvedConnector3">
            <a:avLst>
              <a:gd name="adj1" fmla="val 4993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3"/>
          <p:cNvCxnSpPr>
            <a:cxnSpLocks noChangeShapeType="1"/>
            <a:stCxn id="37893" idx="6"/>
            <a:endCxn id="37894" idx="2"/>
          </p:cNvCxnSpPr>
          <p:nvPr/>
        </p:nvCxnSpPr>
        <p:spPr bwMode="auto">
          <a:xfrm>
            <a:off x="4584700" y="3663950"/>
            <a:ext cx="1116013" cy="4763"/>
          </a:xfrm>
          <a:prstGeom prst="curvedConnector3">
            <a:avLst>
              <a:gd name="adj1" fmla="val 4993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4"/>
          <p:cNvCxnSpPr>
            <a:cxnSpLocks noChangeShapeType="1"/>
            <a:stCxn id="37895" idx="0"/>
            <a:endCxn id="37894" idx="3"/>
          </p:cNvCxnSpPr>
          <p:nvPr/>
        </p:nvCxnSpPr>
        <p:spPr bwMode="auto">
          <a:xfrm rot="-5400000">
            <a:off x="3529013" y="2730500"/>
            <a:ext cx="1108075" cy="3444875"/>
          </a:xfrm>
          <a:prstGeom prst="curvedConnector3">
            <a:avLst>
              <a:gd name="adj1" fmla="val 6847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5"/>
          <p:cNvCxnSpPr>
            <a:cxnSpLocks noChangeShapeType="1"/>
            <a:stCxn id="37894" idx="4"/>
            <a:endCxn id="37895" idx="7"/>
          </p:cNvCxnSpPr>
          <p:nvPr/>
        </p:nvCxnSpPr>
        <p:spPr bwMode="auto">
          <a:xfrm rot="5400000">
            <a:off x="3744913" y="2820988"/>
            <a:ext cx="1108075" cy="3444875"/>
          </a:xfrm>
          <a:prstGeom prst="curvedConnector3">
            <a:avLst>
              <a:gd name="adj1" fmla="val 5801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6"/>
          <p:cNvCxnSpPr>
            <a:cxnSpLocks noChangeShapeType="1"/>
            <a:stCxn id="37896" idx="3"/>
            <a:endCxn id="37892" idx="2"/>
          </p:cNvCxnSpPr>
          <p:nvPr/>
        </p:nvCxnSpPr>
        <p:spPr bwMode="auto">
          <a:xfrm rot="16200000" flipV="1">
            <a:off x="2092326" y="3606800"/>
            <a:ext cx="1903412" cy="2008187"/>
          </a:xfrm>
          <a:prstGeom prst="curvedConnector4">
            <a:avLst>
              <a:gd name="adj1" fmla="val -24940"/>
              <a:gd name="adj2" fmla="val 14086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endCxn id="37897" idx="0"/>
          </p:cNvCxnSpPr>
          <p:nvPr/>
        </p:nvCxnSpPr>
        <p:spPr bwMode="auto">
          <a:xfrm rot="16200000" flipH="1">
            <a:off x="5533232" y="4528344"/>
            <a:ext cx="973137" cy="3175"/>
          </a:xfrm>
          <a:prstGeom prst="curvedConnector3">
            <a:avLst>
              <a:gd name="adj1" fmla="val 5073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7" idx="2"/>
            <a:endCxn id="37896" idx="6"/>
          </p:cNvCxnSpPr>
          <p:nvPr/>
        </p:nvCxnSpPr>
        <p:spPr bwMode="auto">
          <a:xfrm rot="10800000">
            <a:off x="4584700" y="5332413"/>
            <a:ext cx="1116013" cy="4762"/>
          </a:xfrm>
          <a:prstGeom prst="curvedConnector3">
            <a:avLst>
              <a:gd name="adj1" fmla="val 4993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5" idx="6"/>
            <a:endCxn id="37896" idx="2"/>
          </p:cNvCxnSpPr>
          <p:nvPr/>
        </p:nvCxnSpPr>
        <p:spPr bwMode="auto">
          <a:xfrm>
            <a:off x="2681288" y="5327650"/>
            <a:ext cx="1262062" cy="4763"/>
          </a:xfrm>
          <a:prstGeom prst="curvedConnector3">
            <a:avLst>
              <a:gd name="adj1" fmla="val 4993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7" idx="6"/>
            <a:endCxn id="37897" idx="4"/>
          </p:cNvCxnSpPr>
          <p:nvPr/>
        </p:nvCxnSpPr>
        <p:spPr bwMode="auto">
          <a:xfrm flipH="1">
            <a:off x="6021388" y="5337175"/>
            <a:ext cx="320675" cy="320675"/>
          </a:xfrm>
          <a:prstGeom prst="curvedConnector4">
            <a:avLst>
              <a:gd name="adj1" fmla="val -66833"/>
              <a:gd name="adj2" fmla="val 16683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4" idx="4"/>
            <a:endCxn id="37896" idx="7"/>
          </p:cNvCxnSpPr>
          <p:nvPr/>
        </p:nvCxnSpPr>
        <p:spPr bwMode="auto">
          <a:xfrm rot="5400000">
            <a:off x="4694238" y="3775075"/>
            <a:ext cx="1112837" cy="1541463"/>
          </a:xfrm>
          <a:prstGeom prst="curvedConnector3">
            <a:avLst>
              <a:gd name="adj1" fmla="val 6718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732213" y="57038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665413" y="5262563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.33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951413" y="52625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6011863" y="41195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.2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646613" y="3281363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3040063" y="32813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.6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1446213" y="31289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.2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3122613" y="3967163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.67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4030663" y="42719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.6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475413" y="53387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5027613" y="465296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accent2"/>
                </a:solidFill>
              </a:rPr>
              <a:t>.2</a:t>
            </a:r>
          </a:p>
        </p:txBody>
      </p: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6792913" y="3913188"/>
            <a:ext cx="135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i="1">
                <a:solidFill>
                  <a:schemeClr val="bg2"/>
                </a:solidFill>
              </a:rPr>
              <a:t>Markov</a:t>
            </a:r>
          </a:p>
          <a:p>
            <a:pPr algn="ctr" eaLnBrk="1" hangingPunct="1"/>
            <a:r>
              <a:rPr lang="en-US" sz="2800" i="1">
                <a:solidFill>
                  <a:schemeClr val="bg2"/>
                </a:solidFill>
              </a:rPr>
              <a:t>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Markov Prefetching (II)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Track the likely next addresses after seeing a particular address</a:t>
            </a: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Prefetch </a:t>
            </a:r>
            <a:r>
              <a:rPr lang="en-US" sz="2000" i="1">
                <a:latin typeface="Tahoma" charset="0"/>
                <a:ea typeface="ＭＳ Ｐゴシック" charset="0"/>
                <a:cs typeface="ＭＳ Ｐゴシック" charset="0"/>
              </a:rPr>
              <a:t>accuracy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 is generally low so prefetch up to N next addresses to increase </a:t>
            </a:r>
            <a:r>
              <a:rPr lang="en-US" sz="2000" i="1">
                <a:latin typeface="Tahoma" charset="0"/>
                <a:ea typeface="ＭＳ Ｐゴシック" charset="0"/>
                <a:cs typeface="ＭＳ Ｐゴシック" charset="0"/>
              </a:rPr>
              <a:t>coverage 	</a:t>
            </a:r>
            <a:endParaRPr lang="en-US" sz="2000" i="1">
              <a:solidFill>
                <a:schemeClr val="bg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Prefetch accuracy can be improved by using longer history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Decide which address to prefetch next by looking at the last K load addresses instead of just the current one 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e.g., index with the XOR of the data addresses from the last K loads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Using history of a few loads can increase accuracy dramatically</a:t>
            </a: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Joseph and Grunwald, 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Prefetching using Markov Predictors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 ISCA 1997.</a:t>
            </a:r>
          </a:p>
          <a:p>
            <a:pPr lvl="1"/>
            <a:endParaRPr lang="en-US" sz="1800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76434C-B50C-B345-A9EA-9DB0197901C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676400" y="1165225"/>
          <a:ext cx="7264400" cy="1760538"/>
        </p:xfrm>
        <a:graphic>
          <a:graphicData uri="http://schemas.openxmlformats.org/drawingml/2006/table">
            <a:tbl>
              <a:tblPr/>
              <a:tblGrid>
                <a:gridCol w="1523935"/>
                <a:gridCol w="208264"/>
                <a:gridCol w="1188986"/>
                <a:gridCol w="1219148"/>
                <a:gridCol w="685771"/>
                <a:gridCol w="1219148"/>
                <a:gridCol w="121914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Cache Block Addr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Prefetch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Confidence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Prefetch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Confidence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(tag)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Candidate 1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Candidate N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L="91432" marR="91432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L="91432" marR="91432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L="91432" marR="91432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.…</a:t>
                      </a:r>
                    </a:p>
                  </a:txBody>
                  <a:tcPr marL="91432" marR="91432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L="91432" marR="91432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L="91432" marR="91432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8" name="Rectangle 60"/>
          <p:cNvSpPr>
            <a:spLocks noChangeArrowheads="1"/>
          </p:cNvSpPr>
          <p:nvPr/>
        </p:nvSpPr>
        <p:spPr bwMode="auto">
          <a:xfrm>
            <a:off x="3940175" y="18034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Rectangle 61"/>
          <p:cNvSpPr>
            <a:spLocks noChangeArrowheads="1"/>
          </p:cNvSpPr>
          <p:nvPr/>
        </p:nvSpPr>
        <p:spPr bwMode="auto">
          <a:xfrm>
            <a:off x="3940175" y="282416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0" name="Rectangle 62"/>
          <p:cNvSpPr>
            <a:spLocks noChangeArrowheads="1"/>
          </p:cNvSpPr>
          <p:nvPr/>
        </p:nvSpPr>
        <p:spPr bwMode="auto">
          <a:xfrm>
            <a:off x="5159375" y="18034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1" name="Rectangle 63"/>
          <p:cNvSpPr>
            <a:spLocks noChangeArrowheads="1"/>
          </p:cNvSpPr>
          <p:nvPr/>
        </p:nvSpPr>
        <p:spPr bwMode="auto">
          <a:xfrm>
            <a:off x="5159375" y="282416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2" name="Rectangle 64"/>
          <p:cNvSpPr>
            <a:spLocks noChangeArrowheads="1"/>
          </p:cNvSpPr>
          <p:nvPr/>
        </p:nvSpPr>
        <p:spPr bwMode="auto">
          <a:xfrm>
            <a:off x="2576513" y="203041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3" name="Rectangle 65"/>
          <p:cNvSpPr>
            <a:spLocks noChangeArrowheads="1"/>
          </p:cNvSpPr>
          <p:nvPr/>
        </p:nvSpPr>
        <p:spPr bwMode="auto">
          <a:xfrm>
            <a:off x="6630988" y="203041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4" name="Rectangle 66"/>
          <p:cNvSpPr>
            <a:spLocks noChangeArrowheads="1"/>
          </p:cNvSpPr>
          <p:nvPr/>
        </p:nvSpPr>
        <p:spPr bwMode="auto">
          <a:xfrm>
            <a:off x="2589213" y="225742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5" name="Rectangle 67"/>
          <p:cNvSpPr>
            <a:spLocks noChangeArrowheads="1"/>
          </p:cNvSpPr>
          <p:nvPr/>
        </p:nvSpPr>
        <p:spPr bwMode="auto">
          <a:xfrm>
            <a:off x="6630988" y="225742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6" name="Rectangle 68"/>
          <p:cNvSpPr>
            <a:spLocks noChangeArrowheads="1"/>
          </p:cNvSpPr>
          <p:nvPr/>
        </p:nvSpPr>
        <p:spPr bwMode="auto">
          <a:xfrm>
            <a:off x="2589213" y="288925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7" name="Rectangle 69"/>
          <p:cNvSpPr>
            <a:spLocks noChangeArrowheads="1"/>
          </p:cNvSpPr>
          <p:nvPr/>
        </p:nvSpPr>
        <p:spPr bwMode="auto">
          <a:xfrm>
            <a:off x="6630988" y="288925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8" name="AutoShape 70"/>
          <p:cNvSpPr>
            <a:spLocks noChangeArrowheads="1"/>
          </p:cNvSpPr>
          <p:nvPr/>
        </p:nvSpPr>
        <p:spPr bwMode="auto">
          <a:xfrm rot="5400000">
            <a:off x="668338" y="1774825"/>
            <a:ext cx="15240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13 w 21600"/>
              <a:gd name="T13" fmla="*/ 2913 h 21600"/>
              <a:gd name="T14" fmla="*/ 18687 w 21600"/>
              <a:gd name="T15" fmla="*/ 186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226" y="21600"/>
                </a:lnTo>
                <a:lnTo>
                  <a:pt x="1937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79" name="Line 71"/>
          <p:cNvSpPr>
            <a:spLocks noChangeShapeType="1"/>
          </p:cNvSpPr>
          <p:nvPr/>
        </p:nvSpPr>
        <p:spPr bwMode="auto">
          <a:xfrm>
            <a:off x="896938" y="1879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80" name="Text Box 72"/>
          <p:cNvSpPr txBox="1">
            <a:spLocks noChangeArrowheads="1"/>
          </p:cNvSpPr>
          <p:nvPr/>
        </p:nvSpPr>
        <p:spPr bwMode="auto">
          <a:xfrm>
            <a:off x="-25400" y="1392238"/>
            <a:ext cx="1074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2"/>
                </a:solidFill>
              </a:rPr>
              <a:t>Cache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</a:rPr>
              <a:t>Block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</a:rPr>
              <a:t>Addr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Content Directed Prefetching 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specialized prefetcher for pointer values 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Cooksey et al.,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 stateless, content-directed data prefetching mechanism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ASPLOS 2002.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Identify pointers among all values in a fetched cache block and issue prefetch requests for them.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No need to memorize/record past addresses!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Can eliminate compulsory misses (never-seen pointers)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-- Indiscriminately prefetches </a:t>
            </a:r>
            <a:r>
              <a:rPr lang="en-US" i="1"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pointers in a cache block</a:t>
            </a:r>
          </a:p>
          <a:p>
            <a:endParaRPr lang="en-US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identify pointer addresses: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Compare address sized values within cache block with cache block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address </a:t>
            </a:r>
            <a:r>
              <a:rPr lang="en-US" altLang="ja-JP">
                <a:latin typeface="Tahoma" charset="0"/>
                <a:ea typeface="ＭＳ Ｐゴシック" charset="0"/>
                <a:sym typeface="Wingdings" charset="0"/>
              </a:rPr>
              <a:t> if most-significant few bits match, pointer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E2DF9-AAEB-EF40-B8E0-234761D709E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Content Directed Prefetching (II)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660BD2-9271-3A4F-83C2-75B1FF24C6D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429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573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35263" y="1773238"/>
            <a:ext cx="950912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671888" y="1773238"/>
            <a:ext cx="928687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05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5149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293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3437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663825" y="1808163"/>
            <a:ext cx="1116013" cy="304800"/>
          </a:xfrm>
          <a:prstGeom prst="rect">
            <a:avLst/>
          </a:prstGeom>
          <a:solidFill>
            <a:srgbClr val="CCFF33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x40373551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041525" y="4800600"/>
            <a:ext cx="16002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L2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165725" y="4800600"/>
            <a:ext cx="30480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DRAM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657600" y="4708525"/>
            <a:ext cx="1508125" cy="565150"/>
          </a:xfrm>
          <a:prstGeom prst="leftArrow">
            <a:avLst>
              <a:gd name="adj1" fmla="val 50000"/>
              <a:gd name="adj2" fmla="val 66713"/>
            </a:avLst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747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6605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2033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461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1355725" y="5418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0227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7085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2513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7941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84" name="Text Box 27"/>
          <p:cNvSpPr txBox="1">
            <a:spLocks noChangeArrowheads="1"/>
          </p:cNvSpPr>
          <p:nvPr/>
        </p:nvSpPr>
        <p:spPr bwMode="auto">
          <a:xfrm>
            <a:off x="4403725" y="543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40985" name="Group 51"/>
          <p:cNvGrpSpPr>
            <a:grpSpLocks/>
          </p:cNvGrpSpPr>
          <p:nvPr/>
        </p:nvGrpSpPr>
        <p:grpSpPr bwMode="auto">
          <a:xfrm>
            <a:off x="1241425" y="2493963"/>
            <a:ext cx="317500" cy="366712"/>
            <a:chOff x="778" y="1555"/>
            <a:chExt cx="200" cy="231"/>
          </a:xfrm>
        </p:grpSpPr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778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778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40986" name="Group 52"/>
          <p:cNvGrpSpPr>
            <a:grpSpLocks/>
          </p:cNvGrpSpPr>
          <p:nvPr/>
        </p:nvGrpSpPr>
        <p:grpSpPr bwMode="auto">
          <a:xfrm>
            <a:off x="2151063" y="2493963"/>
            <a:ext cx="317500" cy="366712"/>
            <a:chOff x="1354" y="1555"/>
            <a:chExt cx="200" cy="231"/>
          </a:xfrm>
        </p:grpSpPr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135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354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40987" name="Group 53"/>
          <p:cNvGrpSpPr>
            <a:grpSpLocks/>
          </p:cNvGrpSpPr>
          <p:nvPr/>
        </p:nvGrpSpPr>
        <p:grpSpPr bwMode="auto">
          <a:xfrm>
            <a:off x="3078163" y="2493963"/>
            <a:ext cx="317500" cy="366712"/>
            <a:chOff x="1987" y="1555"/>
            <a:chExt cx="200" cy="23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987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987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40988" name="Group 54"/>
          <p:cNvGrpSpPr>
            <a:grpSpLocks/>
          </p:cNvGrpSpPr>
          <p:nvPr/>
        </p:nvGrpSpPr>
        <p:grpSpPr bwMode="auto">
          <a:xfrm>
            <a:off x="3978275" y="2493963"/>
            <a:ext cx="317500" cy="366712"/>
            <a:chOff x="2534" y="1555"/>
            <a:chExt cx="200" cy="231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53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534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40989" name="Group 55"/>
          <p:cNvGrpSpPr>
            <a:grpSpLocks/>
          </p:cNvGrpSpPr>
          <p:nvPr/>
        </p:nvGrpSpPr>
        <p:grpSpPr bwMode="auto">
          <a:xfrm>
            <a:off x="4878388" y="2493963"/>
            <a:ext cx="354012" cy="366712"/>
            <a:chOff x="3110" y="1555"/>
            <a:chExt cx="200" cy="231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110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110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5815013" y="254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815013" y="24939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</a:p>
        </p:txBody>
      </p:sp>
      <p:grpSp>
        <p:nvGrpSpPr>
          <p:cNvPr id="40992" name="Group 57"/>
          <p:cNvGrpSpPr>
            <a:grpSpLocks/>
          </p:cNvGrpSpPr>
          <p:nvPr/>
        </p:nvGrpSpPr>
        <p:grpSpPr bwMode="auto">
          <a:xfrm>
            <a:off x="6724650" y="2447925"/>
            <a:ext cx="317500" cy="366713"/>
            <a:chOff x="4234" y="1555"/>
            <a:chExt cx="200" cy="231"/>
          </a:xfrm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423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234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40993" name="Group 58"/>
          <p:cNvGrpSpPr>
            <a:grpSpLocks/>
          </p:cNvGrpSpPr>
          <p:nvPr/>
        </p:nvGrpSpPr>
        <p:grpSpPr bwMode="auto">
          <a:xfrm>
            <a:off x="7650163" y="2457450"/>
            <a:ext cx="317500" cy="366713"/>
            <a:chOff x="4838" y="1555"/>
            <a:chExt cx="200" cy="231"/>
          </a:xfrm>
        </p:grpSpPr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4838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4838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=</a:t>
              </a:r>
            </a:p>
          </p:txBody>
        </p:sp>
      </p:grpSp>
      <p:cxnSp>
        <p:nvCxnSpPr>
          <p:cNvPr id="40994" name="AutoShape 45"/>
          <p:cNvCxnSpPr>
            <a:cxnSpLocks noChangeShapeType="1"/>
          </p:cNvCxnSpPr>
          <p:nvPr/>
        </p:nvCxnSpPr>
        <p:spPr bwMode="auto">
          <a:xfrm>
            <a:off x="303213" y="2711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4160838" y="3978275"/>
            <a:ext cx="503237" cy="868363"/>
          </a:xfrm>
          <a:prstGeom prst="upArrow">
            <a:avLst>
              <a:gd name="adj1" fmla="val 50000"/>
              <a:gd name="adj2" fmla="val 43139"/>
            </a:avLst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0996" name="AutoShape 49"/>
          <p:cNvCxnSpPr>
            <a:cxnSpLocks noChangeShapeType="1"/>
          </p:cNvCxnSpPr>
          <p:nvPr/>
        </p:nvCxnSpPr>
        <p:spPr bwMode="auto">
          <a:xfrm>
            <a:off x="303213" y="2711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AutoShape 50"/>
          <p:cNvCxnSpPr>
            <a:cxnSpLocks noChangeShapeType="1"/>
          </p:cNvCxnSpPr>
          <p:nvPr/>
        </p:nvCxnSpPr>
        <p:spPr bwMode="auto">
          <a:xfrm>
            <a:off x="303213" y="2711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73"/>
          <p:cNvCxnSpPr>
            <a:cxnSpLocks noChangeShapeType="1"/>
          </p:cNvCxnSpPr>
          <p:nvPr/>
        </p:nvCxnSpPr>
        <p:spPr bwMode="auto">
          <a:xfrm>
            <a:off x="622300" y="3054350"/>
            <a:ext cx="6750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Group 77"/>
          <p:cNvGrpSpPr>
            <a:grpSpLocks/>
          </p:cNvGrpSpPr>
          <p:nvPr/>
        </p:nvGrpSpPr>
        <p:grpSpPr bwMode="auto">
          <a:xfrm>
            <a:off x="954088" y="2690813"/>
            <a:ext cx="287337" cy="360362"/>
            <a:chOff x="612" y="1661"/>
            <a:chExt cx="181" cy="227"/>
          </a:xfrm>
        </p:grpSpPr>
        <p:cxnSp>
          <p:nvCxnSpPr>
            <p:cNvPr id="41049" name="AutoShape 75"/>
            <p:cNvCxnSpPr>
              <a:cxnSpLocks noChangeShapeType="1"/>
              <a:endCxn id="29" idx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0" name="AutoShape 76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78"/>
          <p:cNvGrpSpPr>
            <a:grpSpLocks/>
          </p:cNvGrpSpPr>
          <p:nvPr/>
        </p:nvGrpSpPr>
        <p:grpSpPr bwMode="auto">
          <a:xfrm>
            <a:off x="1854200" y="2690813"/>
            <a:ext cx="287338" cy="360362"/>
            <a:chOff x="612" y="1661"/>
            <a:chExt cx="181" cy="227"/>
          </a:xfrm>
        </p:grpSpPr>
        <p:cxnSp>
          <p:nvCxnSpPr>
            <p:cNvPr id="41047" name="AutoShape 79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8" name="AutoShape 80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2790825" y="2690813"/>
            <a:ext cx="287338" cy="360362"/>
            <a:chOff x="612" y="1661"/>
            <a:chExt cx="181" cy="227"/>
          </a:xfrm>
        </p:grpSpPr>
        <p:cxnSp>
          <p:nvCxnSpPr>
            <p:cNvPr id="41045" name="AutoShape 82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6" name="AutoShape 83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Group 84"/>
          <p:cNvGrpSpPr>
            <a:grpSpLocks/>
          </p:cNvGrpSpPr>
          <p:nvPr/>
        </p:nvGrpSpPr>
        <p:grpSpPr bwMode="auto">
          <a:xfrm>
            <a:off x="3690938" y="2692400"/>
            <a:ext cx="287337" cy="360363"/>
            <a:chOff x="612" y="1661"/>
            <a:chExt cx="181" cy="227"/>
          </a:xfrm>
        </p:grpSpPr>
        <p:cxnSp>
          <p:nvCxnSpPr>
            <p:cNvPr id="41043" name="AutoShape 85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4" name="AutoShape 86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87"/>
          <p:cNvGrpSpPr>
            <a:grpSpLocks/>
          </p:cNvGrpSpPr>
          <p:nvPr/>
        </p:nvGrpSpPr>
        <p:grpSpPr bwMode="auto">
          <a:xfrm>
            <a:off x="4591050" y="2700338"/>
            <a:ext cx="287338" cy="360362"/>
            <a:chOff x="612" y="1661"/>
            <a:chExt cx="181" cy="227"/>
          </a:xfrm>
        </p:grpSpPr>
        <p:cxnSp>
          <p:nvCxnSpPr>
            <p:cNvPr id="41041" name="AutoShape 88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2" name="AutoShape 89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90"/>
          <p:cNvGrpSpPr>
            <a:grpSpLocks/>
          </p:cNvGrpSpPr>
          <p:nvPr/>
        </p:nvGrpSpPr>
        <p:grpSpPr bwMode="auto">
          <a:xfrm>
            <a:off x="5526088" y="2681288"/>
            <a:ext cx="287337" cy="360362"/>
            <a:chOff x="612" y="1661"/>
            <a:chExt cx="181" cy="227"/>
          </a:xfrm>
        </p:grpSpPr>
        <p:cxnSp>
          <p:nvCxnSpPr>
            <p:cNvPr id="41039" name="AutoShape 91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0" name="AutoShape 92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Group 93"/>
          <p:cNvGrpSpPr>
            <a:grpSpLocks/>
          </p:cNvGrpSpPr>
          <p:nvPr/>
        </p:nvGrpSpPr>
        <p:grpSpPr bwMode="auto">
          <a:xfrm>
            <a:off x="6426200" y="2690813"/>
            <a:ext cx="287338" cy="360362"/>
            <a:chOff x="612" y="1661"/>
            <a:chExt cx="181" cy="227"/>
          </a:xfrm>
        </p:grpSpPr>
        <p:cxnSp>
          <p:nvCxnSpPr>
            <p:cNvPr id="41037" name="AutoShape 94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8" name="AutoShape 95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" name="Group 96"/>
          <p:cNvGrpSpPr>
            <a:grpSpLocks/>
          </p:cNvGrpSpPr>
          <p:nvPr/>
        </p:nvGrpSpPr>
        <p:grpSpPr bwMode="auto">
          <a:xfrm>
            <a:off x="7372350" y="2692400"/>
            <a:ext cx="277813" cy="360363"/>
            <a:chOff x="612" y="1661"/>
            <a:chExt cx="181" cy="227"/>
          </a:xfrm>
        </p:grpSpPr>
        <p:cxnSp>
          <p:nvCxnSpPr>
            <p:cNvPr id="41035" name="AutoShape 97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6" name="AutoShape 98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539750" y="1847850"/>
            <a:ext cx="458788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r">
              <a:defRPr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sz="12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31:20</a:t>
            </a:r>
            <a:r>
              <a:rPr lang="en-US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</a:p>
        </p:txBody>
      </p: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1258888" y="2133600"/>
            <a:ext cx="701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1" name="Text Box 116"/>
          <p:cNvSpPr txBox="1">
            <a:spLocks noChangeArrowheads="1"/>
          </p:cNvSpPr>
          <p:nvPr/>
        </p:nvSpPr>
        <p:spPr bwMode="auto">
          <a:xfrm>
            <a:off x="2159000" y="2133600"/>
            <a:ext cx="701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2" name="Text Box 117"/>
          <p:cNvSpPr txBox="1">
            <a:spLocks noChangeArrowheads="1"/>
          </p:cNvSpPr>
          <p:nvPr/>
        </p:nvSpPr>
        <p:spPr bwMode="auto">
          <a:xfrm>
            <a:off x="3095625" y="2133600"/>
            <a:ext cx="700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3" name="Text Box 118"/>
          <p:cNvSpPr txBox="1">
            <a:spLocks noChangeArrowheads="1"/>
          </p:cNvSpPr>
          <p:nvPr/>
        </p:nvSpPr>
        <p:spPr bwMode="auto">
          <a:xfrm>
            <a:off x="3995738" y="2133600"/>
            <a:ext cx="700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4" name="Text Box 119"/>
          <p:cNvSpPr txBox="1">
            <a:spLocks noChangeArrowheads="1"/>
          </p:cNvSpPr>
          <p:nvPr/>
        </p:nvSpPr>
        <p:spPr bwMode="auto">
          <a:xfrm>
            <a:off x="4932363" y="2133600"/>
            <a:ext cx="700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5" name="Text Box 120"/>
          <p:cNvSpPr txBox="1">
            <a:spLocks noChangeArrowheads="1"/>
          </p:cNvSpPr>
          <p:nvPr/>
        </p:nvSpPr>
        <p:spPr bwMode="auto">
          <a:xfrm>
            <a:off x="5832475" y="2133600"/>
            <a:ext cx="700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6" name="Text Box 121"/>
          <p:cNvSpPr txBox="1">
            <a:spLocks noChangeArrowheads="1"/>
          </p:cNvSpPr>
          <p:nvPr/>
        </p:nvSpPr>
        <p:spPr bwMode="auto">
          <a:xfrm>
            <a:off x="6732588" y="2135188"/>
            <a:ext cx="695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7" name="Text Box 122"/>
          <p:cNvSpPr txBox="1">
            <a:spLocks noChangeArrowheads="1"/>
          </p:cNvSpPr>
          <p:nvPr/>
        </p:nvSpPr>
        <p:spPr bwMode="auto">
          <a:xfrm>
            <a:off x="7740650" y="2124075"/>
            <a:ext cx="6429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[31:20]</a:t>
            </a:r>
          </a:p>
        </p:txBody>
      </p:sp>
      <p:sp>
        <p:nvSpPr>
          <p:cNvPr id="88" name="Line 130"/>
          <p:cNvSpPr>
            <a:spLocks noChangeShapeType="1"/>
          </p:cNvSpPr>
          <p:nvPr/>
        </p:nvSpPr>
        <p:spPr bwMode="auto">
          <a:xfrm>
            <a:off x="1393825" y="21494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9" name="Line 131"/>
          <p:cNvSpPr>
            <a:spLocks noChangeShapeType="1"/>
          </p:cNvSpPr>
          <p:nvPr/>
        </p:nvSpPr>
        <p:spPr bwMode="auto">
          <a:xfrm>
            <a:off x="2308225" y="215900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Line 132"/>
          <p:cNvSpPr>
            <a:spLocks noChangeShapeType="1"/>
          </p:cNvSpPr>
          <p:nvPr/>
        </p:nvSpPr>
        <p:spPr bwMode="auto">
          <a:xfrm>
            <a:off x="4129088" y="2149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Line 133"/>
          <p:cNvSpPr>
            <a:spLocks noChangeShapeType="1"/>
          </p:cNvSpPr>
          <p:nvPr/>
        </p:nvSpPr>
        <p:spPr bwMode="auto">
          <a:xfrm>
            <a:off x="5051425" y="2149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Line 134"/>
          <p:cNvSpPr>
            <a:spLocks noChangeShapeType="1"/>
          </p:cNvSpPr>
          <p:nvPr/>
        </p:nvSpPr>
        <p:spPr bwMode="auto">
          <a:xfrm>
            <a:off x="3232150" y="21494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Line 135"/>
          <p:cNvSpPr>
            <a:spLocks noChangeShapeType="1"/>
          </p:cNvSpPr>
          <p:nvPr/>
        </p:nvSpPr>
        <p:spPr bwMode="auto">
          <a:xfrm>
            <a:off x="5957888" y="21494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Line 137"/>
          <p:cNvSpPr>
            <a:spLocks noChangeShapeType="1"/>
          </p:cNvSpPr>
          <p:nvPr/>
        </p:nvSpPr>
        <p:spPr bwMode="auto">
          <a:xfrm flipH="1">
            <a:off x="6862763" y="2139950"/>
            <a:ext cx="9525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Line 138"/>
          <p:cNvSpPr>
            <a:spLocks noChangeShapeType="1"/>
          </p:cNvSpPr>
          <p:nvPr/>
        </p:nvSpPr>
        <p:spPr bwMode="auto">
          <a:xfrm>
            <a:off x="7804150" y="213995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Text Box 141"/>
          <p:cNvSpPr txBox="1">
            <a:spLocks noChangeArrowheads="1"/>
          </p:cNvSpPr>
          <p:nvPr/>
        </p:nvSpPr>
        <p:spPr bwMode="auto">
          <a:xfrm>
            <a:off x="5435600" y="1812925"/>
            <a:ext cx="10810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x80011100</a:t>
            </a:r>
          </a:p>
        </p:txBody>
      </p:sp>
      <p:sp>
        <p:nvSpPr>
          <p:cNvPr id="97" name="Line 145"/>
          <p:cNvSpPr>
            <a:spLocks noChangeShapeType="1"/>
          </p:cNvSpPr>
          <p:nvPr/>
        </p:nvSpPr>
        <p:spPr bwMode="auto">
          <a:xfrm>
            <a:off x="5976938" y="2852738"/>
            <a:ext cx="0" cy="1057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8" name="Text Box 146"/>
          <p:cNvSpPr txBox="1">
            <a:spLocks noChangeArrowheads="1"/>
          </p:cNvSpPr>
          <p:nvPr/>
        </p:nvSpPr>
        <p:spPr bwMode="auto">
          <a:xfrm>
            <a:off x="5940425" y="35306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>
                <a:solidFill>
                  <a:srgbClr val="FF0000"/>
                </a:solidFill>
              </a:rPr>
              <a:t>Generate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Prefetch</a:t>
            </a:r>
          </a:p>
          <a:p>
            <a:pPr algn="r"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99" name="Rectangle 147"/>
          <p:cNvSpPr>
            <a:spLocks noChangeArrowheads="1"/>
          </p:cNvSpPr>
          <p:nvPr/>
        </p:nvSpPr>
        <p:spPr bwMode="auto">
          <a:xfrm>
            <a:off x="320675" y="1341438"/>
            <a:ext cx="8229600" cy="263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0" name="Line 148"/>
          <p:cNvSpPr>
            <a:spLocks noChangeShapeType="1"/>
          </p:cNvSpPr>
          <p:nvPr/>
        </p:nvSpPr>
        <p:spPr bwMode="auto">
          <a:xfrm flipH="1" flipV="1">
            <a:off x="611188" y="1736725"/>
            <a:ext cx="11112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1" name="Text Box 149"/>
          <p:cNvSpPr txBox="1">
            <a:spLocks noChangeArrowheads="1"/>
          </p:cNvSpPr>
          <p:nvPr/>
        </p:nvSpPr>
        <p:spPr bwMode="auto">
          <a:xfrm>
            <a:off x="417513" y="3194050"/>
            <a:ext cx="271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Virtual Address Predictor</a:t>
            </a:r>
          </a:p>
        </p:txBody>
      </p:sp>
      <p:sp>
        <p:nvSpPr>
          <p:cNvPr id="102" name="Text Box 150"/>
          <p:cNvSpPr txBox="1">
            <a:spLocks noChangeArrowheads="1"/>
          </p:cNvSpPr>
          <p:nvPr/>
        </p:nvSpPr>
        <p:spPr bwMode="auto">
          <a:xfrm>
            <a:off x="919163" y="4927600"/>
            <a:ext cx="1100137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X80022220</a:t>
            </a:r>
          </a:p>
        </p:txBody>
      </p:sp>
      <p:sp>
        <p:nvSpPr>
          <p:cNvPr id="103" name="Text Box 152"/>
          <p:cNvSpPr txBox="1">
            <a:spLocks noChangeArrowheads="1"/>
          </p:cNvSpPr>
          <p:nvPr/>
        </p:nvSpPr>
        <p:spPr bwMode="auto">
          <a:xfrm>
            <a:off x="900113" y="1376363"/>
            <a:ext cx="819150" cy="366712"/>
          </a:xfrm>
          <a:prstGeom prst="rect">
            <a:avLst/>
          </a:prstGeom>
          <a:solidFill>
            <a:srgbClr val="FE67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22220</a:t>
            </a:r>
          </a:p>
        </p:txBody>
      </p:sp>
      <p:sp>
        <p:nvSpPr>
          <p:cNvPr id="104" name="Text Box 153"/>
          <p:cNvSpPr txBox="1">
            <a:spLocks noChangeArrowheads="1"/>
          </p:cNvSpPr>
          <p:nvPr/>
        </p:nvSpPr>
        <p:spPr bwMode="auto">
          <a:xfrm>
            <a:off x="358775" y="1376363"/>
            <a:ext cx="625475" cy="366712"/>
          </a:xfrm>
          <a:prstGeom prst="rect">
            <a:avLst/>
          </a:prstGeom>
          <a:solidFill>
            <a:srgbClr val="FE6700"/>
          </a:solidFill>
          <a:ln w="9525">
            <a:noFill/>
            <a:miter lim="800000"/>
            <a:headEnd/>
            <a:tailEnd/>
          </a:ln>
        </p:spPr>
        <p:txBody>
          <a:bodyPr wrap="none" rIns="0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X800</a:t>
            </a:r>
          </a:p>
        </p:txBody>
      </p:sp>
      <p:sp>
        <p:nvSpPr>
          <p:cNvPr id="105" name="Text Box 155"/>
          <p:cNvSpPr txBox="1">
            <a:spLocks noChangeArrowheads="1"/>
          </p:cNvSpPr>
          <p:nvPr/>
        </p:nvSpPr>
        <p:spPr bwMode="auto">
          <a:xfrm>
            <a:off x="5916613" y="1828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11100</a:t>
            </a:r>
          </a:p>
        </p:txBody>
      </p:sp>
      <p:sp>
        <p:nvSpPr>
          <p:cNvPr id="106" name="Text Box 156"/>
          <p:cNvSpPr txBox="1">
            <a:spLocks noChangeArrowheads="1"/>
          </p:cNvSpPr>
          <p:nvPr/>
        </p:nvSpPr>
        <p:spPr bwMode="auto">
          <a:xfrm>
            <a:off x="5532438" y="1828800"/>
            <a:ext cx="393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x800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1.11111E-6 L 0.17813 -1.11111E-6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509 C 0.04861 0.09507 0.09688 0.19523 -0.00034 0.24034 C -0.09757 0.28545 -0.49896 0.22901 -0.58298 0.26486 C -0.66701 0.30072 -0.52066 0.41568 -0.50399 0.45547 " pathEditMode="relative" rAng="0" ptsTypes="aaaa">
                                      <p:cBhvr>
                                        <p:cTn id="2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51" grpId="0" animBg="1"/>
      <p:bldP spid="96" grpId="0" animBg="1"/>
      <p:bldP spid="96" grpId="1" animBg="1"/>
      <p:bldP spid="98" grpId="0"/>
      <p:bldP spid="102" grpId="0" animBg="1"/>
      <p:bldP spid="102" grpId="1" animBg="1"/>
      <p:bldP spid="102" grpId="2" animBg="1"/>
      <p:bldP spid="103" grpId="0" animBg="1"/>
      <p:bldP spid="104" grpId="0" animBg="1"/>
      <p:bldP spid="104" grpId="1" animBg="1"/>
      <p:bldP spid="105" grpId="0"/>
      <p:bldP spid="106" grpId="0"/>
      <p:bldP spid="10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Hybrid Hardware Prefetchers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Many different access patterns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Streaming, striding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Linked data structures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Localized random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Use multiple prefetchers to cover all patterns</a:t>
            </a:r>
          </a:p>
          <a:p>
            <a:endParaRPr lang="en-US">
              <a:solidFill>
                <a:srgbClr val="0033CC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Better prefetch coverage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-- More complexity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-- More bandwidth-intensive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-- Prefetchers start getting in each other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s way </a:t>
            </a:r>
          </a:p>
          <a:p>
            <a:pPr>
              <a:buFont typeface="Wingdings" charset="0"/>
              <a:buNone/>
            </a:pPr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Global History Buffer: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natural structure for hybrid prefetchers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6C8E5A-E185-6645-AB34-D9B403279E4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Execution-based Prefetchers 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Pre-execute a piece of the (pruned) program solely for prefetching data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Only need to distill pieces that lead to cache misses</a:t>
            </a:r>
          </a:p>
          <a:p>
            <a:endParaRPr lang="en-US">
              <a:solidFill>
                <a:srgbClr val="0033CC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solidFill>
                  <a:srgbClr val="0033CC"/>
                </a:solidFill>
                <a:latin typeface="Tahoma" charset="0"/>
                <a:ea typeface="ＭＳ Ｐゴシック" charset="0"/>
              </a:rPr>
              <a:t>Speculative thread: </a:t>
            </a:r>
            <a:r>
              <a:rPr lang="en-US" sz="2400">
                <a:latin typeface="Tahoma" charset="0"/>
                <a:ea typeface="ＭＳ Ｐゴシック" charset="0"/>
              </a:rPr>
              <a:t>Pre-executed program piece can be considered a </a:t>
            </a:r>
            <a:r>
              <a:rPr lang="ja-JP" altLang="en-US" sz="2400">
                <a:latin typeface="Tahoma" charset="0"/>
                <a:ea typeface="ＭＳ Ｐゴシック" charset="0"/>
              </a:rPr>
              <a:t>“</a:t>
            </a:r>
            <a:r>
              <a:rPr lang="en-US" altLang="ja-JP" sz="2400">
                <a:latin typeface="Tahoma" charset="0"/>
                <a:ea typeface="ＭＳ Ｐゴシック" charset="0"/>
              </a:rPr>
              <a:t>thread</a:t>
            </a:r>
            <a:r>
              <a:rPr lang="ja-JP" altLang="en-US" sz="2400">
                <a:latin typeface="Tahoma" charset="0"/>
                <a:ea typeface="ＭＳ Ｐゴシック" charset="0"/>
              </a:rPr>
              <a:t>”</a:t>
            </a:r>
            <a:endParaRPr lang="en-US" altLang="ja-JP" sz="2400">
              <a:latin typeface="Tahoma" charset="0"/>
              <a:ea typeface="ＭＳ Ｐゴシック" charset="0"/>
            </a:endParaRPr>
          </a:p>
          <a:p>
            <a:pPr lvl="1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400">
              <a:latin typeface="Tahoma" charset="0"/>
              <a:ea typeface="ＭＳ Ｐゴシック" charset="0"/>
            </a:endParaRPr>
          </a:p>
          <a:p>
            <a:pPr lvl="1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Tahoma" charset="0"/>
                <a:ea typeface="ＭＳ Ｐゴシック" charset="0"/>
              </a:rPr>
              <a:t>Speculative thread can be executed </a:t>
            </a:r>
          </a:p>
          <a:p>
            <a:pPr marL="695325" lvl="2" indent="-342900"/>
            <a:r>
              <a:rPr lang="en-US">
                <a:latin typeface="Tahoma" charset="0"/>
                <a:ea typeface="ＭＳ Ｐゴシック" charset="0"/>
              </a:rPr>
              <a:t>On a separate processor/core</a:t>
            </a:r>
          </a:p>
          <a:p>
            <a:pPr marL="695325" lvl="2" indent="-342900"/>
            <a:r>
              <a:rPr lang="en-US">
                <a:latin typeface="Tahoma" charset="0"/>
                <a:ea typeface="ＭＳ Ｐゴシック" charset="0"/>
              </a:rPr>
              <a:t>On a separate hardware thread context (think fine-grained multithreading)</a:t>
            </a:r>
          </a:p>
          <a:p>
            <a:pPr marL="695325" lvl="2" indent="-342900"/>
            <a:r>
              <a:rPr lang="en-US">
                <a:latin typeface="Tahoma" charset="0"/>
                <a:ea typeface="ＭＳ Ｐゴシック" charset="0"/>
              </a:rPr>
              <a:t>On the same thread context in idle cycles (during cache misses)</a:t>
            </a:r>
          </a:p>
          <a:p>
            <a:endParaRPr lang="en-US">
              <a:solidFill>
                <a:srgbClr val="0033CC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solidFill>
                <a:srgbClr val="0033CC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E0D73-C1D0-4A40-8A97-C4817FC1C6D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Thread-Based Pre-Execution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968875" y="996950"/>
            <a:ext cx="4054475" cy="5194300"/>
          </a:xfrm>
        </p:spPr>
        <p:txBody>
          <a:bodyPr/>
          <a:lstStyle/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Dubois and Song, </a:t>
            </a:r>
            <a:r>
              <a:rPr lang="ja-JP" altLang="en-US" sz="22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Assisted Execution</a:t>
            </a:r>
            <a:r>
              <a:rPr lang="en-US" altLang="ja-JP" sz="220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sz="22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>
                <a:latin typeface="Tahoma" charset="0"/>
                <a:ea typeface="ＭＳ Ｐゴシック" charset="0"/>
                <a:cs typeface="ＭＳ Ｐゴシック" charset="0"/>
              </a:rPr>
              <a:t> USC Tech Report 1998.</a:t>
            </a:r>
          </a:p>
          <a:p>
            <a:endParaRPr lang="en-US" sz="220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Chappell et al., </a:t>
            </a:r>
            <a:r>
              <a:rPr lang="ja-JP" altLang="en-US" sz="22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Simultaneous Subordinate Microthreading (SSMT)</a:t>
            </a:r>
            <a:r>
              <a:rPr lang="en-US" altLang="ja-JP" sz="220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sz="22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>
                <a:latin typeface="Tahoma" charset="0"/>
                <a:ea typeface="ＭＳ Ｐゴシック" charset="0"/>
                <a:cs typeface="ＭＳ Ｐゴシック" charset="0"/>
              </a:rPr>
              <a:t> ISCA 1999.</a:t>
            </a:r>
          </a:p>
          <a:p>
            <a:endParaRPr lang="en-US" sz="220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Zilles and Sohi, </a:t>
            </a:r>
            <a:r>
              <a:rPr lang="ja-JP" altLang="en-US" sz="22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Execution-based Prediction Using Speculative Slices</a:t>
            </a:r>
            <a:r>
              <a:rPr lang="ja-JP" altLang="en-US" sz="22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>
                <a:latin typeface="Tahoma" charset="0"/>
                <a:ea typeface="ＭＳ Ｐゴシック" charset="0"/>
                <a:cs typeface="ＭＳ Ｐゴシック" charset="0"/>
              </a:rPr>
              <a:t>, ISCA 2001.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6EFF8C-31DC-A740-8319-C83537205BD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55688"/>
            <a:ext cx="4805362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Thread-Based Pre-Execution Issues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Where to execute the precomputation thread?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1. Separate core (least contention with main thread)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2. Separate thread context on the same core (more contention)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3. Same core, same context 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When the main thread is stalled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When to spawn the precomputation thread?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1. Insert spawn instructions well before the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</a:rPr>
              <a:t>problem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load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How far ahead? 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Too early: prefetch might not be needed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Too late: prefetch might not be timely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2. When the main thread is stalled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When to terminate the precomputation thread?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1. With pre-inserted CANCEL instructions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2. Based on effectiveness/contention feedback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3BA13E-1709-AB41-8261-E63276E0F01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Runahead Execution 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simple pre-execution method for prefetching purposes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the oldest instruction is a long-latency cache miss: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Checkpoint architectural state and enter runahead mode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 runahead mode:</a:t>
            </a:r>
          </a:p>
          <a:p>
            <a:pPr lvl="1"/>
            <a:r>
              <a:rPr lang="en-US">
                <a:solidFill>
                  <a:srgbClr val="CC0000"/>
                </a:solidFill>
                <a:latin typeface="Tahoma" charset="0"/>
                <a:ea typeface="ＭＳ Ｐゴシック" charset="0"/>
              </a:rPr>
              <a:t>Speculatively pre-execute instructions</a:t>
            </a:r>
          </a:p>
          <a:p>
            <a:pPr lvl="1"/>
            <a:r>
              <a:rPr lang="en-US">
                <a:solidFill>
                  <a:srgbClr val="CC0000"/>
                </a:solidFill>
                <a:latin typeface="Tahoma" charset="0"/>
                <a:ea typeface="ＭＳ Ｐゴシック" charset="0"/>
              </a:rPr>
              <a:t>The purpose of pre-execution is to generate prefetches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L2-miss dependent instructions are marked INV and dropped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Runahead mode ends when the original miss returns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Checkpoint is restored and normal execution resumes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Mutlu et al., 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Runahead Execution: An Alternative to Very Large Instruction Windows for Out-of-order Processors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 HPCA 2003.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D53EA2-A072-034E-979E-0CE31D02998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defRPr/>
            </a:pPr>
            <a:r>
              <a:rPr lang="en-US" sz="2200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Fetch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the data before it is needed (i.e. pre-fetch) by the program</a:t>
            </a:r>
          </a:p>
          <a:p>
            <a:pPr>
              <a:defRPr/>
            </a:pPr>
            <a:endParaRPr lang="en-US" sz="2200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Why?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latency is high. If we can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accurately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early enough </a:t>
            </a:r>
            <a:r>
              <a:rPr lang="en-US" dirty="0">
                <a:ea typeface="ＭＳ Ｐゴシック" charset="0"/>
              </a:rPr>
              <a:t>we can reduce/eliminate that latency.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eliminate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compulsory cache misses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eliminate all cache misses? Capacity, conflict, coherence?</a:t>
            </a:r>
          </a:p>
          <a:p>
            <a:pPr>
              <a:defRPr/>
            </a:pPr>
            <a:endParaRPr lang="en-US" sz="2200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</a:rPr>
              <a:t>Predicts 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which address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 will be needed in the future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Works if programs have predictable miss address </a:t>
            </a:r>
            <a:r>
              <a:rPr lang="en-US" dirty="0" smtClean="0">
                <a:ea typeface="ＭＳ Ｐゴシック" charset="0"/>
              </a:rPr>
              <a:t>patterns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Note: In modern systems, prefetching is usually done in cache block granularity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F2F07D-F880-AB47-AE11-852CBA506D7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Garamond" charset="0"/>
                <a:ea typeface="ＭＳ Ｐゴシック" charset="0"/>
                <a:cs typeface="ＭＳ Ｐゴシック" charset="0"/>
              </a:rPr>
              <a:t>Runahead Execution (Mutlu et al., HPCA 2003)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73B943-67D2-2F41-99C9-5894DD2048E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52400" y="4648200"/>
            <a:ext cx="1066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33350" y="4619625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Compute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52400" y="2228850"/>
            <a:ext cx="1066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133350" y="2190750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Compute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1447800" y="2228850"/>
            <a:ext cx="2590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7" descr="Large checker board"/>
          <p:cNvSpPr>
            <a:spLocks noChangeArrowheads="1"/>
          </p:cNvSpPr>
          <p:nvPr/>
        </p:nvSpPr>
        <p:spPr bwMode="auto">
          <a:xfrm>
            <a:off x="1447800" y="2686050"/>
            <a:ext cx="25908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219200" y="184785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52450" y="154305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Load 1 Miss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609600" y="2609850"/>
            <a:ext cx="62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Miss 1</a:t>
            </a: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1219200" y="2228850"/>
            <a:ext cx="228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2286000" y="22098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Stall</a:t>
            </a:r>
          </a:p>
        </p:txBody>
      </p:sp>
      <p:sp>
        <p:nvSpPr>
          <p:cNvPr id="47118" name="Rectangle 13" descr="Large checker board"/>
          <p:cNvSpPr>
            <a:spLocks noChangeArrowheads="1"/>
          </p:cNvSpPr>
          <p:nvPr/>
        </p:nvSpPr>
        <p:spPr bwMode="auto">
          <a:xfrm>
            <a:off x="1219200" y="2686050"/>
            <a:ext cx="2286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4038600" y="2228850"/>
            <a:ext cx="1371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133850" y="2200275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Compute</a:t>
            </a:r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>
            <a:off x="5410200" y="184785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4724400" y="15240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Load 2 Miss</a:t>
            </a:r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5410200" y="2228850"/>
            <a:ext cx="228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4800600" y="2609850"/>
            <a:ext cx="62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Miss 2</a:t>
            </a:r>
          </a:p>
        </p:txBody>
      </p:sp>
      <p:sp>
        <p:nvSpPr>
          <p:cNvPr id="47125" name="Rectangle 20" descr="Large checker board"/>
          <p:cNvSpPr>
            <a:spLocks noChangeArrowheads="1"/>
          </p:cNvSpPr>
          <p:nvPr/>
        </p:nvSpPr>
        <p:spPr bwMode="auto">
          <a:xfrm>
            <a:off x="5410200" y="2686050"/>
            <a:ext cx="2286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Rectangle 21"/>
          <p:cNvSpPr>
            <a:spLocks noChangeArrowheads="1"/>
          </p:cNvSpPr>
          <p:nvPr/>
        </p:nvSpPr>
        <p:spPr bwMode="auto">
          <a:xfrm>
            <a:off x="5638800" y="2228850"/>
            <a:ext cx="2590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Text Box 22"/>
          <p:cNvSpPr txBox="1">
            <a:spLocks noChangeArrowheads="1"/>
          </p:cNvSpPr>
          <p:nvPr/>
        </p:nvSpPr>
        <p:spPr bwMode="auto">
          <a:xfrm>
            <a:off x="6686550" y="22098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Stall</a:t>
            </a:r>
          </a:p>
        </p:txBody>
      </p:sp>
      <p:sp>
        <p:nvSpPr>
          <p:cNvPr id="47128" name="Line 23"/>
          <p:cNvSpPr>
            <a:spLocks noChangeShapeType="1"/>
          </p:cNvSpPr>
          <p:nvPr/>
        </p:nvSpPr>
        <p:spPr bwMode="auto">
          <a:xfrm>
            <a:off x="1219200" y="42672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Text Box 24"/>
          <p:cNvSpPr txBox="1">
            <a:spLocks noChangeArrowheads="1"/>
          </p:cNvSpPr>
          <p:nvPr/>
        </p:nvSpPr>
        <p:spPr bwMode="auto">
          <a:xfrm>
            <a:off x="542925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Load 1 Miss</a:t>
            </a:r>
          </a:p>
        </p:txBody>
      </p:sp>
      <p:sp>
        <p:nvSpPr>
          <p:cNvPr id="47130" name="Rectangle 25"/>
          <p:cNvSpPr>
            <a:spLocks noChangeArrowheads="1"/>
          </p:cNvSpPr>
          <p:nvPr/>
        </p:nvSpPr>
        <p:spPr bwMode="auto">
          <a:xfrm>
            <a:off x="1219200" y="4648200"/>
            <a:ext cx="1600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26"/>
          <p:cNvSpPr txBox="1">
            <a:spLocks noChangeArrowheads="1"/>
          </p:cNvSpPr>
          <p:nvPr/>
        </p:nvSpPr>
        <p:spPr bwMode="auto">
          <a:xfrm>
            <a:off x="1428750" y="4600575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Runahead</a:t>
            </a:r>
          </a:p>
        </p:txBody>
      </p:sp>
      <p:sp>
        <p:nvSpPr>
          <p:cNvPr id="47132" name="Line 27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Text Box 28"/>
          <p:cNvSpPr txBox="1">
            <a:spLocks noChangeArrowheads="1"/>
          </p:cNvSpPr>
          <p:nvPr/>
        </p:nvSpPr>
        <p:spPr bwMode="auto">
          <a:xfrm>
            <a:off x="2143125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Load 2 Miss</a:t>
            </a:r>
          </a:p>
        </p:txBody>
      </p:sp>
      <p:sp>
        <p:nvSpPr>
          <p:cNvPr id="47134" name="Rectangle 29"/>
          <p:cNvSpPr>
            <a:spLocks noChangeArrowheads="1"/>
          </p:cNvSpPr>
          <p:nvPr/>
        </p:nvSpPr>
        <p:spPr bwMode="auto">
          <a:xfrm>
            <a:off x="4038600" y="4648200"/>
            <a:ext cx="2286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Rectangle 30"/>
          <p:cNvSpPr>
            <a:spLocks noChangeArrowheads="1"/>
          </p:cNvSpPr>
          <p:nvPr/>
        </p:nvSpPr>
        <p:spPr bwMode="auto">
          <a:xfrm>
            <a:off x="4267200" y="4648200"/>
            <a:ext cx="1371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1"/>
          <p:cNvSpPr>
            <a:spLocks noChangeShapeType="1"/>
          </p:cNvSpPr>
          <p:nvPr/>
        </p:nvSpPr>
        <p:spPr bwMode="auto">
          <a:xfrm>
            <a:off x="5867400" y="4267200"/>
            <a:ext cx="0" cy="381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Text Box 32"/>
          <p:cNvSpPr txBox="1">
            <a:spLocks noChangeArrowheads="1"/>
          </p:cNvSpPr>
          <p:nvPr/>
        </p:nvSpPr>
        <p:spPr bwMode="auto">
          <a:xfrm>
            <a:off x="5200650" y="3952875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Load 2 Hit</a:t>
            </a:r>
          </a:p>
        </p:txBody>
      </p:sp>
      <p:sp>
        <p:nvSpPr>
          <p:cNvPr id="47138" name="Rectangle 33" descr="Large checker board"/>
          <p:cNvSpPr>
            <a:spLocks noChangeArrowheads="1"/>
          </p:cNvSpPr>
          <p:nvPr/>
        </p:nvSpPr>
        <p:spPr bwMode="auto">
          <a:xfrm>
            <a:off x="5638800" y="2686050"/>
            <a:ext cx="25908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Rectangle 34" descr="Large checker board"/>
          <p:cNvSpPr>
            <a:spLocks noChangeArrowheads="1"/>
          </p:cNvSpPr>
          <p:nvPr/>
        </p:nvSpPr>
        <p:spPr bwMode="auto">
          <a:xfrm>
            <a:off x="2819400" y="5410200"/>
            <a:ext cx="12192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35" descr="Large checker board"/>
          <p:cNvSpPr>
            <a:spLocks noChangeArrowheads="1"/>
          </p:cNvSpPr>
          <p:nvPr/>
        </p:nvSpPr>
        <p:spPr bwMode="auto">
          <a:xfrm>
            <a:off x="4267200" y="5410200"/>
            <a:ext cx="13716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Rectangle 36" descr="Large checker board"/>
          <p:cNvSpPr>
            <a:spLocks noChangeArrowheads="1"/>
          </p:cNvSpPr>
          <p:nvPr/>
        </p:nvSpPr>
        <p:spPr bwMode="auto">
          <a:xfrm>
            <a:off x="1219200" y="5105400"/>
            <a:ext cx="16002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37"/>
          <p:cNvSpPr txBox="1">
            <a:spLocks noChangeArrowheads="1"/>
          </p:cNvSpPr>
          <p:nvPr/>
        </p:nvSpPr>
        <p:spPr bwMode="auto">
          <a:xfrm>
            <a:off x="609600" y="5029200"/>
            <a:ext cx="62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Miss 1</a:t>
            </a:r>
          </a:p>
        </p:txBody>
      </p:sp>
      <p:sp>
        <p:nvSpPr>
          <p:cNvPr id="47143" name="Text Box 38"/>
          <p:cNvSpPr txBox="1">
            <a:spLocks noChangeArrowheads="1"/>
          </p:cNvSpPr>
          <p:nvPr/>
        </p:nvSpPr>
        <p:spPr bwMode="auto">
          <a:xfrm>
            <a:off x="2209800" y="5334000"/>
            <a:ext cx="62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Miss 2</a:t>
            </a:r>
          </a:p>
        </p:txBody>
      </p:sp>
      <p:sp>
        <p:nvSpPr>
          <p:cNvPr id="47144" name="Rectangle 39"/>
          <p:cNvSpPr>
            <a:spLocks noChangeArrowheads="1"/>
          </p:cNvSpPr>
          <p:nvPr/>
        </p:nvSpPr>
        <p:spPr bwMode="auto">
          <a:xfrm>
            <a:off x="8229600" y="222885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0"/>
          <p:cNvSpPr txBox="1">
            <a:spLocks noChangeArrowheads="1"/>
          </p:cNvSpPr>
          <p:nvPr/>
        </p:nvSpPr>
        <p:spPr bwMode="auto">
          <a:xfrm>
            <a:off x="4486275" y="4610100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Compute</a:t>
            </a:r>
          </a:p>
        </p:txBody>
      </p:sp>
      <p:sp>
        <p:nvSpPr>
          <p:cNvPr id="47146" name="Rectangle 41"/>
          <p:cNvSpPr>
            <a:spLocks noChangeArrowheads="1"/>
          </p:cNvSpPr>
          <p:nvPr/>
        </p:nvSpPr>
        <p:spPr bwMode="auto">
          <a:xfrm>
            <a:off x="5867400" y="4648200"/>
            <a:ext cx="685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Rectangle 42"/>
          <p:cNvSpPr>
            <a:spLocks noChangeArrowheads="1"/>
          </p:cNvSpPr>
          <p:nvPr/>
        </p:nvSpPr>
        <p:spPr bwMode="auto">
          <a:xfrm>
            <a:off x="2819400" y="4648200"/>
            <a:ext cx="1219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43"/>
          <p:cNvSpPr>
            <a:spLocks noChangeShapeType="1"/>
          </p:cNvSpPr>
          <p:nvPr/>
        </p:nvSpPr>
        <p:spPr bwMode="auto">
          <a:xfrm>
            <a:off x="4267200" y="4267200"/>
            <a:ext cx="0" cy="381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Text Box 44"/>
          <p:cNvSpPr txBox="1">
            <a:spLocks noChangeArrowheads="1"/>
          </p:cNvSpPr>
          <p:nvPr/>
        </p:nvSpPr>
        <p:spPr bwMode="auto">
          <a:xfrm>
            <a:off x="3609975" y="39624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Load 1 Hit</a:t>
            </a:r>
          </a:p>
        </p:txBody>
      </p:sp>
      <p:sp>
        <p:nvSpPr>
          <p:cNvPr id="47150" name="Rectangle 45" descr="Large checker board"/>
          <p:cNvSpPr>
            <a:spLocks noChangeArrowheads="1"/>
          </p:cNvSpPr>
          <p:nvPr/>
        </p:nvSpPr>
        <p:spPr bwMode="auto">
          <a:xfrm>
            <a:off x="4038600" y="5410200"/>
            <a:ext cx="2286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Rectangle 46" descr="Large checker board"/>
          <p:cNvSpPr>
            <a:spLocks noChangeArrowheads="1"/>
          </p:cNvSpPr>
          <p:nvPr/>
        </p:nvSpPr>
        <p:spPr bwMode="auto">
          <a:xfrm>
            <a:off x="2819400" y="5105400"/>
            <a:ext cx="1219200" cy="1524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Rectangle 47"/>
          <p:cNvSpPr>
            <a:spLocks noChangeArrowheads="1"/>
          </p:cNvSpPr>
          <p:nvPr/>
        </p:nvSpPr>
        <p:spPr bwMode="auto">
          <a:xfrm>
            <a:off x="5638800" y="4648200"/>
            <a:ext cx="228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8"/>
          <p:cNvSpPr>
            <a:spLocks noChangeShapeType="1"/>
          </p:cNvSpPr>
          <p:nvPr/>
        </p:nvSpPr>
        <p:spPr bwMode="auto">
          <a:xfrm>
            <a:off x="4038600" y="260985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4" name="Line 49"/>
          <p:cNvSpPr>
            <a:spLocks noChangeShapeType="1"/>
          </p:cNvSpPr>
          <p:nvPr/>
        </p:nvSpPr>
        <p:spPr bwMode="auto">
          <a:xfrm>
            <a:off x="8229600" y="260985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5" name="Line 50"/>
          <p:cNvSpPr>
            <a:spLocks noChangeShapeType="1"/>
          </p:cNvSpPr>
          <p:nvPr/>
        </p:nvSpPr>
        <p:spPr bwMode="auto">
          <a:xfrm>
            <a:off x="4038600" y="50292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51"/>
          <p:cNvSpPr>
            <a:spLocks noChangeShapeType="1"/>
          </p:cNvSpPr>
          <p:nvPr/>
        </p:nvSpPr>
        <p:spPr bwMode="auto">
          <a:xfrm>
            <a:off x="5638800" y="53340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Line 52"/>
          <p:cNvSpPr>
            <a:spLocks noChangeShapeType="1"/>
          </p:cNvSpPr>
          <p:nvPr/>
        </p:nvSpPr>
        <p:spPr bwMode="auto">
          <a:xfrm>
            <a:off x="6553200" y="3590925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8" name="Line 53"/>
          <p:cNvSpPr>
            <a:spLocks noChangeShapeType="1"/>
          </p:cNvSpPr>
          <p:nvPr/>
        </p:nvSpPr>
        <p:spPr bwMode="auto">
          <a:xfrm>
            <a:off x="8686800" y="144780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54"/>
          <p:cNvSpPr>
            <a:spLocks noChangeShapeType="1"/>
          </p:cNvSpPr>
          <p:nvPr/>
        </p:nvSpPr>
        <p:spPr bwMode="auto">
          <a:xfrm>
            <a:off x="6553200" y="4800600"/>
            <a:ext cx="2133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Text Box 55"/>
          <p:cNvSpPr txBox="1">
            <a:spLocks noChangeArrowheads="1"/>
          </p:cNvSpPr>
          <p:nvPr/>
        </p:nvSpPr>
        <p:spPr bwMode="auto">
          <a:xfrm>
            <a:off x="6858000" y="4800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990000"/>
                </a:solidFill>
              </a:rPr>
              <a:t>Saved Cycles</a:t>
            </a:r>
          </a:p>
        </p:txBody>
      </p:sp>
      <p:sp>
        <p:nvSpPr>
          <p:cNvPr id="47161" name="Text Box 56"/>
          <p:cNvSpPr txBox="1">
            <a:spLocks noChangeArrowheads="1"/>
          </p:cNvSpPr>
          <p:nvPr/>
        </p:nvSpPr>
        <p:spPr bwMode="auto">
          <a:xfrm>
            <a:off x="66675" y="1143000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Small Window:</a:t>
            </a:r>
          </a:p>
        </p:txBody>
      </p:sp>
      <p:sp>
        <p:nvSpPr>
          <p:cNvPr id="47162" name="Text Box 57"/>
          <p:cNvSpPr txBox="1">
            <a:spLocks noChangeArrowheads="1"/>
          </p:cNvSpPr>
          <p:nvPr/>
        </p:nvSpPr>
        <p:spPr bwMode="auto">
          <a:xfrm>
            <a:off x="95250" y="3581400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Runahead: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Runahead Execution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+ Very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accurate</a:t>
            </a:r>
            <a:r>
              <a:rPr lang="en-US" sz="1800">
                <a:latin typeface="Tahoma" charset="0"/>
                <a:ea typeface="ＭＳ Ｐゴシック" charset="0"/>
              </a:rPr>
              <a:t> prefetches for data/instructions (all cache levels)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    + Follows the program path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+ No need to construct a pre-execution thread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+ Uses the same thread context as main thread, no waste of context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+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Simple to implement</a:t>
            </a:r>
            <a:r>
              <a:rPr lang="en-US" sz="1800">
                <a:latin typeface="Tahoma" charset="0"/>
                <a:ea typeface="ＭＳ Ｐゴシック" charset="0"/>
              </a:rPr>
              <a:t>, most of the hardware is already built in</a:t>
            </a:r>
          </a:p>
          <a:p>
            <a:pPr lvl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Disadvantages/Limitations: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Extra executed instructions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Limited by branch prediction accuracy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Cannot prefetch dependent cache misses. Solution?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Effectiveness limited by available MLP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Prefetch distance limited by memory latency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Implemented in IBM POWER6, Sun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Rock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F30569-D7AB-0B41-8E0C-4DD9D1E4845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Prefetching: The Four Questions</a:t>
            </a:r>
            <a:br>
              <a:rPr lang="en-US">
                <a:latin typeface="Garamond" charset="0"/>
                <a:ea typeface="ＭＳ Ｐゴシック" charset="0"/>
                <a:cs typeface="ＭＳ Ｐゴシック" charset="0"/>
              </a:rPr>
            </a:br>
            <a:endParaRPr lang="en-US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</a:t>
            </a:r>
            <a:r>
              <a:rPr lang="en-US">
                <a:latin typeface="Tahoma" charset="0"/>
                <a:ea typeface="ＭＳ Ｐゴシック" charset="0"/>
              </a:rPr>
              <a:t> addresses to prefetch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When</a:t>
            </a:r>
            <a:r>
              <a:rPr lang="en-US">
                <a:latin typeface="Tahoma" charset="0"/>
                <a:ea typeface="ＭＳ Ｐゴシック" charset="0"/>
              </a:rPr>
              <a:t> to initiate a prefetch request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Where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Where</a:t>
            </a:r>
            <a:r>
              <a:rPr lang="en-US">
                <a:latin typeface="Tahoma" charset="0"/>
                <a:ea typeface="ＭＳ Ｐゴシック" charset="0"/>
              </a:rPr>
              <a:t> to place the prefetched data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Software, hardware, execution-based, cooperative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343CEC-5167-7B4A-8D47-CA51415DC1C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Challenges in Prefetching: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What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addresses to prefetch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Prefetching useless data wastes resources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Memory bandwidth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Cache or prefetch buffer space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Energy consumption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These could all be utilized by demand requests or more accurate prefetch requests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Accurate</a:t>
            </a:r>
            <a:r>
              <a:rPr lang="en-US">
                <a:latin typeface="Tahoma" charset="0"/>
                <a:ea typeface="ＭＳ Ｐゴシック" charset="0"/>
              </a:rPr>
              <a:t> prediction of addresses to prefetch is important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Prefetch accuracy = used prefetches / sent prefetches</a:t>
            </a:r>
          </a:p>
          <a:p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How do we know what to prefetch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Predict based on past access patterns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Use the compiler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knowledge of data structures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Prefetching algorithm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determines what to prefetch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46454A-42DC-3A46-B078-A006AA32A54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Challenges in Prefetching: When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When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to initiate a prefetch request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Prefetching too early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Prefetched data might not be used before it is evicted from storage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Prefetching too late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Might not hide the whole memory latency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a data item is prefetched affects the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timeliness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of the prefetcher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Prefetcher can be made more timely by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Making it more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aggressive</a:t>
            </a:r>
            <a:r>
              <a:rPr lang="en-US">
                <a:latin typeface="Tahoma" charset="0"/>
                <a:ea typeface="ＭＳ Ｐゴシック" charset="0"/>
              </a:rPr>
              <a:t>: try to stay far ahead of the processor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access stream (hardware)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Moving the </a:t>
            </a:r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</a:rPr>
              <a:t>prefetch instructions earlier in the code </a:t>
            </a:r>
            <a:r>
              <a:rPr lang="en-US">
                <a:latin typeface="Tahoma" charset="0"/>
                <a:ea typeface="ＭＳ Ｐゴシック" charset="0"/>
              </a:rPr>
              <a:t>(software)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8D9C4-ACAA-2944-986A-FA5834A2A03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Challenges in Prefetching: Where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1943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to place the prefetched data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cache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Simple design, no need for separate buffers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Can evict useful demand data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cache pollution</a:t>
            </a:r>
            <a:endParaRPr lang="en-US"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a separate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prefetch buffer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Demand data protected from prefetches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no cache pollution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-- More complex memory system design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	- Where to place the prefetch buffer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	- When to access the prefetch buffer (parallel vs. serial with cache)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	- When to move the data from the prefetch buffer to cache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    - How to size the prefetch buffer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	- Keeping the prefetch buffer coherent</a:t>
            </a:r>
          </a:p>
          <a:p>
            <a:pPr lvl="2">
              <a:buFont typeface="Wingdings" charset="0"/>
              <a:buNone/>
            </a:pPr>
            <a:endParaRPr lang="en-US" sz="1200">
              <a:latin typeface="Tahoma" charset="0"/>
              <a:ea typeface="ＭＳ Ｐゴシック" charset="0"/>
              <a:sym typeface="Wingdings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Many modern systems place prefetched data into the cache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Intel Pentium 4, Core2</a:t>
            </a:r>
            <a:r>
              <a:rPr lang="ja-JP" altLang="en-US">
                <a:latin typeface="Tahoma" charset="0"/>
                <a:ea typeface="ＭＳ Ｐゴシック" charset="0"/>
                <a:sym typeface="Wingdings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  <a:sym typeface="Wingdings" charset="0"/>
              </a:rPr>
              <a:t>s, AMD systems, IBM POWER4,5,6, …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C3360A-5792-4E4A-AF2F-672AF58E2B6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Challenges in Prefetching: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Software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prefetching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ISA provides prefetch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Programmer or compiler inserts prefetch instructions (effort)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Usually works well only for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regular access patterns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Hardware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prefetching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Hardware monitors processor accesses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Memorizes or finds patterns/strides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Generates prefetch addresses automatically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Execution-based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prefetchers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thread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is executed to prefetch data for the main program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Can be generated by either software/programmer or hardware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D7115B-77EA-5844-965A-69E228361E3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Software Prefetching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33CC"/>
                </a:solidFill>
                <a:latin typeface="Tahoma" charset="0"/>
                <a:ea typeface="ＭＳ Ｐゴシック" charset="0"/>
                <a:cs typeface="ＭＳ Ｐゴシック" charset="0"/>
              </a:rPr>
              <a:t>Compiler/programmer places prefetch instructions into appropriate places in code</a:t>
            </a:r>
          </a:p>
          <a:p>
            <a:endParaRPr lang="en-US">
              <a:solidFill>
                <a:srgbClr val="0033CC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Tahoma" charset="0"/>
                <a:ea typeface="ＭＳ Ｐゴシック" charset="0"/>
              </a:rPr>
              <a:t>Mowry et al.,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</a:rPr>
              <a:t>Design and Evaluation of a Compiler Algorithm for Prefetching</a:t>
            </a:r>
            <a:r>
              <a:rPr lang="en-US" altLang="ja-JP">
                <a:latin typeface="Tahoma" charset="0"/>
                <a:ea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ASPLOS 1992.</a:t>
            </a:r>
          </a:p>
          <a:p>
            <a:endParaRPr lang="en-US">
              <a:solidFill>
                <a:srgbClr val="0033CC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types: binding vs. non-binding</a:t>
            </a:r>
          </a:p>
          <a:p>
            <a:pPr marL="342900" lvl="1" indent="-342900"/>
            <a:r>
              <a:rPr lang="en-US">
                <a:latin typeface="Tahoma" charset="0"/>
                <a:ea typeface="ＭＳ Ｐゴシック" charset="0"/>
              </a:rPr>
              <a:t>Binding: Prefetch into a register (using a regular load)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No need for a separate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prefetch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instruction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Takes up registers. Exceptions?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What if another processor modifies the data value before it is used?</a:t>
            </a:r>
          </a:p>
          <a:p>
            <a:pPr marL="342900" lvl="1" indent="-342900"/>
            <a:r>
              <a:rPr lang="en-US">
                <a:latin typeface="Tahoma" charset="0"/>
                <a:ea typeface="ＭＳ Ｐゴシック" charset="0"/>
              </a:rPr>
              <a:t>Non-binding: Prefetch into cache (special instruction?)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No coherence issues since caches are coherent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Prefetches treated differently from regular loads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CAB25B-E2F7-324F-97AD-E5FB01268E4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12590</TotalTime>
  <Words>2448</Words>
  <Application>Microsoft Macintosh PowerPoint</Application>
  <PresentationFormat>On-screen Show (4:3)</PresentationFormat>
  <Paragraphs>516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Edge</vt:lpstr>
      <vt:lpstr>1_Edge</vt:lpstr>
      <vt:lpstr>Worksheet</vt:lpstr>
      <vt:lpstr>ECE 4100/6100 CS6290/4290 Advanced Computer Architecture  Prefetching</vt:lpstr>
      <vt:lpstr>Prefetching</vt:lpstr>
      <vt:lpstr>Prefetching </vt:lpstr>
      <vt:lpstr>Prefetching: The Four Questions </vt:lpstr>
      <vt:lpstr>Challenges in Prefetching: What</vt:lpstr>
      <vt:lpstr>Challenges in Prefetching: When</vt:lpstr>
      <vt:lpstr>Challenges in Prefetching: Where </vt:lpstr>
      <vt:lpstr>Challenges in Prefetching: How</vt:lpstr>
      <vt:lpstr>Software Prefetching (I)</vt:lpstr>
      <vt:lpstr>Software Prefetching (II)</vt:lpstr>
      <vt:lpstr>Hardware Prefetching (I)</vt:lpstr>
      <vt:lpstr>Next-Line Prefetchers</vt:lpstr>
      <vt:lpstr>Stride Prefetchers</vt:lpstr>
      <vt:lpstr>Instruction Based Stride Prefetching</vt:lpstr>
      <vt:lpstr>Cache-Block Address Based Stride Prefetching</vt:lpstr>
      <vt:lpstr>Prefetcher Performance (I)</vt:lpstr>
      <vt:lpstr>Prefetcher Performance (II)</vt:lpstr>
      <vt:lpstr>Prefetcher Performance (III)</vt:lpstr>
      <vt:lpstr>Prefetcher Performance (IV)</vt:lpstr>
      <vt:lpstr>How to Cover More Irregular Access Patterns?</vt:lpstr>
      <vt:lpstr>Markov Prefetching (I)</vt:lpstr>
      <vt:lpstr>Markov Prefetching (II)</vt:lpstr>
      <vt:lpstr>Content Directed Prefetching (I) </vt:lpstr>
      <vt:lpstr>Content Directed Prefetching (II)</vt:lpstr>
      <vt:lpstr>Hybrid Hardware Prefetchers</vt:lpstr>
      <vt:lpstr>Execution-based Prefetchers </vt:lpstr>
      <vt:lpstr>Thread-Based Pre-Execution</vt:lpstr>
      <vt:lpstr>Thread-Based Pre-Execution Issues</vt:lpstr>
      <vt:lpstr>Runahead Execution </vt:lpstr>
      <vt:lpstr>Runahead Execution (Mutlu et al., HPCA 2003)</vt:lpstr>
      <vt:lpstr>Runahead Execution (III)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167</cp:revision>
  <dcterms:created xsi:type="dcterms:W3CDTF">2010-10-18T20:00:03Z</dcterms:created>
  <dcterms:modified xsi:type="dcterms:W3CDTF">2018-09-25T18:36:32Z</dcterms:modified>
</cp:coreProperties>
</file>