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5"/>
  </p:notesMasterIdLst>
  <p:handoutMasterIdLst>
    <p:handoutMasterId r:id="rId26"/>
  </p:handoutMasterIdLst>
  <p:sldIdLst>
    <p:sldId id="258" r:id="rId3"/>
    <p:sldId id="419" r:id="rId4"/>
    <p:sldId id="343" r:id="rId5"/>
    <p:sldId id="344" r:id="rId6"/>
    <p:sldId id="348" r:id="rId7"/>
    <p:sldId id="349" r:id="rId8"/>
    <p:sldId id="350" r:id="rId9"/>
    <p:sldId id="351" r:id="rId10"/>
    <p:sldId id="352" r:id="rId11"/>
    <p:sldId id="353" r:id="rId12"/>
    <p:sldId id="377" r:id="rId13"/>
    <p:sldId id="378" r:id="rId14"/>
    <p:sldId id="379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5" r:id="rId23"/>
    <p:sldId id="416" r:id="rId2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1" autoAdjust="0"/>
    <p:restoredTop sz="86992" autoAdjust="0"/>
  </p:normalViewPr>
  <p:slideViewPr>
    <p:cSldViewPr snapToGrid="0">
      <p:cViewPr>
        <p:scale>
          <a:sx n="50" d="100"/>
          <a:sy n="50" d="100"/>
        </p:scale>
        <p:origin x="-3416" y="-2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CC7EC602-2C78-4129-8745-8BBFB323F99E}" type="datetimeFigureOut">
              <a:rPr lang="en-US" smtClean="0"/>
              <a:pPr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86B7B464-72BE-4AD8-95CB-486FAE53E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E6BB9C89-3F3D-4A78-B129-C4AE052A62A1}" type="datetimeFigureOut">
              <a:rPr lang="en-US" smtClean="0"/>
              <a:pPr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5" tIns="46213" rIns="92425" bIns="462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25" tIns="46213" rIns="92425" bIns="462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41475" y="3787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CS4290/CS6290/ECE4100/ECE6100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700" y="6362700"/>
            <a:ext cx="52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Prvulovic</a:t>
            </a:r>
            <a:r>
              <a:rPr lang="en-US" dirty="0" smtClean="0"/>
              <a:t> and Prof. </a:t>
            </a:r>
            <a:r>
              <a:rPr lang="en-US" dirty="0" err="1" smtClean="0"/>
              <a:t>Loh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4550" name="Rectangle 54"/>
          <p:cNvSpPr>
            <a:spLocks noChangeArrowheads="1"/>
          </p:cNvSpPr>
          <p:nvPr/>
        </p:nvSpPr>
        <p:spPr bwMode="auto">
          <a:xfrm>
            <a:off x="1219200" y="22082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51" name="Rectangle 55"/>
          <p:cNvSpPr>
            <a:spLocks noChangeArrowheads="1"/>
          </p:cNvSpPr>
          <p:nvPr/>
        </p:nvSpPr>
        <p:spPr bwMode="auto">
          <a:xfrm>
            <a:off x="1676400" y="22082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Register Renaming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9200" y="2208213"/>
            <a:ext cx="1600200" cy="304800"/>
            <a:chOff x="768" y="1968"/>
            <a:chExt cx="1008" cy="192"/>
          </a:xfrm>
        </p:grpSpPr>
        <p:sp>
          <p:nvSpPr>
            <p:cNvPr id="234500" name="Rectangle 4"/>
            <p:cNvSpPr>
              <a:spLocks noChangeArrowheads="1"/>
            </p:cNvSpPr>
            <p:nvPr/>
          </p:nvSpPr>
          <p:spPr bwMode="auto">
            <a:xfrm>
              <a:off x="768" y="196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34501" name="Rectangle 5"/>
            <p:cNvSpPr>
              <a:spLocks noChangeArrowheads="1"/>
            </p:cNvSpPr>
            <p:nvPr/>
          </p:nvSpPr>
          <p:spPr bwMode="auto">
            <a:xfrm>
              <a:off x="1056" y="196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R2+R3</a:t>
              </a:r>
            </a:p>
          </p:txBody>
        </p:sp>
      </p:grp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1219200" y="25130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1676400" y="25130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1219200" y="28178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1676400" y="28178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219200" y="31226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1676400" y="31226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1219200" y="34274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1676400" y="34274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1219200" y="37322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1676400" y="37322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2" name="Rectangle 16"/>
          <p:cNvSpPr>
            <a:spLocks noChangeArrowheads="1"/>
          </p:cNvSpPr>
          <p:nvPr/>
        </p:nvSpPr>
        <p:spPr bwMode="auto">
          <a:xfrm>
            <a:off x="1219200" y="40370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3" name="Rectangle 17"/>
          <p:cNvSpPr>
            <a:spLocks noChangeArrowheads="1"/>
          </p:cNvSpPr>
          <p:nvPr/>
        </p:nvSpPr>
        <p:spPr bwMode="auto">
          <a:xfrm>
            <a:off x="1676400" y="40370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1219200" y="434181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5" name="Rectangle 19"/>
          <p:cNvSpPr>
            <a:spLocks noChangeArrowheads="1"/>
          </p:cNvSpPr>
          <p:nvPr/>
        </p:nvSpPr>
        <p:spPr bwMode="auto">
          <a:xfrm>
            <a:off x="1676400" y="4341813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1676400" y="1765300"/>
            <a:ext cx="548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ROB</a:t>
            </a: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609600" y="22082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ROB1</a:t>
            </a:r>
          </a:p>
        </p:txBody>
      </p:sp>
      <p:sp>
        <p:nvSpPr>
          <p:cNvPr id="234520" name="Rectangle 24"/>
          <p:cNvSpPr>
            <a:spLocks noChangeArrowheads="1"/>
          </p:cNvSpPr>
          <p:nvPr/>
        </p:nvSpPr>
        <p:spPr bwMode="auto">
          <a:xfrm>
            <a:off x="609600" y="2513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ROB2</a:t>
            </a:r>
          </a:p>
        </p:txBody>
      </p:sp>
      <p:sp>
        <p:nvSpPr>
          <p:cNvPr id="234521" name="Rectangle 25"/>
          <p:cNvSpPr>
            <a:spLocks noChangeArrowheads="1"/>
          </p:cNvSpPr>
          <p:nvPr/>
        </p:nvSpPr>
        <p:spPr bwMode="auto">
          <a:xfrm>
            <a:off x="609600" y="2817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ROB3</a:t>
            </a:r>
          </a:p>
        </p:txBody>
      </p: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609600" y="3122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ROB4</a:t>
            </a:r>
          </a:p>
        </p:txBody>
      </p:sp>
      <p:sp>
        <p:nvSpPr>
          <p:cNvPr id="234523" name="Rectangle 27"/>
          <p:cNvSpPr>
            <a:spLocks noChangeArrowheads="1"/>
          </p:cNvSpPr>
          <p:nvPr/>
        </p:nvSpPr>
        <p:spPr bwMode="auto">
          <a:xfrm>
            <a:off x="609600" y="3427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ROB5</a:t>
            </a:r>
          </a:p>
        </p:txBody>
      </p:sp>
      <p:sp>
        <p:nvSpPr>
          <p:cNvPr id="234524" name="Rectangle 28"/>
          <p:cNvSpPr>
            <a:spLocks noChangeArrowheads="1"/>
          </p:cNvSpPr>
          <p:nvPr/>
        </p:nvSpPr>
        <p:spPr bwMode="auto">
          <a:xfrm>
            <a:off x="609600" y="37322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ROB6</a:t>
            </a:r>
          </a:p>
        </p:txBody>
      </p:sp>
      <p:sp>
        <p:nvSpPr>
          <p:cNvPr id="234525" name="Rectangle 29"/>
          <p:cNvSpPr>
            <a:spLocks noChangeArrowheads="1"/>
          </p:cNvSpPr>
          <p:nvPr/>
        </p:nvSpPr>
        <p:spPr bwMode="auto">
          <a:xfrm>
            <a:off x="609600" y="4037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ROB7</a:t>
            </a:r>
          </a:p>
        </p:txBody>
      </p:sp>
      <p:sp>
        <p:nvSpPr>
          <p:cNvPr id="234526" name="Rectangle 30"/>
          <p:cNvSpPr>
            <a:spLocks noChangeArrowheads="1"/>
          </p:cNvSpPr>
          <p:nvPr/>
        </p:nvSpPr>
        <p:spPr bwMode="auto">
          <a:xfrm>
            <a:off x="609600" y="4341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ROB8</a:t>
            </a:r>
          </a:p>
        </p:txBody>
      </p:sp>
      <p:sp>
        <p:nvSpPr>
          <p:cNvPr id="234527" name="Text Box 31"/>
          <p:cNvSpPr txBox="1">
            <a:spLocks noChangeArrowheads="1"/>
          </p:cNvSpPr>
          <p:nvPr/>
        </p:nvSpPr>
        <p:spPr bwMode="auto">
          <a:xfrm>
            <a:off x="5851525" y="1254125"/>
            <a:ext cx="13612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R1 = R2 + R3</a:t>
            </a:r>
          </a:p>
          <a:p>
            <a:r>
              <a:rPr lang="en-US">
                <a:latin typeface="+mn-lt"/>
              </a:rPr>
              <a:t>R3 = R5 – R6</a:t>
            </a:r>
          </a:p>
          <a:p>
            <a:r>
              <a:rPr lang="en-US">
                <a:latin typeface="+mn-lt"/>
              </a:rPr>
              <a:t>R1 = R1 * R7</a:t>
            </a:r>
          </a:p>
          <a:p>
            <a:r>
              <a:rPr lang="en-US">
                <a:latin typeface="+mn-lt"/>
              </a:rPr>
              <a:t>R1 = R4 + R8</a:t>
            </a:r>
          </a:p>
          <a:p>
            <a:r>
              <a:rPr lang="en-US">
                <a:latin typeface="+mn-lt"/>
              </a:rPr>
              <a:t>R2 = R9 + R3</a:t>
            </a:r>
          </a:p>
        </p:txBody>
      </p:sp>
      <p:sp>
        <p:nvSpPr>
          <p:cNvPr id="234528" name="Rectangle 32"/>
          <p:cNvSpPr>
            <a:spLocks noChangeArrowheads="1"/>
          </p:cNvSpPr>
          <p:nvPr/>
        </p:nvSpPr>
        <p:spPr bwMode="auto">
          <a:xfrm>
            <a:off x="4038600" y="1584325"/>
            <a:ext cx="685800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R1</a:t>
            </a:r>
          </a:p>
        </p:txBody>
      </p:sp>
      <p:sp>
        <p:nvSpPr>
          <p:cNvPr id="234529" name="Rectangle 33"/>
          <p:cNvSpPr>
            <a:spLocks noChangeArrowheads="1"/>
          </p:cNvSpPr>
          <p:nvPr/>
        </p:nvSpPr>
        <p:spPr bwMode="auto">
          <a:xfrm>
            <a:off x="4038600" y="1835150"/>
            <a:ext cx="685800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R2</a:t>
            </a:r>
          </a:p>
        </p:txBody>
      </p:sp>
      <p:sp>
        <p:nvSpPr>
          <p:cNvPr id="234530" name="Rectangle 34"/>
          <p:cNvSpPr>
            <a:spLocks noChangeArrowheads="1"/>
          </p:cNvSpPr>
          <p:nvPr/>
        </p:nvSpPr>
        <p:spPr bwMode="auto">
          <a:xfrm>
            <a:off x="4038600" y="2078038"/>
            <a:ext cx="685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R3</a:t>
            </a:r>
          </a:p>
        </p:txBody>
      </p:sp>
      <p:sp>
        <p:nvSpPr>
          <p:cNvPr id="234531" name="Rectangle 35"/>
          <p:cNvSpPr>
            <a:spLocks noChangeArrowheads="1"/>
          </p:cNvSpPr>
          <p:nvPr/>
        </p:nvSpPr>
        <p:spPr bwMode="auto">
          <a:xfrm>
            <a:off x="3657600" y="158432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R1</a:t>
            </a:r>
          </a:p>
        </p:txBody>
      </p:sp>
      <p:sp>
        <p:nvSpPr>
          <p:cNvPr id="234532" name="Rectangle 36"/>
          <p:cNvSpPr>
            <a:spLocks noChangeArrowheads="1"/>
          </p:cNvSpPr>
          <p:nvPr/>
        </p:nvSpPr>
        <p:spPr bwMode="auto">
          <a:xfrm>
            <a:off x="3657600" y="18272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R2</a:t>
            </a:r>
          </a:p>
        </p:txBody>
      </p:sp>
      <p:sp>
        <p:nvSpPr>
          <p:cNvPr id="234533" name="Rectangle 37"/>
          <p:cNvSpPr>
            <a:spLocks noChangeArrowheads="1"/>
          </p:cNvSpPr>
          <p:nvPr/>
        </p:nvSpPr>
        <p:spPr bwMode="auto">
          <a:xfrm>
            <a:off x="3657600" y="209232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R3</a:t>
            </a:r>
          </a:p>
        </p:txBody>
      </p:sp>
      <p:sp>
        <p:nvSpPr>
          <p:cNvPr id="234534" name="Text Box 38"/>
          <p:cNvSpPr txBox="1">
            <a:spLocks noChangeArrowheads="1"/>
          </p:cNvSpPr>
          <p:nvPr/>
        </p:nvSpPr>
        <p:spPr bwMode="auto">
          <a:xfrm>
            <a:off x="4083050" y="1274763"/>
            <a:ext cx="496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RAT</a:t>
            </a:r>
          </a:p>
        </p:txBody>
      </p:sp>
      <p:sp>
        <p:nvSpPr>
          <p:cNvPr id="234535" name="Rectangle 39"/>
          <p:cNvSpPr>
            <a:spLocks noChangeArrowheads="1"/>
          </p:cNvSpPr>
          <p:nvPr/>
        </p:nvSpPr>
        <p:spPr bwMode="auto">
          <a:xfrm rot="16200000">
            <a:off x="4164012" y="2195513"/>
            <a:ext cx="4349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137160" anchor="ctr"/>
          <a:lstStyle/>
          <a:p>
            <a:pPr algn="ctr"/>
            <a:r>
              <a:rPr lang="en-US">
                <a:latin typeface="+mn-lt"/>
              </a:rPr>
              <a:t>…</a:t>
            </a:r>
          </a:p>
        </p:txBody>
      </p:sp>
      <p:sp>
        <p:nvSpPr>
          <p:cNvPr id="234536" name="Rectangle 40"/>
          <p:cNvSpPr>
            <a:spLocks noChangeArrowheads="1"/>
          </p:cNvSpPr>
          <p:nvPr/>
        </p:nvSpPr>
        <p:spPr bwMode="auto">
          <a:xfrm>
            <a:off x="4038600" y="1584325"/>
            <a:ext cx="685800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ROB1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2513013"/>
            <a:ext cx="1600200" cy="304800"/>
            <a:chOff x="864" y="2256"/>
            <a:chExt cx="1008" cy="192"/>
          </a:xfrm>
        </p:grpSpPr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864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R3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1152" y="2256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R5-R6</a:t>
              </a:r>
            </a:p>
          </p:txBody>
        </p:sp>
      </p:grpSp>
      <p:sp>
        <p:nvSpPr>
          <p:cNvPr id="234541" name="Rectangle 45"/>
          <p:cNvSpPr>
            <a:spLocks noChangeArrowheads="1"/>
          </p:cNvSpPr>
          <p:nvPr/>
        </p:nvSpPr>
        <p:spPr bwMode="auto">
          <a:xfrm>
            <a:off x="4038600" y="2078038"/>
            <a:ext cx="685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ROB2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219200" y="2817813"/>
            <a:ext cx="1600200" cy="304800"/>
            <a:chOff x="864" y="2448"/>
            <a:chExt cx="1008" cy="192"/>
          </a:xfrm>
        </p:grpSpPr>
        <p:sp>
          <p:nvSpPr>
            <p:cNvPr id="234543" name="Rectangle 47"/>
            <p:cNvSpPr>
              <a:spLocks noChangeArrowheads="1"/>
            </p:cNvSpPr>
            <p:nvPr/>
          </p:nvSpPr>
          <p:spPr bwMode="auto">
            <a:xfrm>
              <a:off x="864" y="24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34544" name="Rectangle 48"/>
            <p:cNvSpPr>
              <a:spLocks noChangeArrowheads="1"/>
            </p:cNvSpPr>
            <p:nvPr/>
          </p:nvSpPr>
          <p:spPr bwMode="auto">
            <a:xfrm>
              <a:off x="1152" y="244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ROB1</a:t>
              </a:r>
              <a:r>
                <a:rPr lang="en-US">
                  <a:latin typeface="+mn-lt"/>
                </a:rPr>
                <a:t>*R7</a:t>
              </a:r>
            </a:p>
          </p:txBody>
        </p:sp>
      </p:grpSp>
      <p:sp>
        <p:nvSpPr>
          <p:cNvPr id="234546" name="Rectangle 50"/>
          <p:cNvSpPr>
            <a:spLocks noChangeArrowheads="1"/>
          </p:cNvSpPr>
          <p:nvPr/>
        </p:nvSpPr>
        <p:spPr bwMode="auto">
          <a:xfrm>
            <a:off x="4038600" y="1584325"/>
            <a:ext cx="685800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ROB3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219200" y="3122613"/>
            <a:ext cx="1600200" cy="304800"/>
            <a:chOff x="864" y="2448"/>
            <a:chExt cx="1008" cy="192"/>
          </a:xfrm>
        </p:grpSpPr>
        <p:sp>
          <p:nvSpPr>
            <p:cNvPr id="234548" name="Rectangle 52"/>
            <p:cNvSpPr>
              <a:spLocks noChangeArrowheads="1"/>
            </p:cNvSpPr>
            <p:nvPr/>
          </p:nvSpPr>
          <p:spPr bwMode="auto">
            <a:xfrm>
              <a:off x="864" y="24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R1</a:t>
              </a:r>
            </a:p>
          </p:txBody>
        </p:sp>
        <p:sp>
          <p:nvSpPr>
            <p:cNvPr id="234549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R4+R8</a:t>
              </a:r>
            </a:p>
          </p:txBody>
        </p:sp>
      </p:grpSp>
      <p:sp>
        <p:nvSpPr>
          <p:cNvPr id="234553" name="Line 57"/>
          <p:cNvSpPr>
            <a:spLocks noChangeShapeType="1"/>
          </p:cNvSpPr>
          <p:nvPr/>
        </p:nvSpPr>
        <p:spPr bwMode="auto">
          <a:xfrm flipV="1">
            <a:off x="5851525" y="1446213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4953000" y="2970213"/>
            <a:ext cx="30024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If we issue R2=R9+R3 to the</a:t>
            </a:r>
          </a:p>
          <a:p>
            <a:r>
              <a:rPr lang="en-US">
                <a:latin typeface="+mn-lt"/>
              </a:rPr>
              <a:t>ROB now, R3 comes from ROB2</a:t>
            </a:r>
          </a:p>
        </p:txBody>
      </p:sp>
      <p:sp>
        <p:nvSpPr>
          <p:cNvPr id="234555" name="Line 59"/>
          <p:cNvSpPr>
            <a:spLocks noChangeShapeType="1"/>
          </p:cNvSpPr>
          <p:nvPr/>
        </p:nvSpPr>
        <p:spPr bwMode="auto">
          <a:xfrm flipV="1">
            <a:off x="2876550" y="2217738"/>
            <a:ext cx="758825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191001" y="4341813"/>
            <a:ext cx="4425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Then update RAT so when we issue R2=R9+R3, it will read source from the ARF.</a:t>
            </a:r>
          </a:p>
        </p:txBody>
      </p:sp>
      <p:sp>
        <p:nvSpPr>
          <p:cNvPr id="234557" name="Rectangle 61"/>
          <p:cNvSpPr>
            <a:spLocks noChangeArrowheads="1"/>
          </p:cNvSpPr>
          <p:nvPr/>
        </p:nvSpPr>
        <p:spPr bwMode="auto">
          <a:xfrm>
            <a:off x="4038600" y="1584325"/>
            <a:ext cx="685800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ROB4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219200" y="3427413"/>
            <a:ext cx="1600200" cy="304800"/>
            <a:chOff x="864" y="2448"/>
            <a:chExt cx="1008" cy="192"/>
          </a:xfrm>
        </p:grpSpPr>
        <p:sp>
          <p:nvSpPr>
            <p:cNvPr id="234559" name="Rectangle 63"/>
            <p:cNvSpPr>
              <a:spLocks noChangeArrowheads="1"/>
            </p:cNvSpPr>
            <p:nvPr/>
          </p:nvSpPr>
          <p:spPr bwMode="auto">
            <a:xfrm>
              <a:off x="864" y="24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34560" name="Rectangle 64"/>
            <p:cNvSpPr>
              <a:spLocks noChangeArrowheads="1"/>
            </p:cNvSpPr>
            <p:nvPr/>
          </p:nvSpPr>
          <p:spPr bwMode="auto">
            <a:xfrm>
              <a:off x="1152" y="244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R9+</a:t>
              </a:r>
              <a:r>
                <a:rPr lang="en-US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ROB2</a:t>
              </a:r>
            </a:p>
          </p:txBody>
        </p:sp>
      </p:grpSp>
      <p:sp>
        <p:nvSpPr>
          <p:cNvPr id="234561" name="Text Box 65"/>
          <p:cNvSpPr txBox="1">
            <a:spLocks noChangeArrowheads="1"/>
          </p:cNvSpPr>
          <p:nvPr/>
        </p:nvSpPr>
        <p:spPr bwMode="auto">
          <a:xfrm>
            <a:off x="4800600" y="3746500"/>
            <a:ext cx="3605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However, if R3=R5-R6 commits first…</a:t>
            </a: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219200" y="3427413"/>
            <a:ext cx="1600200" cy="304800"/>
            <a:chOff x="864" y="2448"/>
            <a:chExt cx="1008" cy="192"/>
          </a:xfrm>
        </p:grpSpPr>
        <p:sp>
          <p:nvSpPr>
            <p:cNvPr id="234563" name="Rectangle 67"/>
            <p:cNvSpPr>
              <a:spLocks noChangeArrowheads="1"/>
            </p:cNvSpPr>
            <p:nvPr/>
          </p:nvSpPr>
          <p:spPr bwMode="auto">
            <a:xfrm>
              <a:off x="864" y="24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R2</a:t>
              </a:r>
            </a:p>
          </p:txBody>
        </p:sp>
        <p:sp>
          <p:nvSpPr>
            <p:cNvPr id="234564" name="Rectangle 68"/>
            <p:cNvSpPr>
              <a:spLocks noChangeArrowheads="1"/>
            </p:cNvSpPr>
            <p:nvPr/>
          </p:nvSpPr>
          <p:spPr bwMode="auto">
            <a:xfrm>
              <a:off x="1152" y="244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R9+R3</a:t>
              </a:r>
              <a:endParaRPr lang="en-US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sp>
        <p:nvSpPr>
          <p:cNvPr id="234566" name="Line 70"/>
          <p:cNvSpPr>
            <a:spLocks noChangeShapeType="1"/>
          </p:cNvSpPr>
          <p:nvPr/>
        </p:nvSpPr>
        <p:spPr bwMode="auto">
          <a:xfrm flipV="1">
            <a:off x="5867400" y="1676400"/>
            <a:ext cx="15811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36" grpId="0" animBg="1"/>
      <p:bldP spid="234541" grpId="0" animBg="1"/>
      <p:bldP spid="234541" grpId="1" animBg="1"/>
      <p:bldP spid="234546" grpId="0" animBg="1"/>
      <p:bldP spid="234553" grpId="0" animBg="1"/>
      <p:bldP spid="234554" grpId="0"/>
      <p:bldP spid="234555" grpId="0" animBg="1"/>
      <p:bldP spid="234556" grpId="0"/>
      <p:bldP spid="234557" grpId="0" animBg="1"/>
      <p:bldP spid="234561" grpId="0"/>
      <p:bldP spid="2345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Reservation Stations (1)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MULT RS’s are full, and we need to issue another MULT, then we have to stall</a:t>
            </a:r>
          </a:p>
          <a:p>
            <a:pPr lvl="1"/>
            <a:r>
              <a:rPr lang="en-US"/>
              <a:t>But there may be other RS’s (e.g., add) that are available</a:t>
            </a:r>
          </a:p>
          <a:p>
            <a:pPr lvl="1"/>
            <a:r>
              <a:rPr lang="en-US"/>
              <a:t>Proper number of RS’s per ALU needs to be matched to the program’s inst distribution</a:t>
            </a:r>
          </a:p>
          <a:p>
            <a:pPr lvl="2"/>
            <a:r>
              <a:rPr lang="en-US"/>
              <a:t>But different programs have different distributions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Reservation Stations (2)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285875" y="22717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819275" y="22717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2352675" y="22717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2886075" y="22717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3648075" y="22717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1285875" y="21193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1819275" y="21193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2352675" y="21193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2886075" y="21193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09" name="Rectangle 13"/>
          <p:cNvSpPr>
            <a:spLocks noChangeArrowheads="1"/>
          </p:cNvSpPr>
          <p:nvPr/>
        </p:nvSpPr>
        <p:spPr bwMode="auto">
          <a:xfrm>
            <a:off x="3648075" y="21193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1285875" y="19669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1819275" y="19669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2352675" y="1966913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2886075" y="19669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3648075" y="1966913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5" name="Text Box 19"/>
          <p:cNvSpPr txBox="1">
            <a:spLocks noChangeArrowheads="1"/>
          </p:cNvSpPr>
          <p:nvPr/>
        </p:nvSpPr>
        <p:spPr bwMode="auto">
          <a:xfrm>
            <a:off x="2047875" y="1600200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(Adder)</a:t>
            </a:r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5329238" y="21955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5862638" y="21955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6396038" y="21955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6929438" y="2195513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7691438" y="2195513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5329238" y="20431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5862638" y="20431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6396038" y="20431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6929438" y="2043113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7691438" y="2043113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6" name="Text Box 30"/>
          <p:cNvSpPr txBox="1">
            <a:spLocks noChangeArrowheads="1"/>
          </p:cNvSpPr>
          <p:nvPr/>
        </p:nvSpPr>
        <p:spPr bwMode="auto">
          <a:xfrm>
            <a:off x="5983288" y="1662113"/>
            <a:ext cx="1292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(Mul/Div)</a:t>
            </a:r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747713" y="22717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8" name="Rectangle 32"/>
          <p:cNvSpPr>
            <a:spLocks noChangeArrowheads="1"/>
          </p:cNvSpPr>
          <p:nvPr/>
        </p:nvSpPr>
        <p:spPr bwMode="auto">
          <a:xfrm>
            <a:off x="747713" y="21193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747713" y="19669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4795838" y="21955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4795838" y="2043113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0132" name="AutoShape 36"/>
          <p:cNvSpPr>
            <a:spLocks noChangeArrowheads="1"/>
          </p:cNvSpPr>
          <p:nvPr/>
        </p:nvSpPr>
        <p:spPr bwMode="auto">
          <a:xfrm>
            <a:off x="2047875" y="26670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60133" name="AutoShape 37"/>
          <p:cNvSpPr>
            <a:spLocks noChangeArrowheads="1"/>
          </p:cNvSpPr>
          <p:nvPr/>
        </p:nvSpPr>
        <p:spPr bwMode="auto">
          <a:xfrm>
            <a:off x="6019800" y="26670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Mult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819400" y="3367088"/>
            <a:ext cx="3667125" cy="1738312"/>
            <a:chOff x="1776" y="2121"/>
            <a:chExt cx="2310" cy="1095"/>
          </a:xfrm>
        </p:grpSpPr>
        <p:sp>
          <p:nvSpPr>
            <p:cNvPr id="260134" name="Rectangle 38"/>
            <p:cNvSpPr>
              <a:spLocks noChangeArrowheads="1"/>
            </p:cNvSpPr>
            <p:nvPr/>
          </p:nvSpPr>
          <p:spPr bwMode="auto">
            <a:xfrm>
              <a:off x="2115" y="2544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35" name="Rectangle 39"/>
            <p:cNvSpPr>
              <a:spLocks noChangeArrowheads="1"/>
            </p:cNvSpPr>
            <p:nvPr/>
          </p:nvSpPr>
          <p:spPr bwMode="auto">
            <a:xfrm>
              <a:off x="2451" y="2544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36" name="Rectangle 40"/>
            <p:cNvSpPr>
              <a:spLocks noChangeArrowheads="1"/>
            </p:cNvSpPr>
            <p:nvPr/>
          </p:nvSpPr>
          <p:spPr bwMode="auto">
            <a:xfrm>
              <a:off x="2787" y="2544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37" name="Rectangle 41"/>
            <p:cNvSpPr>
              <a:spLocks noChangeArrowheads="1"/>
            </p:cNvSpPr>
            <p:nvPr/>
          </p:nvSpPr>
          <p:spPr bwMode="auto">
            <a:xfrm>
              <a:off x="3123" y="2544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38" name="Rectangle 42"/>
            <p:cNvSpPr>
              <a:spLocks noChangeArrowheads="1"/>
            </p:cNvSpPr>
            <p:nvPr/>
          </p:nvSpPr>
          <p:spPr bwMode="auto">
            <a:xfrm>
              <a:off x="3603" y="2544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39" name="Rectangle 43"/>
            <p:cNvSpPr>
              <a:spLocks noChangeArrowheads="1"/>
            </p:cNvSpPr>
            <p:nvPr/>
          </p:nvSpPr>
          <p:spPr bwMode="auto">
            <a:xfrm>
              <a:off x="2115" y="2448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0" name="Rectangle 44"/>
            <p:cNvSpPr>
              <a:spLocks noChangeArrowheads="1"/>
            </p:cNvSpPr>
            <p:nvPr/>
          </p:nvSpPr>
          <p:spPr bwMode="auto">
            <a:xfrm>
              <a:off x="2451" y="2448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1" name="Rectangle 45"/>
            <p:cNvSpPr>
              <a:spLocks noChangeArrowheads="1"/>
            </p:cNvSpPr>
            <p:nvPr/>
          </p:nvSpPr>
          <p:spPr bwMode="auto">
            <a:xfrm>
              <a:off x="2787" y="2448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2" name="Rectangle 46"/>
            <p:cNvSpPr>
              <a:spLocks noChangeArrowheads="1"/>
            </p:cNvSpPr>
            <p:nvPr/>
          </p:nvSpPr>
          <p:spPr bwMode="auto">
            <a:xfrm>
              <a:off x="3123" y="2448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3" name="Rectangle 47"/>
            <p:cNvSpPr>
              <a:spLocks noChangeArrowheads="1"/>
            </p:cNvSpPr>
            <p:nvPr/>
          </p:nvSpPr>
          <p:spPr bwMode="auto">
            <a:xfrm>
              <a:off x="3603" y="2448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4" name="Rectangle 48"/>
            <p:cNvSpPr>
              <a:spLocks noChangeArrowheads="1"/>
            </p:cNvSpPr>
            <p:nvPr/>
          </p:nvSpPr>
          <p:spPr bwMode="auto">
            <a:xfrm>
              <a:off x="2115" y="2352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5" name="Rectangle 49"/>
            <p:cNvSpPr>
              <a:spLocks noChangeArrowheads="1"/>
            </p:cNvSpPr>
            <p:nvPr/>
          </p:nvSpPr>
          <p:spPr bwMode="auto">
            <a:xfrm>
              <a:off x="2451" y="2352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6" name="Rectangle 50"/>
            <p:cNvSpPr>
              <a:spLocks noChangeArrowheads="1"/>
            </p:cNvSpPr>
            <p:nvPr/>
          </p:nvSpPr>
          <p:spPr bwMode="auto">
            <a:xfrm>
              <a:off x="2787" y="2352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7" name="Rectangle 51"/>
            <p:cNvSpPr>
              <a:spLocks noChangeArrowheads="1"/>
            </p:cNvSpPr>
            <p:nvPr/>
          </p:nvSpPr>
          <p:spPr bwMode="auto">
            <a:xfrm>
              <a:off x="3123" y="2352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8" name="Rectangle 52"/>
            <p:cNvSpPr>
              <a:spLocks noChangeArrowheads="1"/>
            </p:cNvSpPr>
            <p:nvPr/>
          </p:nvSpPr>
          <p:spPr bwMode="auto">
            <a:xfrm>
              <a:off x="3603" y="2352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49" name="Rectangle 53"/>
            <p:cNvSpPr>
              <a:spLocks noChangeArrowheads="1"/>
            </p:cNvSpPr>
            <p:nvPr/>
          </p:nvSpPr>
          <p:spPr bwMode="auto">
            <a:xfrm>
              <a:off x="1776" y="2544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0" name="Rectangle 54"/>
            <p:cNvSpPr>
              <a:spLocks noChangeArrowheads="1"/>
            </p:cNvSpPr>
            <p:nvPr/>
          </p:nvSpPr>
          <p:spPr bwMode="auto">
            <a:xfrm>
              <a:off x="1776" y="2448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1" name="Rectangle 55"/>
            <p:cNvSpPr>
              <a:spLocks noChangeArrowheads="1"/>
            </p:cNvSpPr>
            <p:nvPr/>
          </p:nvSpPr>
          <p:spPr bwMode="auto">
            <a:xfrm>
              <a:off x="1776" y="2352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2" name="Rectangle 56"/>
            <p:cNvSpPr>
              <a:spLocks noChangeArrowheads="1"/>
            </p:cNvSpPr>
            <p:nvPr/>
          </p:nvSpPr>
          <p:spPr bwMode="auto">
            <a:xfrm>
              <a:off x="2115" y="2736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3" name="Rectangle 57"/>
            <p:cNvSpPr>
              <a:spLocks noChangeArrowheads="1"/>
            </p:cNvSpPr>
            <p:nvPr/>
          </p:nvSpPr>
          <p:spPr bwMode="auto">
            <a:xfrm>
              <a:off x="2451" y="2736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4" name="Rectangle 58"/>
            <p:cNvSpPr>
              <a:spLocks noChangeArrowheads="1"/>
            </p:cNvSpPr>
            <p:nvPr/>
          </p:nvSpPr>
          <p:spPr bwMode="auto">
            <a:xfrm>
              <a:off x="2787" y="2736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5" name="Rectangle 59"/>
            <p:cNvSpPr>
              <a:spLocks noChangeArrowheads="1"/>
            </p:cNvSpPr>
            <p:nvPr/>
          </p:nvSpPr>
          <p:spPr bwMode="auto">
            <a:xfrm>
              <a:off x="3123" y="2736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6" name="Rectangle 60"/>
            <p:cNvSpPr>
              <a:spLocks noChangeArrowheads="1"/>
            </p:cNvSpPr>
            <p:nvPr/>
          </p:nvSpPr>
          <p:spPr bwMode="auto">
            <a:xfrm>
              <a:off x="3603" y="2736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7" name="Rectangle 61"/>
            <p:cNvSpPr>
              <a:spLocks noChangeArrowheads="1"/>
            </p:cNvSpPr>
            <p:nvPr/>
          </p:nvSpPr>
          <p:spPr bwMode="auto">
            <a:xfrm>
              <a:off x="2115" y="2640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8" name="Rectangle 62"/>
            <p:cNvSpPr>
              <a:spLocks noChangeArrowheads="1"/>
            </p:cNvSpPr>
            <p:nvPr/>
          </p:nvSpPr>
          <p:spPr bwMode="auto">
            <a:xfrm>
              <a:off x="2451" y="2640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59" name="Rectangle 63"/>
            <p:cNvSpPr>
              <a:spLocks noChangeArrowheads="1"/>
            </p:cNvSpPr>
            <p:nvPr/>
          </p:nvSpPr>
          <p:spPr bwMode="auto">
            <a:xfrm>
              <a:off x="2787" y="2640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60" name="Rectangle 64"/>
            <p:cNvSpPr>
              <a:spLocks noChangeArrowheads="1"/>
            </p:cNvSpPr>
            <p:nvPr/>
          </p:nvSpPr>
          <p:spPr bwMode="auto">
            <a:xfrm>
              <a:off x="3123" y="2640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61" name="Rectangle 65"/>
            <p:cNvSpPr>
              <a:spLocks noChangeArrowheads="1"/>
            </p:cNvSpPr>
            <p:nvPr/>
          </p:nvSpPr>
          <p:spPr bwMode="auto">
            <a:xfrm>
              <a:off x="3603" y="2640"/>
              <a:ext cx="483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62" name="Rectangle 66"/>
            <p:cNvSpPr>
              <a:spLocks noChangeArrowheads="1"/>
            </p:cNvSpPr>
            <p:nvPr/>
          </p:nvSpPr>
          <p:spPr bwMode="auto">
            <a:xfrm>
              <a:off x="1776" y="2736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63" name="Rectangle 67"/>
            <p:cNvSpPr>
              <a:spLocks noChangeArrowheads="1"/>
            </p:cNvSpPr>
            <p:nvPr/>
          </p:nvSpPr>
          <p:spPr bwMode="auto">
            <a:xfrm>
              <a:off x="1776" y="2640"/>
              <a:ext cx="339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0164" name="AutoShape 68"/>
            <p:cNvSpPr>
              <a:spLocks noChangeArrowheads="1"/>
            </p:cNvSpPr>
            <p:nvPr/>
          </p:nvSpPr>
          <p:spPr bwMode="auto">
            <a:xfrm>
              <a:off x="2126" y="3024"/>
              <a:ext cx="576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Udimat" pitchFamily="2" charset="0"/>
                </a:rPr>
                <a:t>Add</a:t>
              </a:r>
            </a:p>
          </p:txBody>
        </p:sp>
        <p:sp>
          <p:nvSpPr>
            <p:cNvPr id="260165" name="AutoShape 69"/>
            <p:cNvSpPr>
              <a:spLocks noChangeArrowheads="1"/>
            </p:cNvSpPr>
            <p:nvPr/>
          </p:nvSpPr>
          <p:spPr bwMode="auto">
            <a:xfrm>
              <a:off x="3069" y="3024"/>
              <a:ext cx="576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Udimat" pitchFamily="2" charset="0"/>
                </a:rPr>
                <a:t>Mult</a:t>
              </a:r>
            </a:p>
          </p:txBody>
        </p:sp>
        <p:sp>
          <p:nvSpPr>
            <p:cNvPr id="260166" name="Text Box 70"/>
            <p:cNvSpPr txBox="1">
              <a:spLocks noChangeArrowheads="1"/>
            </p:cNvSpPr>
            <p:nvPr/>
          </p:nvSpPr>
          <p:spPr bwMode="auto">
            <a:xfrm>
              <a:off x="2372" y="2121"/>
              <a:ext cx="7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RS (Unified)</a:t>
              </a:r>
            </a:p>
          </p:txBody>
        </p:sp>
      </p:grpSp>
      <p:sp>
        <p:nvSpPr>
          <p:cNvPr id="260168" name="AutoShape 72"/>
          <p:cNvSpPr>
            <a:spLocks noChangeArrowheads="1"/>
          </p:cNvSpPr>
          <p:nvPr/>
        </p:nvSpPr>
        <p:spPr bwMode="auto">
          <a:xfrm>
            <a:off x="533400" y="4953000"/>
            <a:ext cx="2286000" cy="457200"/>
          </a:xfrm>
          <a:prstGeom prst="wedgeRoundRectCallout">
            <a:avLst>
              <a:gd name="adj1" fmla="val 56736"/>
              <a:gd name="adj2" fmla="val -189931"/>
              <a:gd name="adj3" fmla="val 1666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latin typeface="AUdimat" pitchFamily="2" charset="0"/>
              </a:rPr>
              <a:t>Can hold 5 adds</a:t>
            </a:r>
          </a:p>
        </p:txBody>
      </p:sp>
      <p:sp>
        <p:nvSpPr>
          <p:cNvPr id="260169" name="AutoShape 73"/>
          <p:cNvSpPr>
            <a:spLocks noChangeArrowheads="1"/>
          </p:cNvSpPr>
          <p:nvPr/>
        </p:nvSpPr>
        <p:spPr bwMode="auto">
          <a:xfrm>
            <a:off x="6319838" y="4953000"/>
            <a:ext cx="2286000" cy="457200"/>
          </a:xfrm>
          <a:prstGeom prst="wedgeRoundRectCallout">
            <a:avLst>
              <a:gd name="adj1" fmla="val -91875"/>
              <a:gd name="adj2" fmla="val -227778"/>
              <a:gd name="adj3" fmla="val 16667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latin typeface="AUdimat" pitchFamily="2" charset="0"/>
              </a:rPr>
              <a:t>Or 5 multiplies</a:t>
            </a:r>
          </a:p>
        </p:txBody>
      </p:sp>
      <p:sp>
        <p:nvSpPr>
          <p:cNvPr id="260170" name="AutoShape 74"/>
          <p:cNvSpPr>
            <a:spLocks noChangeArrowheads="1"/>
          </p:cNvSpPr>
          <p:nvPr/>
        </p:nvSpPr>
        <p:spPr bwMode="auto">
          <a:xfrm>
            <a:off x="3581400" y="5791200"/>
            <a:ext cx="2438400" cy="457200"/>
          </a:xfrm>
          <a:prstGeom prst="wedgeRoundRectCallout">
            <a:avLst>
              <a:gd name="adj1" fmla="val -11329"/>
              <a:gd name="adj2" fmla="val -325000"/>
              <a:gd name="adj3" fmla="val 16667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latin typeface="AUdimat" pitchFamily="2" charset="0"/>
              </a:rPr>
              <a:t>Or any combination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68" grpId="0" animBg="1"/>
      <p:bldP spid="260169" grpId="0" animBg="1"/>
      <p:bldP spid="2601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Reservation Stations (3)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135062"/>
          </a:xfrm>
        </p:spPr>
        <p:txBody>
          <a:bodyPr/>
          <a:lstStyle/>
          <a:p>
            <a:r>
              <a:rPr lang="en-US"/>
              <a:t>Arbitration and execution paths a little more complex (not too bad though)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971550" y="31242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 rdy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971550" y="3429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 x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971550" y="37338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 x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971550" y="40386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 rdy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971550" y="4343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 rdy</a:t>
            </a: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971550" y="46482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 x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971550" y="4953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 x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971550" y="52578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 rdy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914400" y="2681288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Entries</a:t>
            </a:r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2647950" y="3124200"/>
            <a:ext cx="685800" cy="2438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eaVert" wrap="none" anchor="ctr"/>
          <a:lstStyle/>
          <a:p>
            <a:pPr algn="ctr"/>
            <a:r>
              <a:rPr lang="en-US">
                <a:latin typeface="AUdimat" pitchFamily="2" charset="0"/>
              </a:rPr>
              <a:t>Adder Arbiter</a:t>
            </a:r>
          </a:p>
        </p:txBody>
      </p:sp>
      <p:sp>
        <p:nvSpPr>
          <p:cNvPr id="262158" name="AutoShape 14"/>
          <p:cNvSpPr>
            <a:spLocks noChangeArrowheads="1"/>
          </p:cNvSpPr>
          <p:nvPr/>
        </p:nvSpPr>
        <p:spPr bwMode="auto">
          <a:xfrm>
            <a:off x="3562350" y="3124200"/>
            <a:ext cx="685800" cy="2438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eaVert" wrap="none" anchor="ctr"/>
          <a:lstStyle/>
          <a:p>
            <a:pPr algn="ctr"/>
            <a:r>
              <a:rPr lang="en-US">
                <a:latin typeface="AUdimat" pitchFamily="2" charset="0"/>
              </a:rPr>
              <a:t>Multiplier Arbiter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90750" y="3276600"/>
            <a:ext cx="457200" cy="2133600"/>
            <a:chOff x="1488" y="2064"/>
            <a:chExt cx="288" cy="1344"/>
          </a:xfrm>
        </p:grpSpPr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1488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148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2161" name="Line 17"/>
            <p:cNvSpPr>
              <a:spLocks noChangeShapeType="1"/>
            </p:cNvSpPr>
            <p:nvPr/>
          </p:nvSpPr>
          <p:spPr bwMode="auto">
            <a:xfrm>
              <a:off x="148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</p:grpSp>
      <p:sp>
        <p:nvSpPr>
          <p:cNvPr id="262163" name="Text Box 19"/>
          <p:cNvSpPr txBox="1">
            <a:spLocks noChangeArrowheads="1"/>
          </p:cNvSpPr>
          <p:nvPr/>
        </p:nvSpPr>
        <p:spPr bwMode="auto">
          <a:xfrm>
            <a:off x="4641850" y="5029200"/>
            <a:ext cx="3849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Ready add’s compete for execution unit</a:t>
            </a:r>
          </a:p>
        </p:txBody>
      </p:sp>
      <p:sp>
        <p:nvSpPr>
          <p:cNvPr id="262165" name="Line 21"/>
          <p:cNvSpPr>
            <a:spLocks noChangeShapeType="1"/>
          </p:cNvSpPr>
          <p:nvPr/>
        </p:nvSpPr>
        <p:spPr bwMode="auto">
          <a:xfrm>
            <a:off x="219075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4641850" y="5348288"/>
            <a:ext cx="2472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Ready mul’s do the same</a:t>
            </a:r>
          </a:p>
        </p:txBody>
      </p:sp>
      <p:sp>
        <p:nvSpPr>
          <p:cNvPr id="262168" name="Line 24"/>
          <p:cNvSpPr>
            <a:spLocks noChangeShapeType="1"/>
          </p:cNvSpPr>
          <p:nvPr/>
        </p:nvSpPr>
        <p:spPr bwMode="auto">
          <a:xfrm flipH="1">
            <a:off x="219075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2169" name="Line 25"/>
          <p:cNvSpPr>
            <a:spLocks noChangeShapeType="1"/>
          </p:cNvSpPr>
          <p:nvPr/>
        </p:nvSpPr>
        <p:spPr bwMode="auto">
          <a:xfrm flipH="1">
            <a:off x="219075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4648200" y="5653088"/>
            <a:ext cx="3786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Arbitration logic picks insts to execute</a:t>
            </a:r>
          </a:p>
        </p:txBody>
      </p:sp>
      <p:sp>
        <p:nvSpPr>
          <p:cNvPr id="262171" name="AutoShape 27"/>
          <p:cNvSpPr>
            <a:spLocks noChangeArrowheads="1"/>
          </p:cNvSpPr>
          <p:nvPr/>
        </p:nvSpPr>
        <p:spPr bwMode="auto">
          <a:xfrm>
            <a:off x="6019800" y="33528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62172" name="AutoShape 28"/>
          <p:cNvSpPr>
            <a:spLocks noChangeArrowheads="1"/>
          </p:cNvSpPr>
          <p:nvPr/>
        </p:nvSpPr>
        <p:spPr bwMode="auto">
          <a:xfrm>
            <a:off x="6019800" y="39624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Mult</a:t>
            </a:r>
          </a:p>
        </p:txBody>
      </p:sp>
      <p:sp>
        <p:nvSpPr>
          <p:cNvPr id="262173" name="Line 29"/>
          <p:cNvSpPr>
            <a:spLocks noChangeShapeType="1"/>
          </p:cNvSpPr>
          <p:nvPr/>
        </p:nvSpPr>
        <p:spPr bwMode="auto">
          <a:xfrm>
            <a:off x="2190750" y="3276600"/>
            <a:ext cx="38290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2174" name="Line 30"/>
          <p:cNvSpPr>
            <a:spLocks noChangeShapeType="1"/>
          </p:cNvSpPr>
          <p:nvPr/>
        </p:nvSpPr>
        <p:spPr bwMode="auto">
          <a:xfrm flipV="1">
            <a:off x="2190750" y="4038600"/>
            <a:ext cx="382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4648200" y="59436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Insts go and do their thing</a:t>
            </a:r>
          </a:p>
        </p:txBody>
      </p:sp>
      <p:sp>
        <p:nvSpPr>
          <p:cNvPr id="262176" name="AutoShape 32"/>
          <p:cNvSpPr>
            <a:spLocks noChangeArrowheads="1"/>
          </p:cNvSpPr>
          <p:nvPr/>
        </p:nvSpPr>
        <p:spPr bwMode="auto">
          <a:xfrm>
            <a:off x="4648200" y="2438400"/>
            <a:ext cx="3994150" cy="671513"/>
          </a:xfrm>
          <a:prstGeom prst="wedgeRoundRectCallout">
            <a:avLst>
              <a:gd name="adj1" fmla="val -109458"/>
              <a:gd name="adj2" fmla="val 57093"/>
              <a:gd name="adj3" fmla="val 16667"/>
            </a:avLst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dirty="0">
                <a:latin typeface="AUdimat" pitchFamily="2" charset="0"/>
              </a:rPr>
              <a:t>For N functional units, RS needs</a:t>
            </a:r>
          </a:p>
          <a:p>
            <a:pPr algn="ctr"/>
            <a:r>
              <a:rPr lang="en-US" dirty="0">
                <a:latin typeface="AUdimat" pitchFamily="2" charset="0"/>
              </a:rPr>
              <a:t>To support N read ports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3" grpId="0"/>
      <p:bldP spid="262165" grpId="0" animBg="1"/>
      <p:bldP spid="262165" grpId="1" animBg="1"/>
      <p:bldP spid="262167" grpId="0"/>
      <p:bldP spid="262168" grpId="0" animBg="1"/>
      <p:bldP spid="262168" grpId="1" animBg="1"/>
      <p:bldP spid="262169" grpId="0" animBg="1"/>
      <p:bldP spid="262169" grpId="1" animBg="1"/>
      <p:bldP spid="262170" grpId="0"/>
      <p:bldP spid="262173" grpId="0" animBg="1"/>
      <p:bldP spid="262174" grpId="0" animBg="1"/>
      <p:bldP spid="262175" grpId="0"/>
      <p:bldP spid="2621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Out-of-Order, but not Superscalar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described, this Tomasulo (+ROB) CPU can only maintain </a:t>
            </a:r>
            <a:r>
              <a:rPr lang="en-US" i="1"/>
              <a:t>sustained</a:t>
            </a:r>
            <a:r>
              <a:rPr lang="en-US"/>
              <a:t> throughput of 1 IPC</a:t>
            </a:r>
          </a:p>
          <a:p>
            <a:endParaRPr lang="en-US"/>
          </a:p>
          <a:p>
            <a:r>
              <a:rPr lang="en-US"/>
              <a:t>Limitations:</a:t>
            </a:r>
          </a:p>
          <a:p>
            <a:pPr lvl="1"/>
            <a:r>
              <a:rPr lang="en-US"/>
              <a:t>Need superscalar fetch, decode, etc.</a:t>
            </a:r>
          </a:p>
          <a:p>
            <a:pPr lvl="1"/>
            <a:r>
              <a:rPr lang="en-US"/>
              <a:t>There’s only one CDB, so only one inst per cycle can write-back its result to the ROB</a:t>
            </a:r>
          </a:p>
          <a:p>
            <a:pPr lvl="1"/>
            <a:r>
              <a:rPr lang="en-US"/>
              <a:t>Also must commit &gt; 1 IPC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&gt; 1 IPC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be able to issue &gt; 1 IPC to RS/ROB</a:t>
            </a:r>
          </a:p>
          <a:p>
            <a:r>
              <a:rPr lang="en-US"/>
              <a:t>Must be able to send &gt; 1 IPC to functional units</a:t>
            </a:r>
          </a:p>
          <a:p>
            <a:pPr lvl="1"/>
            <a:r>
              <a:rPr lang="en-US"/>
              <a:t>original Tomasulo can do this already</a:t>
            </a:r>
            <a:br>
              <a:rPr lang="en-US"/>
            </a:br>
            <a:r>
              <a:rPr lang="en-US"/>
              <a:t>(if inst ready and FU available, go and execute!)</a:t>
            </a:r>
          </a:p>
          <a:p>
            <a:r>
              <a:rPr lang="en-US"/>
              <a:t>Must be able to write-back &gt; 1 IPC to ROB (and reservation stations)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Dual-Issue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check resource availability for two instructions (RS/ROB entries)</a:t>
            </a:r>
          </a:p>
          <a:p>
            <a:pPr lvl="1"/>
            <a:r>
              <a:rPr lang="en-US"/>
              <a:t>Depending on resources, may issue 0,1 or 2</a:t>
            </a:r>
          </a:p>
          <a:p>
            <a:r>
              <a:rPr lang="en-US"/>
              <a:t>Read RAT/ARF/ROB for operands</a:t>
            </a:r>
          </a:p>
          <a:p>
            <a:pPr lvl="1"/>
            <a:r>
              <a:rPr lang="en-US"/>
              <a:t>Renaming is a little trickier (next slide)</a:t>
            </a:r>
          </a:p>
          <a:p>
            <a:r>
              <a:rPr lang="en-US"/>
              <a:t>Update RS/ROB entries (not too hard)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4241" name="Line 49"/>
          <p:cNvSpPr>
            <a:spLocks noChangeShapeType="1"/>
          </p:cNvSpPr>
          <p:nvPr/>
        </p:nvSpPr>
        <p:spPr bwMode="auto">
          <a:xfrm>
            <a:off x="990600" y="4267200"/>
            <a:ext cx="24765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Dual-Rename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1585913"/>
            <a:ext cx="1335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R1 = R2 + R3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701675" y="1868488"/>
            <a:ext cx="1311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R4 = R2 – R4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3619500" y="1433513"/>
            <a:ext cx="990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ARF1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3619500" y="1662113"/>
            <a:ext cx="990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ROB17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619500" y="1890713"/>
            <a:ext cx="990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ARF3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3619500" y="2119313"/>
            <a:ext cx="9906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ROB6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124200" y="143351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R1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3124200" y="166211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R2</a:t>
            </a: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3124200" y="189071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3124200" y="211931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R4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3778250" y="1119188"/>
            <a:ext cx="496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RAT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38200" y="1420813"/>
            <a:ext cx="3879850" cy="1463675"/>
            <a:chOff x="528" y="1144"/>
            <a:chExt cx="2444" cy="922"/>
          </a:xfrm>
        </p:grpSpPr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60" y="1144"/>
              <a:ext cx="960" cy="10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432" y="8"/>
                </a:cxn>
                <a:cxn ang="0">
                  <a:pos x="960" y="56"/>
                </a:cxn>
              </a:cxnLst>
              <a:rect l="0" t="0" r="r" b="b"/>
              <a:pathLst>
                <a:path w="960" h="104">
                  <a:moveTo>
                    <a:pt x="0" y="104"/>
                  </a:moveTo>
                  <a:cubicBezTo>
                    <a:pt x="136" y="60"/>
                    <a:pt x="272" y="16"/>
                    <a:pt x="432" y="8"/>
                  </a:cubicBezTo>
                  <a:cubicBezTo>
                    <a:pt x="592" y="0"/>
                    <a:pt x="776" y="28"/>
                    <a:pt x="96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08" name="Freeform 16"/>
            <p:cNvSpPr>
              <a:spLocks/>
            </p:cNvSpPr>
            <p:nvPr/>
          </p:nvSpPr>
          <p:spPr bwMode="auto">
            <a:xfrm>
              <a:off x="960" y="1632"/>
              <a:ext cx="960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144"/>
                </a:cxn>
                <a:cxn ang="0">
                  <a:pos x="960" y="96"/>
                </a:cxn>
              </a:cxnLst>
              <a:rect l="0" t="0" r="r" b="b"/>
              <a:pathLst>
                <a:path w="960" h="160">
                  <a:moveTo>
                    <a:pt x="0" y="0"/>
                  </a:moveTo>
                  <a:cubicBezTo>
                    <a:pt x="184" y="64"/>
                    <a:pt x="368" y="128"/>
                    <a:pt x="528" y="144"/>
                  </a:cubicBezTo>
                  <a:cubicBezTo>
                    <a:pt x="688" y="160"/>
                    <a:pt x="824" y="128"/>
                    <a:pt x="96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09" name="Line 17"/>
            <p:cNvSpPr>
              <a:spLocks noChangeShapeType="1"/>
            </p:cNvSpPr>
            <p:nvPr/>
          </p:nvSpPr>
          <p:spPr bwMode="auto">
            <a:xfrm>
              <a:off x="1428" y="1344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10" name="Line 18"/>
            <p:cNvSpPr>
              <a:spLocks noChangeShapeType="1"/>
            </p:cNvSpPr>
            <p:nvPr/>
          </p:nvSpPr>
          <p:spPr bwMode="auto">
            <a:xfrm>
              <a:off x="1440" y="1536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11" name="Text Box 19"/>
            <p:cNvSpPr txBox="1">
              <a:spLocks noChangeArrowheads="1"/>
            </p:cNvSpPr>
            <p:nvPr/>
          </p:nvSpPr>
          <p:spPr bwMode="auto">
            <a:xfrm>
              <a:off x="528" y="1833"/>
              <a:ext cx="24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Read current mappings for all operands</a:t>
              </a:r>
            </a:p>
          </p:txBody>
        </p:sp>
      </p:grp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584325" y="2895600"/>
            <a:ext cx="52020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Udimat" pitchFamily="2" charset="0"/>
              </a:rPr>
              <a:t>New destinations are just in the next two ROB entries</a:t>
            </a:r>
          </a:p>
          <a:p>
            <a:r>
              <a:rPr lang="en-US" dirty="0">
                <a:latin typeface="AUdimat" pitchFamily="2" charset="0"/>
              </a:rPr>
              <a:t>To be allocated: </a:t>
            </a:r>
            <a:r>
              <a:rPr lang="en-US" dirty="0" err="1" smtClean="0">
                <a:latin typeface="AUdimat" pitchFamily="2" charset="0"/>
              </a:rPr>
              <a:t>ROB_tail</a:t>
            </a:r>
            <a:r>
              <a:rPr lang="en-US" dirty="0">
                <a:latin typeface="AUdimat" pitchFamily="2" charset="0"/>
              </a:rPr>
              <a:t>, </a:t>
            </a:r>
            <a:r>
              <a:rPr lang="en-US" dirty="0" err="1" smtClean="0">
                <a:latin typeface="AUdimat" pitchFamily="2" charset="0"/>
              </a:rPr>
              <a:t>ROB_tail</a:t>
            </a:r>
            <a:r>
              <a:rPr lang="en-US" dirty="0" smtClean="0">
                <a:latin typeface="AUdimat" pitchFamily="2" charset="0"/>
              </a:rPr>
              <a:t> </a:t>
            </a:r>
            <a:r>
              <a:rPr lang="en-US" dirty="0">
                <a:latin typeface="AUdimat" pitchFamily="2" charset="0"/>
              </a:rPr>
              <a:t>+ 1</a:t>
            </a: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5695950" y="1509713"/>
            <a:ext cx="729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ROB21</a:t>
            </a:r>
          </a:p>
        </p:txBody>
      </p:sp>
      <p:sp>
        <p:nvSpPr>
          <p:cNvPr id="264215" name="Text Box 23"/>
          <p:cNvSpPr txBox="1">
            <a:spLocks noChangeArrowheads="1"/>
          </p:cNvSpPr>
          <p:nvPr/>
        </p:nvSpPr>
        <p:spPr bwMode="auto">
          <a:xfrm>
            <a:off x="5695950" y="1890713"/>
            <a:ext cx="747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ROB22</a:t>
            </a:r>
          </a:p>
        </p:txBody>
      </p:sp>
      <p:sp>
        <p:nvSpPr>
          <p:cNvPr id="264216" name="Text Box 24"/>
          <p:cNvSpPr txBox="1">
            <a:spLocks noChangeArrowheads="1"/>
          </p:cNvSpPr>
          <p:nvPr/>
        </p:nvSpPr>
        <p:spPr bwMode="auto">
          <a:xfrm>
            <a:off x="6705600" y="1509713"/>
            <a:ext cx="125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ROB17, ARF3</a:t>
            </a: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6699250" y="1890713"/>
            <a:ext cx="13019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ROB17, ROB6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5791200" y="1081088"/>
            <a:ext cx="2206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All registers renamed!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85800" y="3571875"/>
            <a:ext cx="3924300" cy="1228725"/>
            <a:chOff x="432" y="2394"/>
            <a:chExt cx="2472" cy="774"/>
          </a:xfrm>
        </p:grpSpPr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432" y="2688"/>
              <a:ext cx="8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R1 = R2 + R3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442" y="2866"/>
              <a:ext cx="8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Udimat" pitchFamily="2" charset="0"/>
                </a:rPr>
                <a:t>R4 = R1 – R4</a:t>
              </a:r>
            </a:p>
          </p:txBody>
        </p:sp>
        <p:sp>
          <p:nvSpPr>
            <p:cNvPr id="264221" name="Rectangle 29"/>
            <p:cNvSpPr>
              <a:spLocks noChangeArrowheads="1"/>
            </p:cNvSpPr>
            <p:nvPr/>
          </p:nvSpPr>
          <p:spPr bwMode="auto">
            <a:xfrm>
              <a:off x="2280" y="2592"/>
              <a:ext cx="62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ARF1</a:t>
              </a:r>
            </a:p>
          </p:txBody>
        </p:sp>
        <p:sp>
          <p:nvSpPr>
            <p:cNvPr id="264222" name="Rectangle 30"/>
            <p:cNvSpPr>
              <a:spLocks noChangeArrowheads="1"/>
            </p:cNvSpPr>
            <p:nvPr/>
          </p:nvSpPr>
          <p:spPr bwMode="auto">
            <a:xfrm>
              <a:off x="2280" y="2736"/>
              <a:ext cx="62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ROB17</a:t>
              </a:r>
            </a:p>
          </p:txBody>
        </p:sp>
        <p:sp>
          <p:nvSpPr>
            <p:cNvPr id="264223" name="Rectangle 31"/>
            <p:cNvSpPr>
              <a:spLocks noChangeArrowheads="1"/>
            </p:cNvSpPr>
            <p:nvPr/>
          </p:nvSpPr>
          <p:spPr bwMode="auto">
            <a:xfrm>
              <a:off x="2280" y="2880"/>
              <a:ext cx="62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ARF3</a:t>
              </a:r>
            </a:p>
          </p:txBody>
        </p:sp>
        <p:sp>
          <p:nvSpPr>
            <p:cNvPr id="264224" name="Rectangle 32"/>
            <p:cNvSpPr>
              <a:spLocks noChangeArrowheads="1"/>
            </p:cNvSpPr>
            <p:nvPr/>
          </p:nvSpPr>
          <p:spPr bwMode="auto">
            <a:xfrm>
              <a:off x="2280" y="3024"/>
              <a:ext cx="62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ROB6</a:t>
              </a:r>
            </a:p>
          </p:txBody>
        </p:sp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1968" y="2592"/>
              <a:ext cx="3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R1</a:t>
              </a:r>
            </a:p>
          </p:txBody>
        </p:sp>
        <p:sp>
          <p:nvSpPr>
            <p:cNvPr id="264226" name="Rectangle 34"/>
            <p:cNvSpPr>
              <a:spLocks noChangeArrowheads="1"/>
            </p:cNvSpPr>
            <p:nvPr/>
          </p:nvSpPr>
          <p:spPr bwMode="auto">
            <a:xfrm>
              <a:off x="1968" y="2736"/>
              <a:ext cx="3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R2</a:t>
              </a:r>
            </a:p>
          </p:txBody>
        </p:sp>
        <p:sp>
          <p:nvSpPr>
            <p:cNvPr id="264227" name="Rectangle 35"/>
            <p:cNvSpPr>
              <a:spLocks noChangeArrowheads="1"/>
            </p:cNvSpPr>
            <p:nvPr/>
          </p:nvSpPr>
          <p:spPr bwMode="auto">
            <a:xfrm>
              <a:off x="1968" y="2880"/>
              <a:ext cx="3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R3</a:t>
              </a:r>
            </a:p>
          </p:txBody>
        </p:sp>
        <p:sp>
          <p:nvSpPr>
            <p:cNvPr id="264228" name="Rectangle 36"/>
            <p:cNvSpPr>
              <a:spLocks noChangeArrowheads="1"/>
            </p:cNvSpPr>
            <p:nvPr/>
          </p:nvSpPr>
          <p:spPr bwMode="auto">
            <a:xfrm>
              <a:off x="1968" y="3024"/>
              <a:ext cx="31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Udimat" pitchFamily="2" charset="0"/>
                </a:rPr>
                <a:t>R4</a:t>
              </a:r>
            </a:p>
          </p:txBody>
        </p:sp>
        <p:sp>
          <p:nvSpPr>
            <p:cNvPr id="264229" name="Text Box 37"/>
            <p:cNvSpPr txBox="1">
              <a:spLocks noChangeArrowheads="1"/>
            </p:cNvSpPr>
            <p:nvPr/>
          </p:nvSpPr>
          <p:spPr bwMode="auto">
            <a:xfrm>
              <a:off x="2380" y="2394"/>
              <a:ext cx="3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RAT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286000" y="4038600"/>
            <a:ext cx="3124200" cy="649288"/>
            <a:chOff x="1440" y="2688"/>
            <a:chExt cx="1968" cy="409"/>
          </a:xfrm>
        </p:grpSpPr>
        <p:sp>
          <p:nvSpPr>
            <p:cNvPr id="264231" name="Line 39"/>
            <p:cNvSpPr>
              <a:spLocks noChangeShapeType="1"/>
            </p:cNvSpPr>
            <p:nvPr/>
          </p:nvSpPr>
          <p:spPr bwMode="auto">
            <a:xfrm flipV="1">
              <a:off x="1440" y="2688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32" name="Line 40"/>
            <p:cNvSpPr>
              <a:spLocks noChangeShapeType="1"/>
            </p:cNvSpPr>
            <p:nvPr/>
          </p:nvSpPr>
          <p:spPr bwMode="auto">
            <a:xfrm>
              <a:off x="1440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33" name="Line 41"/>
            <p:cNvSpPr>
              <a:spLocks noChangeShapeType="1"/>
            </p:cNvSpPr>
            <p:nvPr/>
          </p:nvSpPr>
          <p:spPr bwMode="auto">
            <a:xfrm>
              <a:off x="1440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34" name="Line 42"/>
            <p:cNvSpPr>
              <a:spLocks noChangeShapeType="1"/>
            </p:cNvSpPr>
            <p:nvPr/>
          </p:nvSpPr>
          <p:spPr bwMode="auto">
            <a:xfrm>
              <a:off x="1440" y="3024"/>
              <a:ext cx="48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35" name="AutoShape 43"/>
            <p:cNvSpPr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</p:grp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695950" y="3962400"/>
            <a:ext cx="729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ROB21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5695950" y="4343400"/>
            <a:ext cx="747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ROB22</a:t>
            </a:r>
          </a:p>
        </p:txBody>
      </p:sp>
      <p:sp>
        <p:nvSpPr>
          <p:cNvPr id="264239" name="Text Box 47"/>
          <p:cNvSpPr txBox="1">
            <a:spLocks noChangeArrowheads="1"/>
          </p:cNvSpPr>
          <p:nvPr/>
        </p:nvSpPr>
        <p:spPr bwMode="auto">
          <a:xfrm>
            <a:off x="6705600" y="3962400"/>
            <a:ext cx="125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ROB17, ARF3</a:t>
            </a:r>
          </a:p>
        </p:txBody>
      </p:sp>
      <p:sp>
        <p:nvSpPr>
          <p:cNvPr id="264240" name="Text Box 48"/>
          <p:cNvSpPr txBox="1">
            <a:spLocks noChangeArrowheads="1"/>
          </p:cNvSpPr>
          <p:nvPr/>
        </p:nvSpPr>
        <p:spPr bwMode="auto">
          <a:xfrm>
            <a:off x="6699250" y="4343400"/>
            <a:ext cx="1168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ARF1, ROB6</a:t>
            </a:r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>
            <a:off x="6400800" y="4267200"/>
            <a:ext cx="533400" cy="1381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64243" name="Text Box 51"/>
          <p:cNvSpPr txBox="1">
            <a:spLocks noChangeArrowheads="1"/>
          </p:cNvSpPr>
          <p:nvPr/>
        </p:nvSpPr>
        <p:spPr bwMode="auto">
          <a:xfrm>
            <a:off x="6858000" y="4262735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Udimat" pitchFamily="2" charset="0"/>
              </a:rPr>
              <a:t>X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09600" y="5003800"/>
            <a:ext cx="5232400" cy="1397000"/>
            <a:chOff x="384" y="3152"/>
            <a:chExt cx="3296" cy="880"/>
          </a:xfrm>
        </p:grpSpPr>
        <p:sp>
          <p:nvSpPr>
            <p:cNvPr id="264244" name="Oval 52"/>
            <p:cNvSpPr>
              <a:spLocks noChangeArrowheads="1"/>
            </p:cNvSpPr>
            <p:nvPr/>
          </p:nvSpPr>
          <p:spPr bwMode="auto">
            <a:xfrm>
              <a:off x="864" y="3648"/>
              <a:ext cx="33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Udimat" pitchFamily="2" charset="0"/>
                </a:rPr>
                <a:t>=?</a:t>
              </a:r>
            </a:p>
          </p:txBody>
        </p:sp>
        <p:sp>
          <p:nvSpPr>
            <p:cNvPr id="264245" name="Text Box 53"/>
            <p:cNvSpPr txBox="1">
              <a:spLocks noChangeArrowheads="1"/>
            </p:cNvSpPr>
            <p:nvPr/>
          </p:nvSpPr>
          <p:spPr bwMode="auto">
            <a:xfrm>
              <a:off x="384" y="3168"/>
              <a:ext cx="3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dst1</a:t>
              </a:r>
            </a:p>
          </p:txBody>
        </p:sp>
        <p:sp>
          <p:nvSpPr>
            <p:cNvPr id="264246" name="Oval 54"/>
            <p:cNvSpPr>
              <a:spLocks noChangeArrowheads="1"/>
            </p:cNvSpPr>
            <p:nvPr/>
          </p:nvSpPr>
          <p:spPr bwMode="auto">
            <a:xfrm>
              <a:off x="2412" y="3648"/>
              <a:ext cx="33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Udimat" pitchFamily="2" charset="0"/>
                </a:rPr>
                <a:t>=?</a:t>
              </a:r>
            </a:p>
          </p:txBody>
        </p:sp>
        <p:sp>
          <p:nvSpPr>
            <p:cNvPr id="264247" name="Text Box 55"/>
            <p:cNvSpPr txBox="1">
              <a:spLocks noChangeArrowheads="1"/>
            </p:cNvSpPr>
            <p:nvPr/>
          </p:nvSpPr>
          <p:spPr bwMode="auto">
            <a:xfrm>
              <a:off x="780" y="3321"/>
              <a:ext cx="4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src2L</a:t>
              </a:r>
            </a:p>
          </p:txBody>
        </p:sp>
        <p:sp>
          <p:nvSpPr>
            <p:cNvPr id="264248" name="Text Box 56"/>
            <p:cNvSpPr txBox="1">
              <a:spLocks noChangeArrowheads="1"/>
            </p:cNvSpPr>
            <p:nvPr/>
          </p:nvSpPr>
          <p:spPr bwMode="auto">
            <a:xfrm>
              <a:off x="2328" y="3312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src2R</a:t>
              </a:r>
            </a:p>
          </p:txBody>
        </p:sp>
        <p:sp>
          <p:nvSpPr>
            <p:cNvPr id="264249" name="Line 57"/>
            <p:cNvSpPr>
              <a:spLocks noChangeShapeType="1"/>
            </p:cNvSpPr>
            <p:nvPr/>
          </p:nvSpPr>
          <p:spPr bwMode="auto">
            <a:xfrm>
              <a:off x="1024" y="3543"/>
              <a:ext cx="0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50" name="Line 58"/>
            <p:cNvSpPr>
              <a:spLocks noChangeShapeType="1"/>
            </p:cNvSpPr>
            <p:nvPr/>
          </p:nvSpPr>
          <p:spPr bwMode="auto">
            <a:xfrm>
              <a:off x="2580" y="3552"/>
              <a:ext cx="0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cxnSp>
          <p:nvCxnSpPr>
            <p:cNvPr id="264251" name="AutoShape 59"/>
            <p:cNvCxnSpPr>
              <a:cxnSpLocks noChangeShapeType="1"/>
              <a:stCxn id="264245" idx="2"/>
              <a:endCxn id="264244" idx="2"/>
            </p:cNvCxnSpPr>
            <p:nvPr/>
          </p:nvCxnSpPr>
          <p:spPr bwMode="auto">
            <a:xfrm rot="16200000" flipH="1">
              <a:off x="540" y="3420"/>
              <a:ext cx="343" cy="30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64252" name="AutoShape 60"/>
            <p:cNvCxnSpPr>
              <a:cxnSpLocks noChangeShapeType="1"/>
              <a:stCxn id="264244" idx="6"/>
              <a:endCxn id="264246" idx="2"/>
            </p:cNvCxnSpPr>
            <p:nvPr/>
          </p:nvCxnSpPr>
          <p:spPr bwMode="auto">
            <a:xfrm>
              <a:off x="1200" y="3744"/>
              <a:ext cx="12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64253" name="AutoShape 61"/>
            <p:cNvSpPr>
              <a:spLocks noChangeArrowheads="1"/>
            </p:cNvSpPr>
            <p:nvPr/>
          </p:nvSpPr>
          <p:spPr bwMode="auto">
            <a:xfrm>
              <a:off x="1536" y="3888"/>
              <a:ext cx="39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54" name="AutoShape 62"/>
            <p:cNvSpPr>
              <a:spLocks noChangeArrowheads="1"/>
            </p:cNvSpPr>
            <p:nvPr/>
          </p:nvSpPr>
          <p:spPr bwMode="auto">
            <a:xfrm>
              <a:off x="3108" y="3888"/>
              <a:ext cx="396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Udimat" pitchFamily="2" charset="0"/>
              </a:endParaRPr>
            </a:p>
          </p:txBody>
        </p:sp>
        <p:cxnSp>
          <p:nvCxnSpPr>
            <p:cNvPr id="264255" name="AutoShape 63"/>
            <p:cNvCxnSpPr>
              <a:cxnSpLocks noChangeShapeType="1"/>
              <a:stCxn id="264244" idx="4"/>
              <a:endCxn id="264253" idx="2"/>
            </p:cNvCxnSpPr>
            <p:nvPr/>
          </p:nvCxnSpPr>
          <p:spPr bwMode="auto">
            <a:xfrm rot="16200000" flipH="1">
              <a:off x="1249" y="3623"/>
              <a:ext cx="120" cy="5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64256" name="AutoShape 64"/>
            <p:cNvCxnSpPr>
              <a:cxnSpLocks noChangeShapeType="1"/>
              <a:stCxn id="264246" idx="4"/>
              <a:endCxn id="264254" idx="2"/>
            </p:cNvCxnSpPr>
            <p:nvPr/>
          </p:nvCxnSpPr>
          <p:spPr bwMode="auto">
            <a:xfrm rot="16200000" flipH="1">
              <a:off x="2809" y="3611"/>
              <a:ext cx="120" cy="57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64258" name="Text Box 66"/>
            <p:cNvSpPr txBox="1">
              <a:spLocks noChangeArrowheads="1"/>
            </p:cNvSpPr>
            <p:nvPr/>
          </p:nvSpPr>
          <p:spPr bwMode="auto">
            <a:xfrm>
              <a:off x="1333" y="3152"/>
              <a:ext cx="3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Udimat" pitchFamily="2" charset="0"/>
                </a:rPr>
                <a:t>From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RAT</a:t>
              </a:r>
            </a:p>
          </p:txBody>
        </p:sp>
        <p:sp>
          <p:nvSpPr>
            <p:cNvPr id="264259" name="Text Box 67"/>
            <p:cNvSpPr txBox="1">
              <a:spLocks noChangeArrowheads="1"/>
            </p:cNvSpPr>
            <p:nvPr/>
          </p:nvSpPr>
          <p:spPr bwMode="auto">
            <a:xfrm>
              <a:off x="1752" y="3152"/>
              <a:ext cx="34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Udimat" pitchFamily="2" charset="0"/>
                </a:rPr>
                <a:t>New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ROB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entry</a:t>
              </a:r>
            </a:p>
          </p:txBody>
        </p:sp>
        <p:sp>
          <p:nvSpPr>
            <p:cNvPr id="264260" name="Line 68"/>
            <p:cNvSpPr>
              <a:spLocks noChangeShapeType="1"/>
            </p:cNvSpPr>
            <p:nvPr/>
          </p:nvSpPr>
          <p:spPr bwMode="auto">
            <a:xfrm>
              <a:off x="1582" y="3478"/>
              <a:ext cx="5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61" name="Line 69"/>
            <p:cNvSpPr>
              <a:spLocks noChangeShapeType="1"/>
            </p:cNvSpPr>
            <p:nvPr/>
          </p:nvSpPr>
          <p:spPr bwMode="auto">
            <a:xfrm flipH="1">
              <a:off x="1824" y="3612"/>
              <a:ext cx="9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62" name="Text Box 70"/>
            <p:cNvSpPr txBox="1">
              <a:spLocks noChangeArrowheads="1"/>
            </p:cNvSpPr>
            <p:nvPr/>
          </p:nvSpPr>
          <p:spPr bwMode="auto">
            <a:xfrm>
              <a:off x="2913" y="3152"/>
              <a:ext cx="3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Udimat" pitchFamily="2" charset="0"/>
                </a:rPr>
                <a:t>From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RAT</a:t>
              </a:r>
            </a:p>
          </p:txBody>
        </p:sp>
        <p:sp>
          <p:nvSpPr>
            <p:cNvPr id="264263" name="Text Box 71"/>
            <p:cNvSpPr txBox="1">
              <a:spLocks noChangeArrowheads="1"/>
            </p:cNvSpPr>
            <p:nvPr/>
          </p:nvSpPr>
          <p:spPr bwMode="auto">
            <a:xfrm>
              <a:off x="3332" y="3152"/>
              <a:ext cx="34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Udimat" pitchFamily="2" charset="0"/>
                </a:rPr>
                <a:t>New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ROB</a:t>
              </a:r>
            </a:p>
            <a:p>
              <a:pPr algn="ctr"/>
              <a:r>
                <a:rPr lang="en-US" sz="1400">
                  <a:latin typeface="AUdimat" pitchFamily="2" charset="0"/>
                </a:rPr>
                <a:t>entry</a:t>
              </a:r>
            </a:p>
          </p:txBody>
        </p:sp>
        <p:sp>
          <p:nvSpPr>
            <p:cNvPr id="264264" name="Line 72"/>
            <p:cNvSpPr>
              <a:spLocks noChangeShapeType="1"/>
            </p:cNvSpPr>
            <p:nvPr/>
          </p:nvSpPr>
          <p:spPr bwMode="auto">
            <a:xfrm>
              <a:off x="3162" y="3478"/>
              <a:ext cx="5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64265" name="Line 73"/>
            <p:cNvSpPr>
              <a:spLocks noChangeShapeType="1"/>
            </p:cNvSpPr>
            <p:nvPr/>
          </p:nvSpPr>
          <p:spPr bwMode="auto">
            <a:xfrm flipH="1">
              <a:off x="3404" y="3612"/>
              <a:ext cx="9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</p:grpSp>
      <p:sp>
        <p:nvSpPr>
          <p:cNvPr id="264267" name="Text Box 75"/>
          <p:cNvSpPr txBox="1">
            <a:spLocks noChangeArrowheads="1"/>
          </p:cNvSpPr>
          <p:nvPr/>
        </p:nvSpPr>
        <p:spPr bwMode="auto">
          <a:xfrm>
            <a:off x="6115050" y="5105400"/>
            <a:ext cx="25843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Need to check for RAW</a:t>
            </a:r>
          </a:p>
          <a:p>
            <a:r>
              <a:rPr lang="en-US">
                <a:latin typeface="AUdimat" pitchFamily="2" charset="0"/>
              </a:rPr>
              <a:t>dependencies within your</a:t>
            </a:r>
          </a:p>
          <a:p>
            <a:r>
              <a:rPr lang="en-US">
                <a:latin typeface="AUdimat" pitchFamily="2" charset="0"/>
              </a:rPr>
              <a:t>issue group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1" grpId="0" animBg="1"/>
      <p:bldP spid="264213" grpId="0"/>
      <p:bldP spid="264214" grpId="0"/>
      <p:bldP spid="264215" grpId="0"/>
      <p:bldP spid="264216" grpId="0"/>
      <p:bldP spid="264217" grpId="0"/>
      <p:bldP spid="264218" grpId="0"/>
      <p:bldP spid="264237" grpId="0"/>
      <p:bldP spid="264238" grpId="0"/>
      <p:bldP spid="264239" grpId="0"/>
      <p:bldP spid="264240" grpId="0"/>
      <p:bldP spid="264242" grpId="0" animBg="1"/>
      <p:bldP spid="264243" grpId="0"/>
      <p:bldP spid="264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CDB’s</a:t>
            </a:r>
          </a:p>
        </p:txBody>
      </p:sp>
      <p:sp>
        <p:nvSpPr>
          <p:cNvPr id="239673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5334000" y="1303338"/>
            <a:ext cx="3411538" cy="5010150"/>
          </a:xfrm>
        </p:spPr>
        <p:txBody>
          <a:bodyPr/>
          <a:lstStyle/>
          <a:p>
            <a:r>
              <a:rPr lang="en-US" sz="2800"/>
              <a:t>It works (we do this today in CPUs)</a:t>
            </a:r>
          </a:p>
          <a:p>
            <a:r>
              <a:rPr lang="en-US" sz="2800"/>
              <a:t>But there’s a cost</a:t>
            </a:r>
          </a:p>
          <a:p>
            <a:pPr lvl="1"/>
            <a:r>
              <a:rPr lang="en-US" sz="2400"/>
              <a:t>each RS entry must compare each source with each CDB</a:t>
            </a:r>
          </a:p>
          <a:p>
            <a:pPr lvl="1"/>
            <a:r>
              <a:rPr lang="en-US" sz="2400"/>
              <a:t>more area, logic, power (all </a:t>
            </a:r>
            <a:r>
              <a:rPr lang="en-US" sz="2400">
                <a:sym typeface="Wingdings" pitchFamily="2" charset="2"/>
              </a:rPr>
              <a:t> $$$)</a:t>
            </a:r>
            <a:endParaRPr lang="en-US" sz="2400"/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3886200" y="1501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D1, ROB3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86200" y="1882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E1, ROB4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886200" y="2263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A2, ROB10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3886200" y="2644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3886200" y="3025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3886200" y="3406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A1, ROB7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886200" y="3787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B1, ROB19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886200" y="4168775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Udimat" pitchFamily="2" charset="0"/>
              </a:rPr>
              <a:t>C1, ROB2</a:t>
            </a:r>
          </a:p>
        </p:txBody>
      </p:sp>
      <p:sp>
        <p:nvSpPr>
          <p:cNvPr id="239638" name="AutoShape 22"/>
          <p:cNvSpPr>
            <a:spLocks noChangeArrowheads="1"/>
          </p:cNvSpPr>
          <p:nvPr/>
        </p:nvSpPr>
        <p:spPr bwMode="auto">
          <a:xfrm rot="16200000">
            <a:off x="1181100" y="2759075"/>
            <a:ext cx="30480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Arbiters</a:t>
            </a:r>
          </a:p>
        </p:txBody>
      </p:sp>
      <p:sp>
        <p:nvSpPr>
          <p:cNvPr id="239639" name="Line 23"/>
          <p:cNvSpPr>
            <a:spLocks noChangeShapeType="1"/>
          </p:cNvSpPr>
          <p:nvPr/>
        </p:nvSpPr>
        <p:spPr bwMode="auto">
          <a:xfrm flipH="1">
            <a:off x="2971800" y="165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0" name="Line 24"/>
          <p:cNvSpPr>
            <a:spLocks noChangeShapeType="1"/>
          </p:cNvSpPr>
          <p:nvPr/>
        </p:nvSpPr>
        <p:spPr bwMode="auto">
          <a:xfrm flipH="1">
            <a:off x="2971800" y="2035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1" name="Line 25"/>
          <p:cNvSpPr>
            <a:spLocks noChangeShapeType="1"/>
          </p:cNvSpPr>
          <p:nvPr/>
        </p:nvSpPr>
        <p:spPr bwMode="auto">
          <a:xfrm flipH="1">
            <a:off x="2971800" y="2416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2" name="Line 26"/>
          <p:cNvSpPr>
            <a:spLocks noChangeShapeType="1"/>
          </p:cNvSpPr>
          <p:nvPr/>
        </p:nvSpPr>
        <p:spPr bwMode="auto">
          <a:xfrm flipH="1">
            <a:off x="2971800" y="2797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 flipH="1">
            <a:off x="2971800" y="3178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4" name="Line 28"/>
          <p:cNvSpPr>
            <a:spLocks noChangeShapeType="1"/>
          </p:cNvSpPr>
          <p:nvPr/>
        </p:nvSpPr>
        <p:spPr bwMode="auto">
          <a:xfrm flipH="1">
            <a:off x="2971800" y="3559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5" name="Line 29"/>
          <p:cNvSpPr>
            <a:spLocks noChangeShapeType="1"/>
          </p:cNvSpPr>
          <p:nvPr/>
        </p:nvSpPr>
        <p:spPr bwMode="auto">
          <a:xfrm flipH="1">
            <a:off x="2971800" y="3940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 flipH="1">
            <a:off x="2971800" y="4321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47" name="Rectangle 31"/>
          <p:cNvSpPr>
            <a:spLocks noChangeArrowheads="1"/>
          </p:cNvSpPr>
          <p:nvPr/>
        </p:nvSpPr>
        <p:spPr bwMode="auto">
          <a:xfrm>
            <a:off x="1447800" y="3126581"/>
            <a:ext cx="685800" cy="6048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FU</a:t>
            </a:r>
          </a:p>
        </p:txBody>
      </p:sp>
      <p:sp>
        <p:nvSpPr>
          <p:cNvPr id="239648" name="Rectangle 32"/>
          <p:cNvSpPr>
            <a:spLocks noChangeArrowheads="1"/>
          </p:cNvSpPr>
          <p:nvPr/>
        </p:nvSpPr>
        <p:spPr bwMode="auto">
          <a:xfrm>
            <a:off x="1447800" y="3964781"/>
            <a:ext cx="685800" cy="609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FU</a:t>
            </a:r>
          </a:p>
        </p:txBody>
      </p:sp>
      <p:sp>
        <p:nvSpPr>
          <p:cNvPr id="239649" name="Rectangle 33"/>
          <p:cNvSpPr>
            <a:spLocks noChangeArrowheads="1"/>
          </p:cNvSpPr>
          <p:nvPr/>
        </p:nvSpPr>
        <p:spPr bwMode="auto">
          <a:xfrm>
            <a:off x="1447800" y="2344738"/>
            <a:ext cx="685800" cy="60483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FU</a:t>
            </a:r>
          </a:p>
        </p:txBody>
      </p:sp>
      <p:sp>
        <p:nvSpPr>
          <p:cNvPr id="239650" name="Rectangle 34"/>
          <p:cNvSpPr>
            <a:spLocks noChangeArrowheads="1"/>
          </p:cNvSpPr>
          <p:nvPr/>
        </p:nvSpPr>
        <p:spPr bwMode="auto">
          <a:xfrm>
            <a:off x="1447800" y="1501775"/>
            <a:ext cx="685800" cy="6048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FU</a:t>
            </a:r>
          </a:p>
        </p:txBody>
      </p:sp>
      <p:sp>
        <p:nvSpPr>
          <p:cNvPr id="239651" name="Line 35"/>
          <p:cNvSpPr>
            <a:spLocks noChangeShapeType="1"/>
          </p:cNvSpPr>
          <p:nvPr/>
        </p:nvSpPr>
        <p:spPr bwMode="auto">
          <a:xfrm flipH="1">
            <a:off x="2133600" y="1806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>
            <a:off x="2133600" y="26447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2133600" y="34067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H="1">
            <a:off x="2133600" y="4244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55" name="Freeform 39"/>
          <p:cNvSpPr>
            <a:spLocks/>
          </p:cNvSpPr>
          <p:nvPr/>
        </p:nvSpPr>
        <p:spPr bwMode="auto">
          <a:xfrm>
            <a:off x="1219200" y="1349375"/>
            <a:ext cx="3124200" cy="365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4"/>
              </a:cxn>
              <a:cxn ang="0">
                <a:pos x="2112" y="2304"/>
              </a:cxn>
              <a:cxn ang="0">
                <a:pos x="2112" y="2016"/>
              </a:cxn>
            </a:cxnLst>
            <a:rect l="0" t="0" r="r" b="b"/>
            <a:pathLst>
              <a:path w="2112" h="2304">
                <a:moveTo>
                  <a:pt x="0" y="0"/>
                </a:moveTo>
                <a:lnTo>
                  <a:pt x="0" y="2304"/>
                </a:lnTo>
                <a:lnTo>
                  <a:pt x="2112" y="2304"/>
                </a:lnTo>
                <a:lnTo>
                  <a:pt x="2112" y="2016"/>
                </a:ln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2651125" y="4967288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CDB</a:t>
            </a:r>
            <a:r>
              <a:rPr lang="en-US" baseline="-25000">
                <a:latin typeface="AUdimat" pitchFamily="2" charset="0"/>
              </a:rPr>
              <a:t>1</a:t>
            </a:r>
          </a:p>
        </p:txBody>
      </p:sp>
      <p:sp>
        <p:nvSpPr>
          <p:cNvPr id="239657" name="Line 41"/>
          <p:cNvSpPr>
            <a:spLocks noChangeShapeType="1"/>
          </p:cNvSpPr>
          <p:nvPr/>
        </p:nvSpPr>
        <p:spPr bwMode="auto">
          <a:xfrm flipV="1">
            <a:off x="9144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905250" y="1143000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Entries</a:t>
            </a:r>
          </a:p>
        </p:txBody>
      </p:sp>
      <p:sp>
        <p:nvSpPr>
          <p:cNvPr id="239662" name="Freeform 46"/>
          <p:cNvSpPr>
            <a:spLocks/>
          </p:cNvSpPr>
          <p:nvPr/>
        </p:nvSpPr>
        <p:spPr bwMode="auto">
          <a:xfrm>
            <a:off x="939800" y="1360488"/>
            <a:ext cx="3803650" cy="4059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57"/>
              </a:cxn>
              <a:cxn ang="0">
                <a:pos x="2396" y="2557"/>
              </a:cxn>
              <a:cxn ang="0">
                <a:pos x="2396" y="2023"/>
              </a:cxn>
            </a:cxnLst>
            <a:rect l="0" t="0" r="r" b="b"/>
            <a:pathLst>
              <a:path w="2396" h="2557">
                <a:moveTo>
                  <a:pt x="0" y="0"/>
                </a:moveTo>
                <a:lnTo>
                  <a:pt x="0" y="2557"/>
                </a:lnTo>
                <a:lnTo>
                  <a:pt x="2396" y="2557"/>
                </a:lnTo>
                <a:lnTo>
                  <a:pt x="2396" y="2023"/>
                </a:ln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63" name="Text Box 47"/>
          <p:cNvSpPr txBox="1">
            <a:spLocks noChangeArrowheads="1"/>
          </p:cNvSpPr>
          <p:nvPr/>
        </p:nvSpPr>
        <p:spPr bwMode="auto">
          <a:xfrm>
            <a:off x="2667000" y="5424488"/>
            <a:ext cx="615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CDB</a:t>
            </a:r>
            <a:r>
              <a:rPr lang="en-US" baseline="-25000">
                <a:latin typeface="AUdimat" pitchFamily="2" charset="0"/>
              </a:rPr>
              <a:t>2</a:t>
            </a:r>
          </a:p>
        </p:txBody>
      </p:sp>
      <p:sp>
        <p:nvSpPr>
          <p:cNvPr id="239664" name="Line 48"/>
          <p:cNvSpPr>
            <a:spLocks noChangeShapeType="1"/>
          </p:cNvSpPr>
          <p:nvPr/>
        </p:nvSpPr>
        <p:spPr bwMode="auto">
          <a:xfrm flipV="1">
            <a:off x="9144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65" name="Line 49"/>
          <p:cNvSpPr>
            <a:spLocks noChangeShapeType="1"/>
          </p:cNvSpPr>
          <p:nvPr/>
        </p:nvSpPr>
        <p:spPr bwMode="auto">
          <a:xfrm flipV="1">
            <a:off x="914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9666" name="Line 50"/>
          <p:cNvSpPr>
            <a:spLocks noChangeShapeType="1"/>
          </p:cNvSpPr>
          <p:nvPr/>
        </p:nvSpPr>
        <p:spPr bwMode="auto">
          <a:xfrm flipV="1">
            <a:off x="914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939800" y="3559175"/>
            <a:ext cx="4568825" cy="1382713"/>
            <a:chOff x="400" y="2242"/>
            <a:chExt cx="2878" cy="871"/>
          </a:xfrm>
        </p:grpSpPr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 flipH="1">
              <a:off x="400" y="2242"/>
              <a:ext cx="2048" cy="3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39669" name="Text Box 53"/>
            <p:cNvSpPr txBox="1">
              <a:spLocks noChangeArrowheads="1"/>
            </p:cNvSpPr>
            <p:nvPr/>
          </p:nvSpPr>
          <p:spPr bwMode="auto">
            <a:xfrm>
              <a:off x="2876" y="2880"/>
              <a:ext cx="4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AUdimat" pitchFamily="2" charset="0"/>
                </a:rPr>
                <a:t>ROB7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219200" y="1882775"/>
            <a:ext cx="2924175" cy="3036888"/>
            <a:chOff x="768" y="1186"/>
            <a:chExt cx="1842" cy="1913"/>
          </a:xfrm>
        </p:grpSpPr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 flipH="1" flipV="1">
              <a:off x="768" y="1186"/>
              <a:ext cx="1728" cy="14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2204" y="2866"/>
              <a:ext cx="4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AUdimat" pitchFamily="2" charset="0"/>
                </a:rPr>
                <a:t>ROB4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&gt; 1 IPC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be able to write-back multiple results from ROB </a:t>
            </a:r>
            <a:r>
              <a:rPr lang="en-US">
                <a:sym typeface="Wingdings" pitchFamily="2" charset="2"/>
              </a:rPr>
              <a:t> ARF (or memory for stores)</a:t>
            </a:r>
          </a:p>
          <a:p>
            <a:pPr lvl="1"/>
            <a:r>
              <a:rPr lang="en-US"/>
              <a:t>ROB needs extra read ports</a:t>
            </a:r>
          </a:p>
          <a:p>
            <a:pPr lvl="1"/>
            <a:r>
              <a:rPr lang="en-US"/>
              <a:t>ARF needs extra write ports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vs. OOO </a:t>
            </a:r>
            <a:endParaRPr lang="en-US" dirty="0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295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fetch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23622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decode</a:t>
            </a:r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4290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issue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44958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55626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write</a:t>
            </a:r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6629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commit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fetch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4478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decode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5146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issue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4196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4864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write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73914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commit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43000" y="501009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In-order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5800" y="501009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 of order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15200" y="501009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In-order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Diagonal Stripe 50"/>
          <p:cNvSpPr/>
          <p:nvPr/>
        </p:nvSpPr>
        <p:spPr>
          <a:xfrm>
            <a:off x="3733800" y="4191000"/>
            <a:ext cx="457200" cy="609600"/>
          </a:xfrm>
          <a:prstGeom prst="diagStri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iagonal Stripe 51"/>
          <p:cNvSpPr/>
          <p:nvPr/>
        </p:nvSpPr>
        <p:spPr>
          <a:xfrm>
            <a:off x="6781800" y="4191000"/>
            <a:ext cx="457200" cy="609600"/>
          </a:xfrm>
          <a:prstGeom prst="diagStri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9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Terminology is Inconsistent, Overloaded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Issue, Dispatch, Commit, etc.</a:t>
            </a:r>
          </a:p>
          <a:p>
            <a:pPr lvl="1"/>
            <a:r>
              <a:rPr lang="en-US" dirty="0"/>
              <a:t>Text uses terms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dirty="0" err="1"/>
              <a:t>Tomasulo’s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Other usage is different (many academics)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Issue/</a:t>
            </a:r>
            <a:r>
              <a:rPr lang="en-US" dirty="0" err="1">
                <a:solidFill>
                  <a:srgbClr val="3333FF"/>
                </a:solidFill>
              </a:rPr>
              <a:t>Alloc</a:t>
            </a:r>
            <a:r>
              <a:rPr lang="en-US" dirty="0"/>
              <a:t>/</a:t>
            </a:r>
            <a:r>
              <a:rPr lang="en-US" dirty="0">
                <a:solidFill>
                  <a:srgbClr val="FF9933"/>
                </a:solidFill>
              </a:rPr>
              <a:t>Dispatch</a:t>
            </a:r>
          </a:p>
          <a:p>
            <a:pPr lvl="1"/>
            <a:r>
              <a:rPr lang="en-US" dirty="0"/>
              <a:t>Exec/</a:t>
            </a:r>
            <a:r>
              <a:rPr lang="en-US" dirty="0">
                <a:solidFill>
                  <a:srgbClr val="FF9933"/>
                </a:solidFill>
              </a:rPr>
              <a:t>Issue</a:t>
            </a:r>
            <a:r>
              <a:rPr lang="en-US" dirty="0"/>
              <a:t>/</a:t>
            </a:r>
            <a:r>
              <a:rPr lang="en-US" dirty="0">
                <a:solidFill>
                  <a:srgbClr val="3333FF"/>
                </a:solidFill>
              </a:rPr>
              <a:t>Dispatch</a:t>
            </a:r>
          </a:p>
          <a:p>
            <a:pPr lvl="1"/>
            <a:r>
              <a:rPr lang="en-US" dirty="0">
                <a:gradFill flip="none" rotWithShape="1">
                  <a:gsLst>
                    <a:gs pos="0">
                      <a:srgbClr val="3333FF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0" scaled="0"/>
                  <a:tileRect/>
                </a:gradFill>
              </a:rPr>
              <a:t>Commit</a:t>
            </a:r>
            <a:r>
              <a:rPr lang="en-US" dirty="0"/>
              <a:t>/Complete/Retire/Graduate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822325" y="5791200"/>
            <a:ext cx="2327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Blue: Intel’s convention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3867150" y="5791200"/>
            <a:ext cx="245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+mj-lt"/>
              </a:rPr>
              <a:t>Orange: some academics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 Mechanism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076700" y="1970088"/>
          <a:ext cx="20041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02"/>
                <a:gridCol w="1483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67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fetch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335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decode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003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issue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671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339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write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000750" y="1371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2552700"/>
            <a:ext cx="1800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r1, r2, r3</a:t>
            </a:r>
          </a:p>
          <a:p>
            <a:r>
              <a:rPr lang="en-US" dirty="0" smtClean="0"/>
              <a:t>Br target</a:t>
            </a:r>
          </a:p>
          <a:p>
            <a:r>
              <a:rPr lang="en-US" dirty="0" smtClean="0"/>
              <a:t>Sub r3,r5, r6</a:t>
            </a:r>
          </a:p>
          <a:p>
            <a:r>
              <a:rPr lang="en-US" dirty="0" err="1" smtClean="0"/>
              <a:t>Mul</a:t>
            </a:r>
            <a:r>
              <a:rPr lang="en-US" dirty="0" smtClean="0"/>
              <a:t>  r2, r5, #1</a:t>
            </a:r>
          </a:p>
          <a:p>
            <a:r>
              <a:rPr lang="en-US" dirty="0" smtClean="0"/>
              <a:t>Br target 2</a:t>
            </a:r>
          </a:p>
          <a:p>
            <a:r>
              <a:rPr lang="en-US" dirty="0" smtClean="0"/>
              <a:t>Add r5, r1,#-1</a:t>
            </a:r>
          </a:p>
          <a:p>
            <a:r>
              <a:rPr lang="en-US" dirty="0" smtClean="0"/>
              <a:t>Sub R2, R2, R3</a:t>
            </a:r>
          </a:p>
          <a:p>
            <a:endParaRPr lang="en-US" dirty="0"/>
          </a:p>
        </p:txBody>
      </p:sp>
      <p:graphicFrame>
        <p:nvGraphicFramePr>
          <p:cNvPr id="16" name="Content Placeholder 13"/>
          <p:cNvGraphicFramePr>
            <a:graphicFrameLocks/>
          </p:cNvGraphicFramePr>
          <p:nvPr/>
        </p:nvGraphicFramePr>
        <p:xfrm>
          <a:off x="4095750" y="3590608"/>
          <a:ext cx="20041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02"/>
                <a:gridCol w="1483215"/>
              </a:tblGrid>
              <a:tr h="3299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9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9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9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Content Placeholder 13"/>
          <p:cNvGraphicFramePr>
            <a:graphicFrameLocks/>
          </p:cNvGraphicFramePr>
          <p:nvPr/>
        </p:nvGraphicFramePr>
        <p:xfrm>
          <a:off x="4076700" y="5219698"/>
          <a:ext cx="20041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02"/>
                <a:gridCol w="1483215"/>
              </a:tblGrid>
              <a:tr h="3190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 17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266950" y="2171700"/>
            <a:ext cx="1752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733550" y="2552700"/>
            <a:ext cx="2362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33600" y="3238500"/>
            <a:ext cx="1905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05050" y="3657600"/>
            <a:ext cx="1905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5500" y="3829050"/>
            <a:ext cx="1905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52650" y="4191000"/>
            <a:ext cx="1885950" cy="156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43100" y="4419600"/>
            <a:ext cx="21717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277100" y="1809750"/>
            <a:ext cx="762000" cy="990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ARF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96150" y="2971800"/>
            <a:ext cx="762000" cy="28194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PRF</a:t>
            </a:r>
            <a:endParaRPr lang="en-US" dirty="0">
              <a:latin typeface="+mn-lt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305550" y="2057400"/>
            <a:ext cx="762000" cy="990600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RAT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vs. OOO </a:t>
            </a:r>
            <a:endParaRPr lang="en-US" dirty="0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295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fetch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23622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decode</a:t>
            </a:r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34290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issue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44958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55626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write</a:t>
            </a:r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6629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commit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fetch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4478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decode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5146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issue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4196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4864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write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73914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commit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43000" y="501009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In-order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5800" y="501009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Out of order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15200" y="5010090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In-order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Diagonal Stripe 50"/>
          <p:cNvSpPr/>
          <p:nvPr/>
        </p:nvSpPr>
        <p:spPr>
          <a:xfrm>
            <a:off x="3733800" y="4191000"/>
            <a:ext cx="457200" cy="609600"/>
          </a:xfrm>
          <a:prstGeom prst="diagStri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iagonal Stripe 51"/>
          <p:cNvSpPr/>
          <p:nvPr/>
        </p:nvSpPr>
        <p:spPr>
          <a:xfrm>
            <a:off x="6781800" y="4191000"/>
            <a:ext cx="457200" cy="609600"/>
          </a:xfrm>
          <a:prstGeom prst="diagStri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Re-Order Buffer (ROB)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Separates architected vs. physical registers</a:t>
            </a:r>
          </a:p>
          <a:p>
            <a:r>
              <a:rPr lang="en-US"/>
              <a:t>Tracks program order of all in-flight insts</a:t>
            </a:r>
          </a:p>
          <a:p>
            <a:pPr lvl="1"/>
            <a:r>
              <a:rPr lang="en-US"/>
              <a:t>Enables in-order completion or “commit”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Organization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1219200" y="1905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219200" y="2057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1219200" y="2209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91" name="Rectangle 7"/>
          <p:cNvSpPr>
            <a:spLocks noChangeArrowheads="1"/>
          </p:cNvSpPr>
          <p:nvPr/>
        </p:nvSpPr>
        <p:spPr bwMode="auto">
          <a:xfrm>
            <a:off x="1219200" y="2362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1219200" y="2514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1219200" y="2667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1919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Instruction Buffers</a:t>
            </a:r>
          </a:p>
        </p:txBody>
      </p: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1219200" y="39624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796" name="Rectangle 12"/>
          <p:cNvSpPr>
            <a:spLocks noChangeArrowheads="1"/>
          </p:cNvSpPr>
          <p:nvPr/>
        </p:nvSpPr>
        <p:spPr bwMode="auto">
          <a:xfrm>
            <a:off x="1600200" y="39624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1981200" y="39624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2362200" y="39624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3048000" y="39624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907499" y="3519488"/>
            <a:ext cx="2978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Reservation Stations and ALUs</a:t>
            </a:r>
          </a:p>
        </p:txBody>
      </p:sp>
      <p:sp>
        <p:nvSpPr>
          <p:cNvPr id="246801" name="Rectangle 17"/>
          <p:cNvSpPr>
            <a:spLocks noChangeArrowheads="1"/>
          </p:cNvSpPr>
          <p:nvPr/>
        </p:nvSpPr>
        <p:spPr bwMode="auto">
          <a:xfrm>
            <a:off x="1219200" y="4114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802" name="Rectangle 18"/>
          <p:cNvSpPr>
            <a:spLocks noChangeArrowheads="1"/>
          </p:cNvSpPr>
          <p:nvPr/>
        </p:nvSpPr>
        <p:spPr bwMode="auto">
          <a:xfrm>
            <a:off x="1600200" y="4114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803" name="Rectangle 19"/>
          <p:cNvSpPr>
            <a:spLocks noChangeArrowheads="1"/>
          </p:cNvSpPr>
          <p:nvPr/>
        </p:nvSpPr>
        <p:spPr bwMode="auto">
          <a:xfrm>
            <a:off x="1981200" y="4114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804" name="Rectangle 20"/>
          <p:cNvSpPr>
            <a:spLocks noChangeArrowheads="1"/>
          </p:cNvSpPr>
          <p:nvPr/>
        </p:nvSpPr>
        <p:spPr bwMode="auto">
          <a:xfrm>
            <a:off x="2362200" y="4114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3048000" y="4114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06" name="Rectangle 22"/>
          <p:cNvSpPr>
            <a:spLocks noChangeArrowheads="1"/>
          </p:cNvSpPr>
          <p:nvPr/>
        </p:nvSpPr>
        <p:spPr bwMode="auto">
          <a:xfrm>
            <a:off x="1219200" y="4267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1600200" y="4267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808" name="Rectangle 24"/>
          <p:cNvSpPr>
            <a:spLocks noChangeArrowheads="1"/>
          </p:cNvSpPr>
          <p:nvPr/>
        </p:nvSpPr>
        <p:spPr bwMode="auto">
          <a:xfrm>
            <a:off x="1981200" y="4267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809" name="Rectangle 25"/>
          <p:cNvSpPr>
            <a:spLocks noChangeArrowheads="1"/>
          </p:cNvSpPr>
          <p:nvPr/>
        </p:nvSpPr>
        <p:spPr bwMode="auto">
          <a:xfrm>
            <a:off x="2362200" y="4267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810" name="Rectangle 26"/>
          <p:cNvSpPr>
            <a:spLocks noChangeArrowheads="1"/>
          </p:cNvSpPr>
          <p:nvPr/>
        </p:nvSpPr>
        <p:spPr bwMode="auto">
          <a:xfrm>
            <a:off x="3048000" y="4267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11" name="Rectangle 27"/>
          <p:cNvSpPr>
            <a:spLocks noChangeArrowheads="1"/>
          </p:cNvSpPr>
          <p:nvPr/>
        </p:nvSpPr>
        <p:spPr bwMode="auto">
          <a:xfrm>
            <a:off x="1219200" y="44196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812" name="Rectangle 28"/>
          <p:cNvSpPr>
            <a:spLocks noChangeArrowheads="1"/>
          </p:cNvSpPr>
          <p:nvPr/>
        </p:nvSpPr>
        <p:spPr bwMode="auto">
          <a:xfrm>
            <a:off x="1600200" y="44196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813" name="Rectangle 29"/>
          <p:cNvSpPr>
            <a:spLocks noChangeArrowheads="1"/>
          </p:cNvSpPr>
          <p:nvPr/>
        </p:nvSpPr>
        <p:spPr bwMode="auto">
          <a:xfrm>
            <a:off x="1981200" y="44196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814" name="Rectangle 30"/>
          <p:cNvSpPr>
            <a:spLocks noChangeArrowheads="1"/>
          </p:cNvSpPr>
          <p:nvPr/>
        </p:nvSpPr>
        <p:spPr bwMode="auto">
          <a:xfrm>
            <a:off x="2362200" y="44196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815" name="Rectangle 31"/>
          <p:cNvSpPr>
            <a:spLocks noChangeArrowheads="1"/>
          </p:cNvSpPr>
          <p:nvPr/>
        </p:nvSpPr>
        <p:spPr bwMode="auto">
          <a:xfrm>
            <a:off x="3048000" y="44196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16" name="AutoShape 32"/>
          <p:cNvSpPr>
            <a:spLocks noChangeArrowheads="1"/>
          </p:cNvSpPr>
          <p:nvPr/>
        </p:nvSpPr>
        <p:spPr bwMode="auto">
          <a:xfrm>
            <a:off x="1981200" y="47244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Add</a:t>
            </a:r>
          </a:p>
        </p:txBody>
      </p:sp>
      <p:sp>
        <p:nvSpPr>
          <p:cNvPr id="246817" name="Rectangle 33"/>
          <p:cNvSpPr>
            <a:spLocks noChangeArrowheads="1"/>
          </p:cNvSpPr>
          <p:nvPr/>
        </p:nvSpPr>
        <p:spPr bwMode="auto">
          <a:xfrm>
            <a:off x="1219200" y="5257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818" name="Rectangle 34"/>
          <p:cNvSpPr>
            <a:spLocks noChangeArrowheads="1"/>
          </p:cNvSpPr>
          <p:nvPr/>
        </p:nvSpPr>
        <p:spPr bwMode="auto">
          <a:xfrm>
            <a:off x="1600200" y="5257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819" name="Rectangle 35"/>
          <p:cNvSpPr>
            <a:spLocks noChangeArrowheads="1"/>
          </p:cNvSpPr>
          <p:nvPr/>
        </p:nvSpPr>
        <p:spPr bwMode="auto">
          <a:xfrm>
            <a:off x="1981200" y="52578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820" name="Rectangle 36"/>
          <p:cNvSpPr>
            <a:spLocks noChangeArrowheads="1"/>
          </p:cNvSpPr>
          <p:nvPr/>
        </p:nvSpPr>
        <p:spPr bwMode="auto">
          <a:xfrm>
            <a:off x="2362200" y="5257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821" name="Rectangle 37"/>
          <p:cNvSpPr>
            <a:spLocks noChangeArrowheads="1"/>
          </p:cNvSpPr>
          <p:nvPr/>
        </p:nvSpPr>
        <p:spPr bwMode="auto">
          <a:xfrm>
            <a:off x="3048000" y="5257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22" name="Rectangle 38"/>
          <p:cNvSpPr>
            <a:spLocks noChangeArrowheads="1"/>
          </p:cNvSpPr>
          <p:nvPr/>
        </p:nvSpPr>
        <p:spPr bwMode="auto">
          <a:xfrm>
            <a:off x="1219200" y="5410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+mn-lt"/>
              </a:rPr>
              <a:t>op</a:t>
            </a:r>
          </a:p>
        </p:txBody>
      </p:sp>
      <p:sp>
        <p:nvSpPr>
          <p:cNvPr id="246823" name="Rectangle 39"/>
          <p:cNvSpPr>
            <a:spLocks noChangeArrowheads="1"/>
          </p:cNvSpPr>
          <p:nvPr/>
        </p:nvSpPr>
        <p:spPr bwMode="auto">
          <a:xfrm>
            <a:off x="1600200" y="5410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Qj</a:t>
            </a:r>
          </a:p>
        </p:txBody>
      </p:sp>
      <p:sp>
        <p:nvSpPr>
          <p:cNvPr id="246824" name="Rectangle 40"/>
          <p:cNvSpPr>
            <a:spLocks noChangeArrowheads="1"/>
          </p:cNvSpPr>
          <p:nvPr/>
        </p:nvSpPr>
        <p:spPr bwMode="auto">
          <a:xfrm>
            <a:off x="1981200" y="5410200"/>
            <a:ext cx="3810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Qk</a:t>
            </a:r>
          </a:p>
        </p:txBody>
      </p:sp>
      <p:sp>
        <p:nvSpPr>
          <p:cNvPr id="246825" name="Rectangle 41"/>
          <p:cNvSpPr>
            <a:spLocks noChangeArrowheads="1"/>
          </p:cNvSpPr>
          <p:nvPr/>
        </p:nvSpPr>
        <p:spPr bwMode="auto">
          <a:xfrm>
            <a:off x="2362200" y="5410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Vj</a:t>
            </a:r>
          </a:p>
        </p:txBody>
      </p:sp>
      <p:sp>
        <p:nvSpPr>
          <p:cNvPr id="246826" name="Rectangle 42"/>
          <p:cNvSpPr>
            <a:spLocks noChangeArrowheads="1"/>
          </p:cNvSpPr>
          <p:nvPr/>
        </p:nvSpPr>
        <p:spPr bwMode="auto">
          <a:xfrm>
            <a:off x="3048000" y="5410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Vk</a:t>
            </a:r>
          </a:p>
        </p:txBody>
      </p:sp>
      <p:sp>
        <p:nvSpPr>
          <p:cNvPr id="246837" name="AutoShape 53"/>
          <p:cNvSpPr>
            <a:spLocks noChangeArrowheads="1"/>
          </p:cNvSpPr>
          <p:nvPr/>
        </p:nvSpPr>
        <p:spPr bwMode="auto">
          <a:xfrm>
            <a:off x="1981200" y="5715000"/>
            <a:ext cx="9144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Mult</a:t>
            </a:r>
          </a:p>
        </p:txBody>
      </p:sp>
      <p:sp>
        <p:nvSpPr>
          <p:cNvPr id="246838" name="Rectangle 54"/>
          <p:cNvSpPr>
            <a:spLocks noChangeArrowheads="1"/>
          </p:cNvSpPr>
          <p:nvPr/>
        </p:nvSpPr>
        <p:spPr bwMode="auto">
          <a:xfrm>
            <a:off x="6089650" y="1447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39" name="Rectangle 55"/>
          <p:cNvSpPr>
            <a:spLocks noChangeArrowheads="1"/>
          </p:cNvSpPr>
          <p:nvPr/>
        </p:nvSpPr>
        <p:spPr bwMode="auto">
          <a:xfrm>
            <a:off x="6089650" y="1600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0" name="Rectangle 56"/>
          <p:cNvSpPr>
            <a:spLocks noChangeArrowheads="1"/>
          </p:cNvSpPr>
          <p:nvPr/>
        </p:nvSpPr>
        <p:spPr bwMode="auto">
          <a:xfrm>
            <a:off x="6089650" y="17526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1" name="Rectangle 57"/>
          <p:cNvSpPr>
            <a:spLocks noChangeArrowheads="1"/>
          </p:cNvSpPr>
          <p:nvPr/>
        </p:nvSpPr>
        <p:spPr bwMode="auto">
          <a:xfrm>
            <a:off x="6089650" y="19050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2" name="Rectangle 58"/>
          <p:cNvSpPr>
            <a:spLocks noChangeArrowheads="1"/>
          </p:cNvSpPr>
          <p:nvPr/>
        </p:nvSpPr>
        <p:spPr bwMode="auto">
          <a:xfrm>
            <a:off x="6089650" y="20574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3" name="Rectangle 59"/>
          <p:cNvSpPr>
            <a:spLocks noChangeArrowheads="1"/>
          </p:cNvSpPr>
          <p:nvPr/>
        </p:nvSpPr>
        <p:spPr bwMode="auto">
          <a:xfrm>
            <a:off x="6089650" y="22098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4" name="Rectangle 60"/>
          <p:cNvSpPr>
            <a:spLocks noChangeArrowheads="1"/>
          </p:cNvSpPr>
          <p:nvPr/>
        </p:nvSpPr>
        <p:spPr bwMode="auto">
          <a:xfrm>
            <a:off x="6089650" y="23622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5" name="Rectangle 61"/>
          <p:cNvSpPr>
            <a:spLocks noChangeArrowheads="1"/>
          </p:cNvSpPr>
          <p:nvPr/>
        </p:nvSpPr>
        <p:spPr bwMode="auto">
          <a:xfrm>
            <a:off x="6089650" y="2514600"/>
            <a:ext cx="685800" cy="152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6" name="Text Box 62"/>
          <p:cNvSpPr txBox="1">
            <a:spLocks noChangeArrowheads="1"/>
          </p:cNvSpPr>
          <p:nvPr/>
        </p:nvSpPr>
        <p:spPr bwMode="auto">
          <a:xfrm>
            <a:off x="5181600" y="1066800"/>
            <a:ext cx="2446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Architected Register File</a:t>
            </a:r>
          </a:p>
        </p:txBody>
      </p:sp>
      <p:sp>
        <p:nvSpPr>
          <p:cNvPr id="246847" name="Rectangle 63"/>
          <p:cNvSpPr>
            <a:spLocks noChangeArrowheads="1"/>
          </p:cNvSpPr>
          <p:nvPr/>
        </p:nvSpPr>
        <p:spPr bwMode="auto">
          <a:xfrm>
            <a:off x="3810000" y="14478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8" name="Rectangle 64"/>
          <p:cNvSpPr>
            <a:spLocks noChangeArrowheads="1"/>
          </p:cNvSpPr>
          <p:nvPr/>
        </p:nvSpPr>
        <p:spPr bwMode="auto">
          <a:xfrm>
            <a:off x="3810000" y="16002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49" name="Rectangle 65"/>
          <p:cNvSpPr>
            <a:spLocks noChangeArrowheads="1"/>
          </p:cNvSpPr>
          <p:nvPr/>
        </p:nvSpPr>
        <p:spPr bwMode="auto">
          <a:xfrm>
            <a:off x="3810000" y="17526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0" name="Rectangle 66"/>
          <p:cNvSpPr>
            <a:spLocks noChangeArrowheads="1"/>
          </p:cNvSpPr>
          <p:nvPr/>
        </p:nvSpPr>
        <p:spPr bwMode="auto">
          <a:xfrm>
            <a:off x="3810000" y="19050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1" name="Rectangle 67"/>
          <p:cNvSpPr>
            <a:spLocks noChangeArrowheads="1"/>
          </p:cNvSpPr>
          <p:nvPr/>
        </p:nvSpPr>
        <p:spPr bwMode="auto">
          <a:xfrm>
            <a:off x="3810000" y="20574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2" name="Rectangle 68"/>
          <p:cNvSpPr>
            <a:spLocks noChangeArrowheads="1"/>
          </p:cNvSpPr>
          <p:nvPr/>
        </p:nvSpPr>
        <p:spPr bwMode="auto">
          <a:xfrm>
            <a:off x="3810000" y="22098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3" name="Rectangle 69"/>
          <p:cNvSpPr>
            <a:spLocks noChangeArrowheads="1"/>
          </p:cNvSpPr>
          <p:nvPr/>
        </p:nvSpPr>
        <p:spPr bwMode="auto">
          <a:xfrm>
            <a:off x="3810000" y="23622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4" name="Rectangle 70"/>
          <p:cNvSpPr>
            <a:spLocks noChangeArrowheads="1"/>
          </p:cNvSpPr>
          <p:nvPr/>
        </p:nvSpPr>
        <p:spPr bwMode="auto">
          <a:xfrm>
            <a:off x="3810000" y="2514600"/>
            <a:ext cx="3810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000">
              <a:latin typeface="+mn-lt"/>
            </a:endParaRPr>
          </a:p>
        </p:txBody>
      </p:sp>
      <p:sp>
        <p:nvSpPr>
          <p:cNvPr id="246855" name="Text Box 71"/>
          <p:cNvSpPr txBox="1">
            <a:spLocks noChangeArrowheads="1"/>
          </p:cNvSpPr>
          <p:nvPr/>
        </p:nvSpPr>
        <p:spPr bwMode="auto">
          <a:xfrm>
            <a:off x="3770397" y="1066800"/>
            <a:ext cx="496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RAT</a:t>
            </a:r>
          </a:p>
        </p:txBody>
      </p:sp>
      <p:sp>
        <p:nvSpPr>
          <p:cNvPr id="246856" name="Rectangle 72"/>
          <p:cNvSpPr>
            <a:spLocks noChangeArrowheads="1"/>
          </p:cNvSpPr>
          <p:nvPr/>
        </p:nvSpPr>
        <p:spPr bwMode="auto">
          <a:xfrm>
            <a:off x="5638800" y="32004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57" name="Rectangle 73"/>
          <p:cNvSpPr>
            <a:spLocks noChangeArrowheads="1"/>
          </p:cNvSpPr>
          <p:nvPr/>
        </p:nvSpPr>
        <p:spPr bwMode="auto">
          <a:xfrm>
            <a:off x="5943600" y="3200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58" name="Rectangle 74"/>
          <p:cNvSpPr>
            <a:spLocks noChangeArrowheads="1"/>
          </p:cNvSpPr>
          <p:nvPr/>
        </p:nvSpPr>
        <p:spPr bwMode="auto">
          <a:xfrm>
            <a:off x="6553200" y="3200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59" name="Rectangle 75"/>
          <p:cNvSpPr>
            <a:spLocks noChangeArrowheads="1"/>
          </p:cNvSpPr>
          <p:nvPr/>
        </p:nvSpPr>
        <p:spPr bwMode="auto">
          <a:xfrm>
            <a:off x="7162800" y="32004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0" name="Rectangle 76"/>
          <p:cNvSpPr>
            <a:spLocks noChangeArrowheads="1"/>
          </p:cNvSpPr>
          <p:nvPr/>
        </p:nvSpPr>
        <p:spPr bwMode="auto">
          <a:xfrm>
            <a:off x="5638800" y="33528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1" name="Rectangle 77"/>
          <p:cNvSpPr>
            <a:spLocks noChangeArrowheads="1"/>
          </p:cNvSpPr>
          <p:nvPr/>
        </p:nvSpPr>
        <p:spPr bwMode="auto">
          <a:xfrm>
            <a:off x="5943600" y="3352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2" name="Rectangle 78"/>
          <p:cNvSpPr>
            <a:spLocks noChangeArrowheads="1"/>
          </p:cNvSpPr>
          <p:nvPr/>
        </p:nvSpPr>
        <p:spPr bwMode="auto">
          <a:xfrm>
            <a:off x="6553200" y="3352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3" name="Rectangle 79"/>
          <p:cNvSpPr>
            <a:spLocks noChangeArrowheads="1"/>
          </p:cNvSpPr>
          <p:nvPr/>
        </p:nvSpPr>
        <p:spPr bwMode="auto">
          <a:xfrm>
            <a:off x="7162800" y="33528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4" name="Rectangle 80"/>
          <p:cNvSpPr>
            <a:spLocks noChangeArrowheads="1"/>
          </p:cNvSpPr>
          <p:nvPr/>
        </p:nvSpPr>
        <p:spPr bwMode="auto">
          <a:xfrm>
            <a:off x="5638800" y="35052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5" name="Rectangle 81"/>
          <p:cNvSpPr>
            <a:spLocks noChangeArrowheads="1"/>
          </p:cNvSpPr>
          <p:nvPr/>
        </p:nvSpPr>
        <p:spPr bwMode="auto">
          <a:xfrm>
            <a:off x="5943600" y="3505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6" name="Rectangle 82"/>
          <p:cNvSpPr>
            <a:spLocks noChangeArrowheads="1"/>
          </p:cNvSpPr>
          <p:nvPr/>
        </p:nvSpPr>
        <p:spPr bwMode="auto">
          <a:xfrm>
            <a:off x="6553200" y="3505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7" name="Rectangle 83"/>
          <p:cNvSpPr>
            <a:spLocks noChangeArrowheads="1"/>
          </p:cNvSpPr>
          <p:nvPr/>
        </p:nvSpPr>
        <p:spPr bwMode="auto">
          <a:xfrm>
            <a:off x="7162800" y="35052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8" name="Rectangle 84"/>
          <p:cNvSpPr>
            <a:spLocks noChangeArrowheads="1"/>
          </p:cNvSpPr>
          <p:nvPr/>
        </p:nvSpPr>
        <p:spPr bwMode="auto">
          <a:xfrm>
            <a:off x="5638800" y="36576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69" name="Rectangle 85"/>
          <p:cNvSpPr>
            <a:spLocks noChangeArrowheads="1"/>
          </p:cNvSpPr>
          <p:nvPr/>
        </p:nvSpPr>
        <p:spPr bwMode="auto">
          <a:xfrm>
            <a:off x="5943600" y="3657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0" name="Rectangle 86"/>
          <p:cNvSpPr>
            <a:spLocks noChangeArrowheads="1"/>
          </p:cNvSpPr>
          <p:nvPr/>
        </p:nvSpPr>
        <p:spPr bwMode="auto">
          <a:xfrm>
            <a:off x="6553200" y="3657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1" name="Rectangle 87"/>
          <p:cNvSpPr>
            <a:spLocks noChangeArrowheads="1"/>
          </p:cNvSpPr>
          <p:nvPr/>
        </p:nvSpPr>
        <p:spPr bwMode="auto">
          <a:xfrm>
            <a:off x="7162800" y="3657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2" name="Rectangle 88"/>
          <p:cNvSpPr>
            <a:spLocks noChangeArrowheads="1"/>
          </p:cNvSpPr>
          <p:nvPr/>
        </p:nvSpPr>
        <p:spPr bwMode="auto">
          <a:xfrm>
            <a:off x="5638800" y="38100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3" name="Rectangle 89"/>
          <p:cNvSpPr>
            <a:spLocks noChangeArrowheads="1"/>
          </p:cNvSpPr>
          <p:nvPr/>
        </p:nvSpPr>
        <p:spPr bwMode="auto">
          <a:xfrm>
            <a:off x="5943600" y="3810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4" name="Rectangle 90"/>
          <p:cNvSpPr>
            <a:spLocks noChangeArrowheads="1"/>
          </p:cNvSpPr>
          <p:nvPr/>
        </p:nvSpPr>
        <p:spPr bwMode="auto">
          <a:xfrm>
            <a:off x="6553200" y="3810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5" name="Rectangle 91"/>
          <p:cNvSpPr>
            <a:spLocks noChangeArrowheads="1"/>
          </p:cNvSpPr>
          <p:nvPr/>
        </p:nvSpPr>
        <p:spPr bwMode="auto">
          <a:xfrm>
            <a:off x="7162800" y="38100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6" name="Rectangle 92"/>
          <p:cNvSpPr>
            <a:spLocks noChangeArrowheads="1"/>
          </p:cNvSpPr>
          <p:nvPr/>
        </p:nvSpPr>
        <p:spPr bwMode="auto">
          <a:xfrm>
            <a:off x="5638800" y="39624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7" name="Rectangle 93"/>
          <p:cNvSpPr>
            <a:spLocks noChangeArrowheads="1"/>
          </p:cNvSpPr>
          <p:nvPr/>
        </p:nvSpPr>
        <p:spPr bwMode="auto">
          <a:xfrm>
            <a:off x="5943600" y="3962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8" name="Rectangle 94"/>
          <p:cNvSpPr>
            <a:spLocks noChangeArrowheads="1"/>
          </p:cNvSpPr>
          <p:nvPr/>
        </p:nvSpPr>
        <p:spPr bwMode="auto">
          <a:xfrm>
            <a:off x="6553200" y="3962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79" name="Rectangle 95"/>
          <p:cNvSpPr>
            <a:spLocks noChangeArrowheads="1"/>
          </p:cNvSpPr>
          <p:nvPr/>
        </p:nvSpPr>
        <p:spPr bwMode="auto">
          <a:xfrm>
            <a:off x="7162800" y="39624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0" name="Rectangle 96"/>
          <p:cNvSpPr>
            <a:spLocks noChangeArrowheads="1"/>
          </p:cNvSpPr>
          <p:nvPr/>
        </p:nvSpPr>
        <p:spPr bwMode="auto">
          <a:xfrm>
            <a:off x="5638800" y="41148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1" name="Rectangle 97"/>
          <p:cNvSpPr>
            <a:spLocks noChangeArrowheads="1"/>
          </p:cNvSpPr>
          <p:nvPr/>
        </p:nvSpPr>
        <p:spPr bwMode="auto">
          <a:xfrm>
            <a:off x="5943600" y="4114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2" name="Rectangle 98"/>
          <p:cNvSpPr>
            <a:spLocks noChangeArrowheads="1"/>
          </p:cNvSpPr>
          <p:nvPr/>
        </p:nvSpPr>
        <p:spPr bwMode="auto">
          <a:xfrm>
            <a:off x="6553200" y="4114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3" name="Rectangle 99"/>
          <p:cNvSpPr>
            <a:spLocks noChangeArrowheads="1"/>
          </p:cNvSpPr>
          <p:nvPr/>
        </p:nvSpPr>
        <p:spPr bwMode="auto">
          <a:xfrm>
            <a:off x="7162800" y="41148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4" name="Rectangle 100"/>
          <p:cNvSpPr>
            <a:spLocks noChangeArrowheads="1"/>
          </p:cNvSpPr>
          <p:nvPr/>
        </p:nvSpPr>
        <p:spPr bwMode="auto">
          <a:xfrm>
            <a:off x="5638800" y="42672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5" name="Rectangle 101"/>
          <p:cNvSpPr>
            <a:spLocks noChangeArrowheads="1"/>
          </p:cNvSpPr>
          <p:nvPr/>
        </p:nvSpPr>
        <p:spPr bwMode="auto">
          <a:xfrm>
            <a:off x="5943600" y="4267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6" name="Rectangle 102"/>
          <p:cNvSpPr>
            <a:spLocks noChangeArrowheads="1"/>
          </p:cNvSpPr>
          <p:nvPr/>
        </p:nvSpPr>
        <p:spPr bwMode="auto">
          <a:xfrm>
            <a:off x="6553200" y="4267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7" name="Rectangle 103"/>
          <p:cNvSpPr>
            <a:spLocks noChangeArrowheads="1"/>
          </p:cNvSpPr>
          <p:nvPr/>
        </p:nvSpPr>
        <p:spPr bwMode="auto">
          <a:xfrm>
            <a:off x="7162800" y="42672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8" name="Rectangle 104"/>
          <p:cNvSpPr>
            <a:spLocks noChangeArrowheads="1"/>
          </p:cNvSpPr>
          <p:nvPr/>
        </p:nvSpPr>
        <p:spPr bwMode="auto">
          <a:xfrm>
            <a:off x="5638800" y="44196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89" name="Rectangle 105"/>
          <p:cNvSpPr>
            <a:spLocks noChangeArrowheads="1"/>
          </p:cNvSpPr>
          <p:nvPr/>
        </p:nvSpPr>
        <p:spPr bwMode="auto">
          <a:xfrm>
            <a:off x="5943600" y="4419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0" name="Rectangle 106"/>
          <p:cNvSpPr>
            <a:spLocks noChangeArrowheads="1"/>
          </p:cNvSpPr>
          <p:nvPr/>
        </p:nvSpPr>
        <p:spPr bwMode="auto">
          <a:xfrm>
            <a:off x="6553200" y="4419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1" name="Rectangle 107"/>
          <p:cNvSpPr>
            <a:spLocks noChangeArrowheads="1"/>
          </p:cNvSpPr>
          <p:nvPr/>
        </p:nvSpPr>
        <p:spPr bwMode="auto">
          <a:xfrm>
            <a:off x="7162800" y="4419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2" name="Rectangle 108"/>
          <p:cNvSpPr>
            <a:spLocks noChangeArrowheads="1"/>
          </p:cNvSpPr>
          <p:nvPr/>
        </p:nvSpPr>
        <p:spPr bwMode="auto">
          <a:xfrm>
            <a:off x="5638800" y="45720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3" name="Rectangle 109"/>
          <p:cNvSpPr>
            <a:spLocks noChangeArrowheads="1"/>
          </p:cNvSpPr>
          <p:nvPr/>
        </p:nvSpPr>
        <p:spPr bwMode="auto">
          <a:xfrm>
            <a:off x="5943600" y="4572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4" name="Rectangle 110"/>
          <p:cNvSpPr>
            <a:spLocks noChangeArrowheads="1"/>
          </p:cNvSpPr>
          <p:nvPr/>
        </p:nvSpPr>
        <p:spPr bwMode="auto">
          <a:xfrm>
            <a:off x="6553200" y="4572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5" name="Rectangle 111"/>
          <p:cNvSpPr>
            <a:spLocks noChangeArrowheads="1"/>
          </p:cNvSpPr>
          <p:nvPr/>
        </p:nvSpPr>
        <p:spPr bwMode="auto">
          <a:xfrm>
            <a:off x="7162800" y="45720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6" name="Rectangle 112"/>
          <p:cNvSpPr>
            <a:spLocks noChangeArrowheads="1"/>
          </p:cNvSpPr>
          <p:nvPr/>
        </p:nvSpPr>
        <p:spPr bwMode="auto">
          <a:xfrm>
            <a:off x="5638800" y="47244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7" name="Rectangle 113"/>
          <p:cNvSpPr>
            <a:spLocks noChangeArrowheads="1"/>
          </p:cNvSpPr>
          <p:nvPr/>
        </p:nvSpPr>
        <p:spPr bwMode="auto">
          <a:xfrm>
            <a:off x="5943600" y="4724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8" name="Rectangle 114"/>
          <p:cNvSpPr>
            <a:spLocks noChangeArrowheads="1"/>
          </p:cNvSpPr>
          <p:nvPr/>
        </p:nvSpPr>
        <p:spPr bwMode="auto">
          <a:xfrm>
            <a:off x="6553200" y="4724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899" name="Rectangle 115"/>
          <p:cNvSpPr>
            <a:spLocks noChangeArrowheads="1"/>
          </p:cNvSpPr>
          <p:nvPr/>
        </p:nvSpPr>
        <p:spPr bwMode="auto">
          <a:xfrm>
            <a:off x="7162800" y="47244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0" name="Rectangle 116"/>
          <p:cNvSpPr>
            <a:spLocks noChangeArrowheads="1"/>
          </p:cNvSpPr>
          <p:nvPr/>
        </p:nvSpPr>
        <p:spPr bwMode="auto">
          <a:xfrm>
            <a:off x="5638800" y="48768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1" name="Rectangle 117"/>
          <p:cNvSpPr>
            <a:spLocks noChangeArrowheads="1"/>
          </p:cNvSpPr>
          <p:nvPr/>
        </p:nvSpPr>
        <p:spPr bwMode="auto">
          <a:xfrm>
            <a:off x="5943600" y="4876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2" name="Rectangle 118"/>
          <p:cNvSpPr>
            <a:spLocks noChangeArrowheads="1"/>
          </p:cNvSpPr>
          <p:nvPr/>
        </p:nvSpPr>
        <p:spPr bwMode="auto">
          <a:xfrm>
            <a:off x="6553200" y="48768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3" name="Rectangle 119"/>
          <p:cNvSpPr>
            <a:spLocks noChangeArrowheads="1"/>
          </p:cNvSpPr>
          <p:nvPr/>
        </p:nvSpPr>
        <p:spPr bwMode="auto">
          <a:xfrm>
            <a:off x="7162800" y="48768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4" name="Rectangle 120"/>
          <p:cNvSpPr>
            <a:spLocks noChangeArrowheads="1"/>
          </p:cNvSpPr>
          <p:nvPr/>
        </p:nvSpPr>
        <p:spPr bwMode="auto">
          <a:xfrm>
            <a:off x="5638800" y="50292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5" name="Rectangle 121"/>
          <p:cNvSpPr>
            <a:spLocks noChangeArrowheads="1"/>
          </p:cNvSpPr>
          <p:nvPr/>
        </p:nvSpPr>
        <p:spPr bwMode="auto">
          <a:xfrm>
            <a:off x="5943600" y="5029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6" name="Rectangle 122"/>
          <p:cNvSpPr>
            <a:spLocks noChangeArrowheads="1"/>
          </p:cNvSpPr>
          <p:nvPr/>
        </p:nvSpPr>
        <p:spPr bwMode="auto">
          <a:xfrm>
            <a:off x="6553200" y="50292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7" name="Rectangle 123"/>
          <p:cNvSpPr>
            <a:spLocks noChangeArrowheads="1"/>
          </p:cNvSpPr>
          <p:nvPr/>
        </p:nvSpPr>
        <p:spPr bwMode="auto">
          <a:xfrm>
            <a:off x="7162800" y="50292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8" name="Rectangle 124"/>
          <p:cNvSpPr>
            <a:spLocks noChangeArrowheads="1"/>
          </p:cNvSpPr>
          <p:nvPr/>
        </p:nvSpPr>
        <p:spPr bwMode="auto">
          <a:xfrm>
            <a:off x="5638800" y="51816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09" name="Rectangle 125"/>
          <p:cNvSpPr>
            <a:spLocks noChangeArrowheads="1"/>
          </p:cNvSpPr>
          <p:nvPr/>
        </p:nvSpPr>
        <p:spPr bwMode="auto">
          <a:xfrm>
            <a:off x="5943600" y="5181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0" name="Rectangle 126"/>
          <p:cNvSpPr>
            <a:spLocks noChangeArrowheads="1"/>
          </p:cNvSpPr>
          <p:nvPr/>
        </p:nvSpPr>
        <p:spPr bwMode="auto">
          <a:xfrm>
            <a:off x="6553200" y="51816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1" name="Rectangle 127"/>
          <p:cNvSpPr>
            <a:spLocks noChangeArrowheads="1"/>
          </p:cNvSpPr>
          <p:nvPr/>
        </p:nvSpPr>
        <p:spPr bwMode="auto">
          <a:xfrm>
            <a:off x="7162800" y="5181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2" name="Rectangle 128"/>
          <p:cNvSpPr>
            <a:spLocks noChangeArrowheads="1"/>
          </p:cNvSpPr>
          <p:nvPr/>
        </p:nvSpPr>
        <p:spPr bwMode="auto">
          <a:xfrm>
            <a:off x="5638800" y="53340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3" name="Rectangle 129"/>
          <p:cNvSpPr>
            <a:spLocks noChangeArrowheads="1"/>
          </p:cNvSpPr>
          <p:nvPr/>
        </p:nvSpPr>
        <p:spPr bwMode="auto">
          <a:xfrm>
            <a:off x="5943600" y="5334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4" name="Rectangle 130"/>
          <p:cNvSpPr>
            <a:spLocks noChangeArrowheads="1"/>
          </p:cNvSpPr>
          <p:nvPr/>
        </p:nvSpPr>
        <p:spPr bwMode="auto">
          <a:xfrm>
            <a:off x="6553200" y="53340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5" name="Rectangle 131"/>
          <p:cNvSpPr>
            <a:spLocks noChangeArrowheads="1"/>
          </p:cNvSpPr>
          <p:nvPr/>
        </p:nvSpPr>
        <p:spPr bwMode="auto">
          <a:xfrm>
            <a:off x="7162800" y="53340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916" name="Rectangle 132"/>
          <p:cNvSpPr>
            <a:spLocks noChangeArrowheads="1"/>
          </p:cNvSpPr>
          <p:nvPr/>
        </p:nvSpPr>
        <p:spPr bwMode="auto">
          <a:xfrm>
            <a:off x="5638800" y="5486400"/>
            <a:ext cx="3048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type</a:t>
            </a:r>
          </a:p>
        </p:txBody>
      </p:sp>
      <p:sp>
        <p:nvSpPr>
          <p:cNvPr id="246917" name="Rectangle 133"/>
          <p:cNvSpPr>
            <a:spLocks noChangeArrowheads="1"/>
          </p:cNvSpPr>
          <p:nvPr/>
        </p:nvSpPr>
        <p:spPr bwMode="auto">
          <a:xfrm>
            <a:off x="5943600" y="5486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dest</a:t>
            </a:r>
          </a:p>
        </p:txBody>
      </p:sp>
      <p:sp>
        <p:nvSpPr>
          <p:cNvPr id="246918" name="Rectangle 134"/>
          <p:cNvSpPr>
            <a:spLocks noChangeArrowheads="1"/>
          </p:cNvSpPr>
          <p:nvPr/>
        </p:nvSpPr>
        <p:spPr bwMode="auto">
          <a:xfrm>
            <a:off x="6553200" y="5486400"/>
            <a:ext cx="609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>
                <a:latin typeface="+mn-lt"/>
              </a:rPr>
              <a:t>value</a:t>
            </a:r>
          </a:p>
        </p:txBody>
      </p:sp>
      <p:sp>
        <p:nvSpPr>
          <p:cNvPr id="246919" name="Rectangle 135"/>
          <p:cNvSpPr>
            <a:spLocks noChangeArrowheads="1"/>
          </p:cNvSpPr>
          <p:nvPr/>
        </p:nvSpPr>
        <p:spPr bwMode="auto">
          <a:xfrm>
            <a:off x="7162800" y="54864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>
                <a:latin typeface="+mn-lt"/>
              </a:rPr>
              <a:t>fin</a:t>
            </a:r>
          </a:p>
        </p:txBody>
      </p:sp>
      <p:sp>
        <p:nvSpPr>
          <p:cNvPr id="246920" name="Text Box 136"/>
          <p:cNvSpPr txBox="1">
            <a:spLocks noChangeArrowheads="1"/>
          </p:cNvSpPr>
          <p:nvPr/>
        </p:nvSpPr>
        <p:spPr bwMode="auto">
          <a:xfrm>
            <a:off x="6178550" y="2833688"/>
            <a:ext cx="548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ROB</a:t>
            </a:r>
          </a:p>
        </p:txBody>
      </p:sp>
      <p:cxnSp>
        <p:nvCxnSpPr>
          <p:cNvPr id="246921" name="AutoShape 137"/>
          <p:cNvCxnSpPr>
            <a:cxnSpLocks noChangeShapeType="1"/>
            <a:stCxn id="246847" idx="3"/>
            <a:endCxn id="246838" idx="1"/>
          </p:cNvCxnSpPr>
          <p:nvPr/>
        </p:nvCxnSpPr>
        <p:spPr bwMode="auto">
          <a:xfrm>
            <a:off x="4191000" y="1524000"/>
            <a:ext cx="189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2" name="AutoShape 138"/>
          <p:cNvCxnSpPr>
            <a:cxnSpLocks noChangeShapeType="1"/>
            <a:stCxn id="246848" idx="3"/>
            <a:endCxn id="246839" idx="1"/>
          </p:cNvCxnSpPr>
          <p:nvPr/>
        </p:nvCxnSpPr>
        <p:spPr bwMode="auto">
          <a:xfrm>
            <a:off x="4191000" y="1676400"/>
            <a:ext cx="189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3" name="AutoShape 139"/>
          <p:cNvCxnSpPr>
            <a:cxnSpLocks noChangeShapeType="1"/>
            <a:stCxn id="246849" idx="3"/>
            <a:endCxn id="246872" idx="1"/>
          </p:cNvCxnSpPr>
          <p:nvPr/>
        </p:nvCxnSpPr>
        <p:spPr bwMode="auto">
          <a:xfrm>
            <a:off x="4191000" y="1828800"/>
            <a:ext cx="1447800" cy="2057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4" name="AutoShape 140"/>
          <p:cNvCxnSpPr>
            <a:cxnSpLocks noChangeShapeType="1"/>
            <a:stCxn id="246850" idx="3"/>
            <a:endCxn id="246892" idx="1"/>
          </p:cNvCxnSpPr>
          <p:nvPr/>
        </p:nvCxnSpPr>
        <p:spPr bwMode="auto">
          <a:xfrm>
            <a:off x="4191000" y="1981200"/>
            <a:ext cx="1447800" cy="2667000"/>
          </a:xfrm>
          <a:prstGeom prst="curvedConnector3">
            <a:avLst>
              <a:gd name="adj1" fmla="val 39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5" name="AutoShape 141"/>
          <p:cNvCxnSpPr>
            <a:cxnSpLocks noChangeShapeType="1"/>
            <a:stCxn id="246851" idx="3"/>
            <a:endCxn id="246842" idx="1"/>
          </p:cNvCxnSpPr>
          <p:nvPr/>
        </p:nvCxnSpPr>
        <p:spPr bwMode="auto">
          <a:xfrm>
            <a:off x="4191000" y="2133600"/>
            <a:ext cx="189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6" name="AutoShape 142"/>
          <p:cNvCxnSpPr>
            <a:cxnSpLocks noChangeShapeType="1"/>
            <a:stCxn id="246852" idx="3"/>
            <a:endCxn id="246864" idx="1"/>
          </p:cNvCxnSpPr>
          <p:nvPr/>
        </p:nvCxnSpPr>
        <p:spPr bwMode="auto">
          <a:xfrm>
            <a:off x="4191000" y="2286000"/>
            <a:ext cx="1447800" cy="1295400"/>
          </a:xfrm>
          <a:prstGeom prst="curvedConnector3">
            <a:avLst>
              <a:gd name="adj1" fmla="val 5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7" name="AutoShape 143"/>
          <p:cNvCxnSpPr>
            <a:cxnSpLocks noChangeShapeType="1"/>
            <a:stCxn id="246853" idx="3"/>
            <a:endCxn id="246884" idx="1"/>
          </p:cNvCxnSpPr>
          <p:nvPr/>
        </p:nvCxnSpPr>
        <p:spPr bwMode="auto">
          <a:xfrm>
            <a:off x="4191000" y="2438400"/>
            <a:ext cx="1447800" cy="1905000"/>
          </a:xfrm>
          <a:prstGeom prst="curvedConnector3">
            <a:avLst>
              <a:gd name="adj1" fmla="val 2587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6928" name="AutoShape 144"/>
          <p:cNvCxnSpPr>
            <a:cxnSpLocks noChangeShapeType="1"/>
            <a:stCxn id="246854" idx="3"/>
            <a:endCxn id="246880" idx="1"/>
          </p:cNvCxnSpPr>
          <p:nvPr/>
        </p:nvCxnSpPr>
        <p:spPr bwMode="auto">
          <a:xfrm>
            <a:off x="4191000" y="2590800"/>
            <a:ext cx="1447800" cy="1600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6929" name="Line 145"/>
          <p:cNvSpPr>
            <a:spLocks noChangeShapeType="1"/>
          </p:cNvSpPr>
          <p:nvPr/>
        </p:nvSpPr>
        <p:spPr bwMode="auto">
          <a:xfrm flipH="1">
            <a:off x="7391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6930" name="Text Box 146"/>
          <p:cNvSpPr txBox="1">
            <a:spLocks noChangeArrowheads="1"/>
          </p:cNvSpPr>
          <p:nvPr/>
        </p:nvSpPr>
        <p:spPr bwMode="auto">
          <a:xfrm>
            <a:off x="7543800" y="3389313"/>
            <a:ext cx="788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“head”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</a:t>
            </a:r>
          </a:p>
        </p:txBody>
      </p:sp>
      <p:sp>
        <p:nvSpPr>
          <p:cNvPr id="248969" name="Rectangle 137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3354387" cy="5010150"/>
          </a:xfrm>
        </p:spPr>
        <p:txBody>
          <a:bodyPr/>
          <a:lstStyle/>
          <a:p>
            <a:r>
              <a:rPr lang="en-US" sz="2400" dirty="0"/>
              <a:t>Read inst from inst buffer</a:t>
            </a:r>
          </a:p>
          <a:p>
            <a:r>
              <a:rPr lang="en-US" sz="2400" dirty="0"/>
              <a:t>Check if resources available:</a:t>
            </a:r>
          </a:p>
          <a:p>
            <a:pPr lvl="1"/>
            <a:r>
              <a:rPr lang="en-US" sz="2000" dirty="0"/>
              <a:t>Appropriate RS entry</a:t>
            </a:r>
          </a:p>
          <a:p>
            <a:pPr lvl="1"/>
            <a:r>
              <a:rPr lang="en-US" sz="2000" dirty="0"/>
              <a:t>ROB entry</a:t>
            </a:r>
          </a:p>
          <a:p>
            <a:r>
              <a:rPr lang="en-US" sz="2400" dirty="0"/>
              <a:t>Read RAT, read (available) sources, update RAT</a:t>
            </a:r>
          </a:p>
          <a:p>
            <a:r>
              <a:rPr lang="en-US" sz="2400" dirty="0"/>
              <a:t>Write to RS and ROB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4189413" y="1633538"/>
            <a:ext cx="568325" cy="103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4189413" y="1736725"/>
            <a:ext cx="568325" cy="10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189413" y="1839913"/>
            <a:ext cx="568325" cy="103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4189413" y="1943100"/>
            <a:ext cx="568325" cy="10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4189413" y="2046288"/>
            <a:ext cx="568325" cy="103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4189413" y="2149475"/>
            <a:ext cx="568325" cy="10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3752850" y="1385888"/>
            <a:ext cx="1340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Instruction Buffers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4189413" y="3027363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4473575" y="3027363"/>
            <a:ext cx="2841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4757738" y="3027363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5041900" y="3027363"/>
            <a:ext cx="5127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5554663" y="3027363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3952875" y="2774950"/>
            <a:ext cx="20505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Reservation Stations and ALUs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89413" y="3130550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4473575" y="3130550"/>
            <a:ext cx="2841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4757738" y="3130550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5041900" y="3130550"/>
            <a:ext cx="5127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52" name="Rectangle 20"/>
          <p:cNvSpPr>
            <a:spLocks noChangeArrowheads="1"/>
          </p:cNvSpPr>
          <p:nvPr/>
        </p:nvSpPr>
        <p:spPr bwMode="auto">
          <a:xfrm>
            <a:off x="5554663" y="3130550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53" name="Rectangle 21"/>
          <p:cNvSpPr>
            <a:spLocks noChangeArrowheads="1"/>
          </p:cNvSpPr>
          <p:nvPr/>
        </p:nvSpPr>
        <p:spPr bwMode="auto">
          <a:xfrm>
            <a:off x="4189413" y="3233738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54" name="Rectangle 22"/>
          <p:cNvSpPr>
            <a:spLocks noChangeArrowheads="1"/>
          </p:cNvSpPr>
          <p:nvPr/>
        </p:nvSpPr>
        <p:spPr bwMode="auto">
          <a:xfrm>
            <a:off x="4473575" y="3233738"/>
            <a:ext cx="2841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55" name="Rectangle 23"/>
          <p:cNvSpPr>
            <a:spLocks noChangeArrowheads="1"/>
          </p:cNvSpPr>
          <p:nvPr/>
        </p:nvSpPr>
        <p:spPr bwMode="auto">
          <a:xfrm>
            <a:off x="4757738" y="3233738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5041900" y="3233738"/>
            <a:ext cx="5127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5554663" y="3233738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58" name="Rectangle 26"/>
          <p:cNvSpPr>
            <a:spLocks noChangeArrowheads="1"/>
          </p:cNvSpPr>
          <p:nvPr/>
        </p:nvSpPr>
        <p:spPr bwMode="auto">
          <a:xfrm>
            <a:off x="4189413" y="3336925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4473575" y="3336925"/>
            <a:ext cx="2841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4757738" y="3336925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5041900" y="3336925"/>
            <a:ext cx="5127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62" name="Rectangle 30"/>
          <p:cNvSpPr>
            <a:spLocks noChangeArrowheads="1"/>
          </p:cNvSpPr>
          <p:nvPr/>
        </p:nvSpPr>
        <p:spPr bwMode="auto">
          <a:xfrm>
            <a:off x="5554663" y="3336925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63" name="AutoShape 31"/>
          <p:cNvSpPr>
            <a:spLocks noChangeArrowheads="1"/>
          </p:cNvSpPr>
          <p:nvPr/>
        </p:nvSpPr>
        <p:spPr bwMode="auto">
          <a:xfrm>
            <a:off x="4757738" y="3543300"/>
            <a:ext cx="682625" cy="2063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>
                <a:latin typeface="AUdimat" pitchFamily="2" charset="0"/>
              </a:rPr>
              <a:t>Add</a:t>
            </a:r>
          </a:p>
        </p:txBody>
      </p:sp>
      <p:sp>
        <p:nvSpPr>
          <p:cNvPr id="248864" name="Rectangle 32"/>
          <p:cNvSpPr>
            <a:spLocks noChangeArrowheads="1"/>
          </p:cNvSpPr>
          <p:nvPr/>
        </p:nvSpPr>
        <p:spPr bwMode="auto">
          <a:xfrm>
            <a:off x="4189413" y="3903663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65" name="Rectangle 33"/>
          <p:cNvSpPr>
            <a:spLocks noChangeArrowheads="1"/>
          </p:cNvSpPr>
          <p:nvPr/>
        </p:nvSpPr>
        <p:spPr bwMode="auto">
          <a:xfrm>
            <a:off x="4473575" y="3903663"/>
            <a:ext cx="2841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4757738" y="3903663"/>
            <a:ext cx="284162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67" name="Rectangle 35"/>
          <p:cNvSpPr>
            <a:spLocks noChangeArrowheads="1"/>
          </p:cNvSpPr>
          <p:nvPr/>
        </p:nvSpPr>
        <p:spPr bwMode="auto">
          <a:xfrm>
            <a:off x="5041900" y="3903663"/>
            <a:ext cx="512763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68" name="Rectangle 36"/>
          <p:cNvSpPr>
            <a:spLocks noChangeArrowheads="1"/>
          </p:cNvSpPr>
          <p:nvPr/>
        </p:nvSpPr>
        <p:spPr bwMode="auto">
          <a:xfrm>
            <a:off x="5554663" y="3903663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69" name="Rectangle 37"/>
          <p:cNvSpPr>
            <a:spLocks noChangeArrowheads="1"/>
          </p:cNvSpPr>
          <p:nvPr/>
        </p:nvSpPr>
        <p:spPr bwMode="auto">
          <a:xfrm>
            <a:off x="4189413" y="4006850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AUdimat" pitchFamily="2" charset="0"/>
              </a:rPr>
              <a:t>op</a:t>
            </a:r>
          </a:p>
        </p:txBody>
      </p:sp>
      <p:sp>
        <p:nvSpPr>
          <p:cNvPr id="248870" name="Rectangle 38"/>
          <p:cNvSpPr>
            <a:spLocks noChangeArrowheads="1"/>
          </p:cNvSpPr>
          <p:nvPr/>
        </p:nvSpPr>
        <p:spPr bwMode="auto">
          <a:xfrm>
            <a:off x="4473575" y="4006850"/>
            <a:ext cx="2841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Qj</a:t>
            </a:r>
          </a:p>
        </p:txBody>
      </p:sp>
      <p:sp>
        <p:nvSpPr>
          <p:cNvPr id="248871" name="Rectangle 39"/>
          <p:cNvSpPr>
            <a:spLocks noChangeArrowheads="1"/>
          </p:cNvSpPr>
          <p:nvPr/>
        </p:nvSpPr>
        <p:spPr bwMode="auto">
          <a:xfrm>
            <a:off x="4757738" y="4006850"/>
            <a:ext cx="284162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Qk</a:t>
            </a:r>
          </a:p>
        </p:txBody>
      </p:sp>
      <p:sp>
        <p:nvSpPr>
          <p:cNvPr id="248872" name="Rectangle 40"/>
          <p:cNvSpPr>
            <a:spLocks noChangeArrowheads="1"/>
          </p:cNvSpPr>
          <p:nvPr/>
        </p:nvSpPr>
        <p:spPr bwMode="auto">
          <a:xfrm>
            <a:off x="5041900" y="4006850"/>
            <a:ext cx="512763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Vj</a:t>
            </a:r>
          </a:p>
        </p:txBody>
      </p:sp>
      <p:sp>
        <p:nvSpPr>
          <p:cNvPr id="248873" name="Rectangle 41"/>
          <p:cNvSpPr>
            <a:spLocks noChangeArrowheads="1"/>
          </p:cNvSpPr>
          <p:nvPr/>
        </p:nvSpPr>
        <p:spPr bwMode="auto">
          <a:xfrm>
            <a:off x="5554663" y="4006850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Vk</a:t>
            </a:r>
          </a:p>
        </p:txBody>
      </p:sp>
      <p:sp>
        <p:nvSpPr>
          <p:cNvPr id="248874" name="AutoShape 42"/>
          <p:cNvSpPr>
            <a:spLocks noChangeArrowheads="1"/>
          </p:cNvSpPr>
          <p:nvPr/>
        </p:nvSpPr>
        <p:spPr bwMode="auto">
          <a:xfrm>
            <a:off x="4757738" y="4213225"/>
            <a:ext cx="682625" cy="2063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latin typeface="AUdimat" pitchFamily="2" charset="0"/>
              </a:rPr>
              <a:t>Mult</a:t>
            </a:r>
          </a:p>
        </p:txBody>
      </p:sp>
      <p:sp>
        <p:nvSpPr>
          <p:cNvPr id="248875" name="Rectangle 43"/>
          <p:cNvSpPr>
            <a:spLocks noChangeArrowheads="1"/>
          </p:cNvSpPr>
          <p:nvPr/>
        </p:nvSpPr>
        <p:spPr bwMode="auto">
          <a:xfrm>
            <a:off x="7346950" y="1323975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76" name="Rectangle 44"/>
          <p:cNvSpPr>
            <a:spLocks noChangeArrowheads="1"/>
          </p:cNvSpPr>
          <p:nvPr/>
        </p:nvSpPr>
        <p:spPr bwMode="auto">
          <a:xfrm>
            <a:off x="7346950" y="1427163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77" name="Rectangle 45"/>
          <p:cNvSpPr>
            <a:spLocks noChangeArrowheads="1"/>
          </p:cNvSpPr>
          <p:nvPr/>
        </p:nvSpPr>
        <p:spPr bwMode="auto">
          <a:xfrm>
            <a:off x="7346950" y="1530350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78" name="Rectangle 46"/>
          <p:cNvSpPr>
            <a:spLocks noChangeArrowheads="1"/>
          </p:cNvSpPr>
          <p:nvPr/>
        </p:nvSpPr>
        <p:spPr bwMode="auto">
          <a:xfrm>
            <a:off x="7346950" y="1633538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79" name="Rectangle 47"/>
          <p:cNvSpPr>
            <a:spLocks noChangeArrowheads="1"/>
          </p:cNvSpPr>
          <p:nvPr/>
        </p:nvSpPr>
        <p:spPr bwMode="auto">
          <a:xfrm>
            <a:off x="7346950" y="1736725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0" name="Rectangle 48"/>
          <p:cNvSpPr>
            <a:spLocks noChangeArrowheads="1"/>
          </p:cNvSpPr>
          <p:nvPr/>
        </p:nvSpPr>
        <p:spPr bwMode="auto">
          <a:xfrm>
            <a:off x="7346950" y="1839913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1" name="Rectangle 49"/>
          <p:cNvSpPr>
            <a:spLocks noChangeArrowheads="1"/>
          </p:cNvSpPr>
          <p:nvPr/>
        </p:nvSpPr>
        <p:spPr bwMode="auto">
          <a:xfrm>
            <a:off x="7346950" y="1943100"/>
            <a:ext cx="511175" cy="1031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2" name="Rectangle 50"/>
          <p:cNvSpPr>
            <a:spLocks noChangeArrowheads="1"/>
          </p:cNvSpPr>
          <p:nvPr/>
        </p:nvSpPr>
        <p:spPr bwMode="auto">
          <a:xfrm>
            <a:off x="7346950" y="2046288"/>
            <a:ext cx="511175" cy="1031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6632575" y="1076325"/>
            <a:ext cx="1696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Architected Register File</a:t>
            </a:r>
          </a:p>
        </p:txBody>
      </p:sp>
      <p:sp>
        <p:nvSpPr>
          <p:cNvPr id="248884" name="Rectangle 52"/>
          <p:cNvSpPr>
            <a:spLocks noChangeArrowheads="1"/>
          </p:cNvSpPr>
          <p:nvPr/>
        </p:nvSpPr>
        <p:spPr bwMode="auto">
          <a:xfrm>
            <a:off x="5646738" y="1323975"/>
            <a:ext cx="284162" cy="103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5" name="Rectangle 53"/>
          <p:cNvSpPr>
            <a:spLocks noChangeArrowheads="1"/>
          </p:cNvSpPr>
          <p:nvPr/>
        </p:nvSpPr>
        <p:spPr bwMode="auto">
          <a:xfrm>
            <a:off x="5646738" y="1427163"/>
            <a:ext cx="284162" cy="103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6" name="Rectangle 54"/>
          <p:cNvSpPr>
            <a:spLocks noChangeArrowheads="1"/>
          </p:cNvSpPr>
          <p:nvPr/>
        </p:nvSpPr>
        <p:spPr bwMode="auto">
          <a:xfrm>
            <a:off x="5646738" y="1530350"/>
            <a:ext cx="284162" cy="103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7" name="Rectangle 55"/>
          <p:cNvSpPr>
            <a:spLocks noChangeArrowheads="1"/>
          </p:cNvSpPr>
          <p:nvPr/>
        </p:nvSpPr>
        <p:spPr bwMode="auto">
          <a:xfrm>
            <a:off x="5646738" y="1633538"/>
            <a:ext cx="284162" cy="103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8" name="Rectangle 56"/>
          <p:cNvSpPr>
            <a:spLocks noChangeArrowheads="1"/>
          </p:cNvSpPr>
          <p:nvPr/>
        </p:nvSpPr>
        <p:spPr bwMode="auto">
          <a:xfrm>
            <a:off x="5646738" y="1736725"/>
            <a:ext cx="284162" cy="103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89" name="Rectangle 57"/>
          <p:cNvSpPr>
            <a:spLocks noChangeArrowheads="1"/>
          </p:cNvSpPr>
          <p:nvPr/>
        </p:nvSpPr>
        <p:spPr bwMode="auto">
          <a:xfrm>
            <a:off x="5646738" y="1839913"/>
            <a:ext cx="284162" cy="103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90" name="Rectangle 58"/>
          <p:cNvSpPr>
            <a:spLocks noChangeArrowheads="1"/>
          </p:cNvSpPr>
          <p:nvPr/>
        </p:nvSpPr>
        <p:spPr bwMode="auto">
          <a:xfrm>
            <a:off x="5646738" y="1943100"/>
            <a:ext cx="284162" cy="103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91" name="Rectangle 59"/>
          <p:cNvSpPr>
            <a:spLocks noChangeArrowheads="1"/>
          </p:cNvSpPr>
          <p:nvPr/>
        </p:nvSpPr>
        <p:spPr bwMode="auto">
          <a:xfrm>
            <a:off x="5646738" y="2046288"/>
            <a:ext cx="284162" cy="103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700">
              <a:latin typeface="AUdimat" pitchFamily="2" charset="0"/>
            </a:endParaRPr>
          </a:p>
        </p:txBody>
      </p:sp>
      <p:sp>
        <p:nvSpPr>
          <p:cNvPr id="248892" name="Text Box 60"/>
          <p:cNvSpPr txBox="1">
            <a:spLocks noChangeArrowheads="1"/>
          </p:cNvSpPr>
          <p:nvPr/>
        </p:nvSpPr>
        <p:spPr bwMode="auto">
          <a:xfrm>
            <a:off x="5532438" y="1101725"/>
            <a:ext cx="393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RAT</a:t>
            </a:r>
          </a:p>
        </p:txBody>
      </p:sp>
      <p:sp>
        <p:nvSpPr>
          <p:cNvPr id="248893" name="Rectangle 61"/>
          <p:cNvSpPr>
            <a:spLocks noChangeArrowheads="1"/>
          </p:cNvSpPr>
          <p:nvPr/>
        </p:nvSpPr>
        <p:spPr bwMode="auto">
          <a:xfrm>
            <a:off x="7010400" y="2511425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4" name="Rectangle 62"/>
          <p:cNvSpPr>
            <a:spLocks noChangeArrowheads="1"/>
          </p:cNvSpPr>
          <p:nvPr/>
        </p:nvSpPr>
        <p:spPr bwMode="auto">
          <a:xfrm>
            <a:off x="7237413" y="2511425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5" name="Rectangle 63"/>
          <p:cNvSpPr>
            <a:spLocks noChangeArrowheads="1"/>
          </p:cNvSpPr>
          <p:nvPr/>
        </p:nvSpPr>
        <p:spPr bwMode="auto">
          <a:xfrm>
            <a:off x="7693025" y="2511425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6" name="Rectangle 64"/>
          <p:cNvSpPr>
            <a:spLocks noChangeArrowheads="1"/>
          </p:cNvSpPr>
          <p:nvPr/>
        </p:nvSpPr>
        <p:spPr bwMode="auto">
          <a:xfrm>
            <a:off x="8147050" y="2511425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7" name="Rectangle 65"/>
          <p:cNvSpPr>
            <a:spLocks noChangeArrowheads="1"/>
          </p:cNvSpPr>
          <p:nvPr/>
        </p:nvSpPr>
        <p:spPr bwMode="auto">
          <a:xfrm>
            <a:off x="7010400" y="2614613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8" name="Rectangle 66"/>
          <p:cNvSpPr>
            <a:spLocks noChangeArrowheads="1"/>
          </p:cNvSpPr>
          <p:nvPr/>
        </p:nvSpPr>
        <p:spPr bwMode="auto">
          <a:xfrm>
            <a:off x="7237413" y="2614613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899" name="Rectangle 67"/>
          <p:cNvSpPr>
            <a:spLocks noChangeArrowheads="1"/>
          </p:cNvSpPr>
          <p:nvPr/>
        </p:nvSpPr>
        <p:spPr bwMode="auto">
          <a:xfrm>
            <a:off x="7693025" y="2614613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0" name="Rectangle 68"/>
          <p:cNvSpPr>
            <a:spLocks noChangeArrowheads="1"/>
          </p:cNvSpPr>
          <p:nvPr/>
        </p:nvSpPr>
        <p:spPr bwMode="auto">
          <a:xfrm>
            <a:off x="8147050" y="2614613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1" name="Rectangle 69"/>
          <p:cNvSpPr>
            <a:spLocks noChangeArrowheads="1"/>
          </p:cNvSpPr>
          <p:nvPr/>
        </p:nvSpPr>
        <p:spPr bwMode="auto">
          <a:xfrm>
            <a:off x="7010400" y="2717800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2" name="Rectangle 70"/>
          <p:cNvSpPr>
            <a:spLocks noChangeArrowheads="1"/>
          </p:cNvSpPr>
          <p:nvPr/>
        </p:nvSpPr>
        <p:spPr bwMode="auto">
          <a:xfrm>
            <a:off x="7237413" y="2717800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3" name="Rectangle 71"/>
          <p:cNvSpPr>
            <a:spLocks noChangeArrowheads="1"/>
          </p:cNvSpPr>
          <p:nvPr/>
        </p:nvSpPr>
        <p:spPr bwMode="auto">
          <a:xfrm>
            <a:off x="7693025" y="2717800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4" name="Rectangle 72"/>
          <p:cNvSpPr>
            <a:spLocks noChangeArrowheads="1"/>
          </p:cNvSpPr>
          <p:nvPr/>
        </p:nvSpPr>
        <p:spPr bwMode="auto">
          <a:xfrm>
            <a:off x="8147050" y="2717800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5" name="Rectangle 73"/>
          <p:cNvSpPr>
            <a:spLocks noChangeArrowheads="1"/>
          </p:cNvSpPr>
          <p:nvPr/>
        </p:nvSpPr>
        <p:spPr bwMode="auto">
          <a:xfrm>
            <a:off x="7010400" y="2820988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6" name="Rectangle 74"/>
          <p:cNvSpPr>
            <a:spLocks noChangeArrowheads="1"/>
          </p:cNvSpPr>
          <p:nvPr/>
        </p:nvSpPr>
        <p:spPr bwMode="auto">
          <a:xfrm>
            <a:off x="7237413" y="2820988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7" name="Rectangle 75"/>
          <p:cNvSpPr>
            <a:spLocks noChangeArrowheads="1"/>
          </p:cNvSpPr>
          <p:nvPr/>
        </p:nvSpPr>
        <p:spPr bwMode="auto">
          <a:xfrm>
            <a:off x="7693025" y="2820988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8" name="Rectangle 76"/>
          <p:cNvSpPr>
            <a:spLocks noChangeArrowheads="1"/>
          </p:cNvSpPr>
          <p:nvPr/>
        </p:nvSpPr>
        <p:spPr bwMode="auto">
          <a:xfrm>
            <a:off x="8147050" y="2820988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09" name="Rectangle 77"/>
          <p:cNvSpPr>
            <a:spLocks noChangeArrowheads="1"/>
          </p:cNvSpPr>
          <p:nvPr/>
        </p:nvSpPr>
        <p:spPr bwMode="auto">
          <a:xfrm>
            <a:off x="7010400" y="2924175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0" name="Rectangle 78"/>
          <p:cNvSpPr>
            <a:spLocks noChangeArrowheads="1"/>
          </p:cNvSpPr>
          <p:nvPr/>
        </p:nvSpPr>
        <p:spPr bwMode="auto">
          <a:xfrm>
            <a:off x="7237413" y="2924175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1" name="Rectangle 79"/>
          <p:cNvSpPr>
            <a:spLocks noChangeArrowheads="1"/>
          </p:cNvSpPr>
          <p:nvPr/>
        </p:nvSpPr>
        <p:spPr bwMode="auto">
          <a:xfrm>
            <a:off x="7693025" y="2924175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2" name="Rectangle 80"/>
          <p:cNvSpPr>
            <a:spLocks noChangeArrowheads="1"/>
          </p:cNvSpPr>
          <p:nvPr/>
        </p:nvSpPr>
        <p:spPr bwMode="auto">
          <a:xfrm>
            <a:off x="8147050" y="2924175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3" name="Rectangle 81"/>
          <p:cNvSpPr>
            <a:spLocks noChangeArrowheads="1"/>
          </p:cNvSpPr>
          <p:nvPr/>
        </p:nvSpPr>
        <p:spPr bwMode="auto">
          <a:xfrm>
            <a:off x="7010400" y="3027363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4" name="Rectangle 82"/>
          <p:cNvSpPr>
            <a:spLocks noChangeArrowheads="1"/>
          </p:cNvSpPr>
          <p:nvPr/>
        </p:nvSpPr>
        <p:spPr bwMode="auto">
          <a:xfrm>
            <a:off x="7237413" y="3027363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5" name="Rectangle 83"/>
          <p:cNvSpPr>
            <a:spLocks noChangeArrowheads="1"/>
          </p:cNvSpPr>
          <p:nvPr/>
        </p:nvSpPr>
        <p:spPr bwMode="auto">
          <a:xfrm>
            <a:off x="7693025" y="3027363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6" name="Rectangle 84"/>
          <p:cNvSpPr>
            <a:spLocks noChangeArrowheads="1"/>
          </p:cNvSpPr>
          <p:nvPr/>
        </p:nvSpPr>
        <p:spPr bwMode="auto">
          <a:xfrm>
            <a:off x="8147050" y="3027363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7" name="Rectangle 85"/>
          <p:cNvSpPr>
            <a:spLocks noChangeArrowheads="1"/>
          </p:cNvSpPr>
          <p:nvPr/>
        </p:nvSpPr>
        <p:spPr bwMode="auto">
          <a:xfrm>
            <a:off x="7010400" y="3130550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8" name="Rectangle 86"/>
          <p:cNvSpPr>
            <a:spLocks noChangeArrowheads="1"/>
          </p:cNvSpPr>
          <p:nvPr/>
        </p:nvSpPr>
        <p:spPr bwMode="auto">
          <a:xfrm>
            <a:off x="7237413" y="3130550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19" name="Rectangle 87"/>
          <p:cNvSpPr>
            <a:spLocks noChangeArrowheads="1"/>
          </p:cNvSpPr>
          <p:nvPr/>
        </p:nvSpPr>
        <p:spPr bwMode="auto">
          <a:xfrm>
            <a:off x="7693025" y="3130550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0" name="Rectangle 88"/>
          <p:cNvSpPr>
            <a:spLocks noChangeArrowheads="1"/>
          </p:cNvSpPr>
          <p:nvPr/>
        </p:nvSpPr>
        <p:spPr bwMode="auto">
          <a:xfrm>
            <a:off x="8147050" y="3130550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1" name="Rectangle 89"/>
          <p:cNvSpPr>
            <a:spLocks noChangeArrowheads="1"/>
          </p:cNvSpPr>
          <p:nvPr/>
        </p:nvSpPr>
        <p:spPr bwMode="auto">
          <a:xfrm>
            <a:off x="7010400" y="3233738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2" name="Rectangle 90"/>
          <p:cNvSpPr>
            <a:spLocks noChangeArrowheads="1"/>
          </p:cNvSpPr>
          <p:nvPr/>
        </p:nvSpPr>
        <p:spPr bwMode="auto">
          <a:xfrm>
            <a:off x="7237413" y="3233738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3" name="Rectangle 91"/>
          <p:cNvSpPr>
            <a:spLocks noChangeArrowheads="1"/>
          </p:cNvSpPr>
          <p:nvPr/>
        </p:nvSpPr>
        <p:spPr bwMode="auto">
          <a:xfrm>
            <a:off x="7693025" y="3233738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4" name="Rectangle 92"/>
          <p:cNvSpPr>
            <a:spLocks noChangeArrowheads="1"/>
          </p:cNvSpPr>
          <p:nvPr/>
        </p:nvSpPr>
        <p:spPr bwMode="auto">
          <a:xfrm>
            <a:off x="8147050" y="3233738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5" name="Rectangle 93"/>
          <p:cNvSpPr>
            <a:spLocks noChangeArrowheads="1"/>
          </p:cNvSpPr>
          <p:nvPr/>
        </p:nvSpPr>
        <p:spPr bwMode="auto">
          <a:xfrm>
            <a:off x="7010400" y="3336925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6" name="Rectangle 94"/>
          <p:cNvSpPr>
            <a:spLocks noChangeArrowheads="1"/>
          </p:cNvSpPr>
          <p:nvPr/>
        </p:nvSpPr>
        <p:spPr bwMode="auto">
          <a:xfrm>
            <a:off x="7237413" y="3336925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7" name="Rectangle 95"/>
          <p:cNvSpPr>
            <a:spLocks noChangeArrowheads="1"/>
          </p:cNvSpPr>
          <p:nvPr/>
        </p:nvSpPr>
        <p:spPr bwMode="auto">
          <a:xfrm>
            <a:off x="7693025" y="3336925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8" name="Rectangle 96"/>
          <p:cNvSpPr>
            <a:spLocks noChangeArrowheads="1"/>
          </p:cNvSpPr>
          <p:nvPr/>
        </p:nvSpPr>
        <p:spPr bwMode="auto">
          <a:xfrm>
            <a:off x="8147050" y="3336925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29" name="Rectangle 97"/>
          <p:cNvSpPr>
            <a:spLocks noChangeArrowheads="1"/>
          </p:cNvSpPr>
          <p:nvPr/>
        </p:nvSpPr>
        <p:spPr bwMode="auto">
          <a:xfrm>
            <a:off x="7010400" y="3440113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0" name="Rectangle 98"/>
          <p:cNvSpPr>
            <a:spLocks noChangeArrowheads="1"/>
          </p:cNvSpPr>
          <p:nvPr/>
        </p:nvSpPr>
        <p:spPr bwMode="auto">
          <a:xfrm>
            <a:off x="7237413" y="3440113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1" name="Rectangle 99"/>
          <p:cNvSpPr>
            <a:spLocks noChangeArrowheads="1"/>
          </p:cNvSpPr>
          <p:nvPr/>
        </p:nvSpPr>
        <p:spPr bwMode="auto">
          <a:xfrm>
            <a:off x="7693025" y="3440113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2" name="Rectangle 100"/>
          <p:cNvSpPr>
            <a:spLocks noChangeArrowheads="1"/>
          </p:cNvSpPr>
          <p:nvPr/>
        </p:nvSpPr>
        <p:spPr bwMode="auto">
          <a:xfrm>
            <a:off x="8147050" y="3440113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3" name="Rectangle 101"/>
          <p:cNvSpPr>
            <a:spLocks noChangeArrowheads="1"/>
          </p:cNvSpPr>
          <p:nvPr/>
        </p:nvSpPr>
        <p:spPr bwMode="auto">
          <a:xfrm>
            <a:off x="7010400" y="3543300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4" name="Rectangle 102"/>
          <p:cNvSpPr>
            <a:spLocks noChangeArrowheads="1"/>
          </p:cNvSpPr>
          <p:nvPr/>
        </p:nvSpPr>
        <p:spPr bwMode="auto">
          <a:xfrm>
            <a:off x="7237413" y="3543300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5" name="Rectangle 103"/>
          <p:cNvSpPr>
            <a:spLocks noChangeArrowheads="1"/>
          </p:cNvSpPr>
          <p:nvPr/>
        </p:nvSpPr>
        <p:spPr bwMode="auto">
          <a:xfrm>
            <a:off x="7693025" y="3543300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6" name="Rectangle 104"/>
          <p:cNvSpPr>
            <a:spLocks noChangeArrowheads="1"/>
          </p:cNvSpPr>
          <p:nvPr/>
        </p:nvSpPr>
        <p:spPr bwMode="auto">
          <a:xfrm>
            <a:off x="8147050" y="3543300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7" name="Rectangle 105"/>
          <p:cNvSpPr>
            <a:spLocks noChangeArrowheads="1"/>
          </p:cNvSpPr>
          <p:nvPr/>
        </p:nvSpPr>
        <p:spPr bwMode="auto">
          <a:xfrm>
            <a:off x="7010400" y="3646488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8" name="Rectangle 106"/>
          <p:cNvSpPr>
            <a:spLocks noChangeArrowheads="1"/>
          </p:cNvSpPr>
          <p:nvPr/>
        </p:nvSpPr>
        <p:spPr bwMode="auto">
          <a:xfrm>
            <a:off x="7237413" y="3646488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39" name="Rectangle 107"/>
          <p:cNvSpPr>
            <a:spLocks noChangeArrowheads="1"/>
          </p:cNvSpPr>
          <p:nvPr/>
        </p:nvSpPr>
        <p:spPr bwMode="auto">
          <a:xfrm>
            <a:off x="7693025" y="3646488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0" name="Rectangle 108"/>
          <p:cNvSpPr>
            <a:spLocks noChangeArrowheads="1"/>
          </p:cNvSpPr>
          <p:nvPr/>
        </p:nvSpPr>
        <p:spPr bwMode="auto">
          <a:xfrm>
            <a:off x="8147050" y="3646488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1" name="Rectangle 109"/>
          <p:cNvSpPr>
            <a:spLocks noChangeArrowheads="1"/>
          </p:cNvSpPr>
          <p:nvPr/>
        </p:nvSpPr>
        <p:spPr bwMode="auto">
          <a:xfrm>
            <a:off x="7010400" y="3749675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2" name="Rectangle 110"/>
          <p:cNvSpPr>
            <a:spLocks noChangeArrowheads="1"/>
          </p:cNvSpPr>
          <p:nvPr/>
        </p:nvSpPr>
        <p:spPr bwMode="auto">
          <a:xfrm>
            <a:off x="7237413" y="3749675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3" name="Rectangle 111"/>
          <p:cNvSpPr>
            <a:spLocks noChangeArrowheads="1"/>
          </p:cNvSpPr>
          <p:nvPr/>
        </p:nvSpPr>
        <p:spPr bwMode="auto">
          <a:xfrm>
            <a:off x="7693025" y="3749675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4" name="Rectangle 112"/>
          <p:cNvSpPr>
            <a:spLocks noChangeArrowheads="1"/>
          </p:cNvSpPr>
          <p:nvPr/>
        </p:nvSpPr>
        <p:spPr bwMode="auto">
          <a:xfrm>
            <a:off x="8147050" y="3749675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5" name="Rectangle 113"/>
          <p:cNvSpPr>
            <a:spLocks noChangeArrowheads="1"/>
          </p:cNvSpPr>
          <p:nvPr/>
        </p:nvSpPr>
        <p:spPr bwMode="auto">
          <a:xfrm>
            <a:off x="7010400" y="3852863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6" name="Rectangle 114"/>
          <p:cNvSpPr>
            <a:spLocks noChangeArrowheads="1"/>
          </p:cNvSpPr>
          <p:nvPr/>
        </p:nvSpPr>
        <p:spPr bwMode="auto">
          <a:xfrm>
            <a:off x="7237413" y="3852863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7" name="Rectangle 115"/>
          <p:cNvSpPr>
            <a:spLocks noChangeArrowheads="1"/>
          </p:cNvSpPr>
          <p:nvPr/>
        </p:nvSpPr>
        <p:spPr bwMode="auto">
          <a:xfrm>
            <a:off x="7693025" y="3852863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8" name="Rectangle 116"/>
          <p:cNvSpPr>
            <a:spLocks noChangeArrowheads="1"/>
          </p:cNvSpPr>
          <p:nvPr/>
        </p:nvSpPr>
        <p:spPr bwMode="auto">
          <a:xfrm>
            <a:off x="8147050" y="3852863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49" name="Rectangle 117"/>
          <p:cNvSpPr>
            <a:spLocks noChangeArrowheads="1"/>
          </p:cNvSpPr>
          <p:nvPr/>
        </p:nvSpPr>
        <p:spPr bwMode="auto">
          <a:xfrm>
            <a:off x="7010400" y="3956050"/>
            <a:ext cx="227013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50" name="Rectangle 118"/>
          <p:cNvSpPr>
            <a:spLocks noChangeArrowheads="1"/>
          </p:cNvSpPr>
          <p:nvPr/>
        </p:nvSpPr>
        <p:spPr bwMode="auto">
          <a:xfrm>
            <a:off x="7237413" y="3956050"/>
            <a:ext cx="455612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51" name="Rectangle 119"/>
          <p:cNvSpPr>
            <a:spLocks noChangeArrowheads="1"/>
          </p:cNvSpPr>
          <p:nvPr/>
        </p:nvSpPr>
        <p:spPr bwMode="auto">
          <a:xfrm>
            <a:off x="7693025" y="3956050"/>
            <a:ext cx="454025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52" name="Rectangle 120"/>
          <p:cNvSpPr>
            <a:spLocks noChangeArrowheads="1"/>
          </p:cNvSpPr>
          <p:nvPr/>
        </p:nvSpPr>
        <p:spPr bwMode="auto">
          <a:xfrm>
            <a:off x="8147050" y="3956050"/>
            <a:ext cx="171450" cy="1031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53" name="Rectangle 121"/>
          <p:cNvSpPr>
            <a:spLocks noChangeArrowheads="1"/>
          </p:cNvSpPr>
          <p:nvPr/>
        </p:nvSpPr>
        <p:spPr bwMode="auto">
          <a:xfrm>
            <a:off x="7010400" y="4059238"/>
            <a:ext cx="227013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type</a:t>
            </a:r>
          </a:p>
        </p:txBody>
      </p:sp>
      <p:sp>
        <p:nvSpPr>
          <p:cNvPr id="248954" name="Rectangle 122"/>
          <p:cNvSpPr>
            <a:spLocks noChangeArrowheads="1"/>
          </p:cNvSpPr>
          <p:nvPr/>
        </p:nvSpPr>
        <p:spPr bwMode="auto">
          <a:xfrm>
            <a:off x="7237413" y="4059238"/>
            <a:ext cx="455612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dest</a:t>
            </a:r>
          </a:p>
        </p:txBody>
      </p:sp>
      <p:sp>
        <p:nvSpPr>
          <p:cNvPr id="248955" name="Rectangle 123"/>
          <p:cNvSpPr>
            <a:spLocks noChangeArrowheads="1"/>
          </p:cNvSpPr>
          <p:nvPr/>
        </p:nvSpPr>
        <p:spPr bwMode="auto">
          <a:xfrm>
            <a:off x="7693025" y="4059238"/>
            <a:ext cx="454025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value</a:t>
            </a:r>
          </a:p>
        </p:txBody>
      </p:sp>
      <p:sp>
        <p:nvSpPr>
          <p:cNvPr id="248956" name="Rectangle 124"/>
          <p:cNvSpPr>
            <a:spLocks noChangeArrowheads="1"/>
          </p:cNvSpPr>
          <p:nvPr/>
        </p:nvSpPr>
        <p:spPr bwMode="auto">
          <a:xfrm>
            <a:off x="8147050" y="4059238"/>
            <a:ext cx="171450" cy="1031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700">
                <a:latin typeface="AUdimat" pitchFamily="2" charset="0"/>
              </a:rPr>
              <a:t>fin</a:t>
            </a:r>
          </a:p>
        </p:txBody>
      </p:sp>
      <p:sp>
        <p:nvSpPr>
          <p:cNvPr id="248957" name="Text Box 125"/>
          <p:cNvSpPr txBox="1">
            <a:spLocks noChangeArrowheads="1"/>
          </p:cNvSpPr>
          <p:nvPr/>
        </p:nvSpPr>
        <p:spPr bwMode="auto">
          <a:xfrm>
            <a:off x="7413625" y="2284413"/>
            <a:ext cx="4267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ROB</a:t>
            </a:r>
          </a:p>
        </p:txBody>
      </p:sp>
      <p:cxnSp>
        <p:nvCxnSpPr>
          <p:cNvPr id="248958" name="AutoShape 126"/>
          <p:cNvCxnSpPr>
            <a:cxnSpLocks noChangeShapeType="1"/>
            <a:stCxn id="248884" idx="3"/>
            <a:endCxn id="248875" idx="1"/>
          </p:cNvCxnSpPr>
          <p:nvPr/>
        </p:nvCxnSpPr>
        <p:spPr bwMode="auto">
          <a:xfrm>
            <a:off x="5930900" y="1376363"/>
            <a:ext cx="1416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59" name="AutoShape 127"/>
          <p:cNvCxnSpPr>
            <a:cxnSpLocks noChangeShapeType="1"/>
            <a:stCxn id="248885" idx="3"/>
            <a:endCxn id="248876" idx="1"/>
          </p:cNvCxnSpPr>
          <p:nvPr/>
        </p:nvCxnSpPr>
        <p:spPr bwMode="auto">
          <a:xfrm>
            <a:off x="5930900" y="1479550"/>
            <a:ext cx="1416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0" name="AutoShape 128"/>
          <p:cNvCxnSpPr>
            <a:cxnSpLocks noChangeShapeType="1"/>
            <a:stCxn id="248886" idx="3"/>
            <a:endCxn id="248909" idx="1"/>
          </p:cNvCxnSpPr>
          <p:nvPr/>
        </p:nvCxnSpPr>
        <p:spPr bwMode="auto">
          <a:xfrm>
            <a:off x="5930900" y="1582738"/>
            <a:ext cx="1079500" cy="13922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1" name="AutoShape 129"/>
          <p:cNvCxnSpPr>
            <a:cxnSpLocks noChangeShapeType="1"/>
            <a:stCxn id="248887" idx="3"/>
            <a:endCxn id="248929" idx="1"/>
          </p:cNvCxnSpPr>
          <p:nvPr/>
        </p:nvCxnSpPr>
        <p:spPr bwMode="auto">
          <a:xfrm>
            <a:off x="5930900" y="1685925"/>
            <a:ext cx="1079500" cy="1804988"/>
          </a:xfrm>
          <a:prstGeom prst="curvedConnector3">
            <a:avLst>
              <a:gd name="adj1" fmla="val 39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2" name="AutoShape 130"/>
          <p:cNvCxnSpPr>
            <a:cxnSpLocks noChangeShapeType="1"/>
            <a:stCxn id="248888" idx="3"/>
            <a:endCxn id="248879" idx="1"/>
          </p:cNvCxnSpPr>
          <p:nvPr/>
        </p:nvCxnSpPr>
        <p:spPr bwMode="auto">
          <a:xfrm>
            <a:off x="5930900" y="1789113"/>
            <a:ext cx="1416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3" name="AutoShape 131"/>
          <p:cNvCxnSpPr>
            <a:cxnSpLocks noChangeShapeType="1"/>
            <a:stCxn id="248889" idx="3"/>
            <a:endCxn id="248901" idx="1"/>
          </p:cNvCxnSpPr>
          <p:nvPr/>
        </p:nvCxnSpPr>
        <p:spPr bwMode="auto">
          <a:xfrm>
            <a:off x="5930900" y="1892300"/>
            <a:ext cx="1079500" cy="876300"/>
          </a:xfrm>
          <a:prstGeom prst="curvedConnector3">
            <a:avLst>
              <a:gd name="adj1" fmla="val 5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4" name="AutoShape 132"/>
          <p:cNvCxnSpPr>
            <a:cxnSpLocks noChangeShapeType="1"/>
            <a:stCxn id="248890" idx="3"/>
            <a:endCxn id="248921" idx="1"/>
          </p:cNvCxnSpPr>
          <p:nvPr/>
        </p:nvCxnSpPr>
        <p:spPr bwMode="auto">
          <a:xfrm>
            <a:off x="5930900" y="1995488"/>
            <a:ext cx="1079500" cy="1289050"/>
          </a:xfrm>
          <a:prstGeom prst="curvedConnector3">
            <a:avLst>
              <a:gd name="adj1" fmla="val 2587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8965" name="AutoShape 133"/>
          <p:cNvCxnSpPr>
            <a:cxnSpLocks noChangeShapeType="1"/>
            <a:stCxn id="248891" idx="3"/>
            <a:endCxn id="248917" idx="1"/>
          </p:cNvCxnSpPr>
          <p:nvPr/>
        </p:nvCxnSpPr>
        <p:spPr bwMode="auto">
          <a:xfrm>
            <a:off x="5930900" y="2098675"/>
            <a:ext cx="1079500" cy="1082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8966" name="Line 134"/>
          <p:cNvSpPr>
            <a:spLocks noChangeShapeType="1"/>
          </p:cNvSpPr>
          <p:nvPr/>
        </p:nvSpPr>
        <p:spPr bwMode="auto">
          <a:xfrm flipH="1">
            <a:off x="8318500" y="2768600"/>
            <a:ext cx="16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48967" name="Text Box 135"/>
          <p:cNvSpPr txBox="1">
            <a:spLocks noChangeArrowheads="1"/>
          </p:cNvSpPr>
          <p:nvPr/>
        </p:nvSpPr>
        <p:spPr bwMode="auto">
          <a:xfrm>
            <a:off x="8431213" y="2635250"/>
            <a:ext cx="5886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Udimat" pitchFamily="2" charset="0"/>
              </a:rPr>
              <a:t>“head”</a:t>
            </a:r>
          </a:p>
        </p:txBody>
      </p:sp>
      <p:sp>
        <p:nvSpPr>
          <p:cNvPr id="248970" name="AutoShape 138"/>
          <p:cNvSpPr>
            <a:spLocks noChangeArrowheads="1"/>
          </p:cNvSpPr>
          <p:nvPr/>
        </p:nvSpPr>
        <p:spPr bwMode="auto">
          <a:xfrm>
            <a:off x="3952875" y="4953000"/>
            <a:ext cx="2600325" cy="1066800"/>
          </a:xfrm>
          <a:prstGeom prst="wedgeRoundRectCallout">
            <a:avLst>
              <a:gd name="adj1" fmla="val -101628"/>
              <a:gd name="adj2" fmla="val -206479"/>
              <a:gd name="adj3" fmla="val 16667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Stall issue if any needed resource not available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as before</a:t>
            </a:r>
          </a:p>
          <a:p>
            <a:pPr lvl="1"/>
            <a:r>
              <a:rPr lang="en-US"/>
              <a:t>Wait for all operands to arrive</a:t>
            </a:r>
          </a:p>
          <a:p>
            <a:pPr lvl="1"/>
            <a:r>
              <a:rPr lang="en-US"/>
              <a:t>Compete to use functional unit</a:t>
            </a:r>
          </a:p>
          <a:p>
            <a:pPr lvl="1"/>
            <a:r>
              <a:rPr lang="en-US"/>
              <a:t>Execute!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Result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 result on </a:t>
            </a:r>
            <a:r>
              <a:rPr lang="en-US" dirty="0" smtClean="0"/>
              <a:t>Common Data Bus </a:t>
            </a:r>
            <a:endParaRPr lang="en-US" dirty="0"/>
          </a:p>
          <a:p>
            <a:pPr lvl="1"/>
            <a:r>
              <a:rPr lang="en-US" dirty="0"/>
              <a:t>(any dependents will grab the value)</a:t>
            </a:r>
          </a:p>
          <a:p>
            <a:r>
              <a:rPr lang="en-US" dirty="0"/>
              <a:t>Write result back to your </a:t>
            </a:r>
            <a:r>
              <a:rPr lang="en-US" b="1" dirty="0">
                <a:solidFill>
                  <a:srgbClr val="3333FF"/>
                </a:solidFill>
              </a:rPr>
              <a:t>ROB</a:t>
            </a:r>
            <a:r>
              <a:rPr lang="en-US" dirty="0"/>
              <a:t> entry</a:t>
            </a:r>
          </a:p>
          <a:p>
            <a:pPr lvl="1"/>
            <a:r>
              <a:rPr lang="en-US" dirty="0"/>
              <a:t>The ARF holds the “official” register state, which we will only update in program order</a:t>
            </a:r>
          </a:p>
          <a:p>
            <a:pPr lvl="1"/>
            <a:r>
              <a:rPr lang="en-US" dirty="0"/>
              <a:t>Mark ready/finished bit in ROB (note that this inst has completed execution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Reservation station can be freed.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New: Commit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an inst is the oldest in the ROB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</a:t>
            </a:r>
            <a:r>
              <a:rPr lang="en-US" dirty="0" smtClean="0"/>
              <a:t>., </a:t>
            </a:r>
            <a:r>
              <a:rPr lang="en-US" dirty="0"/>
              <a:t>ROB-head points to it</a:t>
            </a:r>
          </a:p>
          <a:p>
            <a:pPr>
              <a:lnSpc>
                <a:spcPct val="90000"/>
              </a:lnSpc>
            </a:pPr>
            <a:r>
              <a:rPr lang="en-US" dirty="0"/>
              <a:t>Write result (if ready/finished bit is set)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register producing instruction: write to architected register file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If store: write to </a:t>
            </a:r>
            <a:r>
              <a:rPr lang="en-US" dirty="0" smtClean="0">
                <a:solidFill>
                  <a:schemeClr val="accent2"/>
                </a:solidFill>
              </a:rPr>
              <a:t>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Q: What about load?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Advance ROB-head to next instruction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what the outside world sees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it’s all in-order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Udimat" pitchFamily="2" charset="0"/>
              </a:rPr>
              <a:t> </a:t>
            </a:r>
          </a:p>
        </p:txBody>
      </p:sp>
      <p:sp>
        <p:nvSpPr>
          <p:cNvPr id="233498" name="Rectangle 26"/>
          <p:cNvSpPr>
            <a:spLocks noChangeArrowheads="1"/>
          </p:cNvSpPr>
          <p:nvPr/>
        </p:nvSpPr>
        <p:spPr bwMode="auto">
          <a:xfrm>
            <a:off x="1050925" y="3200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499" name="Rectangle 27"/>
          <p:cNvSpPr>
            <a:spLocks noChangeArrowheads="1"/>
          </p:cNvSpPr>
          <p:nvPr/>
        </p:nvSpPr>
        <p:spPr bwMode="auto">
          <a:xfrm>
            <a:off x="1050925" y="3505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0" name="Rectangle 28"/>
          <p:cNvSpPr>
            <a:spLocks noChangeArrowheads="1"/>
          </p:cNvSpPr>
          <p:nvPr/>
        </p:nvSpPr>
        <p:spPr bwMode="auto">
          <a:xfrm>
            <a:off x="1050925" y="3810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1" name="Rectangle 29"/>
          <p:cNvSpPr>
            <a:spLocks noChangeArrowheads="1"/>
          </p:cNvSpPr>
          <p:nvPr/>
        </p:nvSpPr>
        <p:spPr bwMode="auto">
          <a:xfrm>
            <a:off x="1050925" y="4114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1050925" y="4419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3" name="Rectangle 31"/>
          <p:cNvSpPr>
            <a:spLocks noChangeArrowheads="1"/>
          </p:cNvSpPr>
          <p:nvPr/>
        </p:nvSpPr>
        <p:spPr bwMode="auto">
          <a:xfrm>
            <a:off x="1050925" y="4724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4" name="Rectangle 32"/>
          <p:cNvSpPr>
            <a:spLocks noChangeArrowheads="1"/>
          </p:cNvSpPr>
          <p:nvPr/>
        </p:nvSpPr>
        <p:spPr bwMode="auto">
          <a:xfrm>
            <a:off x="1050925" y="5029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5" name="Rectangle 33"/>
          <p:cNvSpPr>
            <a:spLocks noChangeArrowheads="1"/>
          </p:cNvSpPr>
          <p:nvPr/>
        </p:nvSpPr>
        <p:spPr bwMode="auto">
          <a:xfrm>
            <a:off x="1050925" y="5334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6" name="Rectangle 34"/>
          <p:cNvSpPr>
            <a:spLocks noChangeArrowheads="1"/>
          </p:cNvSpPr>
          <p:nvPr/>
        </p:nvSpPr>
        <p:spPr bwMode="auto">
          <a:xfrm>
            <a:off x="1050925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507" name="Rectangle 35"/>
          <p:cNvSpPr>
            <a:spLocks noChangeArrowheads="1"/>
          </p:cNvSpPr>
          <p:nvPr/>
        </p:nvSpPr>
        <p:spPr bwMode="auto">
          <a:xfrm>
            <a:off x="1050925" y="5943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Udimat" pitchFamily="2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 Illustrated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592262"/>
          </a:xfrm>
        </p:spPr>
        <p:txBody>
          <a:bodyPr/>
          <a:lstStyle/>
          <a:p>
            <a:r>
              <a:rPr lang="en-US"/>
              <a:t>Make instruction execution “visible” to the outside world</a:t>
            </a:r>
          </a:p>
          <a:p>
            <a:pPr lvl="1"/>
            <a:r>
              <a:rPr lang="en-US"/>
              <a:t>“Commit” the changes to the architected state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050925" y="3200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050925" y="3505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B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50925" y="3810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50925" y="4114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1050925" y="4419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1050925" y="4724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F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1050925" y="5029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G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1050925" y="5334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H</a:t>
            </a:r>
          </a:p>
        </p:txBody>
      </p:sp>
      <p:sp>
        <p:nvSpPr>
          <p:cNvPr id="233485" name="Rectangle 13"/>
          <p:cNvSpPr>
            <a:spLocks noChangeArrowheads="1"/>
          </p:cNvSpPr>
          <p:nvPr/>
        </p:nvSpPr>
        <p:spPr bwMode="auto">
          <a:xfrm>
            <a:off x="1050925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J</a:t>
            </a:r>
          </a:p>
        </p:txBody>
      </p:sp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1050925" y="5943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K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1965325" y="38401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1965325" y="41449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1965325" y="50593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1965325" y="32305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1965325" y="35353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2" name="Text Box 20"/>
          <p:cNvSpPr txBox="1">
            <a:spLocks noChangeArrowheads="1"/>
          </p:cNvSpPr>
          <p:nvPr/>
        </p:nvSpPr>
        <p:spPr bwMode="auto">
          <a:xfrm>
            <a:off x="1965325" y="44497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965325" y="47545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965325" y="53641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1965325" y="5638800"/>
            <a:ext cx="363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1965325" y="5973763"/>
            <a:ext cx="363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>
                <a:latin typeface="AUdimat" pitchFamily="2" charset="0"/>
                <a:sym typeface="Wingdings" pitchFamily="2" charset="2"/>
              </a:rPr>
              <a:t></a:t>
            </a:r>
          </a:p>
        </p:txBody>
      </p:sp>
      <p:sp>
        <p:nvSpPr>
          <p:cNvPr id="233497" name="Rectangle 25"/>
          <p:cNvSpPr>
            <a:spLocks noChangeArrowheads="1"/>
          </p:cNvSpPr>
          <p:nvPr/>
        </p:nvSpPr>
        <p:spPr bwMode="auto">
          <a:xfrm>
            <a:off x="4098925" y="3230563"/>
            <a:ext cx="838200" cy="1189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ARF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328863" y="3062288"/>
            <a:ext cx="1617662" cy="442912"/>
            <a:chOff x="1285" y="1929"/>
            <a:chExt cx="1019" cy="279"/>
          </a:xfrm>
        </p:grpSpPr>
        <p:sp>
          <p:nvSpPr>
            <p:cNvPr id="233508" name="Line 36"/>
            <p:cNvSpPr>
              <a:spLocks noChangeShapeType="1"/>
            </p:cNvSpPr>
            <p:nvPr/>
          </p:nvSpPr>
          <p:spPr bwMode="auto">
            <a:xfrm>
              <a:off x="1285" y="2112"/>
              <a:ext cx="101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Udimat" pitchFamily="2" charset="0"/>
              </a:endParaRPr>
            </a:p>
          </p:txBody>
        </p:sp>
        <p:sp>
          <p:nvSpPr>
            <p:cNvPr id="233509" name="Text Box 37"/>
            <p:cNvSpPr txBox="1">
              <a:spLocks noChangeArrowheads="1"/>
            </p:cNvSpPr>
            <p:nvPr/>
          </p:nvSpPr>
          <p:spPr bwMode="auto">
            <a:xfrm>
              <a:off x="1392" y="1929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Udimat" pitchFamily="2" charset="0"/>
                </a:rPr>
                <a:t>WB result</a:t>
              </a:r>
            </a:p>
          </p:txBody>
        </p:sp>
      </p:grpSp>
      <p:sp>
        <p:nvSpPr>
          <p:cNvPr id="233511" name="Text Box 39"/>
          <p:cNvSpPr txBox="1">
            <a:spLocks noChangeArrowheads="1"/>
          </p:cNvSpPr>
          <p:nvPr/>
        </p:nvSpPr>
        <p:spPr bwMode="auto">
          <a:xfrm>
            <a:off x="5988050" y="3084513"/>
            <a:ext cx="214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Outside World “sees”:</a:t>
            </a:r>
          </a:p>
        </p:txBody>
      </p:sp>
      <p:sp>
        <p:nvSpPr>
          <p:cNvPr id="233512" name="Text Box 40"/>
          <p:cNvSpPr txBox="1">
            <a:spLocks noChangeArrowheads="1"/>
          </p:cNvSpPr>
          <p:nvPr/>
        </p:nvSpPr>
        <p:spPr bwMode="auto">
          <a:xfrm>
            <a:off x="6537325" y="3541713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 executed</a:t>
            </a:r>
          </a:p>
        </p:txBody>
      </p:sp>
      <p:sp>
        <p:nvSpPr>
          <p:cNvPr id="233513" name="Line 41"/>
          <p:cNvSpPr>
            <a:spLocks noChangeShapeType="1"/>
          </p:cNvSpPr>
          <p:nvPr/>
        </p:nvSpPr>
        <p:spPr bwMode="auto">
          <a:xfrm>
            <a:off x="2317750" y="3602038"/>
            <a:ext cx="1617663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3514" name="Text Box 42"/>
          <p:cNvSpPr txBox="1">
            <a:spLocks noChangeArrowheads="1"/>
          </p:cNvSpPr>
          <p:nvPr/>
        </p:nvSpPr>
        <p:spPr bwMode="auto">
          <a:xfrm>
            <a:off x="6537325" y="3824288"/>
            <a:ext cx="1207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B executed</a:t>
            </a:r>
          </a:p>
        </p:txBody>
      </p:sp>
      <p:sp>
        <p:nvSpPr>
          <p:cNvPr id="233515" name="Line 43"/>
          <p:cNvSpPr>
            <a:spLocks noChangeShapeType="1"/>
          </p:cNvSpPr>
          <p:nvPr/>
        </p:nvSpPr>
        <p:spPr bwMode="auto">
          <a:xfrm flipV="1">
            <a:off x="2295525" y="3832225"/>
            <a:ext cx="1639888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3516" name="Text Box 44"/>
          <p:cNvSpPr txBox="1">
            <a:spLocks noChangeArrowheads="1"/>
          </p:cNvSpPr>
          <p:nvPr/>
        </p:nvSpPr>
        <p:spPr bwMode="auto">
          <a:xfrm>
            <a:off x="6537325" y="4129088"/>
            <a:ext cx="1200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C executed</a:t>
            </a:r>
          </a:p>
        </p:txBody>
      </p:sp>
      <p:sp>
        <p:nvSpPr>
          <p:cNvPr id="233517" name="Line 45"/>
          <p:cNvSpPr>
            <a:spLocks noChangeShapeType="1"/>
          </p:cNvSpPr>
          <p:nvPr/>
        </p:nvSpPr>
        <p:spPr bwMode="auto">
          <a:xfrm flipV="1">
            <a:off x="2292350" y="3992563"/>
            <a:ext cx="165100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3518" name="Text Box 46"/>
          <p:cNvSpPr txBox="1">
            <a:spLocks noChangeArrowheads="1"/>
          </p:cNvSpPr>
          <p:nvPr/>
        </p:nvSpPr>
        <p:spPr bwMode="auto">
          <a:xfrm>
            <a:off x="6537325" y="4419600"/>
            <a:ext cx="1208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D executed</a:t>
            </a:r>
          </a:p>
        </p:txBody>
      </p:sp>
      <p:sp>
        <p:nvSpPr>
          <p:cNvPr id="233519" name="Line 47"/>
          <p:cNvSpPr>
            <a:spLocks noChangeShapeType="1"/>
          </p:cNvSpPr>
          <p:nvPr/>
        </p:nvSpPr>
        <p:spPr bwMode="auto">
          <a:xfrm flipV="1">
            <a:off x="2295525" y="4159250"/>
            <a:ext cx="16398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33520" name="Text Box 48"/>
          <p:cNvSpPr txBox="1">
            <a:spLocks noChangeArrowheads="1"/>
          </p:cNvSpPr>
          <p:nvPr/>
        </p:nvSpPr>
        <p:spPr bwMode="auto">
          <a:xfrm>
            <a:off x="6537325" y="4738688"/>
            <a:ext cx="1192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E executed</a:t>
            </a:r>
          </a:p>
        </p:txBody>
      </p:sp>
      <p:sp>
        <p:nvSpPr>
          <p:cNvPr id="233521" name="Text Box 49"/>
          <p:cNvSpPr txBox="1">
            <a:spLocks noChangeArrowheads="1"/>
          </p:cNvSpPr>
          <p:nvPr/>
        </p:nvSpPr>
        <p:spPr bwMode="auto">
          <a:xfrm>
            <a:off x="1171575" y="2870200"/>
            <a:ext cx="548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</a:t>
            </a:r>
          </a:p>
        </p:txBody>
      </p:sp>
      <p:sp>
        <p:nvSpPr>
          <p:cNvPr id="233522" name="AutoShape 50"/>
          <p:cNvSpPr>
            <a:spLocks noChangeArrowheads="1"/>
          </p:cNvSpPr>
          <p:nvPr/>
        </p:nvSpPr>
        <p:spPr bwMode="auto">
          <a:xfrm>
            <a:off x="3352800" y="5334000"/>
            <a:ext cx="4800600" cy="914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Instructions execute out of program order,</a:t>
            </a:r>
          </a:p>
          <a:p>
            <a:pPr algn="ctr"/>
            <a:r>
              <a:rPr lang="en-US">
                <a:latin typeface="AUdimat" pitchFamily="2" charset="0"/>
              </a:rPr>
              <a:t>but outside world still “believes” it’s in-order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3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3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3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3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nimBg="1"/>
      <p:bldP spid="233477" grpId="0" animBg="1"/>
      <p:bldP spid="233478" grpId="0" animBg="1"/>
      <p:bldP spid="233479" grpId="0" animBg="1"/>
      <p:bldP spid="233480" grpId="0" animBg="1"/>
      <p:bldP spid="233487" grpId="0"/>
      <p:bldP spid="233487" grpId="1"/>
      <p:bldP spid="233488" grpId="0"/>
      <p:bldP spid="233488" grpId="1"/>
      <p:bldP spid="233489" grpId="0"/>
      <p:bldP spid="233490" grpId="0"/>
      <p:bldP spid="233490" grpId="1"/>
      <p:bldP spid="233491" grpId="0"/>
      <p:bldP spid="233491" grpId="1"/>
      <p:bldP spid="233492" grpId="0"/>
      <p:bldP spid="233492" grpId="1"/>
      <p:bldP spid="233493" grpId="0"/>
      <p:bldP spid="233494" grpId="0"/>
      <p:bldP spid="233495" grpId="0"/>
      <p:bldP spid="233496" grpId="0"/>
      <p:bldP spid="233512" grpId="0"/>
      <p:bldP spid="233513" grpId="0" animBg="1"/>
      <p:bldP spid="233513" grpId="1" animBg="1"/>
      <p:bldP spid="233514" grpId="0"/>
      <p:bldP spid="233515" grpId="0" animBg="1"/>
      <p:bldP spid="233515" grpId="1" animBg="1"/>
      <p:bldP spid="233516" grpId="0"/>
      <p:bldP spid="233517" grpId="0" animBg="1"/>
      <p:bldP spid="233517" grpId="1" animBg="1"/>
      <p:bldP spid="233518" grpId="0"/>
      <p:bldP spid="233519" grpId="0" animBg="1"/>
      <p:bldP spid="233519" grpId="1" animBg="1"/>
      <p:bldP spid="233520" grpId="0"/>
      <p:bldP spid="233522" grpId="0" animBg="1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19157</TotalTime>
  <Words>1287</Words>
  <Application>Microsoft Macintosh PowerPoint</Application>
  <PresentationFormat>On-screen Show (4:3)</PresentationFormat>
  <Paragraphs>437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2_Powerpoint_FINAL</vt:lpstr>
      <vt:lpstr>1_Powerpoint_FINAL</vt:lpstr>
      <vt:lpstr>CS4290/CS6290/ECE4100/ECE6100</vt:lpstr>
      <vt:lpstr>In order vs. OOO </vt:lpstr>
      <vt:lpstr>Re-Order Buffer (ROB)</vt:lpstr>
      <vt:lpstr>Hardware Organization</vt:lpstr>
      <vt:lpstr>Issue</vt:lpstr>
      <vt:lpstr>Exec</vt:lpstr>
      <vt:lpstr>Write Result</vt:lpstr>
      <vt:lpstr>New: Commit</vt:lpstr>
      <vt:lpstr>Commit Illustrated</vt:lpstr>
      <vt:lpstr>Revisiting Register Renaming</vt:lpstr>
      <vt:lpstr>Unified Reservation Stations (1)</vt:lpstr>
      <vt:lpstr>Unified Reservation Stations (2)</vt:lpstr>
      <vt:lpstr>Unified Reservation Stations (3)</vt:lpstr>
      <vt:lpstr>Out-of-Order, but not Superscalar</vt:lpstr>
      <vt:lpstr>Getting &gt; 1 IPC</vt:lpstr>
      <vt:lpstr>Dual-Issue</vt:lpstr>
      <vt:lpstr>Dual-Rename</vt:lpstr>
      <vt:lpstr>Multiple CDB’s</vt:lpstr>
      <vt:lpstr>Committing &gt; 1 IPC</vt:lpstr>
      <vt:lpstr>Terminology is Inconsistent, Overloaded</vt:lpstr>
      <vt:lpstr>Check Point Mechanism</vt:lpstr>
      <vt:lpstr>In order vs. OOO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229</cp:revision>
  <cp:lastPrinted>2011-09-06T14:18:06Z</cp:lastPrinted>
  <dcterms:created xsi:type="dcterms:W3CDTF">2008-08-10T18:43:06Z</dcterms:created>
  <dcterms:modified xsi:type="dcterms:W3CDTF">2018-09-06T18:34:05Z</dcterms:modified>
</cp:coreProperties>
</file>