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4"/>
  </p:notesMasterIdLst>
  <p:handoutMasterIdLst>
    <p:handoutMasterId r:id="rId15"/>
  </p:handoutMasterIdLst>
  <p:sldIdLst>
    <p:sldId id="258" r:id="rId3"/>
    <p:sldId id="374" r:id="rId4"/>
    <p:sldId id="373" r:id="rId5"/>
    <p:sldId id="260" r:id="rId6"/>
    <p:sldId id="366" r:id="rId7"/>
    <p:sldId id="367" r:id="rId8"/>
    <p:sldId id="368" r:id="rId9"/>
    <p:sldId id="369" r:id="rId10"/>
    <p:sldId id="375" r:id="rId11"/>
    <p:sldId id="370" r:id="rId12"/>
    <p:sldId id="371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4" autoAdjust="0"/>
    <p:restoredTop sz="97279" autoAdjust="0"/>
  </p:normalViewPr>
  <p:slideViewPr>
    <p:cSldViewPr>
      <p:cViewPr varScale="1">
        <p:scale>
          <a:sx n="135" d="100"/>
          <a:sy n="135" d="100"/>
        </p:scale>
        <p:origin x="-2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A04DC6-E08B-4E61-9664-5C0201B2E851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B465182-71EA-4A62-88F2-D3DE86732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BB9C89-3F3D-4A78-B129-C4AE052A62A1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7090CC-3D22-446F-8689-0A3D3094F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ECE4100/ECE6100/CS4290/CS6290</a:t>
            </a:r>
            <a:endParaRPr lang="en-US" sz="32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14800"/>
            <a:ext cx="3200399" cy="60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Add Imperfect Memory</a:t>
            </a:r>
            <a:endParaRPr 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47075" cy="501015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Let every fourth instruction be a load, impact depends on</a:t>
            </a:r>
          </a:p>
          <a:p>
            <a:pPr marL="457200" indent="-457200">
              <a:buAutoNum type="alphaLcParenBoth"/>
            </a:pPr>
            <a:r>
              <a:rPr lang="en-US" sz="2400" dirty="0" smtClean="0"/>
              <a:t>Cache Miss Rate   (b) Miss Penalty [Perfect I-side]</a:t>
            </a:r>
          </a:p>
          <a:p>
            <a:pPr marL="457200" indent="-457200">
              <a:buAutoNum type="alphaLcParenBoth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Let, pipeline length=10 </a:t>
            </a:r>
            <a:r>
              <a:rPr lang="en-US" sz="2400" dirty="0" err="1" smtClean="0"/>
              <a:t>MissRate</a:t>
            </a:r>
            <a:r>
              <a:rPr lang="en-US" sz="2400" dirty="0" smtClean="0"/>
              <a:t>=8% Penalty=20 cycles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With perfect memory it takes 52 cycles</a:t>
            </a:r>
          </a:p>
          <a:p>
            <a:pPr marL="0" indent="0">
              <a:buNone/>
            </a:pPr>
            <a:r>
              <a:rPr lang="en-US" sz="2400" dirty="0" smtClean="0"/>
              <a:t>25 LD, 2 misses, add 40 cycles, so </a:t>
            </a:r>
            <a:r>
              <a:rPr lang="en-US" sz="2400" dirty="0" smtClean="0">
                <a:solidFill>
                  <a:srgbClr val="FF0000"/>
                </a:solidFill>
              </a:rPr>
              <a:t>92 cycles (IPC=1.09)</a:t>
            </a:r>
          </a:p>
          <a:p>
            <a:pPr marL="457200" indent="-457200">
              <a:buAutoNum type="alphaLcParenBoth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Let, pipeline length</a:t>
            </a:r>
            <a:r>
              <a:rPr lang="en-US" sz="2400" dirty="0" smtClean="0"/>
              <a:t>=25 </a:t>
            </a:r>
            <a:r>
              <a:rPr lang="en-US" sz="2400" dirty="0" err="1"/>
              <a:t>MissRate</a:t>
            </a:r>
            <a:r>
              <a:rPr lang="en-US" sz="2400" dirty="0"/>
              <a:t>=8% Penalty</a:t>
            </a:r>
            <a:r>
              <a:rPr lang="en-US" sz="2400" dirty="0" smtClean="0"/>
              <a:t>=40 </a:t>
            </a:r>
            <a:r>
              <a:rPr lang="en-US" sz="2400" dirty="0"/>
              <a:t>cycles </a:t>
            </a:r>
          </a:p>
          <a:p>
            <a:pPr marL="0" indent="0">
              <a:buNone/>
            </a:pPr>
            <a:r>
              <a:rPr lang="en-US" sz="2400" dirty="0"/>
              <a:t>With perfect memory it takes </a:t>
            </a:r>
            <a:r>
              <a:rPr lang="en-US" sz="2400" dirty="0" smtClean="0"/>
              <a:t>67 </a:t>
            </a:r>
            <a:r>
              <a:rPr lang="en-US" sz="2400" dirty="0"/>
              <a:t>cycles</a:t>
            </a:r>
          </a:p>
          <a:p>
            <a:pPr marL="0" indent="0">
              <a:buNone/>
            </a:pPr>
            <a:r>
              <a:rPr lang="en-US" sz="2400" dirty="0"/>
              <a:t>25 LD, 2 misses, add </a:t>
            </a:r>
            <a:r>
              <a:rPr lang="en-US" sz="2400" dirty="0" smtClean="0"/>
              <a:t>80 </a:t>
            </a:r>
            <a:r>
              <a:rPr lang="en-US" sz="2400" dirty="0"/>
              <a:t>cycles, so </a:t>
            </a:r>
            <a:r>
              <a:rPr lang="en-US" sz="2400" dirty="0" smtClean="0">
                <a:solidFill>
                  <a:srgbClr val="FF0000"/>
                </a:solidFill>
              </a:rPr>
              <a:t>147 </a:t>
            </a:r>
            <a:r>
              <a:rPr lang="en-US" sz="2400" dirty="0">
                <a:solidFill>
                  <a:srgbClr val="FF0000"/>
                </a:solidFill>
              </a:rPr>
              <a:t>cycles (IPC</a:t>
            </a:r>
            <a:r>
              <a:rPr lang="en-US" sz="2400" dirty="0" smtClean="0">
                <a:solidFill>
                  <a:srgbClr val="FF0000"/>
                </a:solidFill>
              </a:rPr>
              <a:t>=0.68)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6019800"/>
            <a:ext cx="8458200" cy="430887"/>
          </a:xfrm>
          <a:prstGeom prst="rect">
            <a:avLst/>
          </a:prstGeom>
          <a:solidFill>
            <a:srgbClr val="FF6600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ym typeface="Wingdings"/>
              </a:rPr>
              <a:t>Speedup = </a:t>
            </a:r>
            <a:r>
              <a:rPr lang="en-US" sz="2400" dirty="0" err="1">
                <a:sym typeface="Wingdings"/>
              </a:rPr>
              <a:t>Freq_Ratio</a:t>
            </a:r>
            <a:r>
              <a:rPr lang="en-US" sz="2400" dirty="0">
                <a:sym typeface="Wingdings"/>
              </a:rPr>
              <a:t> * </a:t>
            </a:r>
            <a:r>
              <a:rPr lang="en-US" sz="2400" dirty="0" err="1">
                <a:sym typeface="Wingdings"/>
              </a:rPr>
              <a:t>IPC_Ratio</a:t>
            </a:r>
            <a:r>
              <a:rPr lang="en-US" sz="2400" dirty="0">
                <a:sym typeface="Wingdings"/>
              </a:rPr>
              <a:t> = 2*</a:t>
            </a:r>
            <a:r>
              <a:rPr lang="en-US" sz="2400" dirty="0" smtClean="0">
                <a:sym typeface="Wingdings"/>
              </a:rPr>
              <a:t>(0.68/1.09)</a:t>
            </a:r>
            <a:r>
              <a:rPr lang="en-US" sz="2400" dirty="0">
                <a:sym typeface="Wingdings"/>
              </a:rPr>
              <a:t>= </a:t>
            </a:r>
            <a:r>
              <a:rPr lang="en-US" sz="2400" dirty="0" smtClean="0">
                <a:sym typeface="Wingdings"/>
              </a:rPr>
              <a:t>1.25x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77063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Model</a:t>
            </a:r>
            <a:endParaRPr 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516937" cy="501015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Shows that we need to improve branch prediction accuracy</a:t>
            </a:r>
            <a:br>
              <a:rPr lang="en-US" sz="2400" dirty="0" smtClean="0"/>
            </a:br>
            <a:r>
              <a:rPr lang="en-US" sz="2400" dirty="0" smtClean="0"/>
              <a:t>and reduce memory penalties for deeply pipeline machines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Otherwise the benefits of deep pipeline (higher frequency) gets offset by increasing CPI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How about Out-of-Order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It improves ILP exploitation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Memory Level Parallelism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Exercise</a:t>
            </a:r>
            <a:r>
              <a:rPr lang="en-US" sz="2400" dirty="0" smtClean="0"/>
              <a:t>: Assume efficiency loss from width is only 0.05N</a:t>
            </a:r>
          </a:p>
          <a:p>
            <a:pPr marL="0" indent="0">
              <a:buNone/>
            </a:pPr>
            <a:r>
              <a:rPr lang="en-US" sz="2400" dirty="0" smtClean="0"/>
              <a:t>And we send two load misses in flight, what is IPC/speedup?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2456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Speedup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47075" cy="4495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Two machines:  </a:t>
            </a:r>
            <a:r>
              <a:rPr lang="en-US" sz="2400" dirty="0" smtClean="0">
                <a:solidFill>
                  <a:srgbClr val="FF0000"/>
                </a:solidFill>
              </a:rPr>
              <a:t>IPC_A  </a:t>
            </a:r>
            <a:r>
              <a:rPr lang="en-US" sz="2400" dirty="0" err="1" smtClean="0">
                <a:solidFill>
                  <a:srgbClr val="FF0000"/>
                </a:solidFill>
              </a:rPr>
              <a:t>Freq_A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&amp; </a:t>
            </a:r>
            <a:r>
              <a:rPr lang="en-US" sz="2400" dirty="0" smtClean="0">
                <a:solidFill>
                  <a:srgbClr val="0000FF"/>
                </a:solidFill>
              </a:rPr>
              <a:t>IPC_B </a:t>
            </a:r>
            <a:r>
              <a:rPr lang="en-US" sz="2400" dirty="0" err="1" smtClean="0">
                <a:solidFill>
                  <a:srgbClr val="0000FF"/>
                </a:solidFill>
              </a:rPr>
              <a:t>Freq_B</a:t>
            </a: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Speedup = </a:t>
            </a:r>
            <a:r>
              <a:rPr lang="en-US" sz="2400" dirty="0" err="1" smtClean="0"/>
              <a:t>OldTime</a:t>
            </a:r>
            <a:r>
              <a:rPr lang="en-US" sz="2400" dirty="0" smtClean="0"/>
              <a:t>/</a:t>
            </a:r>
            <a:r>
              <a:rPr lang="en-US" sz="2400" dirty="0" err="1" smtClean="0"/>
              <a:t>NewTime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Speedup_B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Time_with_A</a:t>
            </a:r>
            <a:r>
              <a:rPr lang="en-US" sz="2400" dirty="0" smtClean="0"/>
              <a:t>/</a:t>
            </a:r>
            <a:r>
              <a:rPr lang="en-US" sz="2400" dirty="0" err="1" smtClean="0">
                <a:solidFill>
                  <a:srgbClr val="0000FF"/>
                </a:solidFill>
              </a:rPr>
              <a:t>Time_with_B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Exec Time inversely proportional to IPC &amp; </a:t>
            </a:r>
            <a:r>
              <a:rPr lang="en-US" sz="2400" dirty="0" err="1" smtClean="0"/>
              <a:t>Freq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Speedup_B</a:t>
            </a:r>
            <a:r>
              <a:rPr lang="en-US" sz="2400" dirty="0" smtClean="0"/>
              <a:t> = (</a:t>
            </a:r>
            <a:r>
              <a:rPr lang="en-US" sz="2400" dirty="0" err="1" smtClean="0">
                <a:solidFill>
                  <a:srgbClr val="0000FF"/>
                </a:solidFill>
              </a:rPr>
              <a:t>Freq_B</a:t>
            </a:r>
            <a:r>
              <a:rPr lang="en-US" sz="2400" dirty="0" smtClean="0">
                <a:solidFill>
                  <a:srgbClr val="0000FF"/>
                </a:solidFill>
              </a:rPr>
              <a:t>*IPC_B</a:t>
            </a:r>
            <a:r>
              <a:rPr lang="en-US" sz="2400" dirty="0" smtClean="0"/>
              <a:t>)   = </a:t>
            </a:r>
            <a:r>
              <a:rPr lang="en-US" sz="2400" dirty="0" err="1" smtClean="0">
                <a:solidFill>
                  <a:srgbClr val="0000FF"/>
                </a:solidFill>
              </a:rPr>
              <a:t>Freq_B</a:t>
            </a:r>
            <a:r>
              <a:rPr lang="en-US" sz="2400" dirty="0" smtClean="0">
                <a:solidFill>
                  <a:srgbClr val="0000FF"/>
                </a:solidFill>
              </a:rPr>
              <a:t>        IPC_B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                           (</a:t>
            </a:r>
            <a:r>
              <a:rPr lang="en-US" sz="2400" dirty="0" err="1" smtClean="0">
                <a:solidFill>
                  <a:srgbClr val="FF0000"/>
                </a:solidFill>
              </a:rPr>
              <a:t>Freq_A</a:t>
            </a:r>
            <a:r>
              <a:rPr lang="en-US" sz="2400" dirty="0" smtClean="0">
                <a:solidFill>
                  <a:srgbClr val="FF0000"/>
                </a:solidFill>
              </a:rPr>
              <a:t>*IPC_A</a:t>
            </a:r>
            <a:r>
              <a:rPr lang="en-US" sz="2400" dirty="0" smtClean="0"/>
              <a:t>)      </a:t>
            </a:r>
            <a:r>
              <a:rPr lang="en-US" sz="2400" dirty="0" err="1" smtClean="0">
                <a:solidFill>
                  <a:srgbClr val="FF0000"/>
                </a:solidFill>
              </a:rPr>
              <a:t>Freq_A</a:t>
            </a:r>
            <a:r>
              <a:rPr lang="en-US" sz="2400" dirty="0" smtClean="0">
                <a:solidFill>
                  <a:srgbClr val="FF0000"/>
                </a:solidFill>
              </a:rPr>
              <a:t>        IPC_A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743200" y="4876800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10200" y="4876800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4800600"/>
            <a:ext cx="22860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705600" y="4800600"/>
            <a:ext cx="22860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86600" y="4876800"/>
            <a:ext cx="114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0" y="5867400"/>
            <a:ext cx="7467600" cy="430887"/>
          </a:xfrm>
          <a:prstGeom prst="rect">
            <a:avLst/>
          </a:prstGeom>
          <a:solidFill>
            <a:srgbClr val="FF66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Speedup Equals Frequency Ratio times IPC Ratio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1000" y="4191000"/>
            <a:ext cx="8153400" cy="1371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sx="0" sy="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150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CPI Analysis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Lets build a simple model based 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Cycles Per Instruction (CPI stack)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Perfect CPI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CPI due to ILP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CPI due to Branch Predictor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CPI due 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019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CPI and ILP limitations</a:t>
            </a:r>
            <a:endParaRPr 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Perfect CPI depends on Machine width</a:t>
            </a:r>
          </a:p>
          <a:p>
            <a:pPr lvl="1"/>
            <a:r>
              <a:rPr lang="en-US" dirty="0" smtClean="0"/>
              <a:t>N wide cannot give an IPC more than N </a:t>
            </a:r>
          </a:p>
          <a:p>
            <a:endParaRPr lang="en-US" dirty="0" smtClean="0"/>
          </a:p>
          <a:p>
            <a:r>
              <a:rPr lang="en-US" dirty="0" smtClean="0"/>
              <a:t>Perfect CPI is not obtainable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ILP limitation (more divergence for high N)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Branch </a:t>
            </a:r>
            <a:r>
              <a:rPr lang="en-US" dirty="0" err="1" smtClean="0"/>
              <a:t>misprediction</a:t>
            </a:r>
            <a:r>
              <a:rPr lang="en-US" dirty="0" smtClean="0"/>
              <a:t>  (flush pipeline)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Memory limitations (bubbles from cache miss)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CPI and ILP limitations</a:t>
            </a:r>
            <a:endParaRPr 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Perfect CPI depends on Machine width</a:t>
            </a:r>
          </a:p>
          <a:p>
            <a:pPr lvl="1"/>
            <a:r>
              <a:rPr lang="en-US" dirty="0" smtClean="0"/>
              <a:t>N wide cannot give an IPC more than N </a:t>
            </a:r>
          </a:p>
          <a:p>
            <a:endParaRPr lang="en-US" dirty="0" smtClean="0"/>
          </a:p>
          <a:p>
            <a:r>
              <a:rPr lang="en-US" dirty="0" smtClean="0"/>
              <a:t>Perfect CPI is not obtainable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ILP limitation (more divergence for high N)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Branch </a:t>
            </a:r>
            <a:r>
              <a:rPr lang="en-US" dirty="0" err="1" smtClean="0"/>
              <a:t>misprediction</a:t>
            </a:r>
            <a:r>
              <a:rPr lang="en-US" dirty="0" smtClean="0"/>
              <a:t>  (flush pipeline)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Memory limitations (bubbles from cache miss)</a:t>
            </a:r>
          </a:p>
          <a:p>
            <a:pPr lvl="1"/>
            <a:r>
              <a:rPr lang="en-US" dirty="0" smtClean="0"/>
              <a:t> Many other (TLB miss, port contention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720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Exploitation</a:t>
            </a:r>
            <a:endParaRPr 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Difficult to find many independent instruction every cycle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Example: Lets say for an N-wide issue </a:t>
            </a:r>
            <a:r>
              <a:rPr lang="en-US" sz="2400" dirty="0"/>
              <a:t>machine (N&lt;= 5)</a:t>
            </a:r>
          </a:p>
          <a:p>
            <a:pPr marL="0" indent="0">
              <a:buNone/>
            </a:pPr>
            <a:r>
              <a:rPr lang="en-US" sz="2400" dirty="0" smtClean="0"/>
              <a:t> we lose 0.1*N of issue width from limited ILP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08666"/>
              </p:ext>
            </p:extLst>
          </p:nvPr>
        </p:nvGraphicFramePr>
        <p:xfrm>
          <a:off x="685800" y="3733800"/>
          <a:ext cx="7772400" cy="2021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Perfect IPC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ILP limited</a:t>
                      </a:r>
                    </a:p>
                    <a:p>
                      <a:pPr algn="ctr"/>
                      <a:r>
                        <a:rPr lang="en-US" dirty="0" smtClean="0"/>
                        <a:t>IPC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3753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Add Branches Now</a:t>
            </a:r>
            <a:endParaRPr 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Lets say Branch Prediction accuracy is 95% and a conditional branch happens once every 5 instructions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Thus, pipeline </a:t>
            </a:r>
            <a:r>
              <a:rPr lang="en-US" sz="2400" smtClean="0"/>
              <a:t>gets flushed </a:t>
            </a:r>
            <a:r>
              <a:rPr lang="en-US" sz="2400" dirty="0" smtClean="0"/>
              <a:t>once every 100 instructions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Penalty depends on pipeline length (say L)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To a first order, if we have pipeline width W and length L we will flush L*W instructions every 100 instructions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010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Pipeline Length</a:t>
            </a:r>
            <a:endParaRPr 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Let L=10 and W=4, 1GHz. To execute 100 instructions: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A perfect machine need </a:t>
            </a:r>
            <a:r>
              <a:rPr lang="en-US" sz="2400" dirty="0" smtClean="0">
                <a:solidFill>
                  <a:srgbClr val="FF0000"/>
                </a:solidFill>
              </a:rPr>
              <a:t>25 cycles </a:t>
            </a:r>
            <a:r>
              <a:rPr lang="en-US" sz="2400" dirty="0" smtClean="0"/>
              <a:t>(IPC=</a:t>
            </a:r>
            <a:r>
              <a:rPr lang="en-US" sz="2400" dirty="0"/>
              <a:t>4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ILP limited (perfect </a:t>
            </a:r>
            <a:r>
              <a:rPr lang="en-US" sz="2400" dirty="0" err="1" smtClean="0"/>
              <a:t>BP+mem</a:t>
            </a:r>
            <a:r>
              <a:rPr lang="en-US" sz="2400" dirty="0" smtClean="0"/>
              <a:t>): </a:t>
            </a:r>
            <a:r>
              <a:rPr lang="en-US" sz="2400" dirty="0" smtClean="0">
                <a:solidFill>
                  <a:srgbClr val="FF0000"/>
                </a:solidFill>
              </a:rPr>
              <a:t>42 cycles </a:t>
            </a:r>
            <a:r>
              <a:rPr lang="en-US" sz="2400" dirty="0" smtClean="0">
                <a:solidFill>
                  <a:srgbClr val="0D0D0D"/>
                </a:solidFill>
              </a:rPr>
              <a:t>(IPC=2.4)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Every 100 instructions nothing for 10 cycles (branch </a:t>
            </a:r>
            <a:r>
              <a:rPr lang="en-US" sz="2400" dirty="0" err="1" smtClean="0"/>
              <a:t>mispredict</a:t>
            </a:r>
            <a:r>
              <a:rPr lang="en-US" sz="2400" dirty="0" smtClean="0"/>
              <a:t>), so 100 instructions in </a:t>
            </a:r>
            <a:r>
              <a:rPr lang="en-US" sz="2400" dirty="0" smtClean="0">
                <a:solidFill>
                  <a:srgbClr val="FF0000"/>
                </a:solidFill>
              </a:rPr>
              <a:t>52 cycles </a:t>
            </a:r>
            <a:r>
              <a:rPr lang="en-US" sz="2400" dirty="0" smtClean="0">
                <a:sym typeface="Wingdings"/>
              </a:rPr>
              <a:t>  IPC=1.94  </a:t>
            </a: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/>
              </a:rPr>
              <a:t>If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L=25 @ 2GHz then </a:t>
            </a:r>
            <a:r>
              <a:rPr lang="en-US" sz="2400" dirty="0" err="1" smtClean="0">
                <a:sym typeface="Wingdings"/>
              </a:rPr>
              <a:t>mispredict</a:t>
            </a:r>
            <a:r>
              <a:rPr lang="en-US" sz="2400" dirty="0" smtClean="0">
                <a:sym typeface="Wingdings"/>
              </a:rPr>
              <a:t> penalty is 25 cycle </a:t>
            </a:r>
            <a:br>
              <a:rPr lang="en-US" sz="2400" dirty="0" smtClean="0">
                <a:sym typeface="Wingdings"/>
              </a:rPr>
            </a:br>
            <a:r>
              <a:rPr lang="en-US" sz="2400" dirty="0" smtClean="0">
                <a:sym typeface="Wingdings"/>
              </a:rPr>
              <a:t>100 instructions take 42+25=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67 cycles </a:t>
            </a:r>
            <a:r>
              <a:rPr lang="en-US" sz="2400" dirty="0" smtClean="0">
                <a:sym typeface="Wingdings"/>
              </a:rPr>
              <a:t> IPC=100/67= 1.5</a:t>
            </a: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5867400"/>
            <a:ext cx="8458200" cy="430887"/>
          </a:xfrm>
          <a:prstGeom prst="rect">
            <a:avLst/>
          </a:prstGeom>
          <a:solidFill>
            <a:srgbClr val="FF6600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ym typeface="Wingdings"/>
              </a:rPr>
              <a:t>Speedup = </a:t>
            </a:r>
            <a:r>
              <a:rPr lang="en-US" sz="2400" dirty="0" err="1">
                <a:sym typeface="Wingdings"/>
              </a:rPr>
              <a:t>Freq_Ratio</a:t>
            </a:r>
            <a:r>
              <a:rPr lang="en-US" sz="2400" dirty="0">
                <a:sym typeface="Wingdings"/>
              </a:rPr>
              <a:t> * </a:t>
            </a:r>
            <a:r>
              <a:rPr lang="en-US" sz="2400" dirty="0" err="1">
                <a:sym typeface="Wingdings"/>
              </a:rPr>
              <a:t>IPC_Ratio</a:t>
            </a:r>
            <a:r>
              <a:rPr lang="en-US" sz="2400" dirty="0">
                <a:sym typeface="Wingdings"/>
              </a:rPr>
              <a:t> = 2*(1.5/1.94)= </a:t>
            </a:r>
            <a:r>
              <a:rPr lang="en-US" sz="2400" dirty="0" smtClean="0">
                <a:sym typeface="Wingdings"/>
              </a:rPr>
              <a:t>1.55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50335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on?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800" y="2209800"/>
            <a:ext cx="640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47800" y="1676400"/>
            <a:ext cx="10668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IPC=2.4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47800" y="1524000"/>
            <a:ext cx="10668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8800" y="12192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14600" y="1524000"/>
            <a:ext cx="3048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11430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19400" y="1676400"/>
            <a:ext cx="10668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IPC=2.4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000" y="1676400"/>
            <a:ext cx="10668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IPC=2.4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0" y="1828800"/>
            <a:ext cx="148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Time(cycles)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828800"/>
            <a:ext cx="70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L=10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447800" y="3352800"/>
            <a:ext cx="640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447800" y="2819400"/>
            <a:ext cx="10668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IPC=2.4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47800" y="2667000"/>
            <a:ext cx="10668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28800" y="23622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90800" y="25908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24200" y="2819400"/>
            <a:ext cx="10668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IPC=2.4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00600" y="2819400"/>
            <a:ext cx="10668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IPC=2.4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59887" y="2971800"/>
            <a:ext cx="148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Time(cycles)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2895600"/>
            <a:ext cx="70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L=25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62600" y="1676400"/>
            <a:ext cx="10668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IPC=2.4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514600" y="30480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91000" y="30480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67400" y="30480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77000" y="2819400"/>
            <a:ext cx="1066800" cy="5334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IPC=2.4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52400" y="3593068"/>
            <a:ext cx="8637641" cy="2643664"/>
            <a:chOff x="152400" y="3593068"/>
            <a:chExt cx="8637641" cy="2643664"/>
          </a:xfrm>
        </p:grpSpPr>
        <p:grpSp>
          <p:nvGrpSpPr>
            <p:cNvPr id="84" name="Group 83"/>
            <p:cNvGrpSpPr/>
            <p:nvPr/>
          </p:nvGrpSpPr>
          <p:grpSpPr>
            <a:xfrm>
              <a:off x="152400" y="3657600"/>
              <a:ext cx="8637641" cy="2579132"/>
              <a:chOff x="152400" y="3657600"/>
              <a:chExt cx="8637641" cy="2579132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371600" y="4648200"/>
                <a:ext cx="6400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1371600" y="4114800"/>
                <a:ext cx="10668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IPC=2.4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371600" y="3962400"/>
                <a:ext cx="10668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00200" y="3657600"/>
                <a:ext cx="685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42ns</a:t>
                </a:r>
                <a:endParaRPr lang="en-US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2438400" y="3962400"/>
                <a:ext cx="3048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2743200" y="4114800"/>
                <a:ext cx="10668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IPC=2.4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114800" y="4114800"/>
                <a:ext cx="10668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IPC=2.4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781800" y="4267200"/>
                <a:ext cx="1779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Time(</a:t>
                </a:r>
                <a:r>
                  <a:rPr lang="en-US" dirty="0" err="1" smtClean="0"/>
                  <a:t>nano</a:t>
                </a:r>
                <a:r>
                  <a:rPr lang="en-US" dirty="0" smtClean="0"/>
                  <a:t> sec)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52400" y="4267200"/>
                <a:ext cx="7747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L=10</a:t>
                </a:r>
              </a:p>
              <a:p>
                <a:r>
                  <a:rPr lang="en-US" dirty="0" smtClean="0"/>
                  <a:t>1GHz</a:t>
                </a:r>
                <a:endParaRPr lang="en-US" dirty="0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1371600" y="5791200"/>
                <a:ext cx="6400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1371600" y="5257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IPC=2.4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371600" y="5105400"/>
                <a:ext cx="5334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295400" y="4724400"/>
                <a:ext cx="685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21ns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010400" y="5410200"/>
                <a:ext cx="1779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Time(</a:t>
                </a:r>
                <a:r>
                  <a:rPr lang="en-US" dirty="0" err="1" smtClean="0"/>
                  <a:t>nano</a:t>
                </a:r>
                <a:r>
                  <a:rPr lang="en-US" dirty="0" smtClean="0"/>
                  <a:t> sec)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52400" y="5334000"/>
                <a:ext cx="7747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L=25</a:t>
                </a:r>
              </a:p>
              <a:p>
                <a:r>
                  <a:rPr lang="en-US" dirty="0" smtClean="0"/>
                  <a:t>2GHz</a:t>
                </a:r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486400" y="4114800"/>
                <a:ext cx="10668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IPC=2.4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1905000" y="5486400"/>
                <a:ext cx="3048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09800" y="5257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IPC=2.4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600200" y="5867400"/>
                <a:ext cx="877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12.5ns</a:t>
                </a:r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2743200" y="5486400"/>
                <a:ext cx="3048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3048000" y="5257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IPC=2.4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3581400" y="5486400"/>
                <a:ext cx="30480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3886200" y="5257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</a:rPr>
                  <a:t>IPC=2.4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H="1">
                <a:off x="2209800" y="4648200"/>
                <a:ext cx="533400" cy="60960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371600" y="4648200"/>
                <a:ext cx="0" cy="68580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2286000" y="3593068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1057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24163</TotalTime>
  <Words>607</Words>
  <Application>Microsoft Macintosh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2_Powerpoint_FINAL</vt:lpstr>
      <vt:lpstr>1_Powerpoint_FINAL</vt:lpstr>
      <vt:lpstr>ECE4100/ECE6100/CS4290/CS6290</vt:lpstr>
      <vt:lpstr>Comparing Speedup</vt:lpstr>
      <vt:lpstr>CPI Analysis</vt:lpstr>
      <vt:lpstr>Perfect CPI and ILP limitations</vt:lpstr>
      <vt:lpstr>Perfect CPI and ILP limitations</vt:lpstr>
      <vt:lpstr>ILP Exploitation</vt:lpstr>
      <vt:lpstr>Lets Add Branches Now</vt:lpstr>
      <vt:lpstr>Impact of Pipeline Length</vt:lpstr>
      <vt:lpstr>What is going on?</vt:lpstr>
      <vt:lpstr>Now Lets Add Imperfect Memory</vt:lpstr>
      <vt:lpstr>Simple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6290 Chapter 1</dc:title>
  <dc:creator>hyesoon</dc:creator>
  <cp:lastModifiedBy>Moin Qureshi</cp:lastModifiedBy>
  <cp:revision>190</cp:revision>
  <dcterms:created xsi:type="dcterms:W3CDTF">2008-08-10T18:43:06Z</dcterms:created>
  <dcterms:modified xsi:type="dcterms:W3CDTF">2018-09-13T18:17:39Z</dcterms:modified>
</cp:coreProperties>
</file>