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4" r:id="rId2"/>
    <p:sldId id="1174" r:id="rId3"/>
    <p:sldId id="1177" r:id="rId4"/>
    <p:sldId id="1180" r:id="rId5"/>
    <p:sldId id="1181" r:id="rId6"/>
    <p:sldId id="1184" r:id="rId7"/>
    <p:sldId id="1186" r:id="rId8"/>
    <p:sldId id="1211" r:id="rId9"/>
    <p:sldId id="1212" r:id="rId10"/>
    <p:sldId id="121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16" autoAdjust="0"/>
  </p:normalViewPr>
  <p:slideViewPr>
    <p:cSldViewPr>
      <p:cViewPr varScale="1">
        <p:scale>
          <a:sx n="87" d="100"/>
          <a:sy n="87" d="100"/>
        </p:scale>
        <p:origin x="-2160" y="-112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CF057E2-8D34-BC42-A799-B72831378BB1}" type="datetime1">
              <a:rPr lang="en-US"/>
              <a:pPr>
                <a:defRPr/>
              </a:pPr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D55476B-A0AC-4144-8A42-C43F83159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60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11352D-F5C6-BE4C-BEB6-3734F201D232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1C8653-16CD-F449-9C7F-BC05A1600B90}" type="slidenum">
              <a:rPr lang="en-US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9C51F45-879C-3B43-BED9-D85AA9F92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36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CCFE3-647F-C349-AD25-E67102D82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03074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02B30-8A33-DC4E-978B-B8E72614B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15100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8A308-F144-0A41-A4D5-43399542D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5465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FB8D6-6DB1-BD4C-9D94-B624EADBB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993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40CB6-A62A-724E-A1E9-927DB217A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3011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AD48B-98BD-2442-B3C5-C4B5D3CB5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1065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9EC78-C4E4-9C4A-9925-9B97FC2B8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06641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B6619-AF9E-D245-9E3F-FCBD58D63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9848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A4600-B7E7-8D49-8276-841D1BDD3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1754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E0480-6C1B-6E47-94A3-C0A506881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2429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71C55-46F1-9C49-8E59-D43D74AAE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27093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678BAE9-A8F4-7F4B-840E-6EE3B8BDD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32" r:id="rId2"/>
    <p:sldLayoutId id="2147484533" r:id="rId3"/>
    <p:sldLayoutId id="2147484534" r:id="rId4"/>
    <p:sldLayoutId id="2147484535" r:id="rId5"/>
    <p:sldLayoutId id="2147484536" r:id="rId6"/>
    <p:sldLayoutId id="2147484537" r:id="rId7"/>
    <p:sldLayoutId id="2147484538" r:id="rId8"/>
    <p:sldLayoutId id="2147484539" r:id="rId9"/>
    <p:sldLayoutId id="2147484540" r:id="rId10"/>
    <p:sldLayoutId id="2147484541" r:id="rId11"/>
    <p:sldLayoutId id="2147484542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" y="1250950"/>
            <a:ext cx="8686800" cy="1720850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latin typeface="Garamond" charset="0"/>
              </a:rPr>
              <a:t>Vector</a:t>
            </a:r>
            <a:r>
              <a:rPr lang="en-US" sz="4000" dirty="0">
                <a:latin typeface="Garamond" charset="0"/>
              </a:rPr>
              <a:t> </a:t>
            </a:r>
            <a:r>
              <a:rPr lang="en-US" sz="4000" dirty="0" smtClean="0">
                <a:latin typeface="Garamond" charset="0"/>
              </a:rPr>
              <a:t>and </a:t>
            </a:r>
            <a:r>
              <a:rPr lang="en-US" sz="4000" dirty="0" smtClean="0">
                <a:latin typeface="Garamond" charset="0"/>
              </a:rPr>
              <a:t>SIMD</a:t>
            </a:r>
            <a:endParaRPr lang="en-US" sz="4000" dirty="0">
              <a:latin typeface="Garamond" charset="0"/>
            </a:endParaRPr>
          </a:p>
        </p:txBody>
      </p:sp>
      <p:sp>
        <p:nvSpPr>
          <p:cNvPr id="1536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algn="r" eaLnBrk="1" hangingPunct="1">
              <a:buFont typeface="Wingdings" charset="0"/>
              <a:buNone/>
            </a:pPr>
            <a:endParaRPr lang="en-US" dirty="0" smtClean="0">
              <a:solidFill>
                <a:srgbClr val="003399"/>
              </a:solidFill>
              <a:latin typeface="Tahoma" charset="0"/>
            </a:endParaRPr>
          </a:p>
          <a:p>
            <a:pPr algn="r" eaLnBrk="1" hangingPunct="1">
              <a:buFont typeface="Wingdings" charset="0"/>
              <a:buNone/>
            </a:pPr>
            <a:endParaRPr lang="en-US" dirty="0">
              <a:solidFill>
                <a:srgbClr val="003399"/>
              </a:solidFill>
              <a:latin typeface="Tahoma" charset="0"/>
            </a:endParaRPr>
          </a:p>
          <a:p>
            <a:pPr algn="r" eaLnBrk="1" hangingPunct="1">
              <a:buFont typeface="Wingdings" charset="0"/>
              <a:buNone/>
            </a:pPr>
            <a:r>
              <a:rPr lang="en-US" dirty="0" smtClean="0">
                <a:solidFill>
                  <a:srgbClr val="003399"/>
                </a:solidFill>
                <a:latin typeface="Tahoma" charset="0"/>
              </a:rPr>
              <a:t>Slides derived from Prof</a:t>
            </a:r>
            <a:r>
              <a:rPr lang="en-US" dirty="0">
                <a:solidFill>
                  <a:srgbClr val="003399"/>
                </a:solidFill>
                <a:latin typeface="Tahoma" charset="0"/>
              </a:rPr>
              <a:t>. </a:t>
            </a:r>
            <a:r>
              <a:rPr lang="en-US" dirty="0" err="1">
                <a:solidFill>
                  <a:srgbClr val="003399"/>
                </a:solidFill>
                <a:latin typeface="Tahoma" charset="0"/>
              </a:rPr>
              <a:t>Onur</a:t>
            </a:r>
            <a:r>
              <a:rPr lang="en-US" dirty="0">
                <a:solidFill>
                  <a:srgbClr val="003399"/>
                </a:solidFill>
                <a:latin typeface="Tahoma" charset="0"/>
              </a:rPr>
              <a:t> </a:t>
            </a:r>
            <a:r>
              <a:rPr lang="en-US" dirty="0" err="1" smtClean="0">
                <a:solidFill>
                  <a:srgbClr val="003399"/>
                </a:solidFill>
                <a:latin typeface="Tahoma" charset="0"/>
              </a:rPr>
              <a:t>Mutlu</a:t>
            </a:r>
            <a:r>
              <a:rPr lang="en-US" dirty="0" smtClean="0">
                <a:solidFill>
                  <a:srgbClr val="003399"/>
                </a:solidFill>
                <a:latin typeface="Tahoma" charset="0"/>
              </a:rPr>
              <a:t> (CMU)</a:t>
            </a:r>
            <a:endParaRPr lang="en-US" dirty="0">
              <a:solidFill>
                <a:srgbClr val="003399"/>
              </a:solidFill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MMX Example: Image Overlaying (I)</a:t>
            </a:r>
          </a:p>
        </p:txBody>
      </p:sp>
      <p:sp>
        <p:nvSpPr>
          <p:cNvPr id="11059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3B2FC6-1C16-C243-9500-6C3345EE4E9E}" type="slidenum">
              <a:rPr lang="en-US" sz="1600">
                <a:latin typeface="Garamond" charset="0"/>
              </a:rPr>
              <a:pPr eaLnBrk="1" hangingPunct="1"/>
              <a:t>10</a:t>
            </a:fld>
            <a:endParaRPr lang="en-US" sz="1600">
              <a:latin typeface="Garamond" charset="0"/>
            </a:endParaRPr>
          </a:p>
        </p:txBody>
      </p:sp>
      <p:pic>
        <p:nvPicPr>
          <p:cNvPr id="1105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96950"/>
            <a:ext cx="7829550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SIMD Processing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Single instruction operates on multiple data elements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In time or in space</a:t>
            </a:r>
          </a:p>
          <a:p>
            <a:r>
              <a:rPr lang="en-US" dirty="0">
                <a:latin typeface="Tahoma" charset="0"/>
              </a:rPr>
              <a:t>Multiple processing elements 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0A8649-5C05-1A4D-A0C3-1BB5A7BD808A}" type="slidenum">
              <a:rPr lang="en-US" sz="1600">
                <a:latin typeface="Garamond" charset="0"/>
              </a:rPr>
              <a:pPr eaLnBrk="1" hangingPunct="1"/>
              <a:t>2</a:t>
            </a:fld>
            <a:endParaRPr lang="en-US" sz="16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 vector is a one-dimensional array of numbers</a:t>
            </a:r>
          </a:p>
          <a:p>
            <a:r>
              <a:rPr lang="en-US">
                <a:latin typeface="Tahoma" charset="0"/>
              </a:rPr>
              <a:t>Many scientific/commercial programs use vectors</a:t>
            </a:r>
          </a:p>
          <a:p>
            <a:pPr lvl="2">
              <a:buFont typeface="ZapfDingbat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for (i = 0; i&lt;=49; i++)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C[i] = (A[i] + B[i]) / 2</a:t>
            </a:r>
          </a:p>
          <a:p>
            <a:pPr lvl="2"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A vector processor is one whose instructions operate on vectors rather than scalar (single data) values</a:t>
            </a:r>
            <a:endParaRPr lang="en-US">
              <a:latin typeface="Tahoma" charset="0"/>
            </a:endParaRPr>
          </a:p>
          <a:p>
            <a:r>
              <a:rPr lang="en-US">
                <a:latin typeface="Tahoma" charset="0"/>
              </a:rPr>
              <a:t>Basic requirements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Need to load/store vectors </a:t>
            </a:r>
            <a:r>
              <a:rPr lang="en-US" sz="2000">
                <a:latin typeface="Tahoma" charset="0"/>
                <a:ea typeface="ＭＳ Ｐゴシック" charset="0"/>
                <a:sym typeface="Wingdings" charset="0"/>
              </a:rPr>
              <a:t> </a:t>
            </a:r>
            <a:r>
              <a:rPr lang="en-US" sz="2000">
                <a:solidFill>
                  <a:srgbClr val="0000FF"/>
                </a:solidFill>
                <a:latin typeface="Tahoma" charset="0"/>
                <a:ea typeface="ＭＳ Ｐゴシック" charset="0"/>
                <a:sym typeface="Wingdings" charset="0"/>
              </a:rPr>
              <a:t>vector registers (contain vectors)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  <a:sym typeface="Wingdings" charset="0"/>
              </a:rPr>
              <a:t>Need to operate on vectors of different lengths  </a:t>
            </a:r>
            <a:r>
              <a:rPr lang="en-US" sz="2000">
                <a:solidFill>
                  <a:srgbClr val="0000FF"/>
                </a:solidFill>
                <a:latin typeface="Tahoma" charset="0"/>
                <a:ea typeface="ＭＳ Ｐゴシック" charset="0"/>
                <a:sym typeface="Wingdings" charset="0"/>
              </a:rPr>
              <a:t>vector length register (VLEN)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  <a:sym typeface="Wingdings" charset="0"/>
              </a:rPr>
              <a:t>Elements of a vector might be stored apart from each other in memory  </a:t>
            </a:r>
            <a:r>
              <a:rPr lang="en-US" sz="2000">
                <a:solidFill>
                  <a:srgbClr val="0000FF"/>
                </a:solidFill>
                <a:latin typeface="Tahoma" charset="0"/>
                <a:ea typeface="ＭＳ Ｐゴシック" charset="0"/>
                <a:sym typeface="Wingdings" charset="0"/>
              </a:rPr>
              <a:t>vector stride register (VSTR)</a:t>
            </a:r>
          </a:p>
          <a:p>
            <a:pPr lvl="2"/>
            <a:r>
              <a:rPr lang="en-US" sz="1800">
                <a:solidFill>
                  <a:srgbClr val="0000FF"/>
                </a:solidFill>
                <a:latin typeface="Tahoma" charset="0"/>
                <a:ea typeface="ＭＳ Ｐゴシック" charset="0"/>
                <a:sym typeface="Wingdings" charset="0"/>
              </a:rPr>
              <a:t>Stride: distance between two elements of a vector</a:t>
            </a:r>
          </a:p>
          <a:p>
            <a:pPr lvl="2"/>
            <a:endParaRPr lang="en-US">
              <a:latin typeface="Tahoma" charset="0"/>
              <a:ea typeface="ＭＳ Ｐゴシック" charset="0"/>
              <a:sym typeface="Wingdings" charset="0"/>
            </a:endParaRP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0C63DE-4ADB-7945-857C-8514D052C5BC}" type="slidenum">
              <a:rPr lang="en-US" sz="1600">
                <a:latin typeface="Garamond" charset="0"/>
              </a:rPr>
              <a:pPr eaLnBrk="1" hangingPunct="1"/>
              <a:t>3</a:t>
            </a:fld>
            <a:endParaRPr lang="en-US" sz="16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Processors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A vector instruction performs an operation on each element in consecutive cycles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Vector functional units are pipelined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Each pipeline stage operates on a different data element</a:t>
            </a:r>
          </a:p>
          <a:p>
            <a:pPr lvl="1"/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Vector instructions allow deeper pipelines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No intra-vector dependencies </a:t>
            </a:r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 no hardware interlocking within a vector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No control flow within a vector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sym typeface="Wingdings" charset="0"/>
              </a:rPr>
              <a:t>Known stride allows prefetching of vectors into cache/memory</a:t>
            </a: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32BBDE-B72C-A747-BB19-74DC59C28413}" type="slidenum">
              <a:rPr lang="en-US" sz="1600">
                <a:latin typeface="Garamond" charset="0"/>
              </a:rPr>
              <a:pPr eaLnBrk="1" hangingPunct="1"/>
              <a:t>4</a:t>
            </a:fld>
            <a:endParaRPr lang="en-US" sz="16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Processor Advantages</a:t>
            </a: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Tahoma" charset="0"/>
              </a:rPr>
              <a:t>+ No dependencies within a vector 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Pipelining, parallelization work well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Can have very deep pipelines, no dependencies! </a:t>
            </a:r>
          </a:p>
          <a:p>
            <a:endParaRPr lang="en-US" sz="2200"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+ Each instruction generates a lot of work </a:t>
            </a:r>
          </a:p>
          <a:p>
            <a:pPr lvl="1"/>
            <a:r>
              <a:rPr lang="en-US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Reduces instruction fetch bandwidth</a:t>
            </a:r>
          </a:p>
          <a:p>
            <a:endParaRPr lang="en-US" sz="2200"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+ Highly </a:t>
            </a:r>
            <a:r>
              <a:rPr lang="en-US">
                <a:solidFill>
                  <a:srgbClr val="FF0000"/>
                </a:solidFill>
                <a:latin typeface="Tahoma" charset="0"/>
              </a:rPr>
              <a:t>regular memory access pattern 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Interleaving multiple banks for higher memory bandwidth</a:t>
            </a:r>
          </a:p>
          <a:p>
            <a:pPr lvl="1"/>
            <a:r>
              <a:rPr lang="en-US" sz="2000">
                <a:latin typeface="Tahoma" charset="0"/>
                <a:ea typeface="ＭＳ Ｐゴシック" charset="0"/>
              </a:rPr>
              <a:t>Prefetching</a:t>
            </a:r>
          </a:p>
          <a:p>
            <a:endParaRPr lang="en-US" sz="2200"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Tahoma" charset="0"/>
              </a:rPr>
              <a:t>+ No need to explicitly code loops </a:t>
            </a:r>
          </a:p>
          <a:p>
            <a:pPr lvl="1"/>
            <a:r>
              <a:rPr lang="en-US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Fewer branches in the instruction sequence</a:t>
            </a:r>
          </a:p>
          <a:p>
            <a:endParaRPr lang="en-US">
              <a:latin typeface="Tahoma" charset="0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D5A1B7-A0A2-D346-8BE1-E052D50E5CBD}" type="slidenum">
              <a:rPr lang="en-US" sz="1600">
                <a:latin typeface="Garamond" charset="0"/>
              </a:rPr>
              <a:pPr eaLnBrk="1" hangingPunct="1"/>
              <a:t>5</a:t>
            </a:fld>
            <a:endParaRPr lang="en-US" sz="16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Registers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Each </a:t>
            </a:r>
            <a:r>
              <a:rPr lang="en-US">
                <a:solidFill>
                  <a:srgbClr val="0000FF"/>
                </a:solidFill>
                <a:latin typeface="Tahoma" charset="0"/>
              </a:rPr>
              <a:t>vector data register </a:t>
            </a:r>
            <a:r>
              <a:rPr lang="en-US">
                <a:latin typeface="Tahoma" charset="0"/>
              </a:rPr>
              <a:t>holds N M-bit values</a:t>
            </a:r>
          </a:p>
          <a:p>
            <a:r>
              <a:rPr lang="en-US">
                <a:solidFill>
                  <a:srgbClr val="0000FF"/>
                </a:solidFill>
                <a:latin typeface="Tahoma" charset="0"/>
              </a:rPr>
              <a:t>Vector control registers</a:t>
            </a:r>
            <a:r>
              <a:rPr lang="en-US">
                <a:latin typeface="Tahoma" charset="0"/>
              </a:rPr>
              <a:t>: VLEN, VSTR, VMASK</a:t>
            </a:r>
          </a:p>
          <a:p>
            <a:r>
              <a:rPr lang="en-GB">
                <a:solidFill>
                  <a:srgbClr val="0000FF"/>
                </a:solidFill>
                <a:latin typeface="Tahoma" charset="0"/>
              </a:rPr>
              <a:t>Vector Mask Register </a:t>
            </a:r>
            <a:r>
              <a:rPr lang="en-GB">
                <a:latin typeface="Tahoma" charset="0"/>
              </a:rPr>
              <a:t>(VMASK)</a:t>
            </a:r>
          </a:p>
          <a:p>
            <a:pPr lvl="1"/>
            <a:r>
              <a:rPr lang="en-GB" sz="2400">
                <a:latin typeface="Tahoma" charset="0"/>
                <a:ea typeface="ＭＳ Ｐゴシック" charset="0"/>
              </a:rPr>
              <a:t>Indicates which elements of vector to operate on</a:t>
            </a:r>
          </a:p>
          <a:p>
            <a:pPr lvl="1"/>
            <a:r>
              <a:rPr lang="en-GB" sz="2400">
                <a:latin typeface="Tahoma" charset="0"/>
                <a:ea typeface="ＭＳ Ｐゴシック" charset="0"/>
              </a:rPr>
              <a:t>Set by vector test instructions</a:t>
            </a:r>
          </a:p>
          <a:p>
            <a:pPr lvl="2"/>
            <a:r>
              <a:rPr lang="en-GB">
                <a:latin typeface="Tahoma" charset="0"/>
                <a:ea typeface="ＭＳ Ｐゴシック" charset="0"/>
              </a:rPr>
              <a:t>e.g., VMASK[i] = (V</a:t>
            </a:r>
            <a:r>
              <a:rPr lang="en-GB" baseline="-33000">
                <a:latin typeface="Tahoma" charset="0"/>
                <a:ea typeface="ＭＳ Ｐゴシック" charset="0"/>
              </a:rPr>
              <a:t>k</a:t>
            </a:r>
            <a:r>
              <a:rPr lang="en-GB">
                <a:latin typeface="Tahoma" charset="0"/>
                <a:ea typeface="ＭＳ Ｐゴシック" charset="0"/>
              </a:rPr>
              <a:t>[i] == 0)</a:t>
            </a:r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</a:rPr>
              <a:t>Maximum VLEN can be N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Maximum number of elements stored in a vector register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B1ADCF-95B8-684F-AF1F-3FF3D9E0E361}" type="slidenum">
              <a:rPr lang="en-US" sz="1600">
                <a:latin typeface="Garamond" charset="0"/>
              </a:rPr>
              <a:pPr eaLnBrk="1" hangingPunct="1"/>
              <a:t>6</a:t>
            </a:fld>
            <a:endParaRPr lang="en-US" sz="1600">
              <a:latin typeface="Garamond" charset="0"/>
            </a:endParaRPr>
          </a:p>
        </p:txBody>
      </p:sp>
      <p:sp>
        <p:nvSpPr>
          <p:cNvPr id="79876" name="Rectangle 153"/>
          <p:cNvSpPr>
            <a:spLocks noChangeArrowheads="1"/>
          </p:cNvSpPr>
          <p:nvPr/>
        </p:nvSpPr>
        <p:spPr bwMode="auto">
          <a:xfrm>
            <a:off x="2184400" y="4713288"/>
            <a:ext cx="1011238" cy="16049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7" name="Rectangle 154"/>
          <p:cNvSpPr>
            <a:spLocks noChangeArrowheads="1"/>
          </p:cNvSpPr>
          <p:nvPr/>
        </p:nvSpPr>
        <p:spPr bwMode="auto">
          <a:xfrm>
            <a:off x="4252913" y="4713288"/>
            <a:ext cx="1011237" cy="16049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8" name="Rectangle 155"/>
          <p:cNvSpPr>
            <a:spLocks noChangeArrowheads="1"/>
          </p:cNvSpPr>
          <p:nvPr/>
        </p:nvSpPr>
        <p:spPr bwMode="auto">
          <a:xfrm>
            <a:off x="6657975" y="4713288"/>
            <a:ext cx="1012825" cy="16049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9879" name="Straight Connector 157"/>
          <p:cNvCxnSpPr>
            <a:cxnSpLocks noChangeShapeType="1"/>
          </p:cNvCxnSpPr>
          <p:nvPr/>
        </p:nvCxnSpPr>
        <p:spPr bwMode="auto">
          <a:xfrm>
            <a:off x="2184400" y="4910138"/>
            <a:ext cx="10112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0" name="Straight Connector 158"/>
          <p:cNvCxnSpPr>
            <a:cxnSpLocks noChangeShapeType="1"/>
          </p:cNvCxnSpPr>
          <p:nvPr/>
        </p:nvCxnSpPr>
        <p:spPr bwMode="auto">
          <a:xfrm>
            <a:off x="2184400" y="5116513"/>
            <a:ext cx="10112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1" name="Straight Connector 159"/>
          <p:cNvCxnSpPr>
            <a:cxnSpLocks noChangeShapeType="1"/>
          </p:cNvCxnSpPr>
          <p:nvPr/>
        </p:nvCxnSpPr>
        <p:spPr bwMode="auto">
          <a:xfrm>
            <a:off x="2184400" y="6162675"/>
            <a:ext cx="10112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Straight Connector 160"/>
          <p:cNvCxnSpPr>
            <a:cxnSpLocks noChangeShapeType="1"/>
          </p:cNvCxnSpPr>
          <p:nvPr/>
        </p:nvCxnSpPr>
        <p:spPr bwMode="auto">
          <a:xfrm>
            <a:off x="4252913" y="4908550"/>
            <a:ext cx="10112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3" name="Straight Connector 161"/>
          <p:cNvCxnSpPr>
            <a:cxnSpLocks noChangeShapeType="1"/>
          </p:cNvCxnSpPr>
          <p:nvPr/>
        </p:nvCxnSpPr>
        <p:spPr bwMode="auto">
          <a:xfrm>
            <a:off x="4252913" y="5114925"/>
            <a:ext cx="10112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4" name="Straight Connector 162"/>
          <p:cNvCxnSpPr>
            <a:cxnSpLocks noChangeShapeType="1"/>
          </p:cNvCxnSpPr>
          <p:nvPr/>
        </p:nvCxnSpPr>
        <p:spPr bwMode="auto">
          <a:xfrm>
            <a:off x="4252913" y="6161088"/>
            <a:ext cx="10112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163"/>
          <p:cNvCxnSpPr>
            <a:cxnSpLocks noChangeShapeType="1"/>
          </p:cNvCxnSpPr>
          <p:nvPr/>
        </p:nvCxnSpPr>
        <p:spPr bwMode="auto">
          <a:xfrm>
            <a:off x="6657975" y="4906963"/>
            <a:ext cx="10128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6" name="Straight Connector 164"/>
          <p:cNvCxnSpPr>
            <a:cxnSpLocks noChangeShapeType="1"/>
          </p:cNvCxnSpPr>
          <p:nvPr/>
        </p:nvCxnSpPr>
        <p:spPr bwMode="auto">
          <a:xfrm>
            <a:off x="6657975" y="5113338"/>
            <a:ext cx="10128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7" name="Straight Connector 165"/>
          <p:cNvCxnSpPr>
            <a:cxnSpLocks noChangeShapeType="1"/>
          </p:cNvCxnSpPr>
          <p:nvPr/>
        </p:nvCxnSpPr>
        <p:spPr bwMode="auto">
          <a:xfrm>
            <a:off x="6657975" y="6159500"/>
            <a:ext cx="10128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8" name="TextBox 166"/>
          <p:cNvSpPr txBox="1">
            <a:spLocks noChangeArrowheads="1"/>
          </p:cNvSpPr>
          <p:nvPr/>
        </p:nvSpPr>
        <p:spPr bwMode="auto">
          <a:xfrm>
            <a:off x="1655763" y="4654550"/>
            <a:ext cx="5286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V0,0</a:t>
            </a:r>
          </a:p>
        </p:txBody>
      </p:sp>
      <p:sp>
        <p:nvSpPr>
          <p:cNvPr id="79889" name="TextBox 167"/>
          <p:cNvSpPr txBox="1">
            <a:spLocks noChangeArrowheads="1"/>
          </p:cNvSpPr>
          <p:nvPr/>
        </p:nvSpPr>
        <p:spPr bwMode="auto">
          <a:xfrm>
            <a:off x="1655763" y="4841875"/>
            <a:ext cx="5286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V0,1</a:t>
            </a:r>
          </a:p>
        </p:txBody>
      </p:sp>
      <p:sp>
        <p:nvSpPr>
          <p:cNvPr id="79890" name="TextBox 168"/>
          <p:cNvSpPr txBox="1">
            <a:spLocks noChangeArrowheads="1"/>
          </p:cNvSpPr>
          <p:nvPr/>
        </p:nvSpPr>
        <p:spPr bwMode="auto">
          <a:xfrm>
            <a:off x="1516063" y="6080125"/>
            <a:ext cx="7032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V0,N-1</a:t>
            </a:r>
          </a:p>
        </p:txBody>
      </p:sp>
      <p:sp>
        <p:nvSpPr>
          <p:cNvPr id="79891" name="TextBox 169"/>
          <p:cNvSpPr txBox="1">
            <a:spLocks noChangeArrowheads="1"/>
          </p:cNvSpPr>
          <p:nvPr/>
        </p:nvSpPr>
        <p:spPr bwMode="auto">
          <a:xfrm>
            <a:off x="3689350" y="4670425"/>
            <a:ext cx="527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V1,0</a:t>
            </a:r>
          </a:p>
        </p:txBody>
      </p:sp>
      <p:sp>
        <p:nvSpPr>
          <p:cNvPr id="79892" name="TextBox 170"/>
          <p:cNvSpPr txBox="1">
            <a:spLocks noChangeArrowheads="1"/>
          </p:cNvSpPr>
          <p:nvPr/>
        </p:nvSpPr>
        <p:spPr bwMode="auto">
          <a:xfrm>
            <a:off x="3689350" y="4857750"/>
            <a:ext cx="527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V1,1</a:t>
            </a:r>
          </a:p>
        </p:txBody>
      </p:sp>
      <p:sp>
        <p:nvSpPr>
          <p:cNvPr id="79893" name="TextBox 171"/>
          <p:cNvSpPr txBox="1">
            <a:spLocks noChangeArrowheads="1"/>
          </p:cNvSpPr>
          <p:nvPr/>
        </p:nvSpPr>
        <p:spPr bwMode="auto">
          <a:xfrm>
            <a:off x="3548063" y="6096000"/>
            <a:ext cx="7048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V1,N-1</a:t>
            </a:r>
          </a:p>
        </p:txBody>
      </p:sp>
      <p:sp>
        <p:nvSpPr>
          <p:cNvPr id="79894" name="TextBox 172"/>
          <p:cNvSpPr txBox="1">
            <a:spLocks noChangeArrowheads="1"/>
          </p:cNvSpPr>
          <p:nvPr/>
        </p:nvSpPr>
        <p:spPr bwMode="auto">
          <a:xfrm>
            <a:off x="2228850" y="4483100"/>
            <a:ext cx="9461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M-bit wide</a:t>
            </a:r>
          </a:p>
        </p:txBody>
      </p:sp>
      <p:sp>
        <p:nvSpPr>
          <p:cNvPr id="79895" name="TextBox 173"/>
          <p:cNvSpPr txBox="1">
            <a:spLocks noChangeArrowheads="1"/>
          </p:cNvSpPr>
          <p:nvPr/>
        </p:nvSpPr>
        <p:spPr bwMode="auto">
          <a:xfrm>
            <a:off x="4305300" y="4483100"/>
            <a:ext cx="9461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M-bit wide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 Machine Organization (CRAY-1)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5024438" y="996950"/>
            <a:ext cx="3814762" cy="5194300"/>
          </a:xfrm>
        </p:spPr>
        <p:txBody>
          <a:bodyPr/>
          <a:lstStyle/>
          <a:p>
            <a:r>
              <a:rPr lang="en-US">
                <a:latin typeface="Tahoma" charset="0"/>
              </a:rPr>
              <a:t>CRAY-1</a:t>
            </a:r>
          </a:p>
          <a:p>
            <a:r>
              <a:rPr lang="en-US">
                <a:latin typeface="Tahoma" charset="0"/>
              </a:rPr>
              <a:t>Russell,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Tahoma" charset="0"/>
              </a:rPr>
              <a:t>The CRAY-1 computer system</a:t>
            </a:r>
            <a:r>
              <a:rPr lang="en-US" altLang="ja-JP">
                <a:latin typeface="Tahoma" charset="0"/>
              </a:rPr>
              <a:t>,</a:t>
            </a:r>
            <a:r>
              <a:rPr lang="ja-JP" altLang="en-US">
                <a:latin typeface="Tahoma" charset="0"/>
              </a:rPr>
              <a:t>”</a:t>
            </a:r>
            <a:r>
              <a:rPr lang="en-US" altLang="ja-JP">
                <a:latin typeface="Tahoma" charset="0"/>
              </a:rPr>
              <a:t> CACM 1978.</a:t>
            </a:r>
          </a:p>
          <a:p>
            <a:endParaRPr lang="en-US">
              <a:latin typeface="Tahoma" charset="0"/>
            </a:endParaRPr>
          </a:p>
          <a:p>
            <a:r>
              <a:rPr lang="en-US" sz="2200">
                <a:latin typeface="Tahoma" charset="0"/>
              </a:rPr>
              <a:t>Scalar and vector modes</a:t>
            </a:r>
          </a:p>
          <a:p>
            <a:r>
              <a:rPr lang="en-US" sz="2200">
                <a:latin typeface="Tahoma" charset="0"/>
              </a:rPr>
              <a:t>8 64-element vector registers</a:t>
            </a:r>
          </a:p>
          <a:p>
            <a:r>
              <a:rPr lang="en-US" sz="2200">
                <a:latin typeface="Tahoma" charset="0"/>
              </a:rPr>
              <a:t>64 bits per element</a:t>
            </a:r>
          </a:p>
          <a:p>
            <a:r>
              <a:rPr lang="en-US" sz="2200">
                <a:latin typeface="Tahoma" charset="0"/>
              </a:rPr>
              <a:t>16 memory banks</a:t>
            </a:r>
          </a:p>
          <a:p>
            <a:r>
              <a:rPr lang="en-US" sz="2200">
                <a:latin typeface="Tahoma" charset="0"/>
              </a:rPr>
              <a:t>8 64-bit scalar registers</a:t>
            </a:r>
          </a:p>
          <a:p>
            <a:r>
              <a:rPr lang="en-US" sz="2200">
                <a:latin typeface="Tahoma" charset="0"/>
              </a:rPr>
              <a:t>8 24-bit address registers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D97BC5-0CF2-C247-B01E-56DF0478FC84}" type="slidenum">
              <a:rPr lang="en-US" sz="1600">
                <a:latin typeface="Garamond" charset="0"/>
              </a:rPr>
              <a:pPr eaLnBrk="1" hangingPunct="1"/>
              <a:t>7</a:t>
            </a:fld>
            <a:endParaRPr lang="en-US" sz="1600">
              <a:latin typeface="Garamond" charset="0"/>
            </a:endParaRPr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1863"/>
            <a:ext cx="46815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747838"/>
            <a:ext cx="8428037" cy="995362"/>
          </a:xfrm>
        </p:spPr>
        <p:txBody>
          <a:bodyPr/>
          <a:lstStyle/>
          <a:p>
            <a:pPr algn="ctr" eaLnBrk="1" hangingPunct="1"/>
            <a:r>
              <a:rPr lang="en-US" sz="4000">
                <a:latin typeface="Garamond" charset="0"/>
              </a:rPr>
              <a:t>SIMD Operations in Modern ISAs</a:t>
            </a:r>
          </a:p>
        </p:txBody>
      </p:sp>
      <p:sp>
        <p:nvSpPr>
          <p:cNvPr id="10752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581400"/>
            <a:ext cx="84582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Intel Pentium MMX Operations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Idea: One instruction operates on multiple data elements 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simultaneously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</a:rPr>
              <a:t>Designed </a:t>
            </a:r>
            <a:r>
              <a:rPr lang="en-US" dirty="0">
                <a:latin typeface="Tahoma" charset="0"/>
                <a:ea typeface="ＭＳ Ｐゴシック" charset="0"/>
              </a:rPr>
              <a:t>with multimedia (graphics) operations in mind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pPr lvl="4"/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E6CDE-7B6D-0B4C-98A6-04C31281CE0C}" type="slidenum">
              <a:rPr lang="en-US" sz="1600">
                <a:latin typeface="Garamond" charset="0"/>
              </a:rPr>
              <a:pPr eaLnBrk="1" hangingPunct="1"/>
              <a:t>9</a:t>
            </a:fld>
            <a:endParaRPr lang="en-US" sz="1600">
              <a:latin typeface="Garamond" charset="0"/>
            </a:endParaRPr>
          </a:p>
        </p:txBody>
      </p:sp>
      <p:pic>
        <p:nvPicPr>
          <p:cNvPr id="1095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754313"/>
            <a:ext cx="3675062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TextBox 6"/>
          <p:cNvSpPr txBox="1">
            <a:spLocks noChangeArrowheads="1"/>
          </p:cNvSpPr>
          <p:nvPr/>
        </p:nvSpPr>
        <p:spPr bwMode="auto">
          <a:xfrm>
            <a:off x="4799013" y="5394325"/>
            <a:ext cx="40401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Peleg and Weiser, </a:t>
            </a:r>
            <a:r>
              <a:rPr lang="ja-JP" altLang="en-US" sz="1800"/>
              <a:t>“</a:t>
            </a:r>
            <a:r>
              <a:rPr lang="en-US" altLang="ja-JP" sz="1800">
                <a:solidFill>
                  <a:srgbClr val="FF0000"/>
                </a:solidFill>
              </a:rPr>
              <a:t>MMX Technology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</a:rPr>
              <a:t>Extension to the Intel Architecture</a:t>
            </a:r>
            <a:r>
              <a:rPr lang="en-US" sz="1800"/>
              <a:t>,</a:t>
            </a:r>
            <a:r>
              <a:rPr lang="ja-JP" altLang="en-US" sz="1800"/>
              <a:t>”</a:t>
            </a:r>
            <a:endParaRPr lang="en-US" altLang="ja-JP" sz="1800"/>
          </a:p>
          <a:p>
            <a:pPr eaLnBrk="1" hangingPunct="1"/>
            <a:r>
              <a:rPr lang="en-US" sz="1800"/>
              <a:t>IEEE Micro, 1996.</a:t>
            </a:r>
          </a:p>
        </p:txBody>
      </p:sp>
      <p:sp>
        <p:nvSpPr>
          <p:cNvPr id="109574" name="TextBox 7"/>
          <p:cNvSpPr txBox="1">
            <a:spLocks noChangeArrowheads="1"/>
          </p:cNvSpPr>
          <p:nvPr/>
        </p:nvSpPr>
        <p:spPr bwMode="auto">
          <a:xfrm>
            <a:off x="4870450" y="2809875"/>
            <a:ext cx="327501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No VLEN register</a:t>
            </a:r>
          </a:p>
          <a:p>
            <a:pPr eaLnBrk="1" hangingPunct="1"/>
            <a:r>
              <a:rPr lang="en-US" sz="1800"/>
              <a:t>Opcode determines data type:</a:t>
            </a:r>
          </a:p>
          <a:p>
            <a:pPr eaLnBrk="1" hangingPunct="1"/>
            <a:r>
              <a:rPr lang="en-US" sz="1800"/>
              <a:t>8 8-bit bytes</a:t>
            </a:r>
          </a:p>
          <a:p>
            <a:pPr eaLnBrk="1" hangingPunct="1"/>
            <a:r>
              <a:rPr lang="en-US" sz="1800"/>
              <a:t>4 16-bit words</a:t>
            </a:r>
          </a:p>
          <a:p>
            <a:pPr eaLnBrk="1" hangingPunct="1"/>
            <a:r>
              <a:rPr lang="en-US" sz="1800"/>
              <a:t>2 32-bit doublewords</a:t>
            </a:r>
          </a:p>
          <a:p>
            <a:pPr eaLnBrk="1" hangingPunct="1"/>
            <a:r>
              <a:rPr lang="en-US" sz="1800"/>
              <a:t>1 64-bit quadword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Stride always equal to 1.</a:t>
            </a:r>
          </a:p>
          <a:p>
            <a:pPr eaLnBrk="1" hangingPunct="1"/>
            <a:endParaRPr lang="en-US" sz="18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16395</TotalTime>
  <Words>436</Words>
  <Application>Microsoft Macintosh PowerPoint</Application>
  <PresentationFormat>On-screen Show (4:3)</PresentationFormat>
  <Paragraphs>103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Edge</vt:lpstr>
      <vt:lpstr>Vector and SIMD</vt:lpstr>
      <vt:lpstr>SIMD Processing</vt:lpstr>
      <vt:lpstr>Vector Processors</vt:lpstr>
      <vt:lpstr>Vector Processors (II)</vt:lpstr>
      <vt:lpstr>Vector Processor Advantages</vt:lpstr>
      <vt:lpstr>Vector Registers</vt:lpstr>
      <vt:lpstr>Vector Machine Organization (CRAY-1)</vt:lpstr>
      <vt:lpstr>SIMD Operations in Modern ISAs</vt:lpstr>
      <vt:lpstr>Intel Pentium MMX Operations</vt:lpstr>
      <vt:lpstr>MMX Example: Image Overlaying (I)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Moin Qureshi</cp:lastModifiedBy>
  <cp:revision>755</cp:revision>
  <cp:lastPrinted>2013-02-18T17:07:22Z</cp:lastPrinted>
  <dcterms:created xsi:type="dcterms:W3CDTF">2010-09-08T00:51:32Z</dcterms:created>
  <dcterms:modified xsi:type="dcterms:W3CDTF">2018-11-06T18:36:44Z</dcterms:modified>
</cp:coreProperties>
</file>