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handoutMasterIdLst>
    <p:handoutMasterId r:id="rId20"/>
  </p:handoutMasterIdLst>
  <p:sldIdLst>
    <p:sldId id="319" r:id="rId3"/>
    <p:sldId id="326" r:id="rId4"/>
    <p:sldId id="346" r:id="rId5"/>
    <p:sldId id="347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083" autoAdjust="0"/>
  </p:normalViewPr>
  <p:slideViewPr>
    <p:cSldViewPr>
      <p:cViewPr varScale="1">
        <p:scale>
          <a:sx n="172" d="100"/>
          <a:sy n="172" d="100"/>
        </p:scale>
        <p:origin x="-2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A0696B8-E4F1-4554-838D-702F88D95FF9}" type="datetimeFigureOut">
              <a:rPr lang="en-US" smtClean="0"/>
              <a:pPr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A22A8CA-5F1C-4160-AF89-D979C5C86E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8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6BB9C89-3F3D-4A78-B129-C4AE052A62A1}" type="datetimeFigureOut">
              <a:rPr lang="en-US" smtClean="0"/>
              <a:pPr/>
              <a:t>10/16/18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C7090CC-3D22-446F-8689-0A3D3094F4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67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6E12B-7C78-41E2-AA21-8865DA5DB38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61F247-7560-4126-8D1F-0B36169BB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>
    <p:dissolve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66875" y="3406775"/>
            <a:ext cx="7227888" cy="708025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VIRTUAL MEMORY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600200" y="4114800"/>
            <a:ext cx="3200399" cy="609600"/>
          </a:xfrm>
          <a:prstGeom prst="rect">
            <a:avLst/>
          </a:prstGeom>
        </p:spPr>
        <p:txBody>
          <a:bodyPr/>
          <a:lstStyle/>
          <a:p>
            <a:pPr marL="0" indent="0">
              <a:buFontTx/>
              <a:buNone/>
            </a:pPr>
            <a:r>
              <a:rPr lang="en-US" sz="2000" dirty="0" smtClean="0"/>
              <a:t>Prof. Moinuddin Qureshi  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488668"/>
            <a:ext cx="907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Thanks to Prof. Kim, Prof. </a:t>
            </a:r>
            <a:r>
              <a:rPr lang="en-US" dirty="0" err="1" smtClean="0"/>
              <a:t>Loh</a:t>
            </a:r>
            <a:r>
              <a:rPr lang="en-US" dirty="0" smtClean="0"/>
              <a:t>, Prof. </a:t>
            </a:r>
            <a:r>
              <a:rPr lang="en-US" dirty="0" err="1" smtClean="0"/>
              <a:t>Pruvulovic</a:t>
            </a:r>
            <a:r>
              <a:rPr lang="en-US" dirty="0"/>
              <a:t> </a:t>
            </a:r>
            <a:r>
              <a:rPr lang="en-US" dirty="0" smtClean="0"/>
              <a:t>for earlier versions of the lecture notes!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0" y="5029200"/>
            <a:ext cx="22098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5029201"/>
            <a:ext cx="2286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17001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Multi-Level Page Tables</a:t>
            </a:r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1973263" y="3521075"/>
            <a:ext cx="914400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1973263" y="3705225"/>
            <a:ext cx="914400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61478" name="Rectangle 6"/>
          <p:cNvSpPr>
            <a:spLocks noChangeArrowheads="1"/>
          </p:cNvSpPr>
          <p:nvPr/>
        </p:nvSpPr>
        <p:spPr bwMode="auto">
          <a:xfrm>
            <a:off x="1973263" y="3887788"/>
            <a:ext cx="914400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61479" name="Rectangle 7"/>
          <p:cNvSpPr>
            <a:spLocks noChangeArrowheads="1"/>
          </p:cNvSpPr>
          <p:nvPr/>
        </p:nvSpPr>
        <p:spPr bwMode="auto">
          <a:xfrm>
            <a:off x="1973263" y="4070350"/>
            <a:ext cx="914400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61480" name="Rectangle 8"/>
          <p:cNvSpPr>
            <a:spLocks noChangeArrowheads="1"/>
          </p:cNvSpPr>
          <p:nvPr/>
        </p:nvSpPr>
        <p:spPr bwMode="auto">
          <a:xfrm>
            <a:off x="1973263" y="4252913"/>
            <a:ext cx="914400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61481" name="Rectangle 9"/>
          <p:cNvSpPr>
            <a:spLocks noChangeArrowheads="1"/>
          </p:cNvSpPr>
          <p:nvPr/>
        </p:nvSpPr>
        <p:spPr bwMode="auto">
          <a:xfrm>
            <a:off x="1058863" y="1965325"/>
            <a:ext cx="1646237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Level 1</a:t>
            </a:r>
          </a:p>
        </p:txBody>
      </p:sp>
      <p:sp>
        <p:nvSpPr>
          <p:cNvPr id="361482" name="Rectangle 10"/>
          <p:cNvSpPr>
            <a:spLocks noChangeArrowheads="1"/>
          </p:cNvSpPr>
          <p:nvPr/>
        </p:nvSpPr>
        <p:spPr bwMode="auto">
          <a:xfrm>
            <a:off x="2703513" y="1965325"/>
            <a:ext cx="1646237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Level 2</a:t>
            </a:r>
          </a:p>
        </p:txBody>
      </p:sp>
      <p:sp>
        <p:nvSpPr>
          <p:cNvPr id="361483" name="Rectangle 11"/>
          <p:cNvSpPr>
            <a:spLocks noChangeArrowheads="1"/>
          </p:cNvSpPr>
          <p:nvPr/>
        </p:nvSpPr>
        <p:spPr bwMode="auto">
          <a:xfrm>
            <a:off x="4349750" y="1965325"/>
            <a:ext cx="2378075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Page Offset</a:t>
            </a:r>
          </a:p>
        </p:txBody>
      </p:sp>
      <p:sp>
        <p:nvSpPr>
          <p:cNvPr id="361484" name="Freeform 12"/>
          <p:cNvSpPr>
            <a:spLocks/>
          </p:cNvSpPr>
          <p:nvPr/>
        </p:nvSpPr>
        <p:spPr bwMode="auto">
          <a:xfrm>
            <a:off x="1333500" y="2332038"/>
            <a:ext cx="639763" cy="1646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37"/>
              </a:cxn>
              <a:cxn ang="0">
                <a:pos x="403" y="1037"/>
              </a:cxn>
            </a:cxnLst>
            <a:rect l="0" t="0" r="r" b="b"/>
            <a:pathLst>
              <a:path w="403" h="1037">
                <a:moveTo>
                  <a:pt x="0" y="0"/>
                </a:moveTo>
                <a:lnTo>
                  <a:pt x="0" y="1037"/>
                </a:lnTo>
                <a:lnTo>
                  <a:pt x="403" y="103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61485" name="Rectangle 13"/>
          <p:cNvSpPr>
            <a:spLocks noChangeArrowheads="1"/>
          </p:cNvSpPr>
          <p:nvPr/>
        </p:nvSpPr>
        <p:spPr bwMode="auto">
          <a:xfrm>
            <a:off x="1973263" y="4891088"/>
            <a:ext cx="914400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61486" name="Rectangle 14"/>
          <p:cNvSpPr>
            <a:spLocks noChangeArrowheads="1"/>
          </p:cNvSpPr>
          <p:nvPr/>
        </p:nvSpPr>
        <p:spPr bwMode="auto">
          <a:xfrm>
            <a:off x="1973263" y="4435475"/>
            <a:ext cx="914400" cy="457200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61487" name="Rectangle 15"/>
          <p:cNvSpPr>
            <a:spLocks noChangeArrowheads="1"/>
          </p:cNvSpPr>
          <p:nvPr/>
        </p:nvSpPr>
        <p:spPr bwMode="auto">
          <a:xfrm>
            <a:off x="3709988" y="4068763"/>
            <a:ext cx="914400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61488" name="Rectangle 16"/>
          <p:cNvSpPr>
            <a:spLocks noChangeArrowheads="1"/>
          </p:cNvSpPr>
          <p:nvPr/>
        </p:nvSpPr>
        <p:spPr bwMode="auto">
          <a:xfrm>
            <a:off x="3709988" y="4252913"/>
            <a:ext cx="914400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61489" name="Rectangle 17"/>
          <p:cNvSpPr>
            <a:spLocks noChangeArrowheads="1"/>
          </p:cNvSpPr>
          <p:nvPr/>
        </p:nvSpPr>
        <p:spPr bwMode="auto">
          <a:xfrm>
            <a:off x="3709988" y="4435475"/>
            <a:ext cx="914400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61490" name="Rectangle 18"/>
          <p:cNvSpPr>
            <a:spLocks noChangeArrowheads="1"/>
          </p:cNvSpPr>
          <p:nvPr/>
        </p:nvSpPr>
        <p:spPr bwMode="auto">
          <a:xfrm>
            <a:off x="3709988" y="4618038"/>
            <a:ext cx="914400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61491" name="Rectangle 19"/>
          <p:cNvSpPr>
            <a:spLocks noChangeArrowheads="1"/>
          </p:cNvSpPr>
          <p:nvPr/>
        </p:nvSpPr>
        <p:spPr bwMode="auto">
          <a:xfrm>
            <a:off x="3709988" y="4800600"/>
            <a:ext cx="914400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61492" name="Rectangle 20"/>
          <p:cNvSpPr>
            <a:spLocks noChangeArrowheads="1"/>
          </p:cNvSpPr>
          <p:nvPr/>
        </p:nvSpPr>
        <p:spPr bwMode="auto">
          <a:xfrm>
            <a:off x="3709988" y="5438775"/>
            <a:ext cx="914400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61493" name="Rectangle 21"/>
          <p:cNvSpPr>
            <a:spLocks noChangeArrowheads="1"/>
          </p:cNvSpPr>
          <p:nvPr/>
        </p:nvSpPr>
        <p:spPr bwMode="auto">
          <a:xfrm>
            <a:off x="3709988" y="4983163"/>
            <a:ext cx="914400" cy="457200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61494" name="Freeform 22"/>
          <p:cNvSpPr>
            <a:spLocks/>
          </p:cNvSpPr>
          <p:nvPr/>
        </p:nvSpPr>
        <p:spPr bwMode="auto">
          <a:xfrm>
            <a:off x="2795588" y="3978275"/>
            <a:ext cx="914400" cy="90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288" y="57"/>
              </a:cxn>
              <a:cxn ang="0">
                <a:pos x="576" y="57"/>
              </a:cxn>
            </a:cxnLst>
            <a:rect l="0" t="0" r="r" b="b"/>
            <a:pathLst>
              <a:path w="576" h="57">
                <a:moveTo>
                  <a:pt x="0" y="0"/>
                </a:moveTo>
                <a:lnTo>
                  <a:pt x="288" y="0"/>
                </a:lnTo>
                <a:lnTo>
                  <a:pt x="288" y="57"/>
                </a:lnTo>
                <a:lnTo>
                  <a:pt x="576" y="57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61495" name="Freeform 23"/>
          <p:cNvSpPr>
            <a:spLocks/>
          </p:cNvSpPr>
          <p:nvPr/>
        </p:nvSpPr>
        <p:spPr bwMode="auto">
          <a:xfrm>
            <a:off x="3162300" y="2332038"/>
            <a:ext cx="547688" cy="256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13"/>
              </a:cxn>
              <a:cxn ang="0">
                <a:pos x="345" y="1613"/>
              </a:cxn>
            </a:cxnLst>
            <a:rect l="0" t="0" r="r" b="b"/>
            <a:pathLst>
              <a:path w="345" h="1613">
                <a:moveTo>
                  <a:pt x="0" y="0"/>
                </a:moveTo>
                <a:lnTo>
                  <a:pt x="0" y="1613"/>
                </a:lnTo>
                <a:lnTo>
                  <a:pt x="345" y="161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61497" name="Line 25"/>
          <p:cNvSpPr>
            <a:spLocks noChangeShapeType="1"/>
          </p:cNvSpPr>
          <p:nvPr/>
        </p:nvSpPr>
        <p:spPr bwMode="auto">
          <a:xfrm>
            <a:off x="4533900" y="4891088"/>
            <a:ext cx="11890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61498" name="Text Box 26"/>
          <p:cNvSpPr txBox="1">
            <a:spLocks noChangeArrowheads="1"/>
          </p:cNvSpPr>
          <p:nvPr/>
        </p:nvSpPr>
        <p:spPr bwMode="auto">
          <a:xfrm>
            <a:off x="5813425" y="4714875"/>
            <a:ext cx="2234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latin typeface="AUdimat" pitchFamily="2" charset="0"/>
              </a:rPr>
              <a:t>Physical Page Number</a:t>
            </a:r>
          </a:p>
        </p:txBody>
      </p:sp>
      <p:sp>
        <p:nvSpPr>
          <p:cNvPr id="361499" name="Text Box 27"/>
          <p:cNvSpPr txBox="1">
            <a:spLocks noChangeArrowheads="1"/>
          </p:cNvSpPr>
          <p:nvPr/>
        </p:nvSpPr>
        <p:spPr bwMode="auto">
          <a:xfrm>
            <a:off x="1039813" y="1508125"/>
            <a:ext cx="20730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latin typeface="AUdimat" pitchFamily="2" charset="0"/>
              </a:rPr>
              <a:t>Virtual Page Number</a:t>
            </a:r>
          </a:p>
        </p:txBody>
      </p:sp>
    </p:spTree>
    <p:extLst>
      <p:ext uri="{BB962C8B-B14F-4D97-AF65-F5344CB8AC3E}">
        <p14:creationId xmlns:p14="http://schemas.microsoft.com/office/powerpoint/2010/main" val="13119713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TLB Miss?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solution</a:t>
            </a:r>
          </a:p>
          <a:p>
            <a:pPr lvl="1"/>
            <a:r>
              <a:rPr lang="en-US" dirty="0" smtClean="0"/>
              <a:t>Generate an exception</a:t>
            </a:r>
          </a:p>
          <a:p>
            <a:pPr lvl="1"/>
            <a:r>
              <a:rPr lang="en-US" dirty="0" smtClean="0"/>
              <a:t>O/S</a:t>
            </a:r>
            <a:endParaRPr lang="en-US" dirty="0"/>
          </a:p>
          <a:p>
            <a:r>
              <a:rPr lang="en-US" dirty="0" smtClean="0"/>
              <a:t>Hardware solution</a:t>
            </a:r>
            <a:endParaRPr lang="en-US" dirty="0"/>
          </a:p>
          <a:p>
            <a:pPr lvl="1"/>
            <a:r>
              <a:rPr lang="en-US" dirty="0" smtClean="0"/>
              <a:t>Hardware page walker </a:t>
            </a:r>
          </a:p>
          <a:p>
            <a:pPr lvl="1"/>
            <a:r>
              <a:rPr lang="en-US" dirty="0" smtClean="0"/>
              <a:t>TLB miss handler </a:t>
            </a:r>
          </a:p>
          <a:p>
            <a:pPr lvl="1"/>
            <a:r>
              <a:rPr lang="en-US" dirty="0" smtClean="0"/>
              <a:t>Needs to know TLB miss in advance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8563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PIPT </a:t>
            </a:r>
            <a:r>
              <a:rPr lang="en-US" dirty="0"/>
              <a:t>Cache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So far we haven’t differentiate physical and virtual addresses so much </a:t>
            </a:r>
          </a:p>
          <a:p>
            <a:r>
              <a:rPr lang="en-US" sz="2800" dirty="0" smtClean="0"/>
              <a:t>Previous </a:t>
            </a:r>
            <a:r>
              <a:rPr lang="en-US" sz="2800" dirty="0"/>
              <a:t>slide showed Physically-Addressed Physically-Tagged cache</a:t>
            </a:r>
          </a:p>
          <a:p>
            <a:pPr lvl="1"/>
            <a:r>
              <a:rPr lang="en-US" sz="2400" dirty="0"/>
              <a:t>Sometimes called PIPT (I=Indexed)</a:t>
            </a:r>
          </a:p>
          <a:p>
            <a:pPr lvl="1"/>
            <a:endParaRPr lang="en-US" sz="2400" dirty="0"/>
          </a:p>
          <a:p>
            <a:r>
              <a:rPr lang="en-US" sz="2800" dirty="0"/>
              <a:t>Con: TLB lookup and cache access serialized</a:t>
            </a:r>
          </a:p>
          <a:p>
            <a:pPr lvl="1"/>
            <a:r>
              <a:rPr lang="en-US" sz="2400" dirty="0"/>
              <a:t>Caches already take &gt; 1 cycle</a:t>
            </a:r>
          </a:p>
          <a:p>
            <a:r>
              <a:rPr lang="en-US" sz="2800" dirty="0"/>
              <a:t>Pro: cache contents valid so long as page table not modified</a:t>
            </a:r>
          </a:p>
        </p:txBody>
      </p:sp>
    </p:spTree>
    <p:extLst>
      <p:ext uri="{BB962C8B-B14F-4D97-AF65-F5344CB8AC3E}">
        <p14:creationId xmlns:p14="http://schemas.microsoft.com/office/powerpoint/2010/main" val="22293157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Virtually Addressed Cache</a:t>
            </a:r>
          </a:p>
        </p:txBody>
      </p:sp>
      <p:sp>
        <p:nvSpPr>
          <p:cNvPr id="371715" name="Text Box 3"/>
          <p:cNvSpPr txBox="1">
            <a:spLocks noChangeArrowheads="1"/>
          </p:cNvSpPr>
          <p:nvPr/>
        </p:nvSpPr>
        <p:spPr bwMode="auto">
          <a:xfrm>
            <a:off x="1063625" y="1570038"/>
            <a:ext cx="83067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Udimat" pitchFamily="2" charset="0"/>
              </a:rPr>
              <a:t>Virtual</a:t>
            </a:r>
          </a:p>
          <a:p>
            <a:r>
              <a:rPr lang="en-US" sz="1600">
                <a:latin typeface="AUdimat" pitchFamily="2" charset="0"/>
              </a:rPr>
              <a:t>Address</a:t>
            </a:r>
          </a:p>
        </p:txBody>
      </p:sp>
      <p:sp>
        <p:nvSpPr>
          <p:cNvPr id="371716" name="Line 4"/>
          <p:cNvSpPr>
            <a:spLocks noChangeShapeType="1"/>
          </p:cNvSpPr>
          <p:nvPr/>
        </p:nvSpPr>
        <p:spPr bwMode="auto">
          <a:xfrm>
            <a:off x="1992313" y="1873250"/>
            <a:ext cx="606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71717" name="Rectangle 5"/>
          <p:cNvSpPr>
            <a:spLocks noChangeArrowheads="1"/>
          </p:cNvSpPr>
          <p:nvPr/>
        </p:nvSpPr>
        <p:spPr bwMode="auto">
          <a:xfrm>
            <a:off x="2673350" y="1417638"/>
            <a:ext cx="911225" cy="8350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 dirty="0">
                <a:latin typeface="AUdimat" pitchFamily="2" charset="0"/>
              </a:rPr>
              <a:t>Cache</a:t>
            </a:r>
          </a:p>
          <a:p>
            <a:r>
              <a:rPr lang="en-US" sz="1600" dirty="0">
                <a:latin typeface="AUdimat" pitchFamily="2" charset="0"/>
              </a:rPr>
              <a:t>Data</a:t>
            </a:r>
          </a:p>
        </p:txBody>
      </p:sp>
      <p:sp>
        <p:nvSpPr>
          <p:cNvPr id="371718" name="Rectangle 6"/>
          <p:cNvSpPr>
            <a:spLocks noChangeArrowheads="1"/>
          </p:cNvSpPr>
          <p:nvPr/>
        </p:nvSpPr>
        <p:spPr bwMode="auto">
          <a:xfrm>
            <a:off x="2674938" y="2328863"/>
            <a:ext cx="911225" cy="8350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>
                <a:latin typeface="AUdimat" pitchFamily="2" charset="0"/>
              </a:rPr>
              <a:t>Cache</a:t>
            </a:r>
          </a:p>
          <a:p>
            <a:r>
              <a:rPr lang="en-US" sz="1600">
                <a:latin typeface="AUdimat" pitchFamily="2" charset="0"/>
              </a:rPr>
              <a:t>Tags</a:t>
            </a:r>
          </a:p>
        </p:txBody>
      </p:sp>
      <p:sp>
        <p:nvSpPr>
          <p:cNvPr id="371719" name="Freeform 7"/>
          <p:cNvSpPr>
            <a:spLocks/>
          </p:cNvSpPr>
          <p:nvPr/>
        </p:nvSpPr>
        <p:spPr bwMode="auto">
          <a:xfrm>
            <a:off x="2295525" y="1873250"/>
            <a:ext cx="303213" cy="835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6"/>
              </a:cxn>
              <a:cxn ang="0">
                <a:pos x="382" y="526"/>
              </a:cxn>
            </a:cxnLst>
            <a:rect l="0" t="0" r="r" b="b"/>
            <a:pathLst>
              <a:path w="382" h="526">
                <a:moveTo>
                  <a:pt x="0" y="0"/>
                </a:moveTo>
                <a:lnTo>
                  <a:pt x="0" y="526"/>
                </a:lnTo>
                <a:lnTo>
                  <a:pt x="382" y="52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71720" name="Line 8"/>
          <p:cNvSpPr>
            <a:spLocks noChangeShapeType="1"/>
          </p:cNvSpPr>
          <p:nvPr/>
        </p:nvSpPr>
        <p:spPr bwMode="auto">
          <a:xfrm>
            <a:off x="3660775" y="2708275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71721" name="Text Box 9"/>
          <p:cNvSpPr txBox="1">
            <a:spLocks noChangeArrowheads="1"/>
          </p:cNvSpPr>
          <p:nvPr/>
        </p:nvSpPr>
        <p:spPr bwMode="auto">
          <a:xfrm>
            <a:off x="4027488" y="2540000"/>
            <a:ext cx="50526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Udimat" pitchFamily="2" charset="0"/>
              </a:rPr>
              <a:t>Hit?</a:t>
            </a:r>
          </a:p>
        </p:txBody>
      </p:sp>
      <p:sp>
        <p:nvSpPr>
          <p:cNvPr id="371722" name="Rectangle 10"/>
          <p:cNvSpPr>
            <a:spLocks noChangeArrowheads="1"/>
          </p:cNvSpPr>
          <p:nvPr/>
        </p:nvSpPr>
        <p:spPr bwMode="auto">
          <a:xfrm>
            <a:off x="549275" y="3429000"/>
            <a:ext cx="82296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Udimat" pitchFamily="2" charset="0"/>
              </a:rPr>
              <a:t>Pro: latency – no need to check TLB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Udimat" pitchFamily="2" charset="0"/>
              </a:rPr>
              <a:t>Con: Cache must be flushed on process change</a:t>
            </a:r>
          </a:p>
        </p:txBody>
      </p:sp>
      <p:sp>
        <p:nvSpPr>
          <p:cNvPr id="371723" name="Text Box 11"/>
          <p:cNvSpPr txBox="1">
            <a:spLocks noChangeArrowheads="1"/>
          </p:cNvSpPr>
          <p:nvPr/>
        </p:nvSpPr>
        <p:spPr bwMode="auto">
          <a:xfrm>
            <a:off x="3660775" y="1417638"/>
            <a:ext cx="1524776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Udimat" pitchFamily="2" charset="0"/>
              </a:rPr>
              <a:t>(VIVT: vitually</a:t>
            </a:r>
          </a:p>
          <a:p>
            <a:r>
              <a:rPr lang="en-US" sz="1600">
                <a:latin typeface="AUdimat" pitchFamily="2" charset="0"/>
              </a:rPr>
              <a:t>indexed,</a:t>
            </a:r>
          </a:p>
          <a:p>
            <a:r>
              <a:rPr lang="en-US" sz="1600">
                <a:latin typeface="AUdimat" pitchFamily="2" charset="0"/>
              </a:rPr>
              <a:t>virtually tagged)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178424" y="1570038"/>
            <a:ext cx="2990850" cy="1343025"/>
            <a:chOff x="3262" y="1491"/>
            <a:chExt cx="1884" cy="846"/>
          </a:xfrm>
        </p:grpSpPr>
        <p:sp>
          <p:nvSpPr>
            <p:cNvPr id="371725" name="Rectangle 13"/>
            <p:cNvSpPr>
              <a:spLocks noChangeArrowheads="1"/>
            </p:cNvSpPr>
            <p:nvPr/>
          </p:nvSpPr>
          <p:spPr bwMode="auto">
            <a:xfrm>
              <a:off x="4028" y="1682"/>
              <a:ext cx="574" cy="526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r>
                <a:rPr lang="en-US" sz="1600">
                  <a:latin typeface="AUdimat" pitchFamily="2" charset="0"/>
                </a:rPr>
                <a:t>TLB</a:t>
              </a:r>
            </a:p>
          </p:txBody>
        </p:sp>
        <p:sp>
          <p:nvSpPr>
            <p:cNvPr id="371726" name="Line 14"/>
            <p:cNvSpPr>
              <a:spLocks noChangeShapeType="1"/>
            </p:cNvSpPr>
            <p:nvPr/>
          </p:nvSpPr>
          <p:spPr bwMode="auto">
            <a:xfrm>
              <a:off x="3311" y="1921"/>
              <a:ext cx="6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71727" name="Text Box 15"/>
            <p:cNvSpPr txBox="1">
              <a:spLocks noChangeArrowheads="1"/>
            </p:cNvSpPr>
            <p:nvPr/>
          </p:nvSpPr>
          <p:spPr bwMode="auto">
            <a:xfrm>
              <a:off x="3262" y="1969"/>
              <a:ext cx="599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Udimat" pitchFamily="2" charset="0"/>
                </a:rPr>
                <a:t>On Cache</a:t>
              </a:r>
            </a:p>
            <a:p>
              <a:r>
                <a:rPr lang="en-US" sz="1600">
                  <a:latin typeface="AUdimat" pitchFamily="2" charset="0"/>
                </a:rPr>
                <a:t>Miss</a:t>
              </a:r>
            </a:p>
          </p:txBody>
        </p:sp>
        <p:sp>
          <p:nvSpPr>
            <p:cNvPr id="371728" name="Text Box 16"/>
            <p:cNvSpPr txBox="1">
              <a:spLocks noChangeArrowheads="1"/>
            </p:cNvSpPr>
            <p:nvPr/>
          </p:nvSpPr>
          <p:spPr bwMode="auto">
            <a:xfrm>
              <a:off x="4602" y="1491"/>
              <a:ext cx="544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Udimat" pitchFamily="2" charset="0"/>
                </a:rPr>
                <a:t>Physical</a:t>
              </a:r>
            </a:p>
            <a:p>
              <a:r>
                <a:rPr lang="en-US" sz="1600">
                  <a:latin typeface="AUdimat" pitchFamily="2" charset="0"/>
                </a:rPr>
                <a:t>Address</a:t>
              </a:r>
            </a:p>
          </p:txBody>
        </p:sp>
        <p:sp>
          <p:nvSpPr>
            <p:cNvPr id="371729" name="Line 17"/>
            <p:cNvSpPr>
              <a:spLocks noChangeShapeType="1"/>
            </p:cNvSpPr>
            <p:nvPr/>
          </p:nvSpPr>
          <p:spPr bwMode="auto">
            <a:xfrm>
              <a:off x="4650" y="1921"/>
              <a:ext cx="4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71730" name="Text Box 18"/>
            <p:cNvSpPr txBox="1">
              <a:spLocks noChangeArrowheads="1"/>
            </p:cNvSpPr>
            <p:nvPr/>
          </p:nvSpPr>
          <p:spPr bwMode="auto">
            <a:xfrm>
              <a:off x="4677" y="1985"/>
              <a:ext cx="367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Udimat" pitchFamily="2" charset="0"/>
                </a:rPr>
                <a:t>To L2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8811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AUdimat" pitchFamily="2" charset="0"/>
              </a:rPr>
              <a:t> </a:t>
            </a:r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Virtually Indexed Physically Tagged</a:t>
            </a:r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1979613" y="1387475"/>
            <a:ext cx="83067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Udimat" pitchFamily="2" charset="0"/>
              </a:rPr>
              <a:t>Virtual</a:t>
            </a:r>
          </a:p>
          <a:p>
            <a:r>
              <a:rPr lang="en-US" sz="1600">
                <a:latin typeface="AUdimat" pitchFamily="2" charset="0"/>
              </a:rPr>
              <a:t>Address</a:t>
            </a:r>
          </a:p>
        </p:txBody>
      </p:sp>
      <p:sp>
        <p:nvSpPr>
          <p:cNvPr id="372740" name="Line 4"/>
          <p:cNvSpPr>
            <a:spLocks noChangeShapeType="1"/>
          </p:cNvSpPr>
          <p:nvPr/>
        </p:nvSpPr>
        <p:spPr bwMode="auto">
          <a:xfrm>
            <a:off x="2908300" y="1690688"/>
            <a:ext cx="606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72741" name="Rectangle 5"/>
          <p:cNvSpPr>
            <a:spLocks noChangeArrowheads="1"/>
          </p:cNvSpPr>
          <p:nvPr/>
        </p:nvSpPr>
        <p:spPr bwMode="auto">
          <a:xfrm>
            <a:off x="3589338" y="1235075"/>
            <a:ext cx="911225" cy="8350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>
                <a:latin typeface="AUdimat" pitchFamily="2" charset="0"/>
              </a:rPr>
              <a:t>Cache</a:t>
            </a:r>
          </a:p>
          <a:p>
            <a:r>
              <a:rPr lang="en-US" sz="1600">
                <a:latin typeface="AUdimat" pitchFamily="2" charset="0"/>
              </a:rPr>
              <a:t>Data</a:t>
            </a:r>
          </a:p>
        </p:txBody>
      </p:sp>
      <p:sp>
        <p:nvSpPr>
          <p:cNvPr id="372742" name="Rectangle 6"/>
          <p:cNvSpPr>
            <a:spLocks noChangeArrowheads="1"/>
          </p:cNvSpPr>
          <p:nvPr/>
        </p:nvSpPr>
        <p:spPr bwMode="auto">
          <a:xfrm>
            <a:off x="3590925" y="2146300"/>
            <a:ext cx="911225" cy="8350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>
                <a:latin typeface="AUdimat" pitchFamily="2" charset="0"/>
              </a:rPr>
              <a:t>Cache</a:t>
            </a:r>
          </a:p>
          <a:p>
            <a:r>
              <a:rPr lang="en-US" sz="1600">
                <a:latin typeface="AUdimat" pitchFamily="2" charset="0"/>
              </a:rPr>
              <a:t>Tags</a:t>
            </a:r>
          </a:p>
        </p:txBody>
      </p:sp>
      <p:sp>
        <p:nvSpPr>
          <p:cNvPr id="372743" name="Freeform 7"/>
          <p:cNvSpPr>
            <a:spLocks/>
          </p:cNvSpPr>
          <p:nvPr/>
        </p:nvSpPr>
        <p:spPr bwMode="auto">
          <a:xfrm>
            <a:off x="3211513" y="1690688"/>
            <a:ext cx="303212" cy="835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6"/>
              </a:cxn>
              <a:cxn ang="0">
                <a:pos x="382" y="526"/>
              </a:cxn>
            </a:cxnLst>
            <a:rect l="0" t="0" r="r" b="b"/>
            <a:pathLst>
              <a:path w="382" h="526">
                <a:moveTo>
                  <a:pt x="0" y="0"/>
                </a:moveTo>
                <a:lnTo>
                  <a:pt x="0" y="526"/>
                </a:lnTo>
                <a:lnTo>
                  <a:pt x="382" y="52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72744" name="Line 8"/>
          <p:cNvSpPr>
            <a:spLocks noChangeShapeType="1"/>
          </p:cNvSpPr>
          <p:nvPr/>
        </p:nvSpPr>
        <p:spPr bwMode="auto">
          <a:xfrm>
            <a:off x="5411788" y="3055938"/>
            <a:ext cx="379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72745" name="Text Box 9"/>
          <p:cNvSpPr txBox="1">
            <a:spLocks noChangeArrowheads="1"/>
          </p:cNvSpPr>
          <p:nvPr/>
        </p:nvSpPr>
        <p:spPr bwMode="auto">
          <a:xfrm>
            <a:off x="5778500" y="2887663"/>
            <a:ext cx="50526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Udimat" pitchFamily="2" charset="0"/>
              </a:rPr>
              <a:t>Hit?</a:t>
            </a:r>
          </a:p>
        </p:txBody>
      </p:sp>
      <p:sp>
        <p:nvSpPr>
          <p:cNvPr id="372746" name="Rectangle 10"/>
          <p:cNvSpPr>
            <a:spLocks noChangeArrowheads="1"/>
          </p:cNvSpPr>
          <p:nvPr/>
        </p:nvSpPr>
        <p:spPr bwMode="auto">
          <a:xfrm>
            <a:off x="457200" y="4160838"/>
            <a:ext cx="8321675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3200">
                <a:latin typeface="AUdimat" pitchFamily="2" charset="0"/>
              </a:rPr>
              <a:t>Pro: latency – TLB parallelized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3200">
                <a:latin typeface="AUdimat" pitchFamily="2" charset="0"/>
              </a:rPr>
              <a:t>Pro: don’t need to flush $ on process swap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3200">
                <a:latin typeface="AUdimat" pitchFamily="2" charset="0"/>
              </a:rPr>
              <a:t>Con: Limit on cache indexing (can only use bits </a:t>
            </a:r>
            <a:r>
              <a:rPr lang="en-US" sz="3200" i="1">
                <a:latin typeface="AUdimat" pitchFamily="2" charset="0"/>
              </a:rPr>
              <a:t>not</a:t>
            </a:r>
            <a:r>
              <a:rPr lang="en-US" sz="3200">
                <a:latin typeface="AUdimat" pitchFamily="2" charset="0"/>
              </a:rPr>
              <a:t> from the VPN/PPN)</a:t>
            </a:r>
          </a:p>
        </p:txBody>
      </p:sp>
      <p:sp>
        <p:nvSpPr>
          <p:cNvPr id="372747" name="Rectangle 11"/>
          <p:cNvSpPr>
            <a:spLocks noChangeArrowheads="1"/>
          </p:cNvSpPr>
          <p:nvPr/>
        </p:nvSpPr>
        <p:spPr bwMode="auto">
          <a:xfrm>
            <a:off x="3590925" y="3055938"/>
            <a:ext cx="911225" cy="8350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>
                <a:latin typeface="AUdimat" pitchFamily="2" charset="0"/>
              </a:rPr>
              <a:t>TLB</a:t>
            </a:r>
          </a:p>
        </p:txBody>
      </p:sp>
      <p:sp>
        <p:nvSpPr>
          <p:cNvPr id="372748" name="Text Box 12"/>
          <p:cNvSpPr txBox="1">
            <a:spLocks noChangeArrowheads="1"/>
          </p:cNvSpPr>
          <p:nvPr/>
        </p:nvSpPr>
        <p:spPr bwMode="auto">
          <a:xfrm>
            <a:off x="4652963" y="3478213"/>
            <a:ext cx="157126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Udimat" pitchFamily="2" charset="0"/>
              </a:rPr>
              <a:t>Physical Address</a:t>
            </a:r>
          </a:p>
        </p:txBody>
      </p:sp>
      <p:sp>
        <p:nvSpPr>
          <p:cNvPr id="372749" name="Freeform 13"/>
          <p:cNvSpPr>
            <a:spLocks/>
          </p:cNvSpPr>
          <p:nvPr/>
        </p:nvSpPr>
        <p:spPr bwMode="auto">
          <a:xfrm>
            <a:off x="3211513" y="2524125"/>
            <a:ext cx="303212" cy="911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6"/>
              </a:cxn>
              <a:cxn ang="0">
                <a:pos x="382" y="526"/>
              </a:cxn>
            </a:cxnLst>
            <a:rect l="0" t="0" r="r" b="b"/>
            <a:pathLst>
              <a:path w="382" h="526">
                <a:moveTo>
                  <a:pt x="0" y="0"/>
                </a:moveTo>
                <a:lnTo>
                  <a:pt x="0" y="526"/>
                </a:lnTo>
                <a:lnTo>
                  <a:pt x="382" y="52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72750" name="Oval 14"/>
          <p:cNvSpPr>
            <a:spLocks noChangeArrowheads="1"/>
          </p:cNvSpPr>
          <p:nvPr/>
        </p:nvSpPr>
        <p:spPr bwMode="auto">
          <a:xfrm>
            <a:off x="5032375" y="2905125"/>
            <a:ext cx="303213" cy="303213"/>
          </a:xfrm>
          <a:prstGeom prst="ellipse">
            <a:avLst/>
          </a:prstGeom>
          <a:solidFill>
            <a:srgbClr val="3366FF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 dirty="0">
                <a:solidFill>
                  <a:srgbClr val="FFFFFF"/>
                </a:solidFill>
                <a:latin typeface="AUdimat" pitchFamily="2" charset="0"/>
              </a:rPr>
              <a:t>=</a:t>
            </a:r>
          </a:p>
        </p:txBody>
      </p:sp>
      <p:cxnSp>
        <p:nvCxnSpPr>
          <p:cNvPr id="372751" name="AutoShape 15"/>
          <p:cNvCxnSpPr>
            <a:cxnSpLocks noChangeShapeType="1"/>
            <a:stCxn id="372747" idx="3"/>
            <a:endCxn id="372750" idx="4"/>
          </p:cNvCxnSpPr>
          <p:nvPr/>
        </p:nvCxnSpPr>
        <p:spPr bwMode="auto">
          <a:xfrm flipV="1">
            <a:off x="4502150" y="3208338"/>
            <a:ext cx="682625" cy="2651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72752" name="AutoShape 16"/>
          <p:cNvCxnSpPr>
            <a:cxnSpLocks noChangeShapeType="1"/>
            <a:stCxn id="372742" idx="3"/>
            <a:endCxn id="372750" idx="0"/>
          </p:cNvCxnSpPr>
          <p:nvPr/>
        </p:nvCxnSpPr>
        <p:spPr bwMode="auto">
          <a:xfrm>
            <a:off x="4502150" y="2563813"/>
            <a:ext cx="682625" cy="3413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72753" name="Text Box 17"/>
          <p:cNvSpPr txBox="1">
            <a:spLocks noChangeArrowheads="1"/>
          </p:cNvSpPr>
          <p:nvPr/>
        </p:nvSpPr>
        <p:spPr bwMode="auto">
          <a:xfrm>
            <a:off x="4729163" y="2220913"/>
            <a:ext cx="119398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Udimat" pitchFamily="2" charset="0"/>
              </a:rPr>
              <a:t>Physical Tag</a:t>
            </a:r>
          </a:p>
        </p:txBody>
      </p:sp>
      <p:sp>
        <p:nvSpPr>
          <p:cNvPr id="372754" name="AutoShape 18"/>
          <p:cNvSpPr>
            <a:spLocks noChangeArrowheads="1"/>
          </p:cNvSpPr>
          <p:nvPr/>
        </p:nvSpPr>
        <p:spPr bwMode="auto">
          <a:xfrm>
            <a:off x="6950075" y="3540125"/>
            <a:ext cx="1738313" cy="711200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r>
              <a:rPr lang="en-US" dirty="0">
                <a:latin typeface="AUdimat" pitchFamily="2" charset="0"/>
              </a:rPr>
              <a:t>Big page size</a:t>
            </a:r>
          </a:p>
          <a:p>
            <a:r>
              <a:rPr lang="en-US" dirty="0">
                <a:latin typeface="AUdimat" pitchFamily="2" charset="0"/>
              </a:rPr>
              <a:t>can help here</a:t>
            </a:r>
          </a:p>
        </p:txBody>
      </p:sp>
      <p:sp>
        <p:nvSpPr>
          <p:cNvPr id="372756" name="Freeform 20"/>
          <p:cNvSpPr>
            <a:spLocks/>
          </p:cNvSpPr>
          <p:nvPr/>
        </p:nvSpPr>
        <p:spPr bwMode="auto">
          <a:xfrm>
            <a:off x="6308725" y="4251325"/>
            <a:ext cx="2682875" cy="2149475"/>
          </a:xfrm>
          <a:custGeom>
            <a:avLst/>
            <a:gdLst/>
            <a:ahLst/>
            <a:cxnLst>
              <a:cxn ang="0">
                <a:pos x="980" y="0"/>
              </a:cxn>
              <a:cxn ang="0">
                <a:pos x="1671" y="634"/>
              </a:cxn>
              <a:cxn ang="0">
                <a:pos x="1095" y="1268"/>
              </a:cxn>
              <a:cxn ang="0">
                <a:pos x="0" y="1152"/>
              </a:cxn>
            </a:cxnLst>
            <a:rect l="0" t="0" r="r" b="b"/>
            <a:pathLst>
              <a:path w="1690" h="1354">
                <a:moveTo>
                  <a:pt x="980" y="0"/>
                </a:moveTo>
                <a:cubicBezTo>
                  <a:pt x="1316" y="211"/>
                  <a:pt x="1652" y="423"/>
                  <a:pt x="1671" y="634"/>
                </a:cubicBezTo>
                <a:cubicBezTo>
                  <a:pt x="1690" y="845"/>
                  <a:pt x="1374" y="1182"/>
                  <a:pt x="1095" y="1268"/>
                </a:cubicBezTo>
                <a:cubicBezTo>
                  <a:pt x="816" y="1354"/>
                  <a:pt x="408" y="1253"/>
                  <a:pt x="0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251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54" grpId="0" animBg="1"/>
      <p:bldP spid="3727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Index Physical Tag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6412" y="1219200"/>
            <a:ext cx="15808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Udimat" pitchFamily="2" charset="0"/>
              </a:rPr>
              <a:t>Virtual Address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6412" y="1860550"/>
            <a:ext cx="2922588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Udimat" pitchFamily="2" charset="0"/>
              </a:rPr>
              <a:t>Virtual Page Number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429000" y="1860550"/>
            <a:ext cx="1919287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Udimat" pitchFamily="2" charset="0"/>
              </a:rPr>
              <a:t>Page Offset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43000" y="2819400"/>
            <a:ext cx="22860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 smtClean="0">
                <a:latin typeface="AUdimat" pitchFamily="2" charset="0"/>
              </a:rPr>
              <a:t>Physical Frame </a:t>
            </a:r>
            <a:r>
              <a:rPr lang="en-US" dirty="0" err="1" smtClean="0">
                <a:latin typeface="AUdimat" pitchFamily="2" charset="0"/>
              </a:rPr>
              <a:t>Num</a:t>
            </a:r>
            <a:endParaRPr lang="en-US" dirty="0">
              <a:latin typeface="AUdimat" pitchFamily="2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414713" y="2819400"/>
            <a:ext cx="1919287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Page Offset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81000" y="2438400"/>
            <a:ext cx="19423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AUdimat" pitchFamily="2" charset="0"/>
              </a:rPr>
              <a:t>Physical </a:t>
            </a:r>
            <a:r>
              <a:rPr lang="en-US" dirty="0">
                <a:latin typeface="AUdimat" pitchFamily="2" charset="0"/>
              </a:rPr>
              <a:t>Address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143000" y="3810000"/>
            <a:ext cx="2286000" cy="30480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 smtClean="0">
                <a:latin typeface="AUdimat" pitchFamily="2" charset="0"/>
              </a:rPr>
              <a:t>TAG</a:t>
            </a:r>
            <a:endParaRPr lang="en-US" dirty="0">
              <a:latin typeface="AUdimat" pitchFamily="2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252913" y="3810000"/>
            <a:ext cx="1081087" cy="30480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 smtClean="0">
                <a:latin typeface="AUdimat" pitchFamily="2" charset="0"/>
              </a:rPr>
              <a:t>B. offset</a:t>
            </a:r>
            <a:endParaRPr lang="en-US" dirty="0">
              <a:latin typeface="AUdimat" pitchFamily="2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429000" y="3810000"/>
            <a:ext cx="838200" cy="3048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 smtClean="0">
                <a:latin typeface="AUdimat" pitchFamily="2" charset="0"/>
              </a:rPr>
              <a:t>Index</a:t>
            </a:r>
            <a:endParaRPr lang="en-US" dirty="0">
              <a:latin typeface="AUdimat" pitchFamily="2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990601" y="4800600"/>
            <a:ext cx="1828800" cy="30480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 smtClean="0">
                <a:latin typeface="AUdimat" pitchFamily="2" charset="0"/>
              </a:rPr>
              <a:t>TAG</a:t>
            </a:r>
            <a:endParaRPr lang="en-US" dirty="0">
              <a:latin typeface="AUdimat" pitchFamily="2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114800" y="4800600"/>
            <a:ext cx="1081087" cy="30480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 smtClean="0">
                <a:latin typeface="AUdimat" pitchFamily="2" charset="0"/>
              </a:rPr>
              <a:t>B. offset</a:t>
            </a:r>
            <a:endParaRPr lang="en-US" dirty="0">
              <a:latin typeface="AUdimat" pitchFamily="2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819400" y="4800600"/>
            <a:ext cx="1295400" cy="3048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 smtClean="0">
                <a:latin typeface="AUdimat" pitchFamily="2" charset="0"/>
              </a:rPr>
              <a:t>Index</a:t>
            </a:r>
            <a:endParaRPr lang="en-US" dirty="0">
              <a:latin typeface="AUdimat" pitchFamily="2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403599" y="1447800"/>
            <a:ext cx="25401" cy="4267200"/>
          </a:xfrm>
          <a:prstGeom prst="line">
            <a:avLst/>
          </a:prstGeom>
          <a:ln>
            <a:solidFill>
              <a:srgbClr val="8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91200" y="3733800"/>
            <a:ext cx="1063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5867400" y="4648200"/>
            <a:ext cx="922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72845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Programming: Virtual or Physical ?</a:t>
            </a:r>
          </a:p>
          <a:p>
            <a:r>
              <a:rPr lang="en-US" dirty="0" smtClean="0"/>
              <a:t>Data sharing in parallel programming </a:t>
            </a:r>
          </a:p>
          <a:p>
            <a:pPr lvl="1"/>
            <a:r>
              <a:rPr lang="en-US" dirty="0" smtClean="0"/>
              <a:t>Virtual or Physical ? </a:t>
            </a:r>
          </a:p>
          <a:p>
            <a:pPr lvl="1"/>
            <a:r>
              <a:rPr lang="en-US" dirty="0" smtClean="0"/>
              <a:t>Different VAs need to mapped to the same PA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Virtual-index-physical-tag Cache</a:t>
            </a:r>
            <a:endParaRPr lang="en-US" dirty="0"/>
          </a:p>
          <a:p>
            <a:pPr lvl="1"/>
            <a:r>
              <a:rPr lang="en-US" dirty="0" smtClean="0"/>
              <a:t>VA1 = PA1 = {tag1, index1, offset1}</a:t>
            </a:r>
          </a:p>
          <a:p>
            <a:pPr lvl="1"/>
            <a:r>
              <a:rPr lang="en-US" dirty="0" smtClean="0"/>
              <a:t>VA2 = PA1 = {tag1, index2, offset1}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233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Memory/Physical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Programmer’s view: virtual memory space</a:t>
            </a:r>
          </a:p>
          <a:p>
            <a:r>
              <a:rPr lang="en-US" dirty="0" smtClean="0"/>
              <a:t>Actual hardware’s view: Physical memory space</a:t>
            </a:r>
          </a:p>
          <a:p>
            <a:r>
              <a:rPr lang="en-US" dirty="0" smtClean="0"/>
              <a:t>In hardware: translation from virtual address to physical address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3962400"/>
            <a:ext cx="15808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Udimat" pitchFamily="2" charset="0"/>
              </a:rPr>
              <a:t>Virtual Address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0212" y="4419600"/>
            <a:ext cx="2922588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Udimat" pitchFamily="2" charset="0"/>
              </a:rPr>
              <a:t>Virtual Page Number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52800" y="4419600"/>
            <a:ext cx="1919287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Udimat" pitchFamily="2" charset="0"/>
              </a:rPr>
              <a:t>Page Offset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90600" y="5943600"/>
            <a:ext cx="22860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 smtClean="0">
                <a:latin typeface="AUdimat" pitchFamily="2" charset="0"/>
              </a:rPr>
              <a:t>Physical Frame </a:t>
            </a:r>
            <a:r>
              <a:rPr lang="en-US" dirty="0" err="1" smtClean="0">
                <a:latin typeface="AUdimat" pitchFamily="2" charset="0"/>
              </a:rPr>
              <a:t>Num</a:t>
            </a:r>
            <a:endParaRPr lang="en-US" dirty="0">
              <a:latin typeface="AUdimat" pitchFamily="2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276600" y="5943600"/>
            <a:ext cx="1919287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Page Offset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04800" y="5562600"/>
            <a:ext cx="19423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AUdimat" pitchFamily="2" charset="0"/>
              </a:rPr>
              <a:t>Physical </a:t>
            </a:r>
            <a:r>
              <a:rPr lang="en-US" dirty="0">
                <a:latin typeface="AUdimat" pitchFamily="2" charset="0"/>
              </a:rPr>
              <a:t>Address</a:t>
            </a:r>
          </a:p>
        </p:txBody>
      </p:sp>
      <p:sp>
        <p:nvSpPr>
          <p:cNvPr id="11" name="Cloud 10"/>
          <p:cNvSpPr/>
          <p:nvPr/>
        </p:nvSpPr>
        <p:spPr>
          <a:xfrm>
            <a:off x="762000" y="4953000"/>
            <a:ext cx="2133600" cy="762000"/>
          </a:xfrm>
          <a:prstGeom prst="cloud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Translation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1000" y="5029200"/>
            <a:ext cx="2686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Protection check!</a:t>
            </a:r>
          </a:p>
          <a:p>
            <a:r>
              <a:rPr lang="en-US" dirty="0" smtClean="0"/>
              <a:t>Read/write, kernel/user?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927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Memory: Get by with Less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970792"/>
              </p:ext>
            </p:extLst>
          </p:nvPr>
        </p:nvGraphicFramePr>
        <p:xfrm>
          <a:off x="1371600" y="2133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" y="1295400"/>
            <a:ext cx="796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Lets say user space is 16 pages (0-F), but we have only four physical pages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636964"/>
              </p:ext>
            </p:extLst>
          </p:nvPr>
        </p:nvGraphicFramePr>
        <p:xfrm>
          <a:off x="1219200" y="3581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57200" y="29718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At any time only four pages valid (mapped to physical pages)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7200" y="45720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Access to invalid page causes page fault (evict a page and reallocate)</a:t>
            </a:r>
          </a:p>
          <a:p>
            <a:r>
              <a:rPr lang="en-US" dirty="0" smtClean="0"/>
              <a:t>Say we access Page F and we evict Page 8 (mapped to frame 2)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370984"/>
              </p:ext>
            </p:extLst>
          </p:nvPr>
        </p:nvGraphicFramePr>
        <p:xfrm>
          <a:off x="1295400" y="5867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4343400" y="5334000"/>
            <a:ext cx="381000" cy="533400"/>
          </a:xfrm>
          <a:prstGeom prst="down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934200" y="5334000"/>
            <a:ext cx="381000" cy="533400"/>
          </a:xfrm>
          <a:prstGeom prst="down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125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Memory: Share Physical </a:t>
            </a:r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539480"/>
              </p:ext>
            </p:extLst>
          </p:nvPr>
        </p:nvGraphicFramePr>
        <p:xfrm>
          <a:off x="1371600" y="1981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" y="1295400"/>
            <a:ext cx="479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Lets say we have two programs (P1 and P2)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58674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Virtual Memory allows each application an illusion that it has entire memory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851550"/>
              </p:ext>
            </p:extLst>
          </p:nvPr>
        </p:nvGraphicFramePr>
        <p:xfrm>
          <a:off x="1371600" y="26009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2000" y="1981200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P1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52193" y="2602468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P2</a:t>
            </a:r>
            <a:endParaRPr lang="en-US" b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53814"/>
              </p:ext>
            </p:extLst>
          </p:nvPr>
        </p:nvGraphicFramePr>
        <p:xfrm>
          <a:off x="1371600" y="41808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852675"/>
              </p:ext>
            </p:extLst>
          </p:nvPr>
        </p:nvGraphicFramePr>
        <p:xfrm>
          <a:off x="1371600" y="4800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62000" y="4180840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P1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52193" y="4802108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P2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371600" y="4038600"/>
            <a:ext cx="304800" cy="121920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705600" y="4038600"/>
            <a:ext cx="304800" cy="121920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1000" y="32766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Lets say we have 8 physical frames (5 given to P1 and 3 to P2)</a:t>
            </a:r>
          </a:p>
        </p:txBody>
      </p:sp>
    </p:spTree>
    <p:extLst>
      <p:ext uri="{BB962C8B-B14F-4D97-AF65-F5344CB8AC3E}">
        <p14:creationId xmlns:p14="http://schemas.microsoft.com/office/powerpoint/2010/main" val="13041156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3" grpId="0"/>
      <p:bldP spid="5" grpId="0" animBg="1"/>
      <p:bldP spid="24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55340" name="Oval 12"/>
          <p:cNvSpPr>
            <a:spLocks noChangeArrowheads="1"/>
          </p:cNvSpPr>
          <p:nvPr/>
        </p:nvSpPr>
        <p:spPr bwMode="auto">
          <a:xfrm>
            <a:off x="6497637" y="4160838"/>
            <a:ext cx="184150" cy="731837"/>
          </a:xfrm>
          <a:prstGeom prst="ellipse">
            <a:avLst/>
          </a:prstGeom>
          <a:noFill/>
          <a:ln w="38100">
            <a:solidFill>
              <a:srgbClr val="FF99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Need for Translation</a:t>
            </a:r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552450" y="1598613"/>
            <a:ext cx="15808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Virtual Address</a:t>
            </a:r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552450" y="2239963"/>
            <a:ext cx="2922588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Udimat" pitchFamily="2" charset="0"/>
              </a:rPr>
              <a:t>Virtual Page Number</a:t>
            </a:r>
          </a:p>
        </p:txBody>
      </p:sp>
      <p:sp>
        <p:nvSpPr>
          <p:cNvPr id="355334" name="Rectangle 6"/>
          <p:cNvSpPr>
            <a:spLocks noChangeArrowheads="1"/>
          </p:cNvSpPr>
          <p:nvPr/>
        </p:nvSpPr>
        <p:spPr bwMode="auto">
          <a:xfrm>
            <a:off x="3475038" y="2239963"/>
            <a:ext cx="1919287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Page Offset</a:t>
            </a:r>
          </a:p>
        </p:txBody>
      </p:sp>
      <p:sp>
        <p:nvSpPr>
          <p:cNvPr id="355335" name="AutoShape 7"/>
          <p:cNvSpPr>
            <a:spLocks noChangeArrowheads="1"/>
          </p:cNvSpPr>
          <p:nvPr/>
        </p:nvSpPr>
        <p:spPr bwMode="auto">
          <a:xfrm>
            <a:off x="2835275" y="3611563"/>
            <a:ext cx="1554163" cy="201136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Page</a:t>
            </a:r>
          </a:p>
          <a:p>
            <a:r>
              <a:rPr lang="en-US">
                <a:latin typeface="AUdimat" pitchFamily="2" charset="0"/>
              </a:rPr>
              <a:t>Table</a:t>
            </a:r>
          </a:p>
        </p:txBody>
      </p:sp>
      <p:cxnSp>
        <p:nvCxnSpPr>
          <p:cNvPr id="355336" name="AutoShape 8"/>
          <p:cNvCxnSpPr>
            <a:cxnSpLocks noChangeShapeType="1"/>
            <a:stCxn id="355333" idx="2"/>
            <a:endCxn id="355335" idx="1"/>
          </p:cNvCxnSpPr>
          <p:nvPr/>
        </p:nvCxnSpPr>
        <p:spPr bwMode="auto">
          <a:xfrm rot="16200000" flipH="1">
            <a:off x="1419225" y="3201988"/>
            <a:ext cx="2011363" cy="8207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5337" name="Rectangle 9"/>
          <p:cNvSpPr>
            <a:spLocks noChangeArrowheads="1"/>
          </p:cNvSpPr>
          <p:nvPr/>
        </p:nvSpPr>
        <p:spPr bwMode="auto">
          <a:xfrm>
            <a:off x="7315200" y="3154363"/>
            <a:ext cx="1463675" cy="2743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Udimat" pitchFamily="2" charset="0"/>
              </a:rPr>
              <a:t>Main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Udimat" pitchFamily="2" charset="0"/>
              </a:rPr>
              <a:t>Memory</a:t>
            </a:r>
          </a:p>
        </p:txBody>
      </p:sp>
      <p:sp>
        <p:nvSpPr>
          <p:cNvPr id="355338" name="Line 10"/>
          <p:cNvSpPr>
            <a:spLocks noChangeShapeType="1"/>
          </p:cNvSpPr>
          <p:nvPr/>
        </p:nvSpPr>
        <p:spPr bwMode="auto">
          <a:xfrm>
            <a:off x="4389438" y="4618038"/>
            <a:ext cx="292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55339" name="Freeform 11"/>
          <p:cNvSpPr>
            <a:spLocks/>
          </p:cNvSpPr>
          <p:nvPr/>
        </p:nvSpPr>
        <p:spPr bwMode="auto">
          <a:xfrm>
            <a:off x="5029200" y="2606675"/>
            <a:ext cx="2286000" cy="182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52"/>
              </a:cxn>
              <a:cxn ang="0">
                <a:pos x="1440" y="1152"/>
              </a:cxn>
            </a:cxnLst>
            <a:rect l="0" t="0" r="r" b="b"/>
            <a:pathLst>
              <a:path w="1440" h="1152">
                <a:moveTo>
                  <a:pt x="0" y="0"/>
                </a:moveTo>
                <a:lnTo>
                  <a:pt x="0" y="1152"/>
                </a:lnTo>
                <a:lnTo>
                  <a:pt x="1440" y="115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55341" name="Text Box 13"/>
          <p:cNvSpPr txBox="1">
            <a:spLocks noChangeArrowheads="1"/>
          </p:cNvSpPr>
          <p:nvPr/>
        </p:nvSpPr>
        <p:spPr bwMode="auto">
          <a:xfrm>
            <a:off x="5980112" y="3521075"/>
            <a:ext cx="9476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Physical</a:t>
            </a:r>
          </a:p>
          <a:p>
            <a:r>
              <a:rPr lang="en-US">
                <a:latin typeface="AUdimat" pitchFamily="2" charset="0"/>
              </a:rPr>
              <a:t>Address</a:t>
            </a:r>
          </a:p>
        </p:txBody>
      </p:sp>
      <p:sp>
        <p:nvSpPr>
          <p:cNvPr id="355342" name="Text Box 14"/>
          <p:cNvSpPr txBox="1">
            <a:spLocks noChangeArrowheads="1"/>
          </p:cNvSpPr>
          <p:nvPr/>
        </p:nvSpPr>
        <p:spPr bwMode="auto">
          <a:xfrm>
            <a:off x="3016250" y="1325563"/>
            <a:ext cx="12506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latin typeface="AUdimat" pitchFamily="2" charset="0"/>
              </a:rPr>
              <a:t>0x</a:t>
            </a:r>
            <a:r>
              <a:rPr lang="en-US">
                <a:solidFill>
                  <a:srgbClr val="FF0000"/>
                </a:solidFill>
                <a:latin typeface="AUdimat" pitchFamily="2" charset="0"/>
              </a:rPr>
              <a:t>FC519</a:t>
            </a:r>
            <a:r>
              <a:rPr lang="en-US">
                <a:latin typeface="AUdimat" pitchFamily="2" charset="0"/>
              </a:rPr>
              <a:t>08B</a:t>
            </a:r>
          </a:p>
        </p:txBody>
      </p:sp>
      <p:sp>
        <p:nvSpPr>
          <p:cNvPr id="355343" name="Text Box 15"/>
          <p:cNvSpPr txBox="1">
            <a:spLocks noChangeArrowheads="1"/>
          </p:cNvSpPr>
          <p:nvPr/>
        </p:nvSpPr>
        <p:spPr bwMode="auto">
          <a:xfrm>
            <a:off x="4425950" y="4708525"/>
            <a:ext cx="9076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0x</a:t>
            </a:r>
            <a:r>
              <a:rPr lang="en-US">
                <a:solidFill>
                  <a:schemeClr val="hlink"/>
                </a:solidFill>
                <a:latin typeface="AUdimat" pitchFamily="2" charset="0"/>
              </a:rPr>
              <a:t>00152</a:t>
            </a:r>
          </a:p>
        </p:txBody>
      </p:sp>
      <p:sp>
        <p:nvSpPr>
          <p:cNvPr id="355344" name="Text Box 16"/>
          <p:cNvSpPr txBox="1">
            <a:spLocks noChangeArrowheads="1"/>
          </p:cNvSpPr>
          <p:nvPr/>
        </p:nvSpPr>
        <p:spPr bwMode="auto">
          <a:xfrm>
            <a:off x="1620838" y="4708525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0x</a:t>
            </a:r>
            <a:r>
              <a:rPr lang="en-US">
                <a:solidFill>
                  <a:srgbClr val="FF0000"/>
                </a:solidFill>
                <a:latin typeface="AUdimat" pitchFamily="2" charset="0"/>
              </a:rPr>
              <a:t>FC519</a:t>
            </a:r>
          </a:p>
        </p:txBody>
      </p:sp>
      <p:sp>
        <p:nvSpPr>
          <p:cNvPr id="355345" name="Text Box 17"/>
          <p:cNvSpPr txBox="1">
            <a:spLocks noChangeArrowheads="1"/>
          </p:cNvSpPr>
          <p:nvPr/>
        </p:nvSpPr>
        <p:spPr bwMode="auto">
          <a:xfrm>
            <a:off x="5492750" y="5348288"/>
            <a:ext cx="12554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0x</a:t>
            </a:r>
            <a:r>
              <a:rPr lang="en-US">
                <a:solidFill>
                  <a:schemeClr val="hlink"/>
                </a:solidFill>
                <a:latin typeface="AUdimat" pitchFamily="2" charset="0"/>
              </a:rPr>
              <a:t>00152</a:t>
            </a:r>
            <a:r>
              <a:rPr lang="en-US">
                <a:latin typeface="AUdimat" pitchFamily="2" charset="0"/>
              </a:rPr>
              <a:t>08B</a:t>
            </a:r>
          </a:p>
        </p:txBody>
      </p:sp>
      <p:sp>
        <p:nvSpPr>
          <p:cNvPr id="355346" name="Line 18"/>
          <p:cNvSpPr>
            <a:spLocks noChangeShapeType="1"/>
          </p:cNvSpPr>
          <p:nvPr/>
        </p:nvSpPr>
        <p:spPr bwMode="auto">
          <a:xfrm flipH="1">
            <a:off x="6407150" y="4892675"/>
            <a:ext cx="184150" cy="455613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76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42" grpId="0"/>
      <p:bldP spid="355343" grpId="0"/>
      <p:bldP spid="355344" grpId="0"/>
      <p:bldP spid="355345" grpId="0"/>
      <p:bldP spid="3553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731838" y="3321050"/>
            <a:ext cx="7820025" cy="22494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 Memory Access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/>
              <a:t>Program deals with virtual addresses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/>
              <a:t>“Load R1 = </a:t>
            </a:r>
            <a:r>
              <a:rPr lang="en-US">
                <a:solidFill>
                  <a:srgbClr val="FF0000"/>
                </a:solidFill>
              </a:rPr>
              <a:t>0[R2]</a:t>
            </a:r>
            <a:r>
              <a:rPr lang="en-US"/>
              <a:t>”</a:t>
            </a:r>
          </a:p>
          <a:p>
            <a:pPr marL="609600" indent="-609600">
              <a:lnSpc>
                <a:spcPct val="90000"/>
              </a:lnSpc>
            </a:pPr>
            <a:r>
              <a:rPr lang="en-US"/>
              <a:t>On memory instruction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/>
              <a:t>Compute virtual address (0[R2])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/>
              <a:t>Compute virtual page number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/>
              <a:t>Compute physical address of VPN’s page table entry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/>
              <a:t>Load* mapping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/>
              <a:t>Compute physical address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/>
              <a:t>Do the actual Load* from memory</a:t>
            </a: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5667375" y="4343400"/>
            <a:ext cx="26757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Udimat" pitchFamily="2" charset="0"/>
              </a:rPr>
              <a:t>Could be more depending</a:t>
            </a:r>
          </a:p>
          <a:p>
            <a:r>
              <a:rPr lang="en-US" dirty="0">
                <a:latin typeface="AUdimat" pitchFamily="2" charset="0"/>
              </a:rPr>
              <a:t>On page table organization</a:t>
            </a:r>
          </a:p>
        </p:txBody>
      </p:sp>
    </p:spTree>
    <p:extLst>
      <p:ext uri="{BB962C8B-B14F-4D97-AF65-F5344CB8AC3E}">
        <p14:creationId xmlns:p14="http://schemas.microsoft.com/office/powerpoint/2010/main" val="39372899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 animBg="1"/>
      <p:bldP spid="3573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Impact on Performance?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Every time you load/store, the CPU must perform two (or more) accesses!</a:t>
            </a:r>
          </a:p>
          <a:p>
            <a:r>
              <a:rPr lang="en-US"/>
              <a:t>Even worse, every </a:t>
            </a:r>
            <a:r>
              <a:rPr lang="en-US" i="1"/>
              <a:t>fetch</a:t>
            </a:r>
            <a:r>
              <a:rPr lang="en-US"/>
              <a:t> requires translation of the PC!</a:t>
            </a:r>
          </a:p>
          <a:p>
            <a:endParaRPr lang="en-US"/>
          </a:p>
          <a:p>
            <a:r>
              <a:rPr lang="en-US"/>
              <a:t>Observation:</a:t>
            </a:r>
          </a:p>
          <a:p>
            <a:pPr lvl="1"/>
            <a:r>
              <a:rPr lang="en-US"/>
              <a:t>Once a virtual page is mapped into a physical page, it’ll likely stay put for quite some time</a:t>
            </a:r>
          </a:p>
        </p:txBody>
      </p:sp>
    </p:spTree>
    <p:extLst>
      <p:ext uri="{BB962C8B-B14F-4D97-AF65-F5344CB8AC3E}">
        <p14:creationId xmlns:p14="http://schemas.microsoft.com/office/powerpoint/2010/main" val="19183128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Idea: Caching!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303338"/>
            <a:ext cx="8347075" cy="1225550"/>
          </a:xfrm>
        </p:spPr>
        <p:txBody>
          <a:bodyPr/>
          <a:lstStyle/>
          <a:p>
            <a:r>
              <a:rPr lang="en-US"/>
              <a:t>Not caching of data, but caching of translations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554163" y="2087563"/>
            <a:ext cx="5771844" cy="2626969"/>
            <a:chOff x="227" y="1189"/>
            <a:chExt cx="5221" cy="2378"/>
          </a:xfrm>
        </p:grpSpPr>
        <p:sp>
          <p:nvSpPr>
            <p:cNvPr id="364548" name="Rectangle 4"/>
            <p:cNvSpPr>
              <a:spLocks noChangeArrowheads="1"/>
            </p:cNvSpPr>
            <p:nvPr/>
          </p:nvSpPr>
          <p:spPr bwMode="auto">
            <a:xfrm>
              <a:off x="1037" y="1638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49" name="Rectangle 5"/>
            <p:cNvSpPr>
              <a:spLocks noChangeArrowheads="1"/>
            </p:cNvSpPr>
            <p:nvPr/>
          </p:nvSpPr>
          <p:spPr bwMode="auto">
            <a:xfrm>
              <a:off x="1037" y="1868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50" name="Rectangle 6"/>
            <p:cNvSpPr>
              <a:spLocks noChangeArrowheads="1"/>
            </p:cNvSpPr>
            <p:nvPr/>
          </p:nvSpPr>
          <p:spPr bwMode="auto">
            <a:xfrm>
              <a:off x="1037" y="2099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51" name="Rectangle 7"/>
            <p:cNvSpPr>
              <a:spLocks noChangeArrowheads="1"/>
            </p:cNvSpPr>
            <p:nvPr/>
          </p:nvSpPr>
          <p:spPr bwMode="auto">
            <a:xfrm>
              <a:off x="1037" y="2329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52" name="Text Box 8"/>
            <p:cNvSpPr txBox="1">
              <a:spLocks noChangeArrowheads="1"/>
            </p:cNvSpPr>
            <p:nvPr/>
          </p:nvSpPr>
          <p:spPr bwMode="auto">
            <a:xfrm>
              <a:off x="635" y="1703"/>
              <a:ext cx="30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latin typeface="AUdimat" pitchFamily="2" charset="0"/>
                </a:rPr>
                <a:t>0K</a:t>
              </a:r>
            </a:p>
          </p:txBody>
        </p:sp>
        <p:sp>
          <p:nvSpPr>
            <p:cNvPr id="364553" name="Text Box 9"/>
            <p:cNvSpPr txBox="1">
              <a:spLocks noChangeArrowheads="1"/>
            </p:cNvSpPr>
            <p:nvPr/>
          </p:nvSpPr>
          <p:spPr bwMode="auto">
            <a:xfrm>
              <a:off x="635" y="1935"/>
              <a:ext cx="29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latin typeface="AUdimat" pitchFamily="2" charset="0"/>
                </a:rPr>
                <a:t>4K</a:t>
              </a:r>
            </a:p>
          </p:txBody>
        </p:sp>
        <p:sp>
          <p:nvSpPr>
            <p:cNvPr id="364554" name="Text Box 10"/>
            <p:cNvSpPr txBox="1">
              <a:spLocks noChangeArrowheads="1"/>
            </p:cNvSpPr>
            <p:nvPr/>
          </p:nvSpPr>
          <p:spPr bwMode="auto">
            <a:xfrm>
              <a:off x="635" y="2165"/>
              <a:ext cx="30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latin typeface="AUdimat" pitchFamily="2" charset="0"/>
                </a:rPr>
                <a:t>8K</a:t>
              </a:r>
            </a:p>
          </p:txBody>
        </p:sp>
        <p:sp>
          <p:nvSpPr>
            <p:cNvPr id="364555" name="Text Box 11"/>
            <p:cNvSpPr txBox="1">
              <a:spLocks noChangeArrowheads="1"/>
            </p:cNvSpPr>
            <p:nvPr/>
          </p:nvSpPr>
          <p:spPr bwMode="auto">
            <a:xfrm>
              <a:off x="635" y="2394"/>
              <a:ext cx="350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latin typeface="AUdimat" pitchFamily="2" charset="0"/>
                </a:rPr>
                <a:t>12K</a:t>
              </a:r>
            </a:p>
          </p:txBody>
        </p:sp>
        <p:sp>
          <p:nvSpPr>
            <p:cNvPr id="364556" name="Line 12"/>
            <p:cNvSpPr>
              <a:spLocks noChangeShapeType="1"/>
            </p:cNvSpPr>
            <p:nvPr/>
          </p:nvSpPr>
          <p:spPr bwMode="auto">
            <a:xfrm flipV="1">
              <a:off x="634" y="2559"/>
              <a:ext cx="172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57" name="Text Box 13"/>
            <p:cNvSpPr txBox="1">
              <a:spLocks noChangeArrowheads="1"/>
            </p:cNvSpPr>
            <p:nvPr/>
          </p:nvSpPr>
          <p:spPr bwMode="auto">
            <a:xfrm>
              <a:off x="227" y="3149"/>
              <a:ext cx="731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latin typeface="AUdimat" pitchFamily="2" charset="0"/>
                </a:rPr>
                <a:t>Virtual</a:t>
              </a:r>
            </a:p>
            <a:p>
              <a:r>
                <a:rPr lang="en-US" sz="1200">
                  <a:latin typeface="AUdimat" pitchFamily="2" charset="0"/>
                </a:rPr>
                <a:t>Addresses</a:t>
              </a:r>
            </a:p>
          </p:txBody>
        </p:sp>
        <p:sp>
          <p:nvSpPr>
            <p:cNvPr id="364558" name="Rectangle 14"/>
            <p:cNvSpPr>
              <a:spLocks noChangeArrowheads="1"/>
            </p:cNvSpPr>
            <p:nvPr/>
          </p:nvSpPr>
          <p:spPr bwMode="auto">
            <a:xfrm>
              <a:off x="3571" y="1293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59" name="Rectangle 15"/>
            <p:cNvSpPr>
              <a:spLocks noChangeArrowheads="1"/>
            </p:cNvSpPr>
            <p:nvPr/>
          </p:nvSpPr>
          <p:spPr bwMode="auto">
            <a:xfrm>
              <a:off x="3571" y="1523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60" name="Rectangle 16"/>
            <p:cNvSpPr>
              <a:spLocks noChangeArrowheads="1"/>
            </p:cNvSpPr>
            <p:nvPr/>
          </p:nvSpPr>
          <p:spPr bwMode="auto">
            <a:xfrm>
              <a:off x="3571" y="1754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61" name="Rectangle 17"/>
            <p:cNvSpPr>
              <a:spLocks noChangeArrowheads="1"/>
            </p:cNvSpPr>
            <p:nvPr/>
          </p:nvSpPr>
          <p:spPr bwMode="auto">
            <a:xfrm>
              <a:off x="3571" y="1984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62" name="Text Box 18"/>
            <p:cNvSpPr txBox="1">
              <a:spLocks noChangeArrowheads="1"/>
            </p:cNvSpPr>
            <p:nvPr/>
          </p:nvSpPr>
          <p:spPr bwMode="auto">
            <a:xfrm>
              <a:off x="4293" y="1359"/>
              <a:ext cx="30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latin typeface="AUdimat" pitchFamily="2" charset="0"/>
                </a:rPr>
                <a:t>0K</a:t>
              </a:r>
            </a:p>
          </p:txBody>
        </p:sp>
        <p:sp>
          <p:nvSpPr>
            <p:cNvPr id="364563" name="Text Box 19"/>
            <p:cNvSpPr txBox="1">
              <a:spLocks noChangeArrowheads="1"/>
            </p:cNvSpPr>
            <p:nvPr/>
          </p:nvSpPr>
          <p:spPr bwMode="auto">
            <a:xfrm>
              <a:off x="4293" y="1589"/>
              <a:ext cx="29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latin typeface="AUdimat" pitchFamily="2" charset="0"/>
                </a:rPr>
                <a:t>4K</a:t>
              </a:r>
            </a:p>
          </p:txBody>
        </p:sp>
        <p:sp>
          <p:nvSpPr>
            <p:cNvPr id="364564" name="Text Box 20"/>
            <p:cNvSpPr txBox="1">
              <a:spLocks noChangeArrowheads="1"/>
            </p:cNvSpPr>
            <p:nvPr/>
          </p:nvSpPr>
          <p:spPr bwMode="auto">
            <a:xfrm>
              <a:off x="4293" y="1820"/>
              <a:ext cx="30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latin typeface="AUdimat" pitchFamily="2" charset="0"/>
                </a:rPr>
                <a:t>8K</a:t>
              </a:r>
            </a:p>
          </p:txBody>
        </p:sp>
        <p:sp>
          <p:nvSpPr>
            <p:cNvPr id="364565" name="Text Box 21"/>
            <p:cNvSpPr txBox="1">
              <a:spLocks noChangeArrowheads="1"/>
            </p:cNvSpPr>
            <p:nvPr/>
          </p:nvSpPr>
          <p:spPr bwMode="auto">
            <a:xfrm>
              <a:off x="4293" y="2050"/>
              <a:ext cx="350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latin typeface="AUdimat" pitchFamily="2" charset="0"/>
                </a:rPr>
                <a:t>12K</a:t>
              </a:r>
            </a:p>
          </p:txBody>
        </p:sp>
        <p:sp>
          <p:nvSpPr>
            <p:cNvPr id="364566" name="Rectangle 22"/>
            <p:cNvSpPr>
              <a:spLocks noChangeArrowheads="1"/>
            </p:cNvSpPr>
            <p:nvPr/>
          </p:nvSpPr>
          <p:spPr bwMode="auto">
            <a:xfrm>
              <a:off x="3571" y="2214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67" name="Rectangle 23"/>
            <p:cNvSpPr>
              <a:spLocks noChangeArrowheads="1"/>
            </p:cNvSpPr>
            <p:nvPr/>
          </p:nvSpPr>
          <p:spPr bwMode="auto">
            <a:xfrm>
              <a:off x="3571" y="2444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68" name="Rectangle 24"/>
            <p:cNvSpPr>
              <a:spLocks noChangeArrowheads="1"/>
            </p:cNvSpPr>
            <p:nvPr/>
          </p:nvSpPr>
          <p:spPr bwMode="auto">
            <a:xfrm>
              <a:off x="3571" y="2675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69" name="Rectangle 25"/>
            <p:cNvSpPr>
              <a:spLocks noChangeArrowheads="1"/>
            </p:cNvSpPr>
            <p:nvPr/>
          </p:nvSpPr>
          <p:spPr bwMode="auto">
            <a:xfrm>
              <a:off x="3571" y="2905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70" name="Text Box 26"/>
            <p:cNvSpPr txBox="1">
              <a:spLocks noChangeArrowheads="1"/>
            </p:cNvSpPr>
            <p:nvPr/>
          </p:nvSpPr>
          <p:spPr bwMode="auto">
            <a:xfrm>
              <a:off x="4293" y="2280"/>
              <a:ext cx="354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latin typeface="AUdimat" pitchFamily="2" charset="0"/>
                </a:rPr>
                <a:t>16K</a:t>
              </a:r>
            </a:p>
          </p:txBody>
        </p:sp>
        <p:sp>
          <p:nvSpPr>
            <p:cNvPr id="364571" name="Text Box 27"/>
            <p:cNvSpPr txBox="1">
              <a:spLocks noChangeArrowheads="1"/>
            </p:cNvSpPr>
            <p:nvPr/>
          </p:nvSpPr>
          <p:spPr bwMode="auto">
            <a:xfrm>
              <a:off x="4293" y="2511"/>
              <a:ext cx="36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latin typeface="AUdimat" pitchFamily="2" charset="0"/>
                </a:rPr>
                <a:t>20K</a:t>
              </a:r>
            </a:p>
          </p:txBody>
        </p:sp>
        <p:sp>
          <p:nvSpPr>
            <p:cNvPr id="364572" name="Text Box 28"/>
            <p:cNvSpPr txBox="1">
              <a:spLocks noChangeArrowheads="1"/>
            </p:cNvSpPr>
            <p:nvPr/>
          </p:nvSpPr>
          <p:spPr bwMode="auto">
            <a:xfrm>
              <a:off x="4293" y="2741"/>
              <a:ext cx="358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latin typeface="AUdimat" pitchFamily="2" charset="0"/>
                </a:rPr>
                <a:t>24K</a:t>
              </a:r>
            </a:p>
          </p:txBody>
        </p:sp>
        <p:sp>
          <p:nvSpPr>
            <p:cNvPr id="364573" name="Text Box 29"/>
            <p:cNvSpPr txBox="1">
              <a:spLocks noChangeArrowheads="1"/>
            </p:cNvSpPr>
            <p:nvPr/>
          </p:nvSpPr>
          <p:spPr bwMode="auto">
            <a:xfrm>
              <a:off x="4293" y="2971"/>
              <a:ext cx="36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latin typeface="AUdimat" pitchFamily="2" charset="0"/>
                </a:rPr>
                <a:t>28K</a:t>
              </a:r>
            </a:p>
          </p:txBody>
        </p:sp>
        <p:sp>
          <p:nvSpPr>
            <p:cNvPr id="364574" name="Freeform 30"/>
            <p:cNvSpPr>
              <a:spLocks/>
            </p:cNvSpPr>
            <p:nvPr/>
          </p:nvSpPr>
          <p:spPr bwMode="auto">
            <a:xfrm>
              <a:off x="1670" y="1753"/>
              <a:ext cx="1901" cy="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5" y="0"/>
                </a:cxn>
                <a:cxn ang="0">
                  <a:pos x="1325" y="806"/>
                </a:cxn>
                <a:cxn ang="0">
                  <a:pos x="1901" y="806"/>
                </a:cxn>
              </a:cxnLst>
              <a:rect l="0" t="0" r="r" b="b"/>
              <a:pathLst>
                <a:path w="1901" h="806">
                  <a:moveTo>
                    <a:pt x="0" y="0"/>
                  </a:moveTo>
                  <a:lnTo>
                    <a:pt x="1325" y="0"/>
                  </a:lnTo>
                  <a:lnTo>
                    <a:pt x="1325" y="806"/>
                  </a:lnTo>
                  <a:lnTo>
                    <a:pt x="1901" y="80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75" name="Freeform 31"/>
            <p:cNvSpPr>
              <a:spLocks/>
            </p:cNvSpPr>
            <p:nvPr/>
          </p:nvSpPr>
          <p:spPr bwMode="auto">
            <a:xfrm>
              <a:off x="1670" y="1638"/>
              <a:ext cx="1901" cy="345"/>
            </a:xfrm>
            <a:custGeom>
              <a:avLst/>
              <a:gdLst/>
              <a:ahLst/>
              <a:cxnLst>
                <a:cxn ang="0">
                  <a:pos x="0" y="345"/>
                </a:cxn>
                <a:cxn ang="0">
                  <a:pos x="980" y="345"/>
                </a:cxn>
                <a:cxn ang="0">
                  <a:pos x="980" y="0"/>
                </a:cxn>
                <a:cxn ang="0">
                  <a:pos x="1901" y="0"/>
                </a:cxn>
              </a:cxnLst>
              <a:rect l="0" t="0" r="r" b="b"/>
              <a:pathLst>
                <a:path w="1901" h="345">
                  <a:moveTo>
                    <a:pt x="0" y="345"/>
                  </a:moveTo>
                  <a:lnTo>
                    <a:pt x="980" y="345"/>
                  </a:lnTo>
                  <a:lnTo>
                    <a:pt x="980" y="0"/>
                  </a:lnTo>
                  <a:lnTo>
                    <a:pt x="190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76" name="Freeform 32"/>
            <p:cNvSpPr>
              <a:spLocks/>
            </p:cNvSpPr>
            <p:nvPr/>
          </p:nvSpPr>
          <p:spPr bwMode="auto">
            <a:xfrm>
              <a:off x="1670" y="2214"/>
              <a:ext cx="1901" cy="1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56" y="0"/>
                </a:cxn>
                <a:cxn ang="0">
                  <a:pos x="1556" y="115"/>
                </a:cxn>
                <a:cxn ang="0">
                  <a:pos x="1901" y="115"/>
                </a:cxn>
              </a:cxnLst>
              <a:rect l="0" t="0" r="r" b="b"/>
              <a:pathLst>
                <a:path w="1901" h="115">
                  <a:moveTo>
                    <a:pt x="0" y="0"/>
                  </a:moveTo>
                  <a:lnTo>
                    <a:pt x="1556" y="0"/>
                  </a:lnTo>
                  <a:lnTo>
                    <a:pt x="1556" y="115"/>
                  </a:lnTo>
                  <a:lnTo>
                    <a:pt x="1901" y="11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77" name="Text Box 33"/>
            <p:cNvSpPr txBox="1">
              <a:spLocks noChangeArrowheads="1"/>
            </p:cNvSpPr>
            <p:nvPr/>
          </p:nvSpPr>
          <p:spPr bwMode="auto">
            <a:xfrm>
              <a:off x="4717" y="1189"/>
              <a:ext cx="731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latin typeface="AUdimat" pitchFamily="2" charset="0"/>
                </a:rPr>
                <a:t>Physical</a:t>
              </a:r>
            </a:p>
            <a:p>
              <a:r>
                <a:rPr lang="en-US" sz="1200">
                  <a:latin typeface="AUdimat" pitchFamily="2" charset="0"/>
                </a:rPr>
                <a:t>Addresses</a:t>
              </a:r>
            </a:p>
          </p:txBody>
        </p:sp>
        <p:sp>
          <p:nvSpPr>
            <p:cNvPr id="364578" name="Line 34"/>
            <p:cNvSpPr>
              <a:spLocks noChangeShapeType="1"/>
            </p:cNvSpPr>
            <p:nvPr/>
          </p:nvSpPr>
          <p:spPr bwMode="auto">
            <a:xfrm flipH="1">
              <a:off x="4728" y="1527"/>
              <a:ext cx="39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</p:grpSp>
      <p:sp>
        <p:nvSpPr>
          <p:cNvPr id="364583" name="Rectangle 39"/>
          <p:cNvSpPr>
            <a:spLocks noChangeArrowheads="1"/>
          </p:cNvSpPr>
          <p:nvPr/>
        </p:nvSpPr>
        <p:spPr bwMode="auto">
          <a:xfrm>
            <a:off x="3475038" y="5716588"/>
            <a:ext cx="1239837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8</a:t>
            </a:r>
          </a:p>
        </p:txBody>
      </p:sp>
      <p:sp>
        <p:nvSpPr>
          <p:cNvPr id="364584" name="Rectangle 40"/>
          <p:cNvSpPr>
            <a:spLocks noChangeArrowheads="1"/>
          </p:cNvSpPr>
          <p:nvPr/>
        </p:nvSpPr>
        <p:spPr bwMode="auto">
          <a:xfrm>
            <a:off x="4714875" y="5715000"/>
            <a:ext cx="1239838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16</a:t>
            </a:r>
          </a:p>
        </p:txBody>
      </p:sp>
      <p:sp>
        <p:nvSpPr>
          <p:cNvPr id="364585" name="Rectangle 41"/>
          <p:cNvSpPr>
            <a:spLocks noChangeArrowheads="1"/>
          </p:cNvSpPr>
          <p:nvPr/>
        </p:nvSpPr>
        <p:spPr bwMode="auto">
          <a:xfrm>
            <a:off x="3475038" y="4895850"/>
            <a:ext cx="1239837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0</a:t>
            </a:r>
          </a:p>
        </p:txBody>
      </p:sp>
      <p:sp>
        <p:nvSpPr>
          <p:cNvPr id="364586" name="Rectangle 42"/>
          <p:cNvSpPr>
            <a:spLocks noChangeArrowheads="1"/>
          </p:cNvSpPr>
          <p:nvPr/>
        </p:nvSpPr>
        <p:spPr bwMode="auto">
          <a:xfrm>
            <a:off x="4714875" y="4894263"/>
            <a:ext cx="1239838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20</a:t>
            </a:r>
          </a:p>
        </p:txBody>
      </p:sp>
      <p:sp>
        <p:nvSpPr>
          <p:cNvPr id="364587" name="Rectangle 43"/>
          <p:cNvSpPr>
            <a:spLocks noChangeArrowheads="1"/>
          </p:cNvSpPr>
          <p:nvPr/>
        </p:nvSpPr>
        <p:spPr bwMode="auto">
          <a:xfrm>
            <a:off x="3475038" y="5168900"/>
            <a:ext cx="1239837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4</a:t>
            </a:r>
          </a:p>
        </p:txBody>
      </p:sp>
      <p:sp>
        <p:nvSpPr>
          <p:cNvPr id="364588" name="Rectangle 44"/>
          <p:cNvSpPr>
            <a:spLocks noChangeArrowheads="1"/>
          </p:cNvSpPr>
          <p:nvPr/>
        </p:nvSpPr>
        <p:spPr bwMode="auto">
          <a:xfrm>
            <a:off x="4714875" y="5168900"/>
            <a:ext cx="1239838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4</a:t>
            </a:r>
          </a:p>
        </p:txBody>
      </p:sp>
      <p:sp>
        <p:nvSpPr>
          <p:cNvPr id="364589" name="Rectangle 45"/>
          <p:cNvSpPr>
            <a:spLocks noChangeArrowheads="1"/>
          </p:cNvSpPr>
          <p:nvPr/>
        </p:nvSpPr>
        <p:spPr bwMode="auto">
          <a:xfrm>
            <a:off x="3475038" y="5441950"/>
            <a:ext cx="1239837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12</a:t>
            </a:r>
          </a:p>
        </p:txBody>
      </p:sp>
      <p:sp>
        <p:nvSpPr>
          <p:cNvPr id="364590" name="Rectangle 46"/>
          <p:cNvSpPr>
            <a:spLocks noChangeArrowheads="1"/>
          </p:cNvSpPr>
          <p:nvPr/>
        </p:nvSpPr>
        <p:spPr bwMode="auto">
          <a:xfrm>
            <a:off x="4714875" y="5441950"/>
            <a:ext cx="1239838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X</a:t>
            </a: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458913" y="4983163"/>
            <a:ext cx="1924050" cy="823912"/>
            <a:chOff x="919" y="3139"/>
            <a:chExt cx="1212" cy="519"/>
          </a:xfrm>
        </p:grpSpPr>
        <p:sp>
          <p:nvSpPr>
            <p:cNvPr id="364591" name="Line 47"/>
            <p:cNvSpPr>
              <a:spLocks noChangeShapeType="1"/>
            </p:cNvSpPr>
            <p:nvPr/>
          </p:nvSpPr>
          <p:spPr bwMode="auto">
            <a:xfrm>
              <a:off x="1728" y="3139"/>
              <a:ext cx="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92" name="Line 48"/>
            <p:cNvSpPr>
              <a:spLocks noChangeShapeType="1"/>
            </p:cNvSpPr>
            <p:nvPr/>
          </p:nvSpPr>
          <p:spPr bwMode="auto">
            <a:xfrm>
              <a:off x="1728" y="3312"/>
              <a:ext cx="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93" name="Line 49"/>
            <p:cNvSpPr>
              <a:spLocks noChangeShapeType="1"/>
            </p:cNvSpPr>
            <p:nvPr/>
          </p:nvSpPr>
          <p:spPr bwMode="auto">
            <a:xfrm>
              <a:off x="1728" y="3485"/>
              <a:ext cx="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94" name="Line 50"/>
            <p:cNvSpPr>
              <a:spLocks noChangeShapeType="1"/>
            </p:cNvSpPr>
            <p:nvPr/>
          </p:nvSpPr>
          <p:spPr bwMode="auto">
            <a:xfrm>
              <a:off x="1728" y="3658"/>
              <a:ext cx="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95" name="Text Box 51"/>
            <p:cNvSpPr txBox="1">
              <a:spLocks noChangeArrowheads="1"/>
            </p:cNvSpPr>
            <p:nvPr/>
          </p:nvSpPr>
          <p:spPr bwMode="auto">
            <a:xfrm>
              <a:off x="919" y="3259"/>
              <a:ext cx="4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Udimat" pitchFamily="2" charset="0"/>
                </a:rPr>
                <a:t>VPN 8</a:t>
              </a:r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5851525" y="5622925"/>
            <a:ext cx="1358900" cy="369888"/>
            <a:chOff x="3686" y="3542"/>
            <a:chExt cx="856" cy="233"/>
          </a:xfrm>
        </p:grpSpPr>
        <p:sp>
          <p:nvSpPr>
            <p:cNvPr id="364596" name="Line 52"/>
            <p:cNvSpPr>
              <a:spLocks noChangeShapeType="1"/>
            </p:cNvSpPr>
            <p:nvPr/>
          </p:nvSpPr>
          <p:spPr bwMode="auto">
            <a:xfrm>
              <a:off x="3686" y="3658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364597" name="Text Box 53"/>
            <p:cNvSpPr txBox="1">
              <a:spLocks noChangeArrowheads="1"/>
            </p:cNvSpPr>
            <p:nvPr/>
          </p:nvSpPr>
          <p:spPr bwMode="auto">
            <a:xfrm>
              <a:off x="4032" y="3542"/>
              <a:ext cx="5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Udimat" pitchFamily="2" charset="0"/>
                </a:rPr>
                <a:t>PPN 16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81000" y="6172200"/>
            <a:ext cx="60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TLB also has protection bits, R/W, kernel/user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800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3645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3645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3645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83" grpId="0" animBg="1"/>
      <p:bldP spid="364584" grpId="0" animBg="1"/>
      <p:bldP spid="364585" grpId="0" animBg="1"/>
      <p:bldP spid="364586" grpId="0" animBg="1"/>
      <p:bldP spid="364587" grpId="0" animBg="1"/>
      <p:bldP spid="364588" grpId="0" animBg="1"/>
      <p:bldP spid="364589" grpId="0" animBg="1"/>
      <p:bldP spid="3645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Cache: TLB</a:t>
            </a:r>
          </a:p>
        </p:txBody>
      </p:sp>
      <p:sp>
        <p:nvSpPr>
          <p:cNvPr id="36558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98463" y="1303338"/>
            <a:ext cx="8347075" cy="754062"/>
          </a:xfrm>
        </p:spPr>
        <p:txBody>
          <a:bodyPr/>
          <a:lstStyle/>
          <a:p>
            <a:r>
              <a:rPr lang="en-US"/>
              <a:t>TLB = Translation Look-aside Buffer</a:t>
            </a:r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>
            <a:off x="3124200" y="2317750"/>
            <a:ext cx="911225" cy="8350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>
                <a:latin typeface="AUdimat" pitchFamily="2" charset="0"/>
              </a:rPr>
              <a:t>TLB</a:t>
            </a: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1741488" y="2470150"/>
            <a:ext cx="83067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Udimat" pitchFamily="2" charset="0"/>
              </a:rPr>
              <a:t>Virtual</a:t>
            </a:r>
          </a:p>
          <a:p>
            <a:r>
              <a:rPr lang="en-US" sz="1600">
                <a:latin typeface="AUdimat" pitchFamily="2" charset="0"/>
              </a:rPr>
              <a:t>Address</a:t>
            </a:r>
          </a:p>
        </p:txBody>
      </p:sp>
      <p:sp>
        <p:nvSpPr>
          <p:cNvPr id="365574" name="Line 6"/>
          <p:cNvSpPr>
            <a:spLocks noChangeShapeType="1"/>
          </p:cNvSpPr>
          <p:nvPr/>
        </p:nvSpPr>
        <p:spPr bwMode="auto">
          <a:xfrm>
            <a:off x="2744788" y="27733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65575" name="Line 7"/>
          <p:cNvSpPr>
            <a:spLocks noChangeShapeType="1"/>
          </p:cNvSpPr>
          <p:nvPr/>
        </p:nvSpPr>
        <p:spPr bwMode="auto">
          <a:xfrm>
            <a:off x="4111625" y="2773363"/>
            <a:ext cx="1138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5324475" y="2317750"/>
            <a:ext cx="911225" cy="8350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>
                <a:latin typeface="AUdimat" pitchFamily="2" charset="0"/>
              </a:rPr>
              <a:t>Cache</a:t>
            </a:r>
          </a:p>
          <a:p>
            <a:r>
              <a:rPr lang="en-US" sz="1600">
                <a:latin typeface="AUdimat" pitchFamily="2" charset="0"/>
              </a:rPr>
              <a:t>Data</a:t>
            </a:r>
          </a:p>
        </p:txBody>
      </p:sp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4176713" y="2149475"/>
            <a:ext cx="86433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Udimat" pitchFamily="2" charset="0"/>
              </a:rPr>
              <a:t>Physical</a:t>
            </a:r>
          </a:p>
          <a:p>
            <a:r>
              <a:rPr lang="en-US" sz="1600">
                <a:latin typeface="AUdimat" pitchFamily="2" charset="0"/>
              </a:rPr>
              <a:t>Address</a:t>
            </a:r>
          </a:p>
        </p:txBody>
      </p:sp>
      <p:sp>
        <p:nvSpPr>
          <p:cNvPr id="365578" name="Rectangle 10"/>
          <p:cNvSpPr>
            <a:spLocks noChangeArrowheads="1"/>
          </p:cNvSpPr>
          <p:nvPr/>
        </p:nvSpPr>
        <p:spPr bwMode="auto">
          <a:xfrm>
            <a:off x="5326063" y="3228975"/>
            <a:ext cx="911225" cy="8350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>
                <a:latin typeface="AUdimat" pitchFamily="2" charset="0"/>
              </a:rPr>
              <a:t>Cache</a:t>
            </a:r>
          </a:p>
          <a:p>
            <a:r>
              <a:rPr lang="en-US" sz="1600">
                <a:latin typeface="AUdimat" pitchFamily="2" charset="0"/>
              </a:rPr>
              <a:t>Tags</a:t>
            </a:r>
          </a:p>
        </p:txBody>
      </p:sp>
      <p:sp>
        <p:nvSpPr>
          <p:cNvPr id="365579" name="Freeform 11"/>
          <p:cNvSpPr>
            <a:spLocks/>
          </p:cNvSpPr>
          <p:nvPr/>
        </p:nvSpPr>
        <p:spPr bwMode="auto">
          <a:xfrm>
            <a:off x="4643438" y="2773363"/>
            <a:ext cx="606425" cy="835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6"/>
              </a:cxn>
              <a:cxn ang="0">
                <a:pos x="382" y="526"/>
              </a:cxn>
            </a:cxnLst>
            <a:rect l="0" t="0" r="r" b="b"/>
            <a:pathLst>
              <a:path w="382" h="526">
                <a:moveTo>
                  <a:pt x="0" y="0"/>
                </a:moveTo>
                <a:lnTo>
                  <a:pt x="0" y="526"/>
                </a:lnTo>
                <a:lnTo>
                  <a:pt x="382" y="52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65580" name="Line 12"/>
          <p:cNvSpPr>
            <a:spLocks noChangeShapeType="1"/>
          </p:cNvSpPr>
          <p:nvPr/>
        </p:nvSpPr>
        <p:spPr bwMode="auto">
          <a:xfrm>
            <a:off x="6311900" y="3608388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65581" name="Text Box 13"/>
          <p:cNvSpPr txBox="1">
            <a:spLocks noChangeArrowheads="1"/>
          </p:cNvSpPr>
          <p:nvPr/>
        </p:nvSpPr>
        <p:spPr bwMode="auto">
          <a:xfrm>
            <a:off x="6678613" y="3440113"/>
            <a:ext cx="50526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Udimat" pitchFamily="2" charset="0"/>
              </a:rPr>
              <a:t>Hit?</a:t>
            </a:r>
          </a:p>
        </p:txBody>
      </p:sp>
      <p:sp>
        <p:nvSpPr>
          <p:cNvPr id="365583" name="Line 15"/>
          <p:cNvSpPr>
            <a:spLocks noChangeShapeType="1"/>
          </p:cNvSpPr>
          <p:nvPr/>
        </p:nvSpPr>
        <p:spPr bwMode="auto">
          <a:xfrm flipV="1">
            <a:off x="1741488" y="3440113"/>
            <a:ext cx="1382712" cy="126841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65584" name="Text Box 16"/>
          <p:cNvSpPr txBox="1">
            <a:spLocks noChangeArrowheads="1"/>
          </p:cNvSpPr>
          <p:nvPr/>
        </p:nvSpPr>
        <p:spPr bwMode="auto">
          <a:xfrm>
            <a:off x="588963" y="4806950"/>
            <a:ext cx="214193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If TLB hit, no need to</a:t>
            </a:r>
          </a:p>
          <a:p>
            <a:r>
              <a:rPr lang="en-US">
                <a:latin typeface="AUdimat" pitchFamily="2" charset="0"/>
              </a:rPr>
              <a:t>do page table lookup</a:t>
            </a:r>
          </a:p>
          <a:p>
            <a:r>
              <a:rPr lang="en-US">
                <a:latin typeface="AUdimat" pitchFamily="2" charset="0"/>
              </a:rPr>
              <a:t>from memory</a:t>
            </a:r>
          </a:p>
        </p:txBody>
      </p:sp>
      <p:sp>
        <p:nvSpPr>
          <p:cNvPr id="365585" name="Line 17"/>
          <p:cNvSpPr>
            <a:spLocks noChangeShapeType="1"/>
          </p:cNvSpPr>
          <p:nvPr/>
        </p:nvSpPr>
        <p:spPr bwMode="auto">
          <a:xfrm flipV="1">
            <a:off x="5805488" y="4256088"/>
            <a:ext cx="0" cy="8191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365586" name="Text Box 18"/>
          <p:cNvSpPr txBox="1">
            <a:spLocks noChangeArrowheads="1"/>
          </p:cNvSpPr>
          <p:nvPr/>
        </p:nvSpPr>
        <p:spPr bwMode="auto">
          <a:xfrm>
            <a:off x="4633913" y="5075238"/>
            <a:ext cx="21499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Udimat" pitchFamily="2" charset="0"/>
              </a:rPr>
              <a:t>Note: data cache</a:t>
            </a:r>
          </a:p>
          <a:p>
            <a:r>
              <a:rPr lang="en-US" dirty="0">
                <a:latin typeface="AUdimat" pitchFamily="2" charset="0"/>
              </a:rPr>
              <a:t>accessed by physical</a:t>
            </a:r>
          </a:p>
          <a:p>
            <a:r>
              <a:rPr lang="en-US" dirty="0">
                <a:latin typeface="AUdimat" pitchFamily="2" charset="0"/>
              </a:rPr>
              <a:t>addresses now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3513455" y="3440112"/>
            <a:ext cx="45719" cy="229016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567222" y="5730875"/>
            <a:ext cx="191270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AUdimat" pitchFamily="2" charset="0"/>
              </a:rPr>
              <a:t>Cache permissions</a:t>
            </a:r>
          </a:p>
          <a:p>
            <a:r>
              <a:rPr lang="en-US" dirty="0" smtClean="0">
                <a:latin typeface="AUdimat" pitchFamily="2" charset="0"/>
              </a:rPr>
              <a:t>as well</a:t>
            </a:r>
            <a:endParaRPr lang="en-US" dirty="0">
              <a:latin typeface="AUdim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6932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83" grpId="0" animBg="1"/>
      <p:bldP spid="365584" grpId="0"/>
      <p:bldP spid="365585" grpId="0" animBg="1"/>
      <p:bldP spid="365586" grpId="0"/>
      <p:bldP spid="19" grpId="0" animBg="1"/>
      <p:bldP spid="20" grpId="0"/>
    </p:bldLst>
  </p:timing>
</p:sld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owerpoint_FINAL">
  <a:themeElements>
    <a:clrScheme name="1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owerpoint_FINAL">
      <a:majorFont>
        <a:latin typeface="AUdimat"/>
        <a:ea typeface=""/>
        <a:cs typeface="Arial"/>
      </a:majorFont>
      <a:minorFont>
        <a:latin typeface="AUdima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20061</TotalTime>
  <Words>857</Words>
  <Application>Microsoft Macintosh PowerPoint</Application>
  <PresentationFormat>On-screen Show (4:3)</PresentationFormat>
  <Paragraphs>320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2_Powerpoint_FINAL</vt:lpstr>
      <vt:lpstr>1_Powerpoint_FINAL</vt:lpstr>
      <vt:lpstr>VIRTUAL MEMORY</vt:lpstr>
      <vt:lpstr>Virtual Memory/Physical Memory</vt:lpstr>
      <vt:lpstr>Virtual Memory: Get by with Less</vt:lpstr>
      <vt:lpstr>Virtual Memory: Share Physical Mem</vt:lpstr>
      <vt:lpstr>Need for Translation</vt:lpstr>
      <vt:lpstr>CPU Memory Access</vt:lpstr>
      <vt:lpstr>Impact on Performance?</vt:lpstr>
      <vt:lpstr>Idea: Caching!</vt:lpstr>
      <vt:lpstr>Translation Cache: TLB</vt:lpstr>
      <vt:lpstr>Multi-Level Page Tables</vt:lpstr>
      <vt:lpstr>TLB Miss?</vt:lpstr>
      <vt:lpstr>PIPT Cache</vt:lpstr>
      <vt:lpstr>Virtually Addressed Cache</vt:lpstr>
      <vt:lpstr>Virtually Indexed Physically Tagged</vt:lpstr>
      <vt:lpstr>Virtual Index Physical Tag</vt:lpstr>
      <vt:lpstr>Programming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6290 Chapter 1</dc:title>
  <dc:creator>hyesoon</dc:creator>
  <cp:lastModifiedBy>Moin Qureshi</cp:lastModifiedBy>
  <cp:revision>196</cp:revision>
  <dcterms:created xsi:type="dcterms:W3CDTF">2008-08-10T18:43:06Z</dcterms:created>
  <dcterms:modified xsi:type="dcterms:W3CDTF">2018-10-16T18:21:10Z</dcterms:modified>
</cp:coreProperties>
</file>