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368" r:id="rId3"/>
    <p:sldId id="367" r:id="rId4"/>
    <p:sldId id="369" r:id="rId5"/>
    <p:sldId id="258" r:id="rId6"/>
    <p:sldId id="259" r:id="rId7"/>
    <p:sldId id="262" r:id="rId8"/>
    <p:sldId id="263" r:id="rId9"/>
    <p:sldId id="264" r:id="rId10"/>
    <p:sldId id="273" r:id="rId11"/>
    <p:sldId id="342" r:id="rId12"/>
    <p:sldId id="357" r:id="rId13"/>
    <p:sldId id="358" r:id="rId14"/>
    <p:sldId id="359" r:id="rId15"/>
    <p:sldId id="360" r:id="rId16"/>
    <p:sldId id="3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B0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32" autoAdjust="0"/>
  </p:normalViewPr>
  <p:slideViewPr>
    <p:cSldViewPr>
      <p:cViewPr varScale="1">
        <p:scale>
          <a:sx n="109" d="100"/>
          <a:sy n="109" d="100"/>
        </p:scale>
        <p:origin x="-1736" y="-104"/>
      </p:cViewPr>
      <p:guideLst>
        <p:guide orient="horz" pos="3696"/>
        <p:guide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604B-4064-A743-A151-E31E8969C25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6F73-4974-7842-81BC-318E58A0D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7FAFF-1B39-4BAB-97AC-D12B3751A9E9}" type="datetimeFigureOut">
              <a:rPr lang="en-US" smtClean="0"/>
              <a:pPr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213-E6B8-4B45-B846-E5E6628FD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6E12B-7C78-41E2-AA21-8865DA5DB38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9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181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396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965676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926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719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38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47353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41923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90357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1486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9233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83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ECE4100/ECE6100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907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Thanks to Prof. Kim, Prof. </a:t>
            </a:r>
            <a:r>
              <a:rPr lang="en-US" dirty="0" err="1" smtClean="0">
                <a:solidFill>
                  <a:srgbClr val="000000"/>
                </a:solidFill>
                <a:latin typeface="AUdimat"/>
                <a:cs typeface="Arial"/>
              </a:rPr>
              <a:t>Loh</a:t>
            </a:r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, Prof. </a:t>
            </a:r>
            <a:r>
              <a:rPr lang="en-US" dirty="0" err="1" smtClean="0">
                <a:solidFill>
                  <a:srgbClr val="000000"/>
                </a:solidFill>
                <a:latin typeface="AUdimat"/>
                <a:cs typeface="Arial"/>
              </a:rPr>
              <a:t>Pruvulovic</a:t>
            </a:r>
            <a:r>
              <a:rPr lang="en-US" dirty="0">
                <a:solidFill>
                  <a:srgbClr val="000000"/>
                </a:solidFill>
                <a:latin typeface="AUdimat"/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for earlier versions of the lecture notes! </a:t>
            </a:r>
            <a:endParaRPr lang="en-US" dirty="0">
              <a:solidFill>
                <a:srgbClr val="000000"/>
              </a:solidFill>
              <a:latin typeface="AUdim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53700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Memory subsystem</a:t>
            </a:r>
          </a:p>
        </p:txBody>
      </p:sp>
      <p:pic>
        <p:nvPicPr>
          <p:cNvPr id="30722" name="Picture 4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5" descr="nehale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656138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8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9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11513"/>
            <a:ext cx="2590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hape 12"/>
          <p:cNvCxnSpPr>
            <a:cxnSpLocks noChangeShapeType="1"/>
            <a:stCxn id="30723" idx="3"/>
            <a:endCxn id="30725" idx="2"/>
          </p:cNvCxnSpPr>
          <p:nvPr/>
        </p:nvCxnSpPr>
        <p:spPr bwMode="auto">
          <a:xfrm flipV="1">
            <a:off x="5029200" y="3810000"/>
            <a:ext cx="1219200" cy="1522413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3"/>
          <p:cNvCxnSpPr>
            <a:cxnSpLocks noChangeShapeType="1"/>
            <a:stCxn id="30723" idx="1"/>
            <a:endCxn id="30722" idx="2"/>
          </p:cNvCxnSpPr>
          <p:nvPr/>
        </p:nvCxnSpPr>
        <p:spPr bwMode="auto">
          <a:xfrm rot="10800000">
            <a:off x="2667000" y="3798888"/>
            <a:ext cx="1009650" cy="1533525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hape 16"/>
          <p:cNvCxnSpPr>
            <a:cxnSpLocks noChangeShapeType="1"/>
            <a:stCxn id="30725" idx="0"/>
            <a:endCxn id="30726" idx="2"/>
          </p:cNvCxnSpPr>
          <p:nvPr/>
        </p:nvCxnSpPr>
        <p:spPr bwMode="auto">
          <a:xfrm rot="5400000" flipH="1" flipV="1">
            <a:off x="6007895" y="2971006"/>
            <a:ext cx="481012" cy="3175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6"/>
          <p:cNvCxnSpPr>
            <a:cxnSpLocks noChangeShapeType="1"/>
            <a:stCxn id="30722" idx="0"/>
            <a:endCxn id="30724" idx="2"/>
          </p:cNvCxnSpPr>
          <p:nvPr/>
        </p:nvCxnSpPr>
        <p:spPr bwMode="auto">
          <a:xfrm rot="5400000" flipH="1" flipV="1">
            <a:off x="2432844" y="2966244"/>
            <a:ext cx="469900" cy="1588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TextBox 22"/>
          <p:cNvSpPr txBox="1">
            <a:spLocks noChangeArrowheads="1"/>
          </p:cNvSpPr>
          <p:nvPr/>
        </p:nvSpPr>
        <p:spPr bwMode="auto">
          <a:xfrm>
            <a:off x="1524000" y="54975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Memory channel</a:t>
            </a:r>
          </a:p>
        </p:txBody>
      </p:sp>
      <p:sp>
        <p:nvSpPr>
          <p:cNvPr id="30732" name="TextBox 23"/>
          <p:cNvSpPr txBox="1">
            <a:spLocks noChangeArrowheads="1"/>
          </p:cNvSpPr>
          <p:nvPr/>
        </p:nvSpPr>
        <p:spPr bwMode="auto">
          <a:xfrm>
            <a:off x="6667500" y="43799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Memory channel</a:t>
            </a:r>
          </a:p>
        </p:txBody>
      </p:sp>
      <p:sp>
        <p:nvSpPr>
          <p:cNvPr id="30733" name="TextBox 24"/>
          <p:cNvSpPr txBox="1">
            <a:spLocks noChangeArrowheads="1"/>
          </p:cNvSpPr>
          <p:nvPr/>
        </p:nvSpPr>
        <p:spPr bwMode="auto">
          <a:xfrm>
            <a:off x="4648200" y="1524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B050"/>
                </a:solidFill>
                <a:latin typeface="Calibri" charset="0"/>
              </a:rPr>
              <a:t>DIMM </a:t>
            </a:r>
            <a:r>
              <a:rPr lang="en-US" sz="1400" b="1">
                <a:solidFill>
                  <a:srgbClr val="00B050"/>
                </a:solidFill>
                <a:latin typeface="Calibri" charset="0"/>
              </a:rPr>
              <a:t>(Dual in-line memory module)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800" y="2057400"/>
            <a:ext cx="2743200" cy="762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735" name="TextBox 26"/>
          <p:cNvSpPr txBox="1">
            <a:spLocks noChangeArrowheads="1"/>
          </p:cNvSpPr>
          <p:nvPr/>
        </p:nvSpPr>
        <p:spPr bwMode="auto">
          <a:xfrm>
            <a:off x="3657600" y="41910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Processor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019800" y="42672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438400" y="42672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19200" y="1981200"/>
            <a:ext cx="2895600" cy="1905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739" name="TextBox 34"/>
          <p:cNvSpPr txBox="1">
            <a:spLocks noChangeArrowheads="1"/>
          </p:cNvSpPr>
          <p:nvPr/>
        </p:nvSpPr>
        <p:spPr bwMode="auto">
          <a:xfrm>
            <a:off x="1676400" y="15240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1800" b="1">
                <a:solidFill>
                  <a:srgbClr val="C0504D"/>
                </a:solidFill>
                <a:latin typeface="Calibri" charset="0"/>
              </a:rPr>
              <a:t>“</a:t>
            </a:r>
            <a:r>
              <a:rPr lang="en-US" altLang="ja-JP" sz="1800" b="1">
                <a:solidFill>
                  <a:srgbClr val="C0504D"/>
                </a:solidFill>
                <a:latin typeface="Calibri" charset="0"/>
              </a:rPr>
              <a:t>Channel</a:t>
            </a:r>
            <a:r>
              <a:rPr lang="ja-JP" altLang="en-US" sz="1800" b="1">
                <a:solidFill>
                  <a:srgbClr val="C0504D"/>
                </a:solidFill>
                <a:latin typeface="Calibri" charset="0"/>
              </a:rPr>
              <a:t>”</a:t>
            </a:r>
            <a:endParaRPr lang="en-US" sz="1800" b="1">
              <a:solidFill>
                <a:srgbClr val="C0504D"/>
              </a:solidFill>
              <a:latin typeface="Calibri" charset="0"/>
            </a:endParaRPr>
          </a:p>
        </p:txBody>
      </p:sp>
      <p:pic>
        <p:nvPicPr>
          <p:cNvPr id="2254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821238"/>
            <a:ext cx="2052638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8256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Page Mode DRAM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A DRAM bank is a 2D array of cells: rows x columns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A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DRAM row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 is also called a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DRAM page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Sense amplifiers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 also called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row buffer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Each address is a &lt;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row,column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&gt; pair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Access to a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closed row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Activate</a:t>
            </a:r>
            <a:r>
              <a:rPr lang="en-US" sz="2200" dirty="0">
                <a:latin typeface="Tahoma" charset="0"/>
                <a:ea typeface="ＭＳ Ｐゴシック" charset="0"/>
              </a:rPr>
              <a:t> command opens row (placed into row buffer)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Read/write</a:t>
            </a:r>
            <a:r>
              <a:rPr lang="en-US" sz="2200" dirty="0">
                <a:latin typeface="Tahoma" charset="0"/>
                <a:ea typeface="ＭＳ Ｐゴシック" charset="0"/>
              </a:rPr>
              <a:t> command reads/writes column in the row buffer</a:t>
            </a:r>
          </a:p>
          <a:p>
            <a:pPr lvl="1"/>
            <a:r>
              <a:rPr lang="en-US" sz="2200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Precharge</a:t>
            </a:r>
            <a:r>
              <a:rPr lang="en-US" sz="22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200" dirty="0">
                <a:latin typeface="Tahoma" charset="0"/>
                <a:ea typeface="ＭＳ Ｐゴシック" charset="0"/>
              </a:rPr>
              <a:t>command closes the row and prepares the bank for next access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Access to an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open row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No need for activate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command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5C3EFE-EC00-0B40-8979-8A64EFB5DC9D}" type="slidenum">
              <a:rPr lang="en-US" sz="1600">
                <a:latin typeface="Garamond" charset="0"/>
              </a:rPr>
              <a:pPr eaLnBrk="1" hangingPunct="1"/>
              <a:t>11</a:t>
            </a:fld>
            <a:endParaRPr lang="en-US" sz="16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78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DRAM Bank Operation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25BC70-21F8-074F-8418-A114B99D7B10}" type="slidenum">
              <a:rPr lang="en-US" sz="1600">
                <a:latin typeface="Garamond" charset="0"/>
              </a:rPr>
              <a:pPr eaLnBrk="1" hangingPunct="1"/>
              <a:t>12</a:t>
            </a:fld>
            <a:endParaRPr lang="en-US" sz="1600">
              <a:latin typeface="Garamond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822700" y="1643063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3822700" y="1931988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3822700" y="221932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3822700" y="250825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3822700" y="2795588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9"/>
          <p:cNvSpPr>
            <a:spLocks noChangeShapeType="1"/>
          </p:cNvSpPr>
          <p:nvPr/>
        </p:nvSpPr>
        <p:spPr bwMode="auto">
          <a:xfrm>
            <a:off x="3822700" y="308292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3822700" y="337185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29150" y="388937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89563" y="44084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C0000"/>
                </a:solidFill>
              </a:rPr>
              <a:t>Row Buffer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36525" y="1244600"/>
            <a:ext cx="217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</a:rPr>
              <a:t>(Row 0, Column 0)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900363" y="1643063"/>
            <a:ext cx="461962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rot="-5400000">
            <a:off x="2356644" y="2596357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decoder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889375" y="505618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Column mux</a:t>
            </a:r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>
            <a:off x="4052888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21"/>
          <p:cNvSpPr>
            <a:spLocks noChangeShapeType="1"/>
          </p:cNvSpPr>
          <p:nvPr/>
        </p:nvSpPr>
        <p:spPr bwMode="auto">
          <a:xfrm>
            <a:off x="4283075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2"/>
          <p:cNvSpPr>
            <a:spLocks noChangeShapeType="1"/>
          </p:cNvSpPr>
          <p:nvPr/>
        </p:nvSpPr>
        <p:spPr bwMode="auto">
          <a:xfrm>
            <a:off x="4514850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3"/>
          <p:cNvSpPr>
            <a:spLocks noChangeShapeType="1"/>
          </p:cNvSpPr>
          <p:nvPr/>
        </p:nvSpPr>
        <p:spPr bwMode="auto">
          <a:xfrm>
            <a:off x="4745038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4"/>
          <p:cNvSpPr>
            <a:spLocks noChangeShapeType="1"/>
          </p:cNvSpPr>
          <p:nvPr/>
        </p:nvSpPr>
        <p:spPr bwMode="auto">
          <a:xfrm>
            <a:off x="4975225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5"/>
          <p:cNvSpPr>
            <a:spLocks noChangeShapeType="1"/>
          </p:cNvSpPr>
          <p:nvPr/>
        </p:nvSpPr>
        <p:spPr bwMode="auto">
          <a:xfrm>
            <a:off x="5205413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6"/>
          <p:cNvSpPr>
            <a:spLocks noChangeShapeType="1"/>
          </p:cNvSpPr>
          <p:nvPr/>
        </p:nvSpPr>
        <p:spPr bwMode="auto">
          <a:xfrm>
            <a:off x="3822700" y="363696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362325" y="27955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637088" y="475456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2266950" y="2795588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58800" y="2565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address 0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301750" y="5078413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Column address 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3414713" y="52720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629150" y="54451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4283075" y="573405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Data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822700" y="1643063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3822700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4225925" y="44211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Row 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4237038" y="44211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Empty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7938" y="1530350"/>
            <a:ext cx="2237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</a:rPr>
              <a:t>  (Row 0, Column </a:t>
            </a:r>
            <a:r>
              <a:rPr lang="en-US" sz="1800" dirty="0" smtClean="0">
                <a:solidFill>
                  <a:srgbClr val="003399"/>
                </a:solidFill>
              </a:rPr>
              <a:t>8)</a:t>
            </a:r>
            <a:endParaRPr lang="en-US" sz="1800" dirty="0">
              <a:solidFill>
                <a:srgbClr val="003399"/>
              </a:solidFill>
            </a:endParaRP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1295400" y="5086934"/>
            <a:ext cx="20579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Column address </a:t>
            </a:r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4054475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136525" y="1797050"/>
            <a:ext cx="2237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</a:rPr>
              <a:t>(Row 0, Column </a:t>
            </a:r>
            <a:r>
              <a:rPr lang="en-US" sz="1800" dirty="0" smtClean="0">
                <a:solidFill>
                  <a:srgbClr val="003399"/>
                </a:solidFill>
              </a:rPr>
              <a:t>80)</a:t>
            </a:r>
            <a:endParaRPr lang="en-US" sz="1800" dirty="0">
              <a:solidFill>
                <a:srgbClr val="003399"/>
              </a:solidFill>
            </a:endParaRP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5032375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1295400" y="5105400"/>
            <a:ext cx="21863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Column address </a:t>
            </a:r>
            <a:r>
              <a:rPr lang="en-US" sz="1800" dirty="0" smtClean="0"/>
              <a:t>80</a:t>
            </a:r>
            <a:endParaRPr lang="en-US" sz="1800" dirty="0"/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144463" y="2070100"/>
            <a:ext cx="2173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</a:rPr>
              <a:t>(Row 1, Column 0)</a:t>
            </a: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669088" y="44084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HIT</a:t>
            </a: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6667500" y="44084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HIT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561975" y="2565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address 1</a:t>
            </a: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3822700" y="193198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822700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4273550" y="44196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Row 1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314450" y="5075309"/>
            <a:ext cx="2038350" cy="30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Column address 0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6645275" y="44084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CONFLICT !</a:t>
            </a:r>
          </a:p>
        </p:txBody>
      </p:sp>
      <p:sp>
        <p:nvSpPr>
          <p:cNvPr id="47157" name="Text Box 69"/>
          <p:cNvSpPr txBox="1">
            <a:spLocks noChangeArrowheads="1"/>
          </p:cNvSpPr>
          <p:nvPr/>
        </p:nvSpPr>
        <p:spPr bwMode="auto">
          <a:xfrm>
            <a:off x="4052888" y="12969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7158" name="Text Box 70"/>
          <p:cNvSpPr txBox="1">
            <a:spLocks noChangeArrowheads="1"/>
          </p:cNvSpPr>
          <p:nvPr/>
        </p:nvSpPr>
        <p:spPr bwMode="auto">
          <a:xfrm rot="5400000">
            <a:off x="5220494" y="2637632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53988" y="979488"/>
            <a:ext cx="207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</a:rPr>
              <a:t>  Access Address: 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814763" y="5026025"/>
            <a:ext cx="1617662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284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0.07899 0.0007 L 0.07413 0.22616 " pathEditMode="relative" ptsTypes="AAA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0.0007 C 0.02622 0.00116 0.05243 0.00232 0.05243 0.00232 L 0.04879 0.22778 " pathEditMode="relative" ptsTypes="fAA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232 L -0.05695 0.00232 L -0.05816 0.22616 " pathEditMode="relative" ptsTypes="AAA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0.07899 0.0007 L 0.07413 0.22616 " pathEditMode="relative" ptsTypes="AAA">
                                      <p:cBhvr>
                                        <p:cTn id="1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5" grpId="1"/>
      <p:bldP spid="16" grpId="0" animBg="1"/>
      <p:bldP spid="17" grpId="0"/>
      <p:bldP spid="18" grpId="0"/>
      <p:bldP spid="26" grpId="0" animBg="1"/>
      <p:bldP spid="27" grpId="0" animBg="1"/>
      <p:bldP spid="28" grpId="0" animBg="1"/>
      <p:bldP spid="29" grpId="0"/>
      <p:bldP spid="29" grpId="1"/>
      <p:bldP spid="30" grpId="0"/>
      <p:bldP spid="30" grpId="1"/>
      <p:bldP spid="31" grpId="0" animBg="1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41" grpId="1" animBg="1"/>
      <p:bldP spid="41" grpId="2" animBg="1"/>
      <p:bldP spid="42" grpId="0"/>
      <p:bldP spid="42" grpId="1"/>
      <p:bldP spid="43" grpId="0" animBg="1"/>
      <p:bldP spid="43" grpId="1" animBg="1"/>
      <p:bldP spid="43" grpId="2" animBg="1"/>
      <p:bldP spid="44" grpId="0"/>
      <p:bldP spid="44" grpId="1"/>
      <p:bldP spid="45" grpId="0"/>
      <p:bldP spid="46" grpId="0"/>
      <p:bldP spid="46" grpId="1"/>
      <p:bldP spid="47" grpId="0"/>
      <p:bldP spid="47" grpId="1"/>
      <p:bldP spid="48" grpId="0"/>
      <p:bldP spid="48" grpId="1"/>
      <p:bldP spid="49" grpId="0" animBg="1"/>
      <p:bldP spid="49" grpId="1" animBg="1"/>
      <p:bldP spid="50" grpId="0" animBg="1"/>
      <p:bldP spid="51" grpId="0" animBg="1"/>
      <p:bldP spid="51" grpId="1" animBg="1"/>
      <p:bldP spid="52" grpId="0"/>
      <p:bldP spid="53" grpId="0"/>
      <p:bldP spid="54" grpId="0"/>
      <p:bldP spid="54" grpId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Garamond" charset="0"/>
                <a:ea typeface="ＭＳ Ｐゴシック" charset="0"/>
                <a:cs typeface="ＭＳ Ｐゴシック" charset="0"/>
              </a:rPr>
              <a:t>Latency Components</a:t>
            </a:r>
            <a:r>
              <a:rPr lang="en-US" sz="3600" dirty="0" smtClean="0">
                <a:latin typeface="Garamond" charset="0"/>
                <a:ea typeface="ＭＳ Ｐゴシック" charset="0"/>
                <a:cs typeface="ＭＳ Ｐゴシック" charset="0"/>
              </a:rPr>
              <a:t>:</a:t>
            </a:r>
            <a:endParaRPr lang="en-US" sz="3600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CPU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→ controller transfer time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Controller latency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Queuing &amp; scheduling delay at the controller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Access converted to basic commands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Controller → DRAM transfer time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DRAM bank latency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Simple 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tCAS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is row is </a:t>
            </a:r>
            <a:r>
              <a:rPr lang="ja-JP" altLang="en-US" sz="2200" dirty="0">
                <a:latin typeface="Tahoma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Arial" charset="0"/>
              </a:rPr>
              <a:t>open</a:t>
            </a:r>
            <a:r>
              <a:rPr lang="ja-JP" altLang="en-US" sz="2200" dirty="0">
                <a:latin typeface="Tahoma" charset="0"/>
                <a:ea typeface="ＭＳ Ｐゴシック" charset="0"/>
                <a:cs typeface="Arial" charset="0"/>
              </a:rPr>
              <a:t>”</a:t>
            </a:r>
            <a:r>
              <a:rPr lang="en-US" altLang="ja-JP" sz="2200" dirty="0">
                <a:latin typeface="Tahoma" charset="0"/>
                <a:ea typeface="ＭＳ Ｐゴシック" charset="0"/>
                <a:cs typeface="Arial" charset="0"/>
              </a:rPr>
              <a:t> OR</a:t>
            </a:r>
          </a:p>
          <a:p>
            <a:pPr lvl="1"/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tACT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+ 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tCAS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if array precharged OR</a:t>
            </a:r>
          </a:p>
          <a:p>
            <a:pPr lvl="1"/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tACT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+ 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tCAS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+ 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tPRE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(worst case)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DRAM → CPU transfer time (through controller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) tBUS</a:t>
            </a:r>
            <a:endParaRPr lang="en-US" sz="2200" dirty="0">
              <a:latin typeface="Tahoma" charset="0"/>
              <a:ea typeface="ＭＳ Ｐゴシック" charset="0"/>
              <a:cs typeface="Arial" charset="0"/>
            </a:endParaRPr>
          </a:p>
          <a:p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531FD5-EE07-C74A-B54A-A25789FE6DAE}" type="slidenum">
              <a:rPr lang="en-US" sz="1600">
                <a:latin typeface="Garamond" charset="0"/>
              </a:rPr>
              <a:pPr eaLnBrk="1" hangingPunct="1"/>
              <a:t>13</a:t>
            </a:fld>
            <a:endParaRPr lang="en-US" sz="16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19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  <a:ea typeface="ＭＳ Ｐゴシック" charset="0"/>
                <a:cs typeface="ＭＳ Ｐゴシック" charset="0"/>
              </a:rPr>
              <a:t>Open Page vs. Close Page Policies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52400" y="1206500"/>
            <a:ext cx="9067800" cy="5194300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200" dirty="0" smtClean="0">
                <a:ea typeface="ＭＳ Ｐゴシック" pitchFamily="34" charset="-128"/>
              </a:rPr>
              <a:t>Open Page:  Keep the row opened until a conflict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ＭＳ Ｐゴシック" pitchFamily="34" charset="-128"/>
              </a:rPr>
              <a:t>A row buffer hit will take only CAS delay: say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10 ns +tBUS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ＭＳ Ｐゴシック" pitchFamily="34" charset="-128"/>
              </a:rPr>
              <a:t>A row buffer conflict will take PRE+ACT+CAS: say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30 ns+tBUS</a:t>
            </a:r>
          </a:p>
          <a:p>
            <a:pPr>
              <a:buFont typeface="Wingdings" pitchFamily="2" charset="2"/>
              <a:buChar char="n"/>
              <a:defRPr/>
            </a:pPr>
            <a:endParaRPr lang="en-US" sz="2200" dirty="0" smtClean="0"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200" dirty="0" smtClean="0">
                <a:ea typeface="ＭＳ Ｐゴシック" pitchFamily="34" charset="-128"/>
                <a:cs typeface="Arial" pitchFamily="34" charset="0"/>
              </a:rPr>
              <a:t>Close Page:  Close the row buffer after access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ＭＳ Ｐゴシック" pitchFamily="34" charset="-128"/>
                <a:cs typeface="Arial" pitchFamily="34" charset="0"/>
              </a:rPr>
              <a:t>A row buffer miss take ACT+ CAS: say 10+10 =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  <a:cs typeface="Arial" pitchFamily="34" charset="0"/>
              </a:rPr>
              <a:t>20ns +tBUS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200" dirty="0" smtClean="0"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200" dirty="0" smtClean="0">
                <a:ea typeface="ＭＳ Ｐゴシック" pitchFamily="34" charset="-128"/>
                <a:cs typeface="Arial" pitchFamily="34" charset="0"/>
              </a:rPr>
              <a:t>Right policy depends on row buffer hit rate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ＭＳ Ｐゴシック" pitchFamily="34" charset="-128"/>
                <a:cs typeface="Arial" pitchFamily="34" charset="0"/>
              </a:rPr>
              <a:t>Server processors typically use close page policy</a:t>
            </a:r>
            <a:endParaRPr lang="en-US" sz="2200" dirty="0" smtClean="0">
              <a:ea typeface="ＭＳ Ｐゴシック" pitchFamily="34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2C8A82-5557-5748-9FB1-24C66528DA12}" type="slidenum">
              <a:rPr lang="en-US" sz="1600">
                <a:latin typeface="Garamond" charset="0"/>
              </a:rPr>
              <a:pPr eaLnBrk="1" hangingPunct="1"/>
              <a:t>14</a:t>
            </a:fld>
            <a:endParaRPr lang="en-US" sz="16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000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Address Mapping (Single Channel)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Single-channel system with 8-byte memory bus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2GB memory, 8 banks,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4KB Row buffer, 64K rows per bank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64 byte cache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blocks (so 6 bits for line in Row Buffer)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1200" dirty="0">
              <a:latin typeface="Tahoma" charset="0"/>
              <a:ea typeface="ＭＳ Ｐゴシック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Row </a:t>
            </a:r>
            <a:r>
              <a:rPr lang="en-US" sz="2200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interleaving </a:t>
            </a:r>
            <a:endParaRPr lang="en-US" sz="2200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Consecutive rows of memory in consecutive banks</a:t>
            </a:r>
          </a:p>
          <a:p>
            <a:pPr lvl="1"/>
            <a:endParaRPr lang="en-US" sz="2200" dirty="0">
              <a:latin typeface="Tahoma" charset="0"/>
              <a:ea typeface="ＭＳ Ｐゴシック" charset="0"/>
            </a:endParaRPr>
          </a:p>
          <a:p>
            <a:pPr lvl="1"/>
            <a:endParaRPr lang="en-US" sz="2200" dirty="0">
              <a:latin typeface="Tahoma" charset="0"/>
              <a:ea typeface="ＭＳ Ｐゴシック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Cache block interleaving</a:t>
            </a:r>
          </a:p>
          <a:p>
            <a:pPr marL="695325" lvl="2" indent="-342900"/>
            <a:r>
              <a:rPr lang="en-US" sz="2200" dirty="0">
                <a:latin typeface="Tahoma" charset="0"/>
                <a:ea typeface="ＭＳ Ｐゴシック" charset="0"/>
              </a:rPr>
              <a:t>Consecutive cache block addresses in consecutive banks</a:t>
            </a:r>
          </a:p>
          <a:p>
            <a:pPr marL="352425" lvl="2" indent="0"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/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endParaRPr lang="en-US" sz="2200" dirty="0">
              <a:latin typeface="Tahoma" charset="0"/>
              <a:ea typeface="ＭＳ Ｐゴシック" charset="0"/>
            </a:endParaRPr>
          </a:p>
          <a:p>
            <a:pPr marL="695325" lvl="2" indent="-342900"/>
            <a:r>
              <a:rPr lang="en-US" sz="2200" dirty="0">
                <a:latin typeface="Tahoma" charset="0"/>
                <a:ea typeface="ＭＳ Ｐゴシック" charset="0"/>
              </a:rPr>
              <a:t>Accesses to consecutive cache blocks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serviced </a:t>
            </a:r>
            <a:r>
              <a:rPr lang="en-US" sz="2200" dirty="0">
                <a:latin typeface="Tahoma" charset="0"/>
                <a:ea typeface="ＭＳ Ｐゴシック" charset="0"/>
              </a:rPr>
              <a:t>in parallel</a:t>
            </a:r>
          </a:p>
          <a:p>
            <a:pPr marL="695325" lvl="2" indent="-342900"/>
            <a:r>
              <a:rPr lang="en-US" sz="2200" dirty="0">
                <a:latin typeface="Tahoma" charset="0"/>
                <a:ea typeface="ＭＳ Ｐゴシック" charset="0"/>
              </a:rPr>
              <a:t>How about random accesses? </a:t>
            </a:r>
            <a:r>
              <a:rPr lang="en-US" sz="2200" dirty="0" err="1">
                <a:latin typeface="Tahoma" charset="0"/>
                <a:ea typeface="ＭＳ Ｐゴシック" charset="0"/>
              </a:rPr>
              <a:t>Strided</a:t>
            </a:r>
            <a:r>
              <a:rPr lang="en-US" sz="2200" dirty="0">
                <a:latin typeface="Tahoma" charset="0"/>
                <a:ea typeface="ＭＳ Ｐゴシック" charset="0"/>
              </a:rPr>
              <a:t> accesses?</a:t>
            </a:r>
          </a:p>
          <a:p>
            <a:endParaRPr lang="en-US" sz="2200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5D75A-F41B-F94F-8CD5-4782BBEABFC2}" type="slidenum">
              <a:rPr lang="en-US" sz="1600">
                <a:latin typeface="Garamond" charset="0"/>
              </a:rPr>
              <a:pPr eaLnBrk="1" hangingPunct="1"/>
              <a:t>15</a:t>
            </a:fld>
            <a:endParaRPr lang="en-US" sz="1600">
              <a:latin typeface="Garamond" charset="0"/>
            </a:endParaRP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4800600" y="3505200"/>
            <a:ext cx="2419350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/>
              <a:t>Which Line in Row (6 </a:t>
            </a:r>
            <a:r>
              <a:rPr lang="en-US" sz="1400" dirty="0"/>
              <a:t>bits)</a:t>
            </a: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357563" y="3497262"/>
            <a:ext cx="1443037" cy="30777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err="1" smtClean="0"/>
              <a:t>BankID</a:t>
            </a:r>
            <a:r>
              <a:rPr lang="en-US" sz="1400" dirty="0" smtClean="0"/>
              <a:t> </a:t>
            </a:r>
            <a:r>
              <a:rPr lang="en-US" sz="1400" dirty="0"/>
              <a:t>(3 bits)</a:t>
            </a: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579438" y="3497263"/>
            <a:ext cx="2778125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/>
              <a:t>Which Row in Bank </a:t>
            </a:r>
            <a:r>
              <a:rPr lang="en-US" sz="1400" dirty="0"/>
              <a:t>(</a:t>
            </a:r>
            <a:r>
              <a:rPr lang="en-US" sz="1400" dirty="0" smtClean="0"/>
              <a:t>16 </a:t>
            </a:r>
            <a:r>
              <a:rPr lang="en-US" sz="1400" dirty="0"/>
              <a:t>bits)</a:t>
            </a:r>
          </a:p>
        </p:txBody>
      </p:sp>
      <p:sp>
        <p:nvSpPr>
          <p:cNvPr id="55305" name="TextBox 9"/>
          <p:cNvSpPr txBox="1">
            <a:spLocks noChangeArrowheads="1"/>
          </p:cNvSpPr>
          <p:nvPr/>
        </p:nvSpPr>
        <p:spPr bwMode="auto">
          <a:xfrm>
            <a:off x="3352801" y="5181601"/>
            <a:ext cx="2286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/>
              <a:t>Which Line in Row (6 bits)</a:t>
            </a:r>
            <a:endParaRPr lang="en-US" sz="1400" dirty="0"/>
          </a:p>
        </p:txBody>
      </p:sp>
      <p:sp>
        <p:nvSpPr>
          <p:cNvPr id="55306" name="TextBox 10"/>
          <p:cNvSpPr txBox="1">
            <a:spLocks noChangeArrowheads="1"/>
          </p:cNvSpPr>
          <p:nvPr/>
        </p:nvSpPr>
        <p:spPr bwMode="auto">
          <a:xfrm>
            <a:off x="533400" y="5181600"/>
            <a:ext cx="2778125" cy="306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/>
              <a:t>Which Row in Bank (16 bits)</a:t>
            </a:r>
            <a:endParaRPr lang="en-US" sz="1400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5638800" y="5181600"/>
            <a:ext cx="1443037" cy="30777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err="1" smtClean="0"/>
              <a:t>BankID</a:t>
            </a:r>
            <a:r>
              <a:rPr lang="en-US" sz="1400" dirty="0" smtClean="0"/>
              <a:t> </a:t>
            </a:r>
            <a:r>
              <a:rPr lang="en-US" sz="1400" dirty="0"/>
              <a:t>(3 bits)</a:t>
            </a:r>
          </a:p>
        </p:txBody>
      </p:sp>
    </p:spTree>
    <p:extLst>
      <p:ext uri="{BB962C8B-B14F-4D97-AF65-F5344CB8AC3E}">
        <p14:creationId xmlns:p14="http://schemas.microsoft.com/office/powerpoint/2010/main" val="25568745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Main Memory in the System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286597-1BC4-5247-B3AD-BEC8E06CCCA3}" type="slidenum">
              <a:rPr lang="en-US" sz="16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latin typeface="Garamond" charset="0"/>
              <a:cs typeface="Arial" charset="0"/>
            </a:endParaRPr>
          </a:p>
        </p:txBody>
      </p:sp>
      <p:pic>
        <p:nvPicPr>
          <p:cNvPr id="30723" name="Content Placeholder 6" descr="barcelona-die-photo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530350"/>
            <a:ext cx="48768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ounded Rectangle 33"/>
          <p:cNvSpPr>
            <a:spLocks noChangeArrowheads="1"/>
          </p:cNvSpPr>
          <p:nvPr/>
        </p:nvSpPr>
        <p:spPr bwMode="auto">
          <a:xfrm rot="5400000">
            <a:off x="4273550" y="2266951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Box 34"/>
          <p:cNvSpPr txBox="1">
            <a:spLocks noChangeArrowheads="1"/>
          </p:cNvSpPr>
          <p:nvPr/>
        </p:nvSpPr>
        <p:spPr bwMode="auto">
          <a:xfrm>
            <a:off x="4460875" y="2684463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solidFill>
                  <a:schemeClr val="bg1"/>
                </a:solidFill>
                <a:cs typeface="Arial" charset="0"/>
              </a:rPr>
              <a:t>CORE 1</a:t>
            </a:r>
          </a:p>
        </p:txBody>
      </p:sp>
      <p:sp>
        <p:nvSpPr>
          <p:cNvPr id="30726" name="Rectangle 35"/>
          <p:cNvSpPr>
            <a:spLocks noChangeArrowheads="1"/>
          </p:cNvSpPr>
          <p:nvPr/>
        </p:nvSpPr>
        <p:spPr bwMode="auto">
          <a:xfrm rot="5400000">
            <a:off x="2940844" y="2658269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TextBox 36"/>
          <p:cNvSpPr txBox="1">
            <a:spLocks noChangeArrowheads="1"/>
          </p:cNvSpPr>
          <p:nvPr/>
        </p:nvSpPr>
        <p:spPr bwMode="auto">
          <a:xfrm rot="5400000">
            <a:off x="2980531" y="2697957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cs typeface="Arial" charset="0"/>
              </a:rPr>
              <a:t>L2 CACHE 0</a:t>
            </a:r>
          </a:p>
        </p:txBody>
      </p:sp>
      <p:sp>
        <p:nvSpPr>
          <p:cNvPr id="30728" name="Rectangle 37"/>
          <p:cNvSpPr>
            <a:spLocks noChangeArrowheads="1"/>
          </p:cNvSpPr>
          <p:nvPr/>
        </p:nvSpPr>
        <p:spPr bwMode="auto">
          <a:xfrm rot="5400000">
            <a:off x="-508000" y="3549650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TextBox 38"/>
          <p:cNvSpPr txBox="1">
            <a:spLocks noChangeArrowheads="1"/>
          </p:cNvSpPr>
          <p:nvPr/>
        </p:nvSpPr>
        <p:spPr bwMode="auto">
          <a:xfrm rot="5400000">
            <a:off x="306388" y="3667125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cs typeface="Arial" charset="0"/>
              </a:rPr>
              <a:t>SHARED L3 CACHE</a:t>
            </a:r>
          </a:p>
        </p:txBody>
      </p:sp>
      <p:sp>
        <p:nvSpPr>
          <p:cNvPr id="30730" name="Rectangle 39"/>
          <p:cNvSpPr>
            <a:spLocks noChangeArrowheads="1"/>
          </p:cNvSpPr>
          <p:nvPr/>
        </p:nvSpPr>
        <p:spPr bwMode="auto">
          <a:xfrm rot="5400000">
            <a:off x="3573463" y="3681412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Box 40"/>
          <p:cNvSpPr txBox="1">
            <a:spLocks noChangeArrowheads="1"/>
          </p:cNvSpPr>
          <p:nvPr/>
        </p:nvSpPr>
        <p:spPr bwMode="auto">
          <a:xfrm rot="5400000">
            <a:off x="4475957" y="3669506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cs typeface="Arial" charset="0"/>
              </a:rPr>
              <a:t>DRAM INTERFACE</a:t>
            </a:r>
          </a:p>
        </p:txBody>
      </p:sp>
      <p:pic>
        <p:nvPicPr>
          <p:cNvPr id="30732" name="Picture 37" descr="samsung-dimm-bet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Rounded Rectangle 42"/>
          <p:cNvSpPr>
            <a:spLocks noChangeArrowheads="1"/>
          </p:cNvSpPr>
          <p:nvPr/>
        </p:nvSpPr>
        <p:spPr bwMode="auto">
          <a:xfrm rot="5400000">
            <a:off x="2064544" y="2258219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Box 43"/>
          <p:cNvSpPr txBox="1">
            <a:spLocks noChangeArrowheads="1"/>
          </p:cNvSpPr>
          <p:nvPr/>
        </p:nvSpPr>
        <p:spPr bwMode="auto">
          <a:xfrm>
            <a:off x="2251075" y="2676525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 dirty="0">
                <a:solidFill>
                  <a:schemeClr val="bg1"/>
                </a:solidFill>
                <a:cs typeface="Arial" charset="0"/>
              </a:rPr>
              <a:t>CORE 0</a:t>
            </a:r>
          </a:p>
        </p:txBody>
      </p:sp>
      <p:sp>
        <p:nvSpPr>
          <p:cNvPr id="30735" name="Rounded Rectangle 44"/>
          <p:cNvSpPr>
            <a:spLocks noChangeArrowheads="1"/>
          </p:cNvSpPr>
          <p:nvPr/>
        </p:nvSpPr>
        <p:spPr bwMode="auto">
          <a:xfrm rot="5400000">
            <a:off x="2074862" y="4445001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TextBox 45"/>
          <p:cNvSpPr txBox="1">
            <a:spLocks noChangeArrowheads="1"/>
          </p:cNvSpPr>
          <p:nvPr/>
        </p:nvSpPr>
        <p:spPr bwMode="auto">
          <a:xfrm>
            <a:off x="2262188" y="4862513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solidFill>
                  <a:schemeClr val="bg1"/>
                </a:solidFill>
                <a:cs typeface="Arial" charset="0"/>
              </a:rPr>
              <a:t>CORE 2</a:t>
            </a:r>
          </a:p>
        </p:txBody>
      </p:sp>
      <p:sp>
        <p:nvSpPr>
          <p:cNvPr id="30737" name="Rounded Rectangle 46"/>
          <p:cNvSpPr>
            <a:spLocks noChangeArrowheads="1"/>
          </p:cNvSpPr>
          <p:nvPr/>
        </p:nvSpPr>
        <p:spPr bwMode="auto">
          <a:xfrm rot="5400000">
            <a:off x="4262437" y="4440238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TextBox 47"/>
          <p:cNvSpPr txBox="1">
            <a:spLocks noChangeArrowheads="1"/>
          </p:cNvSpPr>
          <p:nvPr/>
        </p:nvSpPr>
        <p:spPr bwMode="auto">
          <a:xfrm>
            <a:off x="4449763" y="4857750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solidFill>
                  <a:schemeClr val="bg1"/>
                </a:solidFill>
                <a:cs typeface="Arial" charset="0"/>
              </a:rPr>
              <a:t>CORE 3</a:t>
            </a:r>
          </a:p>
        </p:txBody>
      </p:sp>
      <p:sp>
        <p:nvSpPr>
          <p:cNvPr id="30739" name="Rectangle 48"/>
          <p:cNvSpPr>
            <a:spLocks noChangeArrowheads="1"/>
          </p:cNvSpPr>
          <p:nvPr/>
        </p:nvSpPr>
        <p:spPr bwMode="auto">
          <a:xfrm rot="5400000">
            <a:off x="3425032" y="2658269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TextBox 49"/>
          <p:cNvSpPr txBox="1">
            <a:spLocks noChangeArrowheads="1"/>
          </p:cNvSpPr>
          <p:nvPr/>
        </p:nvSpPr>
        <p:spPr bwMode="auto">
          <a:xfrm rot="5400000">
            <a:off x="3464719" y="2688431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cs typeface="Arial" charset="0"/>
              </a:rPr>
              <a:t>L2 CACHE 1</a:t>
            </a:r>
          </a:p>
        </p:txBody>
      </p:sp>
      <p:sp>
        <p:nvSpPr>
          <p:cNvPr id="30741" name="Rectangle 50"/>
          <p:cNvSpPr>
            <a:spLocks noChangeArrowheads="1"/>
          </p:cNvSpPr>
          <p:nvPr/>
        </p:nvSpPr>
        <p:spPr bwMode="auto">
          <a:xfrm rot="5400000">
            <a:off x="2941638" y="4830763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TextBox 51"/>
          <p:cNvSpPr txBox="1">
            <a:spLocks noChangeArrowheads="1"/>
          </p:cNvSpPr>
          <p:nvPr/>
        </p:nvSpPr>
        <p:spPr bwMode="auto">
          <a:xfrm rot="5400000">
            <a:off x="2981325" y="4860925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cs typeface="Arial" charset="0"/>
              </a:rPr>
              <a:t>L2 CACHE 2</a:t>
            </a:r>
          </a:p>
        </p:txBody>
      </p:sp>
      <p:sp>
        <p:nvSpPr>
          <p:cNvPr id="30743" name="Rectangle 52"/>
          <p:cNvSpPr>
            <a:spLocks noChangeArrowheads="1"/>
          </p:cNvSpPr>
          <p:nvPr/>
        </p:nvSpPr>
        <p:spPr bwMode="auto">
          <a:xfrm rot="5400000">
            <a:off x="3414713" y="4830763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TextBox 53"/>
          <p:cNvSpPr txBox="1">
            <a:spLocks noChangeArrowheads="1"/>
          </p:cNvSpPr>
          <p:nvPr/>
        </p:nvSpPr>
        <p:spPr bwMode="auto">
          <a:xfrm rot="5400000">
            <a:off x="3454400" y="4860925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cs typeface="Arial" charset="0"/>
              </a:rPr>
              <a:t>L2 CACHE 3</a:t>
            </a:r>
          </a:p>
        </p:txBody>
      </p:sp>
      <p:sp>
        <p:nvSpPr>
          <p:cNvPr id="30745" name="Rectangle 54"/>
          <p:cNvSpPr>
            <a:spLocks noChangeArrowheads="1"/>
          </p:cNvSpPr>
          <p:nvPr/>
        </p:nvSpPr>
        <p:spPr bwMode="auto">
          <a:xfrm rot="5400000">
            <a:off x="4856162" y="3325813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46" name="Straight Arrow Connector 48"/>
          <p:cNvCxnSpPr>
            <a:cxnSpLocks noChangeShapeType="1"/>
          </p:cNvCxnSpPr>
          <p:nvPr/>
        </p:nvCxnSpPr>
        <p:spPr bwMode="auto">
          <a:xfrm>
            <a:off x="6275388" y="3778250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7" name="Rectangle 56"/>
          <p:cNvSpPr>
            <a:spLocks noChangeArrowheads="1"/>
          </p:cNvSpPr>
          <p:nvPr/>
        </p:nvSpPr>
        <p:spPr bwMode="auto">
          <a:xfrm rot="5400000">
            <a:off x="4954588" y="3575050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TextBox 57"/>
          <p:cNvSpPr txBox="1">
            <a:spLocks noChangeArrowheads="1"/>
          </p:cNvSpPr>
          <p:nvPr/>
        </p:nvSpPr>
        <p:spPr bwMode="auto">
          <a:xfrm rot="5400000">
            <a:off x="6028531" y="3725069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bg1"/>
                </a:solidFill>
                <a:cs typeface="Arial" charset="0"/>
              </a:rPr>
              <a:t>DRAM BANKS</a:t>
            </a:r>
          </a:p>
        </p:txBody>
      </p:sp>
      <p:sp>
        <p:nvSpPr>
          <p:cNvPr id="30749" name="Rectangle 58"/>
          <p:cNvSpPr>
            <a:spLocks noChangeArrowheads="1"/>
          </p:cNvSpPr>
          <p:nvPr/>
        </p:nvSpPr>
        <p:spPr bwMode="auto">
          <a:xfrm rot="5400000">
            <a:off x="6345237" y="3451226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70388" y="3733800"/>
            <a:ext cx="1417637" cy="365125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50" b="1" dirty="0">
                <a:solidFill>
                  <a:schemeClr val="bg1"/>
                </a:solidFill>
                <a:ea typeface="+mn-ea"/>
                <a:cs typeface="+mn-cs"/>
              </a:rPr>
              <a:t>DRAM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2933305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Memory Chip/System Abstraction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E3E4BB-C08A-FA4D-8300-B15EAA30FFE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3525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Udimat (Headings)"/>
                <a:cs typeface="AUdimat (Headings)"/>
              </a:rPr>
              <a:t>SRAM</a:t>
            </a:r>
            <a:r>
              <a:rPr lang="en-US" dirty="0"/>
              <a:t> vs. DRAM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DRAM = Dynamic RAM</a:t>
            </a:r>
          </a:p>
          <a:p>
            <a:endParaRPr lang="en-US"/>
          </a:p>
          <a:p>
            <a:r>
              <a:rPr lang="en-US"/>
              <a:t>SRAM: 6T per bit</a:t>
            </a:r>
          </a:p>
          <a:p>
            <a:pPr lvl="1"/>
            <a:r>
              <a:rPr lang="en-US"/>
              <a:t>built with normal high-speed CMOS technology</a:t>
            </a:r>
          </a:p>
          <a:p>
            <a:r>
              <a:rPr lang="en-US"/>
              <a:t>DRAM: 1T per bit</a:t>
            </a:r>
          </a:p>
          <a:p>
            <a:pPr lvl="1"/>
            <a:r>
              <a:rPr lang="en-US"/>
              <a:t>built with special DRAM process optimized for density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Structures</a:t>
            </a:r>
          </a:p>
        </p:txBody>
      </p:sp>
      <p:sp>
        <p:nvSpPr>
          <p:cNvPr id="346115" name="AutoShape 3"/>
          <p:cNvSpPr>
            <a:spLocks noChangeArrowheads="1"/>
          </p:cNvSpPr>
          <p:nvPr/>
        </p:nvSpPr>
        <p:spPr bwMode="auto">
          <a:xfrm rot="5400000">
            <a:off x="2786063" y="3087688"/>
            <a:ext cx="455612" cy="379412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16" name="Oval 4"/>
          <p:cNvSpPr>
            <a:spLocks noChangeArrowheads="1"/>
          </p:cNvSpPr>
          <p:nvPr/>
        </p:nvSpPr>
        <p:spPr bwMode="auto">
          <a:xfrm>
            <a:off x="3203575" y="3200400"/>
            <a:ext cx="152400" cy="152400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17" name="AutoShape 5"/>
          <p:cNvSpPr>
            <a:spLocks noChangeArrowheads="1"/>
          </p:cNvSpPr>
          <p:nvPr/>
        </p:nvSpPr>
        <p:spPr bwMode="auto">
          <a:xfrm rot="16200000" flipH="1">
            <a:off x="2862263" y="3846513"/>
            <a:ext cx="455612" cy="379412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18" name="Oval 6"/>
          <p:cNvSpPr>
            <a:spLocks noChangeArrowheads="1"/>
          </p:cNvSpPr>
          <p:nvPr/>
        </p:nvSpPr>
        <p:spPr bwMode="auto">
          <a:xfrm>
            <a:off x="2747963" y="3959225"/>
            <a:ext cx="152400" cy="152400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46119" name="AutoShape 7"/>
          <p:cNvCxnSpPr>
            <a:cxnSpLocks noChangeShapeType="1"/>
            <a:stCxn id="346118" idx="2"/>
            <a:endCxn id="346115" idx="3"/>
          </p:cNvCxnSpPr>
          <p:nvPr/>
        </p:nvCxnSpPr>
        <p:spPr bwMode="auto">
          <a:xfrm rot="10800000" flipH="1">
            <a:off x="2747963" y="3278188"/>
            <a:ext cx="79375" cy="757237"/>
          </a:xfrm>
          <a:prstGeom prst="bentConnector3">
            <a:avLst>
              <a:gd name="adj1" fmla="val -288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46120" name="AutoShape 8"/>
          <p:cNvCxnSpPr>
            <a:cxnSpLocks noChangeShapeType="1"/>
            <a:stCxn id="346116" idx="6"/>
            <a:endCxn id="346117" idx="3"/>
          </p:cNvCxnSpPr>
          <p:nvPr/>
        </p:nvCxnSpPr>
        <p:spPr bwMode="auto">
          <a:xfrm flipH="1">
            <a:off x="3281363" y="3276600"/>
            <a:ext cx="74612" cy="760413"/>
          </a:xfrm>
          <a:prstGeom prst="bentConnector3">
            <a:avLst>
              <a:gd name="adj1" fmla="val -3063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14525" y="3049588"/>
            <a:ext cx="606425" cy="227012"/>
            <a:chOff x="1637" y="1539"/>
            <a:chExt cx="382" cy="143"/>
          </a:xfrm>
        </p:grpSpPr>
        <p:sp>
          <p:nvSpPr>
            <p:cNvPr id="346122" name="Freeform 10"/>
            <p:cNvSpPr>
              <a:spLocks/>
            </p:cNvSpPr>
            <p:nvPr/>
          </p:nvSpPr>
          <p:spPr bwMode="auto">
            <a:xfrm>
              <a:off x="1637" y="1586"/>
              <a:ext cx="38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287" y="0"/>
                </a:cxn>
                <a:cxn ang="0">
                  <a:pos x="287" y="96"/>
                </a:cxn>
                <a:cxn ang="0">
                  <a:pos x="382" y="96"/>
                </a:cxn>
              </a:cxnLst>
              <a:rect l="0" t="0" r="r" b="b"/>
              <a:pathLst>
                <a:path w="38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287" y="0"/>
                  </a:lnTo>
                  <a:lnTo>
                    <a:pt x="287" y="96"/>
                  </a:lnTo>
                  <a:lnTo>
                    <a:pt x="38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123" name="Line 11"/>
            <p:cNvSpPr>
              <a:spLocks noChangeShapeType="1"/>
            </p:cNvSpPr>
            <p:nvPr/>
          </p:nvSpPr>
          <p:spPr bwMode="auto">
            <a:xfrm>
              <a:off x="1733" y="1539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84575" y="3049588"/>
            <a:ext cx="606425" cy="227012"/>
            <a:chOff x="1637" y="1539"/>
            <a:chExt cx="382" cy="143"/>
          </a:xfrm>
        </p:grpSpPr>
        <p:sp>
          <p:nvSpPr>
            <p:cNvPr id="346125" name="Freeform 13"/>
            <p:cNvSpPr>
              <a:spLocks/>
            </p:cNvSpPr>
            <p:nvPr/>
          </p:nvSpPr>
          <p:spPr bwMode="auto">
            <a:xfrm>
              <a:off x="1637" y="1586"/>
              <a:ext cx="38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287" y="0"/>
                </a:cxn>
                <a:cxn ang="0">
                  <a:pos x="287" y="96"/>
                </a:cxn>
                <a:cxn ang="0">
                  <a:pos x="382" y="96"/>
                </a:cxn>
              </a:cxnLst>
              <a:rect l="0" t="0" r="r" b="b"/>
              <a:pathLst>
                <a:path w="38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287" y="0"/>
                  </a:lnTo>
                  <a:lnTo>
                    <a:pt x="287" y="96"/>
                  </a:lnTo>
                  <a:lnTo>
                    <a:pt x="38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126" name="Line 14"/>
            <p:cNvSpPr>
              <a:spLocks noChangeShapeType="1"/>
            </p:cNvSpPr>
            <p:nvPr/>
          </p:nvSpPr>
          <p:spPr bwMode="auto">
            <a:xfrm>
              <a:off x="1733" y="1539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6127" name="Line 15"/>
          <p:cNvSpPr>
            <a:spLocks noChangeShapeType="1"/>
          </p:cNvSpPr>
          <p:nvPr/>
        </p:nvSpPr>
        <p:spPr bwMode="auto">
          <a:xfrm>
            <a:off x="1914525" y="2593975"/>
            <a:ext cx="0" cy="189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4191000" y="2593975"/>
            <a:ext cx="0" cy="189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 flipV="1">
            <a:off x="2217738" y="2820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 flipV="1">
            <a:off x="3887788" y="2820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31" name="Text Box 19"/>
          <p:cNvSpPr txBox="1">
            <a:spLocks noChangeArrowheads="1"/>
          </p:cNvSpPr>
          <p:nvPr/>
        </p:nvSpPr>
        <p:spPr bwMode="auto">
          <a:xfrm>
            <a:off x="1770063" y="4459288"/>
            <a:ext cx="296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4046538" y="4459288"/>
            <a:ext cx="296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>
            <a:off x="4114800" y="45180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2746375" y="2122488"/>
            <a:ext cx="62388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SRAM</a:t>
            </a:r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>
            <a:off x="1687513" y="2822575"/>
            <a:ext cx="2732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685800" y="2667000"/>
            <a:ext cx="9382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</a:rPr>
              <a:t>wordline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4" name="Group 45"/>
          <p:cNvGrpSpPr/>
          <p:nvPr/>
        </p:nvGrpSpPr>
        <p:grpSpPr>
          <a:xfrm>
            <a:off x="4724401" y="2138363"/>
            <a:ext cx="2503488" cy="2689225"/>
            <a:chOff x="4724401" y="2138363"/>
            <a:chExt cx="2503488" cy="2689225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469063" y="3201988"/>
              <a:ext cx="303212" cy="379412"/>
              <a:chOff x="4075" y="2017"/>
              <a:chExt cx="191" cy="239"/>
            </a:xfrm>
          </p:grpSpPr>
          <p:sp>
            <p:nvSpPr>
              <p:cNvPr id="346138" name="Oval 26"/>
              <p:cNvSpPr>
                <a:spLocks noChangeArrowheads="1"/>
              </p:cNvSpPr>
              <p:nvPr/>
            </p:nvSpPr>
            <p:spPr bwMode="auto">
              <a:xfrm>
                <a:off x="4075" y="2017"/>
                <a:ext cx="191" cy="239"/>
              </a:xfrm>
              <a:prstGeom prst="ellipse">
                <a:avLst/>
              </a:prstGeom>
              <a:solidFill>
                <a:srgbClr val="99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123" y="2064"/>
                <a:ext cx="96" cy="144"/>
                <a:chOff x="4123" y="2064"/>
                <a:chExt cx="96" cy="144"/>
              </a:xfrm>
            </p:grpSpPr>
            <p:grpSp>
              <p:nvGrpSpPr>
                <p:cNvPr id="7" name="Group 28"/>
                <p:cNvGrpSpPr>
                  <a:grpSpLocks/>
                </p:cNvGrpSpPr>
                <p:nvPr/>
              </p:nvGrpSpPr>
              <p:grpSpPr bwMode="auto">
                <a:xfrm>
                  <a:off x="4123" y="2112"/>
                  <a:ext cx="96" cy="96"/>
                  <a:chOff x="4266" y="2256"/>
                  <a:chExt cx="192" cy="287"/>
                </a:xfrm>
              </p:grpSpPr>
              <p:sp>
                <p:nvSpPr>
                  <p:cNvPr id="34614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266" y="2351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14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266" y="2399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14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362" y="2399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144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2" y="2256"/>
                    <a:ext cx="0" cy="9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145" name="AutoShape 3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14" y="2495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46146" name="Line 34"/>
                <p:cNvSpPr>
                  <a:spLocks noChangeShapeType="1"/>
                </p:cNvSpPr>
                <p:nvPr/>
              </p:nvSpPr>
              <p:spPr bwMode="auto">
                <a:xfrm>
                  <a:off x="4171" y="20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4724401" y="2138363"/>
              <a:ext cx="2503488" cy="2689225"/>
              <a:chOff x="2976" y="1347"/>
              <a:chExt cx="1577" cy="1694"/>
            </a:xfrm>
          </p:grpSpPr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3789" y="1922"/>
                <a:ext cx="382" cy="143"/>
                <a:chOff x="1637" y="1539"/>
                <a:chExt cx="382" cy="143"/>
              </a:xfrm>
            </p:grpSpPr>
            <p:sp>
              <p:nvSpPr>
                <p:cNvPr id="346149" name="Freeform 37"/>
                <p:cNvSpPr>
                  <a:spLocks/>
                </p:cNvSpPr>
                <p:nvPr/>
              </p:nvSpPr>
              <p:spPr bwMode="auto">
                <a:xfrm>
                  <a:off x="1637" y="1586"/>
                  <a:ext cx="382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96" y="0"/>
                    </a:cxn>
                    <a:cxn ang="0">
                      <a:pos x="287" y="0"/>
                    </a:cxn>
                    <a:cxn ang="0">
                      <a:pos x="287" y="96"/>
                    </a:cxn>
                    <a:cxn ang="0">
                      <a:pos x="382" y="96"/>
                    </a:cxn>
                  </a:cxnLst>
                  <a:rect l="0" t="0" r="r" b="b"/>
                  <a:pathLst>
                    <a:path w="382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96" y="0"/>
                      </a:lnTo>
                      <a:lnTo>
                        <a:pt x="287" y="0"/>
                      </a:lnTo>
                      <a:lnTo>
                        <a:pt x="287" y="96"/>
                      </a:lnTo>
                      <a:lnTo>
                        <a:pt x="382" y="9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6150" name="Line 38"/>
                <p:cNvSpPr>
                  <a:spLocks noChangeShapeType="1"/>
                </p:cNvSpPr>
                <p:nvPr/>
              </p:nvSpPr>
              <p:spPr bwMode="auto">
                <a:xfrm>
                  <a:off x="1733" y="1539"/>
                  <a:ext cx="1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6151" name="Line 39"/>
              <p:cNvSpPr>
                <a:spLocks noChangeShapeType="1"/>
              </p:cNvSpPr>
              <p:nvPr/>
            </p:nvSpPr>
            <p:spPr bwMode="auto">
              <a:xfrm flipV="1">
                <a:off x="3980" y="177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6152" name="Line 40"/>
              <p:cNvSpPr>
                <a:spLocks noChangeShapeType="1"/>
              </p:cNvSpPr>
              <p:nvPr/>
            </p:nvSpPr>
            <p:spPr bwMode="auto">
              <a:xfrm>
                <a:off x="3789" y="1634"/>
                <a:ext cx="0" cy="1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6153" name="Text Box 41"/>
              <p:cNvSpPr txBox="1">
                <a:spLocks noChangeArrowheads="1"/>
              </p:cNvSpPr>
              <p:nvPr/>
            </p:nvSpPr>
            <p:spPr bwMode="auto">
              <a:xfrm>
                <a:off x="3698" y="2829"/>
                <a:ext cx="187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346154" name="Text Box 42"/>
              <p:cNvSpPr txBox="1">
                <a:spLocks noChangeArrowheads="1"/>
              </p:cNvSpPr>
              <p:nvPr/>
            </p:nvSpPr>
            <p:spPr bwMode="auto">
              <a:xfrm>
                <a:off x="3682" y="1347"/>
                <a:ext cx="400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DRAM</a:t>
                </a:r>
              </a:p>
            </p:txBody>
          </p:sp>
          <p:sp>
            <p:nvSpPr>
              <p:cNvPr id="346155" name="Line 43"/>
              <p:cNvSpPr>
                <a:spLocks noChangeShapeType="1"/>
              </p:cNvSpPr>
              <p:nvPr/>
            </p:nvSpPr>
            <p:spPr bwMode="auto">
              <a:xfrm>
                <a:off x="3645" y="1778"/>
                <a:ext cx="9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6156" name="Text Box 44"/>
              <p:cNvSpPr txBox="1">
                <a:spLocks noChangeArrowheads="1"/>
              </p:cNvSpPr>
              <p:nvPr/>
            </p:nvSpPr>
            <p:spPr bwMode="auto">
              <a:xfrm>
                <a:off x="2976" y="1728"/>
                <a:ext cx="591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0000"/>
                    </a:solidFill>
                  </a:rPr>
                  <a:t>wordline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276600" y="5410200"/>
            <a:ext cx="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 lines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33600" y="4876800"/>
            <a:ext cx="1066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038600" y="4800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46153" idx="2"/>
          </p:cNvCxnSpPr>
          <p:nvPr/>
        </p:nvCxnSpPr>
        <p:spPr>
          <a:xfrm flipV="1">
            <a:off x="4343400" y="4827588"/>
            <a:ext cx="1675608" cy="658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Chip Organization</a:t>
            </a:r>
          </a:p>
        </p:txBody>
      </p:sp>
      <p:sp>
        <p:nvSpPr>
          <p:cNvPr id="348163" name="Line 3"/>
          <p:cNvSpPr>
            <a:spLocks noChangeShapeType="1"/>
          </p:cNvSpPr>
          <p:nvPr/>
        </p:nvSpPr>
        <p:spPr bwMode="auto">
          <a:xfrm>
            <a:off x="3433763" y="22161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4" name="Line 4"/>
          <p:cNvSpPr>
            <a:spLocks noChangeShapeType="1"/>
          </p:cNvSpPr>
          <p:nvPr/>
        </p:nvSpPr>
        <p:spPr bwMode="auto">
          <a:xfrm>
            <a:off x="3433763" y="23685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3433763" y="25209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3433763" y="26733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>
            <a:off x="3433763" y="35052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>
            <a:off x="3433763" y="36576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>
            <a:off x="3433763" y="38100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3433763" y="39624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2751138" y="1987550"/>
            <a:ext cx="682625" cy="22764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Row Decoder</a:t>
            </a:r>
          </a:p>
        </p:txBody>
      </p:sp>
      <p:sp>
        <p:nvSpPr>
          <p:cNvPr id="348172" name="Rectangle 12"/>
          <p:cNvSpPr>
            <a:spLocks noChangeArrowheads="1"/>
          </p:cNvSpPr>
          <p:nvPr/>
        </p:nvSpPr>
        <p:spPr bwMode="auto">
          <a:xfrm>
            <a:off x="3586163" y="4416425"/>
            <a:ext cx="2732087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Sense Amps</a:t>
            </a:r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3586163" y="5176838"/>
            <a:ext cx="2732087" cy="2270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Column Decoder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 flipV="1">
            <a:off x="37369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 flipV="1">
            <a:off x="38893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6" name="Line 16"/>
          <p:cNvSpPr>
            <a:spLocks noChangeShapeType="1"/>
          </p:cNvSpPr>
          <p:nvPr/>
        </p:nvSpPr>
        <p:spPr bwMode="auto">
          <a:xfrm flipV="1">
            <a:off x="40417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 flipV="1">
            <a:off x="41941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 flipV="1">
            <a:off x="6165850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 flipV="1">
            <a:off x="6013450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0" name="Line 20"/>
          <p:cNvSpPr>
            <a:spLocks noChangeShapeType="1"/>
          </p:cNvSpPr>
          <p:nvPr/>
        </p:nvSpPr>
        <p:spPr bwMode="auto">
          <a:xfrm flipV="1">
            <a:off x="5862638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 flipV="1">
            <a:off x="5710238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2" name="Text Box 22"/>
          <p:cNvSpPr txBox="1">
            <a:spLocks noChangeArrowheads="1"/>
          </p:cNvSpPr>
          <p:nvPr/>
        </p:nvSpPr>
        <p:spPr bwMode="auto">
          <a:xfrm>
            <a:off x="4408488" y="2822575"/>
            <a:ext cx="9685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Memory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Cell Array</a:t>
            </a:r>
          </a:p>
        </p:txBody>
      </p:sp>
      <p:sp>
        <p:nvSpPr>
          <p:cNvPr id="348183" name="Line 23"/>
          <p:cNvSpPr>
            <a:spLocks noChangeShapeType="1"/>
          </p:cNvSpPr>
          <p:nvPr/>
        </p:nvSpPr>
        <p:spPr bwMode="auto">
          <a:xfrm flipV="1">
            <a:off x="6165850" y="2897188"/>
            <a:ext cx="1062038" cy="608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834313" y="2822575"/>
            <a:ext cx="152400" cy="228600"/>
            <a:chOff x="4123" y="2064"/>
            <a:chExt cx="96" cy="144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123" y="2112"/>
              <a:ext cx="96" cy="96"/>
              <a:chOff x="4266" y="2256"/>
              <a:chExt cx="192" cy="287"/>
            </a:xfrm>
          </p:grpSpPr>
          <p:sp>
            <p:nvSpPr>
              <p:cNvPr id="348186" name="Line 26"/>
              <p:cNvSpPr>
                <a:spLocks noChangeShapeType="1"/>
              </p:cNvSpPr>
              <p:nvPr/>
            </p:nvSpPr>
            <p:spPr bwMode="auto">
              <a:xfrm>
                <a:off x="4266" y="235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187" name="Line 27"/>
              <p:cNvSpPr>
                <a:spLocks noChangeShapeType="1"/>
              </p:cNvSpPr>
              <p:nvPr/>
            </p:nvSpPr>
            <p:spPr bwMode="auto">
              <a:xfrm>
                <a:off x="4266" y="239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188" name="Line 28"/>
              <p:cNvSpPr>
                <a:spLocks noChangeShapeType="1"/>
              </p:cNvSpPr>
              <p:nvPr/>
            </p:nvSpPr>
            <p:spPr bwMode="auto">
              <a:xfrm>
                <a:off x="4362" y="239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189" name="Line 29"/>
              <p:cNvSpPr>
                <a:spLocks noChangeShapeType="1"/>
              </p:cNvSpPr>
              <p:nvPr/>
            </p:nvSpPr>
            <p:spPr bwMode="auto">
              <a:xfrm flipV="1">
                <a:off x="4362" y="2256"/>
                <a:ext cx="0" cy="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190" name="AutoShape 30"/>
              <p:cNvSpPr>
                <a:spLocks noChangeArrowheads="1"/>
              </p:cNvSpPr>
              <p:nvPr/>
            </p:nvSpPr>
            <p:spPr bwMode="auto">
              <a:xfrm flipV="1">
                <a:off x="4314" y="2495"/>
                <a:ext cx="96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191" name="Line 31"/>
            <p:cNvSpPr>
              <a:spLocks noChangeShapeType="1"/>
            </p:cNvSpPr>
            <p:nvPr/>
          </p:nvSpPr>
          <p:spPr bwMode="auto">
            <a:xfrm>
              <a:off x="4171" y="20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304088" y="2593975"/>
            <a:ext cx="606425" cy="227013"/>
            <a:chOff x="1637" y="1539"/>
            <a:chExt cx="382" cy="143"/>
          </a:xfrm>
        </p:grpSpPr>
        <p:sp>
          <p:nvSpPr>
            <p:cNvPr id="348193" name="Freeform 33"/>
            <p:cNvSpPr>
              <a:spLocks/>
            </p:cNvSpPr>
            <p:nvPr/>
          </p:nvSpPr>
          <p:spPr bwMode="auto">
            <a:xfrm>
              <a:off x="1637" y="1586"/>
              <a:ext cx="38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287" y="0"/>
                </a:cxn>
                <a:cxn ang="0">
                  <a:pos x="287" y="96"/>
                </a:cxn>
                <a:cxn ang="0">
                  <a:pos x="382" y="96"/>
                </a:cxn>
              </a:cxnLst>
              <a:rect l="0" t="0" r="r" b="b"/>
              <a:pathLst>
                <a:path w="38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287" y="0"/>
                  </a:lnTo>
                  <a:lnTo>
                    <a:pt x="287" y="96"/>
                  </a:lnTo>
                  <a:lnTo>
                    <a:pt x="38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194" name="Line 34"/>
            <p:cNvSpPr>
              <a:spLocks noChangeShapeType="1"/>
            </p:cNvSpPr>
            <p:nvPr/>
          </p:nvSpPr>
          <p:spPr bwMode="auto">
            <a:xfrm>
              <a:off x="1733" y="1539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8195" name="Line 35"/>
          <p:cNvSpPr>
            <a:spLocks noChangeShapeType="1"/>
          </p:cNvSpPr>
          <p:nvPr/>
        </p:nvSpPr>
        <p:spPr bwMode="auto">
          <a:xfrm flipV="1">
            <a:off x="7607300" y="2365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6" name="Line 36"/>
          <p:cNvSpPr>
            <a:spLocks noChangeShapeType="1"/>
          </p:cNvSpPr>
          <p:nvPr/>
        </p:nvSpPr>
        <p:spPr bwMode="auto">
          <a:xfrm>
            <a:off x="37369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>
            <a:off x="38893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8" name="Line 38"/>
          <p:cNvSpPr>
            <a:spLocks noChangeShapeType="1"/>
          </p:cNvSpPr>
          <p:nvPr/>
        </p:nvSpPr>
        <p:spPr bwMode="auto">
          <a:xfrm>
            <a:off x="40417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9" name="Line 39"/>
          <p:cNvSpPr>
            <a:spLocks noChangeShapeType="1"/>
          </p:cNvSpPr>
          <p:nvPr/>
        </p:nvSpPr>
        <p:spPr bwMode="auto">
          <a:xfrm>
            <a:off x="41941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0" name="Line 40"/>
          <p:cNvSpPr>
            <a:spLocks noChangeShapeType="1"/>
          </p:cNvSpPr>
          <p:nvPr/>
        </p:nvSpPr>
        <p:spPr bwMode="auto">
          <a:xfrm>
            <a:off x="57102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1" name="Line 41"/>
          <p:cNvSpPr>
            <a:spLocks noChangeShapeType="1"/>
          </p:cNvSpPr>
          <p:nvPr/>
        </p:nvSpPr>
        <p:spPr bwMode="auto">
          <a:xfrm>
            <a:off x="58626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2" name="Line 42"/>
          <p:cNvSpPr>
            <a:spLocks noChangeShapeType="1"/>
          </p:cNvSpPr>
          <p:nvPr/>
        </p:nvSpPr>
        <p:spPr bwMode="auto">
          <a:xfrm>
            <a:off x="60150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61674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4" name="Rectangle 44"/>
          <p:cNvSpPr>
            <a:spLocks noChangeArrowheads="1"/>
          </p:cNvSpPr>
          <p:nvPr/>
        </p:nvSpPr>
        <p:spPr bwMode="auto">
          <a:xfrm>
            <a:off x="3586163" y="4795838"/>
            <a:ext cx="2732087" cy="2270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Row Buffer</a:t>
            </a:r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>
            <a:off x="2446338" y="3125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6" name="Line 46"/>
          <p:cNvSpPr>
            <a:spLocks noChangeShapeType="1"/>
          </p:cNvSpPr>
          <p:nvPr/>
        </p:nvSpPr>
        <p:spPr bwMode="auto">
          <a:xfrm>
            <a:off x="3205163" y="524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7" name="Text Box 47"/>
          <p:cNvSpPr txBox="1">
            <a:spLocks noChangeArrowheads="1"/>
          </p:cNvSpPr>
          <p:nvPr/>
        </p:nvSpPr>
        <p:spPr bwMode="auto">
          <a:xfrm>
            <a:off x="1593850" y="2822575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Row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348208" name="Text Box 48"/>
          <p:cNvSpPr txBox="1">
            <a:spLocks noChangeArrowheads="1"/>
          </p:cNvSpPr>
          <p:nvPr/>
        </p:nvSpPr>
        <p:spPr bwMode="auto">
          <a:xfrm>
            <a:off x="2276475" y="4946650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Column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348209" name="Line 49"/>
          <p:cNvSpPr>
            <a:spLocks noChangeShapeType="1"/>
          </p:cNvSpPr>
          <p:nvPr/>
        </p:nvSpPr>
        <p:spPr bwMode="auto">
          <a:xfrm flipV="1">
            <a:off x="4648200" y="5402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10" name="Line 50"/>
          <p:cNvSpPr>
            <a:spLocks noChangeShapeType="1"/>
          </p:cNvSpPr>
          <p:nvPr/>
        </p:nvSpPr>
        <p:spPr bwMode="auto">
          <a:xfrm>
            <a:off x="5103813" y="5402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11" name="Text Box 51"/>
          <p:cNvSpPr txBox="1">
            <a:spLocks noChangeArrowheads="1"/>
          </p:cNvSpPr>
          <p:nvPr/>
        </p:nvSpPr>
        <p:spPr bwMode="auto">
          <a:xfrm>
            <a:off x="5103813" y="5478463"/>
            <a:ext cx="91723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Data Bus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400" y="1066800"/>
            <a:ext cx="461665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Bit lines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77000" y="3810000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lines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Chip Organization (2)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Differences with SRAM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reads are </a:t>
            </a:r>
            <a:r>
              <a:rPr lang="en-US" i="1" dirty="0"/>
              <a:t>destructive</a:t>
            </a:r>
            <a:r>
              <a:rPr lang="en-US" dirty="0"/>
              <a:t>: contents are erased after reading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Row buffer/DRAM Page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lots of bits all at once, and then parcel them out based on different column </a:t>
            </a:r>
            <a:r>
              <a:rPr lang="en-US" dirty="0" smtClean="0"/>
              <a:t>addresses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Read from the same row buffer from different locations order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Read Operation</a:t>
            </a:r>
          </a:p>
        </p:txBody>
      </p:sp>
      <p:sp>
        <p:nvSpPr>
          <p:cNvPr id="367620" name="Line 4"/>
          <p:cNvSpPr>
            <a:spLocks noChangeShapeType="1"/>
          </p:cNvSpPr>
          <p:nvPr/>
        </p:nvSpPr>
        <p:spPr bwMode="auto">
          <a:xfrm>
            <a:off x="3433763" y="22161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>
            <a:off x="3433763" y="23685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3433763" y="25209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>
            <a:off x="3433763" y="26733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3433763" y="35052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3433763" y="36576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6" name="Line 10"/>
          <p:cNvSpPr>
            <a:spLocks noChangeShapeType="1"/>
          </p:cNvSpPr>
          <p:nvPr/>
        </p:nvSpPr>
        <p:spPr bwMode="auto">
          <a:xfrm>
            <a:off x="3433763" y="38100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7" name="Line 11"/>
          <p:cNvSpPr>
            <a:spLocks noChangeShapeType="1"/>
          </p:cNvSpPr>
          <p:nvPr/>
        </p:nvSpPr>
        <p:spPr bwMode="auto">
          <a:xfrm>
            <a:off x="3433763" y="39624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8" name="Rectangle 12"/>
          <p:cNvSpPr>
            <a:spLocks noChangeArrowheads="1"/>
          </p:cNvSpPr>
          <p:nvPr/>
        </p:nvSpPr>
        <p:spPr bwMode="auto">
          <a:xfrm>
            <a:off x="2751138" y="1987550"/>
            <a:ext cx="682625" cy="22764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Row Decoder</a:t>
            </a:r>
          </a:p>
        </p:txBody>
      </p:sp>
      <p:sp>
        <p:nvSpPr>
          <p:cNvPr id="367629" name="Rectangle 13"/>
          <p:cNvSpPr>
            <a:spLocks noChangeArrowheads="1"/>
          </p:cNvSpPr>
          <p:nvPr/>
        </p:nvSpPr>
        <p:spPr bwMode="auto">
          <a:xfrm>
            <a:off x="3586163" y="4416425"/>
            <a:ext cx="2732087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Sense Amps</a:t>
            </a:r>
          </a:p>
        </p:txBody>
      </p:sp>
      <p:sp>
        <p:nvSpPr>
          <p:cNvPr id="367630" name="Rectangle 14"/>
          <p:cNvSpPr>
            <a:spLocks noChangeArrowheads="1"/>
          </p:cNvSpPr>
          <p:nvPr/>
        </p:nvSpPr>
        <p:spPr bwMode="auto">
          <a:xfrm>
            <a:off x="3586163" y="5176838"/>
            <a:ext cx="2732087" cy="2270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Column Decoder</a:t>
            </a:r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 flipV="1">
            <a:off x="37369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 flipV="1">
            <a:off x="38893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 flipV="1">
            <a:off x="40417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4" name="Line 18"/>
          <p:cNvSpPr>
            <a:spLocks noChangeShapeType="1"/>
          </p:cNvSpPr>
          <p:nvPr/>
        </p:nvSpPr>
        <p:spPr bwMode="auto">
          <a:xfrm flipV="1">
            <a:off x="41941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5" name="Line 19"/>
          <p:cNvSpPr>
            <a:spLocks noChangeShapeType="1"/>
          </p:cNvSpPr>
          <p:nvPr/>
        </p:nvSpPr>
        <p:spPr bwMode="auto">
          <a:xfrm flipV="1">
            <a:off x="6165850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6" name="Line 20"/>
          <p:cNvSpPr>
            <a:spLocks noChangeShapeType="1"/>
          </p:cNvSpPr>
          <p:nvPr/>
        </p:nvSpPr>
        <p:spPr bwMode="auto">
          <a:xfrm flipV="1">
            <a:off x="6013450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7" name="Line 21"/>
          <p:cNvSpPr>
            <a:spLocks noChangeShapeType="1"/>
          </p:cNvSpPr>
          <p:nvPr/>
        </p:nvSpPr>
        <p:spPr bwMode="auto">
          <a:xfrm flipV="1">
            <a:off x="5862638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 flipV="1">
            <a:off x="5710238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4408488" y="2822575"/>
            <a:ext cx="9685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Memory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Cell Array</a:t>
            </a:r>
          </a:p>
        </p:txBody>
      </p:sp>
      <p:sp>
        <p:nvSpPr>
          <p:cNvPr id="367640" name="Line 24"/>
          <p:cNvSpPr>
            <a:spLocks noChangeShapeType="1"/>
          </p:cNvSpPr>
          <p:nvPr/>
        </p:nvSpPr>
        <p:spPr bwMode="auto">
          <a:xfrm>
            <a:off x="37369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1" name="Line 25"/>
          <p:cNvSpPr>
            <a:spLocks noChangeShapeType="1"/>
          </p:cNvSpPr>
          <p:nvPr/>
        </p:nvSpPr>
        <p:spPr bwMode="auto">
          <a:xfrm>
            <a:off x="38893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2" name="Line 26"/>
          <p:cNvSpPr>
            <a:spLocks noChangeShapeType="1"/>
          </p:cNvSpPr>
          <p:nvPr/>
        </p:nvSpPr>
        <p:spPr bwMode="auto">
          <a:xfrm>
            <a:off x="40417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3" name="Line 27"/>
          <p:cNvSpPr>
            <a:spLocks noChangeShapeType="1"/>
          </p:cNvSpPr>
          <p:nvPr/>
        </p:nvSpPr>
        <p:spPr bwMode="auto">
          <a:xfrm>
            <a:off x="41941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4" name="Line 28"/>
          <p:cNvSpPr>
            <a:spLocks noChangeShapeType="1"/>
          </p:cNvSpPr>
          <p:nvPr/>
        </p:nvSpPr>
        <p:spPr bwMode="auto">
          <a:xfrm>
            <a:off x="57102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5" name="Line 29"/>
          <p:cNvSpPr>
            <a:spLocks noChangeShapeType="1"/>
          </p:cNvSpPr>
          <p:nvPr/>
        </p:nvSpPr>
        <p:spPr bwMode="auto">
          <a:xfrm>
            <a:off x="58626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6" name="Line 30"/>
          <p:cNvSpPr>
            <a:spLocks noChangeShapeType="1"/>
          </p:cNvSpPr>
          <p:nvPr/>
        </p:nvSpPr>
        <p:spPr bwMode="auto">
          <a:xfrm>
            <a:off x="60150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7" name="Line 31"/>
          <p:cNvSpPr>
            <a:spLocks noChangeShapeType="1"/>
          </p:cNvSpPr>
          <p:nvPr/>
        </p:nvSpPr>
        <p:spPr bwMode="auto">
          <a:xfrm>
            <a:off x="61674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8" name="Rectangle 32"/>
          <p:cNvSpPr>
            <a:spLocks noChangeArrowheads="1"/>
          </p:cNvSpPr>
          <p:nvPr/>
        </p:nvSpPr>
        <p:spPr bwMode="auto">
          <a:xfrm>
            <a:off x="3586163" y="4795838"/>
            <a:ext cx="2732087" cy="2270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Row Buffer</a:t>
            </a:r>
          </a:p>
        </p:txBody>
      </p:sp>
      <p:sp>
        <p:nvSpPr>
          <p:cNvPr id="367650" name="Line 34"/>
          <p:cNvSpPr>
            <a:spLocks noChangeShapeType="1"/>
          </p:cNvSpPr>
          <p:nvPr/>
        </p:nvSpPr>
        <p:spPr bwMode="auto">
          <a:xfrm>
            <a:off x="3205163" y="524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674813" y="2949579"/>
            <a:ext cx="1076325" cy="338138"/>
            <a:chOff x="1055" y="1858"/>
            <a:chExt cx="678" cy="213"/>
          </a:xfrm>
        </p:grpSpPr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1541" y="196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51" name="Text Box 35"/>
            <p:cNvSpPr txBox="1">
              <a:spLocks noChangeArrowheads="1"/>
            </p:cNvSpPr>
            <p:nvPr/>
          </p:nvSpPr>
          <p:spPr bwMode="auto">
            <a:xfrm>
              <a:off x="1055" y="1858"/>
              <a:ext cx="39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0x1FE</a:t>
              </a:r>
            </a:p>
          </p:txBody>
        </p:sp>
      </p:grp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414588" y="5089525"/>
            <a:ext cx="668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0x000</a:t>
            </a:r>
          </a:p>
        </p:txBody>
      </p:sp>
      <p:sp>
        <p:nvSpPr>
          <p:cNvPr id="367653" name="Line 37"/>
          <p:cNvSpPr>
            <a:spLocks noChangeShapeType="1"/>
          </p:cNvSpPr>
          <p:nvPr/>
        </p:nvSpPr>
        <p:spPr bwMode="auto">
          <a:xfrm flipV="1">
            <a:off x="4648200" y="5402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54" name="Line 38"/>
          <p:cNvSpPr>
            <a:spLocks noChangeShapeType="1"/>
          </p:cNvSpPr>
          <p:nvPr/>
        </p:nvSpPr>
        <p:spPr bwMode="auto">
          <a:xfrm>
            <a:off x="5103813" y="5402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103813" y="5478463"/>
            <a:ext cx="91723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Data Bus</a:t>
            </a:r>
          </a:p>
        </p:txBody>
      </p:sp>
      <p:sp>
        <p:nvSpPr>
          <p:cNvPr id="367662" name="Line 46"/>
          <p:cNvSpPr>
            <a:spLocks noChangeShapeType="1"/>
          </p:cNvSpPr>
          <p:nvPr/>
        </p:nvSpPr>
        <p:spPr bwMode="auto">
          <a:xfrm>
            <a:off x="3433763" y="3810000"/>
            <a:ext cx="2959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736975" y="3811588"/>
            <a:ext cx="2428875" cy="611187"/>
            <a:chOff x="2354" y="2401"/>
            <a:chExt cx="1530" cy="385"/>
          </a:xfrm>
        </p:grpSpPr>
        <p:sp>
          <p:nvSpPr>
            <p:cNvPr id="367663" name="Line 47"/>
            <p:cNvSpPr>
              <a:spLocks noChangeShapeType="1"/>
            </p:cNvSpPr>
            <p:nvPr/>
          </p:nvSpPr>
          <p:spPr bwMode="auto">
            <a:xfrm>
              <a:off x="2354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4" name="Line 48"/>
            <p:cNvSpPr>
              <a:spLocks noChangeShapeType="1"/>
            </p:cNvSpPr>
            <p:nvPr/>
          </p:nvSpPr>
          <p:spPr bwMode="auto">
            <a:xfrm>
              <a:off x="2450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5" name="Line 49"/>
            <p:cNvSpPr>
              <a:spLocks noChangeShapeType="1"/>
            </p:cNvSpPr>
            <p:nvPr/>
          </p:nvSpPr>
          <p:spPr bwMode="auto">
            <a:xfrm>
              <a:off x="2546" y="2401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6" name="Line 50"/>
            <p:cNvSpPr>
              <a:spLocks noChangeShapeType="1"/>
            </p:cNvSpPr>
            <p:nvPr/>
          </p:nvSpPr>
          <p:spPr bwMode="auto">
            <a:xfrm>
              <a:off x="2642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7" name="Line 51"/>
            <p:cNvSpPr>
              <a:spLocks noChangeShapeType="1"/>
            </p:cNvSpPr>
            <p:nvPr/>
          </p:nvSpPr>
          <p:spPr bwMode="auto">
            <a:xfrm>
              <a:off x="3597" y="2401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8" name="Line 52"/>
            <p:cNvSpPr>
              <a:spLocks noChangeShapeType="1"/>
            </p:cNvSpPr>
            <p:nvPr/>
          </p:nvSpPr>
          <p:spPr bwMode="auto">
            <a:xfrm>
              <a:off x="3693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9" name="Line 53"/>
            <p:cNvSpPr>
              <a:spLocks noChangeShapeType="1"/>
            </p:cNvSpPr>
            <p:nvPr/>
          </p:nvSpPr>
          <p:spPr bwMode="auto">
            <a:xfrm>
              <a:off x="3784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0" name="Line 54"/>
            <p:cNvSpPr>
              <a:spLocks noChangeShapeType="1"/>
            </p:cNvSpPr>
            <p:nvPr/>
          </p:nvSpPr>
          <p:spPr bwMode="auto">
            <a:xfrm>
              <a:off x="3884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736975" y="4643438"/>
            <a:ext cx="2428875" cy="157162"/>
            <a:chOff x="2354" y="2401"/>
            <a:chExt cx="1530" cy="385"/>
          </a:xfrm>
        </p:grpSpPr>
        <p:sp>
          <p:nvSpPr>
            <p:cNvPr id="367673" name="Line 57"/>
            <p:cNvSpPr>
              <a:spLocks noChangeShapeType="1"/>
            </p:cNvSpPr>
            <p:nvPr/>
          </p:nvSpPr>
          <p:spPr bwMode="auto">
            <a:xfrm>
              <a:off x="2354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4" name="Line 58"/>
            <p:cNvSpPr>
              <a:spLocks noChangeShapeType="1"/>
            </p:cNvSpPr>
            <p:nvPr/>
          </p:nvSpPr>
          <p:spPr bwMode="auto">
            <a:xfrm>
              <a:off x="2450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5" name="Line 59"/>
            <p:cNvSpPr>
              <a:spLocks noChangeShapeType="1"/>
            </p:cNvSpPr>
            <p:nvPr/>
          </p:nvSpPr>
          <p:spPr bwMode="auto">
            <a:xfrm>
              <a:off x="2546" y="2401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6" name="Line 60"/>
            <p:cNvSpPr>
              <a:spLocks noChangeShapeType="1"/>
            </p:cNvSpPr>
            <p:nvPr/>
          </p:nvSpPr>
          <p:spPr bwMode="auto">
            <a:xfrm>
              <a:off x="2642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>
              <a:off x="3597" y="2401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3693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3784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3884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67681" name="Line 65"/>
          <p:cNvSpPr>
            <a:spLocks noChangeShapeType="1"/>
          </p:cNvSpPr>
          <p:nvPr/>
        </p:nvSpPr>
        <p:spPr bwMode="auto">
          <a:xfrm>
            <a:off x="3736975" y="502285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82" name="Text Box 66"/>
          <p:cNvSpPr txBox="1">
            <a:spLocks noChangeArrowheads="1"/>
          </p:cNvSpPr>
          <p:nvPr/>
        </p:nvSpPr>
        <p:spPr bwMode="auto">
          <a:xfrm>
            <a:off x="2414588" y="5081588"/>
            <a:ext cx="64152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0x001</a:t>
            </a:r>
          </a:p>
        </p:txBody>
      </p:sp>
      <p:sp>
        <p:nvSpPr>
          <p:cNvPr id="367683" name="Line 67"/>
          <p:cNvSpPr>
            <a:spLocks noChangeShapeType="1"/>
          </p:cNvSpPr>
          <p:nvPr/>
        </p:nvSpPr>
        <p:spPr bwMode="auto">
          <a:xfrm>
            <a:off x="3889375" y="5024438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84" name="Text Box 68"/>
          <p:cNvSpPr txBox="1">
            <a:spLocks noChangeArrowheads="1"/>
          </p:cNvSpPr>
          <p:nvPr/>
        </p:nvSpPr>
        <p:spPr bwMode="auto">
          <a:xfrm>
            <a:off x="2414588" y="5089525"/>
            <a:ext cx="6575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0x002</a:t>
            </a:r>
          </a:p>
        </p:txBody>
      </p:sp>
      <p:sp>
        <p:nvSpPr>
          <p:cNvPr id="367685" name="Line 69"/>
          <p:cNvSpPr>
            <a:spLocks noChangeShapeType="1"/>
          </p:cNvSpPr>
          <p:nvPr/>
        </p:nvSpPr>
        <p:spPr bwMode="auto">
          <a:xfrm>
            <a:off x="4041775" y="5026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86" name="AutoShape 70"/>
          <p:cNvSpPr>
            <a:spLocks noChangeArrowheads="1"/>
          </p:cNvSpPr>
          <p:nvPr/>
        </p:nvSpPr>
        <p:spPr bwMode="auto">
          <a:xfrm>
            <a:off x="741363" y="5629275"/>
            <a:ext cx="1508125" cy="936625"/>
          </a:xfrm>
          <a:prstGeom prst="wedgeRoundRectCallout">
            <a:avLst>
              <a:gd name="adj1" fmla="val 73157"/>
              <a:gd name="adj2" fmla="val -77625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Accesses need not be sequential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2" grpId="0"/>
      <p:bldP spid="367652" grpId="1"/>
      <p:bldP spid="367662" grpId="0" animBg="1"/>
      <p:bldP spid="367681" grpId="0" animBg="1"/>
      <p:bldP spid="367681" grpId="1" animBg="1"/>
      <p:bldP spid="367682" grpId="0"/>
      <p:bldP spid="367682" grpId="1"/>
      <p:bldP spid="367683" grpId="0" animBg="1"/>
      <p:bldP spid="367683" grpId="1" animBg="1"/>
      <p:bldP spid="367684" grpId="0"/>
      <p:bldP spid="367685" grpId="0" animBg="1"/>
      <p:bldP spid="3676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87513" y="5218121"/>
            <a:ext cx="6107112" cy="338138"/>
            <a:chOff x="1063" y="3287"/>
            <a:chExt cx="3847" cy="2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1235" name="Rectangle 3"/>
            <p:cNvSpPr>
              <a:spLocks noChangeArrowheads="1"/>
            </p:cNvSpPr>
            <p:nvPr/>
          </p:nvSpPr>
          <p:spPr bwMode="auto">
            <a:xfrm>
              <a:off x="1063" y="3307"/>
              <a:ext cx="3156" cy="192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36" name="Text Box 4"/>
            <p:cNvSpPr txBox="1">
              <a:spLocks noChangeArrowheads="1"/>
            </p:cNvSpPr>
            <p:nvPr/>
          </p:nvSpPr>
          <p:spPr bwMode="auto">
            <a:xfrm>
              <a:off x="4219" y="3287"/>
              <a:ext cx="6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Row Buffer</a:t>
              </a:r>
            </a:p>
          </p:txBody>
        </p:sp>
      </p:grpSp>
      <p:sp>
        <p:nvSpPr>
          <p:cNvPr id="351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</a:t>
            </a:r>
            <a:r>
              <a:rPr lang="en-US" dirty="0" err="1" smtClean="0"/>
              <a:t>Writeback</a:t>
            </a:r>
            <a:r>
              <a:rPr lang="en-US" dirty="0" smtClean="0"/>
              <a:t>  of DRAM Page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240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after a read, the contents of the DRAM cell are gone</a:t>
            </a:r>
          </a:p>
          <a:p>
            <a:pPr>
              <a:lnSpc>
                <a:spcPct val="90000"/>
              </a:lnSpc>
            </a:pPr>
            <a:r>
              <a:rPr lang="en-US"/>
              <a:t>The values are stored in the row buffer</a:t>
            </a:r>
          </a:p>
          <a:p>
            <a:pPr>
              <a:lnSpc>
                <a:spcPct val="90000"/>
              </a:lnSpc>
            </a:pPr>
            <a:r>
              <a:rPr lang="en-US"/>
              <a:t>Write them back into the cells for the next read in the future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1839913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2143125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2446338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auto">
          <a:xfrm>
            <a:off x="2749550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3052763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4" name="Rectangle 12"/>
          <p:cNvSpPr>
            <a:spLocks noChangeArrowheads="1"/>
          </p:cNvSpPr>
          <p:nvPr/>
        </p:nvSpPr>
        <p:spPr bwMode="auto">
          <a:xfrm>
            <a:off x="3357563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5" name="Rectangle 13"/>
          <p:cNvSpPr>
            <a:spLocks noChangeArrowheads="1"/>
          </p:cNvSpPr>
          <p:nvPr/>
        </p:nvSpPr>
        <p:spPr bwMode="auto">
          <a:xfrm>
            <a:off x="3660775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3963988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4268788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8" name="Rectangle 16"/>
          <p:cNvSpPr>
            <a:spLocks noChangeArrowheads="1"/>
          </p:cNvSpPr>
          <p:nvPr/>
        </p:nvSpPr>
        <p:spPr bwMode="auto">
          <a:xfrm>
            <a:off x="4572000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4875213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0" name="Rectangle 18"/>
          <p:cNvSpPr>
            <a:spLocks noChangeArrowheads="1"/>
          </p:cNvSpPr>
          <p:nvPr/>
        </p:nvSpPr>
        <p:spPr bwMode="auto">
          <a:xfrm>
            <a:off x="5178425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1" name="Rectangle 19"/>
          <p:cNvSpPr>
            <a:spLocks noChangeArrowheads="1"/>
          </p:cNvSpPr>
          <p:nvPr/>
        </p:nvSpPr>
        <p:spPr bwMode="auto">
          <a:xfrm>
            <a:off x="5481638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5786438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3" name="Rectangle 21"/>
          <p:cNvSpPr>
            <a:spLocks noChangeArrowheads="1"/>
          </p:cNvSpPr>
          <p:nvPr/>
        </p:nvSpPr>
        <p:spPr bwMode="auto">
          <a:xfrm>
            <a:off x="6089650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4" name="Rectangle 22"/>
          <p:cNvSpPr>
            <a:spLocks noChangeArrowheads="1"/>
          </p:cNvSpPr>
          <p:nvPr/>
        </p:nvSpPr>
        <p:spPr bwMode="auto">
          <a:xfrm>
            <a:off x="6392863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5" name="AutoShape 23"/>
          <p:cNvSpPr>
            <a:spLocks noChangeArrowheads="1"/>
          </p:cNvSpPr>
          <p:nvPr/>
        </p:nvSpPr>
        <p:spPr bwMode="auto">
          <a:xfrm flipV="1">
            <a:off x="1763713" y="4719638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6" name="AutoShape 24"/>
          <p:cNvSpPr>
            <a:spLocks noChangeArrowheads="1"/>
          </p:cNvSpPr>
          <p:nvPr/>
        </p:nvSpPr>
        <p:spPr bwMode="auto">
          <a:xfrm flipV="1">
            <a:off x="2066925" y="4719638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7" name="AutoShape 25"/>
          <p:cNvSpPr>
            <a:spLocks noChangeArrowheads="1"/>
          </p:cNvSpPr>
          <p:nvPr/>
        </p:nvSpPr>
        <p:spPr bwMode="auto">
          <a:xfrm flipV="1">
            <a:off x="2371725" y="4718050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8" name="AutoShape 26"/>
          <p:cNvSpPr>
            <a:spLocks noChangeArrowheads="1"/>
          </p:cNvSpPr>
          <p:nvPr/>
        </p:nvSpPr>
        <p:spPr bwMode="auto">
          <a:xfrm flipV="1">
            <a:off x="2674938" y="4719638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9" name="AutoShape 27"/>
          <p:cNvSpPr>
            <a:spLocks noChangeArrowheads="1"/>
          </p:cNvSpPr>
          <p:nvPr/>
        </p:nvSpPr>
        <p:spPr bwMode="auto">
          <a:xfrm flipV="1">
            <a:off x="2978150" y="4721225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0" name="AutoShape 28"/>
          <p:cNvSpPr>
            <a:spLocks noChangeArrowheads="1"/>
          </p:cNvSpPr>
          <p:nvPr/>
        </p:nvSpPr>
        <p:spPr bwMode="auto">
          <a:xfrm flipV="1">
            <a:off x="3281363" y="4721225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1" name="AutoShape 29"/>
          <p:cNvSpPr>
            <a:spLocks noChangeArrowheads="1"/>
          </p:cNvSpPr>
          <p:nvPr/>
        </p:nvSpPr>
        <p:spPr bwMode="auto">
          <a:xfrm flipV="1">
            <a:off x="3586163" y="4719638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2" name="AutoShape 30"/>
          <p:cNvSpPr>
            <a:spLocks noChangeArrowheads="1"/>
          </p:cNvSpPr>
          <p:nvPr/>
        </p:nvSpPr>
        <p:spPr bwMode="auto">
          <a:xfrm flipV="1">
            <a:off x="3889375" y="4721225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3" name="AutoShape 31"/>
          <p:cNvSpPr>
            <a:spLocks noChangeArrowheads="1"/>
          </p:cNvSpPr>
          <p:nvPr/>
        </p:nvSpPr>
        <p:spPr bwMode="auto">
          <a:xfrm flipV="1">
            <a:off x="4192588" y="4721225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4" name="AutoShape 32"/>
          <p:cNvSpPr>
            <a:spLocks noChangeArrowheads="1"/>
          </p:cNvSpPr>
          <p:nvPr/>
        </p:nvSpPr>
        <p:spPr bwMode="auto">
          <a:xfrm flipV="1">
            <a:off x="4495800" y="4721225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5" name="AutoShape 33"/>
          <p:cNvSpPr>
            <a:spLocks noChangeArrowheads="1"/>
          </p:cNvSpPr>
          <p:nvPr/>
        </p:nvSpPr>
        <p:spPr bwMode="auto">
          <a:xfrm flipV="1">
            <a:off x="4800600" y="4719638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6" name="AutoShape 34"/>
          <p:cNvSpPr>
            <a:spLocks noChangeArrowheads="1"/>
          </p:cNvSpPr>
          <p:nvPr/>
        </p:nvSpPr>
        <p:spPr bwMode="auto">
          <a:xfrm flipV="1">
            <a:off x="5103813" y="4721225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7" name="AutoShape 35"/>
          <p:cNvSpPr>
            <a:spLocks noChangeArrowheads="1"/>
          </p:cNvSpPr>
          <p:nvPr/>
        </p:nvSpPr>
        <p:spPr bwMode="auto">
          <a:xfrm flipV="1">
            <a:off x="5407025" y="4722813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8" name="AutoShape 36"/>
          <p:cNvSpPr>
            <a:spLocks noChangeArrowheads="1"/>
          </p:cNvSpPr>
          <p:nvPr/>
        </p:nvSpPr>
        <p:spPr bwMode="auto">
          <a:xfrm flipV="1">
            <a:off x="5710238" y="4722813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9" name="AutoShape 37"/>
          <p:cNvSpPr>
            <a:spLocks noChangeArrowheads="1"/>
          </p:cNvSpPr>
          <p:nvPr/>
        </p:nvSpPr>
        <p:spPr bwMode="auto">
          <a:xfrm flipV="1">
            <a:off x="6015038" y="4721225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70" name="AutoShape 38"/>
          <p:cNvSpPr>
            <a:spLocks noChangeArrowheads="1"/>
          </p:cNvSpPr>
          <p:nvPr/>
        </p:nvSpPr>
        <p:spPr bwMode="auto">
          <a:xfrm flipV="1">
            <a:off x="6318250" y="4722813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916113" y="4187825"/>
            <a:ext cx="4552950" cy="531813"/>
            <a:chOff x="1207" y="2638"/>
            <a:chExt cx="2868" cy="335"/>
          </a:xfrm>
        </p:grpSpPr>
        <p:sp>
          <p:nvSpPr>
            <p:cNvPr id="351272" name="Line 40"/>
            <p:cNvSpPr>
              <a:spLocks noChangeShapeType="1"/>
            </p:cNvSpPr>
            <p:nvPr/>
          </p:nvSpPr>
          <p:spPr bwMode="auto">
            <a:xfrm>
              <a:off x="1207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3" name="Line 41"/>
            <p:cNvSpPr>
              <a:spLocks noChangeShapeType="1"/>
            </p:cNvSpPr>
            <p:nvPr/>
          </p:nvSpPr>
          <p:spPr bwMode="auto">
            <a:xfrm>
              <a:off x="1398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4" name="Line 42"/>
            <p:cNvSpPr>
              <a:spLocks noChangeShapeType="1"/>
            </p:cNvSpPr>
            <p:nvPr/>
          </p:nvSpPr>
          <p:spPr bwMode="auto">
            <a:xfrm>
              <a:off x="1589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5" name="Line 43"/>
            <p:cNvSpPr>
              <a:spLocks noChangeShapeType="1"/>
            </p:cNvSpPr>
            <p:nvPr/>
          </p:nvSpPr>
          <p:spPr bwMode="auto">
            <a:xfrm>
              <a:off x="1780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6" name="Line 44"/>
            <p:cNvSpPr>
              <a:spLocks noChangeShapeType="1"/>
            </p:cNvSpPr>
            <p:nvPr/>
          </p:nvSpPr>
          <p:spPr bwMode="auto">
            <a:xfrm>
              <a:off x="1972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7" name="Line 45"/>
            <p:cNvSpPr>
              <a:spLocks noChangeShapeType="1"/>
            </p:cNvSpPr>
            <p:nvPr/>
          </p:nvSpPr>
          <p:spPr bwMode="auto">
            <a:xfrm>
              <a:off x="2163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8" name="Line 46"/>
            <p:cNvSpPr>
              <a:spLocks noChangeShapeType="1"/>
            </p:cNvSpPr>
            <p:nvPr/>
          </p:nvSpPr>
          <p:spPr bwMode="auto">
            <a:xfrm>
              <a:off x="2354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9" name="Line 47"/>
            <p:cNvSpPr>
              <a:spLocks noChangeShapeType="1"/>
            </p:cNvSpPr>
            <p:nvPr/>
          </p:nvSpPr>
          <p:spPr bwMode="auto">
            <a:xfrm>
              <a:off x="2545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0" name="Line 48"/>
            <p:cNvSpPr>
              <a:spLocks noChangeShapeType="1"/>
            </p:cNvSpPr>
            <p:nvPr/>
          </p:nvSpPr>
          <p:spPr bwMode="auto">
            <a:xfrm>
              <a:off x="2737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1" name="Line 49"/>
            <p:cNvSpPr>
              <a:spLocks noChangeShapeType="1"/>
            </p:cNvSpPr>
            <p:nvPr/>
          </p:nvSpPr>
          <p:spPr bwMode="auto">
            <a:xfrm>
              <a:off x="2928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2" name="Line 50"/>
            <p:cNvSpPr>
              <a:spLocks noChangeShapeType="1"/>
            </p:cNvSpPr>
            <p:nvPr/>
          </p:nvSpPr>
          <p:spPr bwMode="auto">
            <a:xfrm>
              <a:off x="3119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3" name="Line 51"/>
            <p:cNvSpPr>
              <a:spLocks noChangeShapeType="1"/>
            </p:cNvSpPr>
            <p:nvPr/>
          </p:nvSpPr>
          <p:spPr bwMode="auto">
            <a:xfrm>
              <a:off x="3310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4" name="Line 52"/>
            <p:cNvSpPr>
              <a:spLocks noChangeShapeType="1"/>
            </p:cNvSpPr>
            <p:nvPr/>
          </p:nvSpPr>
          <p:spPr bwMode="auto">
            <a:xfrm>
              <a:off x="3501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5" name="Line 53"/>
            <p:cNvSpPr>
              <a:spLocks noChangeShapeType="1"/>
            </p:cNvSpPr>
            <p:nvPr/>
          </p:nvSpPr>
          <p:spPr bwMode="auto">
            <a:xfrm>
              <a:off x="3693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6" name="Line 54"/>
            <p:cNvSpPr>
              <a:spLocks noChangeShapeType="1"/>
            </p:cNvSpPr>
            <p:nvPr/>
          </p:nvSpPr>
          <p:spPr bwMode="auto">
            <a:xfrm>
              <a:off x="3884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7" name="Line 55"/>
            <p:cNvSpPr>
              <a:spLocks noChangeShapeType="1"/>
            </p:cNvSpPr>
            <p:nvPr/>
          </p:nvSpPr>
          <p:spPr bwMode="auto">
            <a:xfrm>
              <a:off x="4075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51288" name="Text Box 56"/>
          <p:cNvSpPr txBox="1">
            <a:spLocks noChangeArrowheads="1"/>
          </p:cNvSpPr>
          <p:nvPr/>
        </p:nvSpPr>
        <p:spPr bwMode="auto">
          <a:xfrm>
            <a:off x="6651625" y="4686300"/>
            <a:ext cx="11528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Sense Amps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839913" y="5022850"/>
            <a:ext cx="4705350" cy="152400"/>
            <a:chOff x="1159" y="3164"/>
            <a:chExt cx="2964" cy="9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1290" name="Oval 58"/>
            <p:cNvSpPr>
              <a:spLocks noChangeArrowheads="1"/>
            </p:cNvSpPr>
            <p:nvPr/>
          </p:nvSpPr>
          <p:spPr bwMode="auto">
            <a:xfrm>
              <a:off x="1159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1" name="Oval 59"/>
            <p:cNvSpPr>
              <a:spLocks noChangeArrowheads="1"/>
            </p:cNvSpPr>
            <p:nvPr/>
          </p:nvSpPr>
          <p:spPr bwMode="auto">
            <a:xfrm>
              <a:off x="1350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2" name="Oval 60"/>
            <p:cNvSpPr>
              <a:spLocks noChangeArrowheads="1"/>
            </p:cNvSpPr>
            <p:nvPr/>
          </p:nvSpPr>
          <p:spPr bwMode="auto">
            <a:xfrm>
              <a:off x="1541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3" name="Oval 61"/>
            <p:cNvSpPr>
              <a:spLocks noChangeArrowheads="1"/>
            </p:cNvSpPr>
            <p:nvPr/>
          </p:nvSpPr>
          <p:spPr bwMode="auto">
            <a:xfrm>
              <a:off x="1923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4" name="Oval 62"/>
            <p:cNvSpPr>
              <a:spLocks noChangeArrowheads="1"/>
            </p:cNvSpPr>
            <p:nvPr/>
          </p:nvSpPr>
          <p:spPr bwMode="auto">
            <a:xfrm>
              <a:off x="2497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5" name="Oval 63"/>
            <p:cNvSpPr>
              <a:spLocks noChangeArrowheads="1"/>
            </p:cNvSpPr>
            <p:nvPr/>
          </p:nvSpPr>
          <p:spPr bwMode="auto">
            <a:xfrm>
              <a:off x="2688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6" name="Oval 64"/>
            <p:cNvSpPr>
              <a:spLocks noChangeArrowheads="1"/>
            </p:cNvSpPr>
            <p:nvPr/>
          </p:nvSpPr>
          <p:spPr bwMode="auto">
            <a:xfrm>
              <a:off x="3262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7" name="Oval 65"/>
            <p:cNvSpPr>
              <a:spLocks noChangeArrowheads="1"/>
            </p:cNvSpPr>
            <p:nvPr/>
          </p:nvSpPr>
          <p:spPr bwMode="auto">
            <a:xfrm>
              <a:off x="3645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8" name="Oval 66"/>
            <p:cNvSpPr>
              <a:spLocks noChangeArrowheads="1"/>
            </p:cNvSpPr>
            <p:nvPr/>
          </p:nvSpPr>
          <p:spPr bwMode="auto">
            <a:xfrm>
              <a:off x="1733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299" name="Oval 67"/>
            <p:cNvSpPr>
              <a:spLocks noChangeArrowheads="1"/>
            </p:cNvSpPr>
            <p:nvPr/>
          </p:nvSpPr>
          <p:spPr bwMode="auto">
            <a:xfrm>
              <a:off x="2115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0" name="Oval 68"/>
            <p:cNvSpPr>
              <a:spLocks noChangeArrowheads="1"/>
            </p:cNvSpPr>
            <p:nvPr/>
          </p:nvSpPr>
          <p:spPr bwMode="auto">
            <a:xfrm>
              <a:off x="2306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1" name="Oval 69"/>
            <p:cNvSpPr>
              <a:spLocks noChangeArrowheads="1"/>
            </p:cNvSpPr>
            <p:nvPr/>
          </p:nvSpPr>
          <p:spPr bwMode="auto">
            <a:xfrm>
              <a:off x="2880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2" name="Oval 70"/>
            <p:cNvSpPr>
              <a:spLocks noChangeArrowheads="1"/>
            </p:cNvSpPr>
            <p:nvPr/>
          </p:nvSpPr>
          <p:spPr bwMode="auto">
            <a:xfrm>
              <a:off x="3071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3" name="Oval 71"/>
            <p:cNvSpPr>
              <a:spLocks noChangeArrowheads="1"/>
            </p:cNvSpPr>
            <p:nvPr/>
          </p:nvSpPr>
          <p:spPr bwMode="auto">
            <a:xfrm>
              <a:off x="3454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4" name="Oval 72"/>
            <p:cNvSpPr>
              <a:spLocks noChangeArrowheads="1"/>
            </p:cNvSpPr>
            <p:nvPr/>
          </p:nvSpPr>
          <p:spPr bwMode="auto">
            <a:xfrm>
              <a:off x="3836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5" name="Oval 73"/>
            <p:cNvSpPr>
              <a:spLocks noChangeArrowheads="1"/>
            </p:cNvSpPr>
            <p:nvPr/>
          </p:nvSpPr>
          <p:spPr bwMode="auto">
            <a:xfrm>
              <a:off x="4027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839913" y="4187825"/>
            <a:ext cx="4552950" cy="1138238"/>
            <a:chOff x="1159" y="2638"/>
            <a:chExt cx="2868" cy="717"/>
          </a:xfrm>
        </p:grpSpPr>
        <p:sp>
          <p:nvSpPr>
            <p:cNvPr id="351307" name="Line 75"/>
            <p:cNvSpPr>
              <a:spLocks noChangeShapeType="1"/>
            </p:cNvSpPr>
            <p:nvPr/>
          </p:nvSpPr>
          <p:spPr bwMode="auto">
            <a:xfrm flipV="1">
              <a:off x="1159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08" name="Line 76"/>
            <p:cNvSpPr>
              <a:spLocks noChangeShapeType="1"/>
            </p:cNvSpPr>
            <p:nvPr/>
          </p:nvSpPr>
          <p:spPr bwMode="auto">
            <a:xfrm flipV="1">
              <a:off x="1350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09" name="Line 77"/>
            <p:cNvSpPr>
              <a:spLocks noChangeShapeType="1"/>
            </p:cNvSpPr>
            <p:nvPr/>
          </p:nvSpPr>
          <p:spPr bwMode="auto">
            <a:xfrm flipV="1">
              <a:off x="1541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0" name="Line 78"/>
            <p:cNvSpPr>
              <a:spLocks noChangeShapeType="1"/>
            </p:cNvSpPr>
            <p:nvPr/>
          </p:nvSpPr>
          <p:spPr bwMode="auto">
            <a:xfrm flipV="1">
              <a:off x="1733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1" name="Line 79"/>
            <p:cNvSpPr>
              <a:spLocks noChangeShapeType="1"/>
            </p:cNvSpPr>
            <p:nvPr/>
          </p:nvSpPr>
          <p:spPr bwMode="auto">
            <a:xfrm flipV="1">
              <a:off x="1924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2" name="Line 80"/>
            <p:cNvSpPr>
              <a:spLocks noChangeShapeType="1"/>
            </p:cNvSpPr>
            <p:nvPr/>
          </p:nvSpPr>
          <p:spPr bwMode="auto">
            <a:xfrm flipV="1">
              <a:off x="2115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3" name="Line 81"/>
            <p:cNvSpPr>
              <a:spLocks noChangeShapeType="1"/>
            </p:cNvSpPr>
            <p:nvPr/>
          </p:nvSpPr>
          <p:spPr bwMode="auto">
            <a:xfrm flipV="1">
              <a:off x="2306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4" name="Line 82"/>
            <p:cNvSpPr>
              <a:spLocks noChangeShapeType="1"/>
            </p:cNvSpPr>
            <p:nvPr/>
          </p:nvSpPr>
          <p:spPr bwMode="auto">
            <a:xfrm flipV="1">
              <a:off x="2498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5" name="Line 83"/>
            <p:cNvSpPr>
              <a:spLocks noChangeShapeType="1"/>
            </p:cNvSpPr>
            <p:nvPr/>
          </p:nvSpPr>
          <p:spPr bwMode="auto">
            <a:xfrm flipV="1">
              <a:off x="2689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6" name="Line 84"/>
            <p:cNvSpPr>
              <a:spLocks noChangeShapeType="1"/>
            </p:cNvSpPr>
            <p:nvPr/>
          </p:nvSpPr>
          <p:spPr bwMode="auto">
            <a:xfrm flipV="1">
              <a:off x="2880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7" name="Line 85"/>
            <p:cNvSpPr>
              <a:spLocks noChangeShapeType="1"/>
            </p:cNvSpPr>
            <p:nvPr/>
          </p:nvSpPr>
          <p:spPr bwMode="auto">
            <a:xfrm flipV="1">
              <a:off x="3071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8" name="Line 86"/>
            <p:cNvSpPr>
              <a:spLocks noChangeShapeType="1"/>
            </p:cNvSpPr>
            <p:nvPr/>
          </p:nvSpPr>
          <p:spPr bwMode="auto">
            <a:xfrm flipV="1">
              <a:off x="3262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9" name="Line 87"/>
            <p:cNvSpPr>
              <a:spLocks noChangeShapeType="1"/>
            </p:cNvSpPr>
            <p:nvPr/>
          </p:nvSpPr>
          <p:spPr bwMode="auto">
            <a:xfrm flipV="1">
              <a:off x="3454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20" name="Line 88"/>
            <p:cNvSpPr>
              <a:spLocks noChangeShapeType="1"/>
            </p:cNvSpPr>
            <p:nvPr/>
          </p:nvSpPr>
          <p:spPr bwMode="auto">
            <a:xfrm flipV="1">
              <a:off x="3645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21" name="Line 89"/>
            <p:cNvSpPr>
              <a:spLocks noChangeShapeType="1"/>
            </p:cNvSpPr>
            <p:nvPr/>
          </p:nvSpPr>
          <p:spPr bwMode="auto">
            <a:xfrm flipV="1">
              <a:off x="3836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22" name="Line 90"/>
            <p:cNvSpPr>
              <a:spLocks noChangeShapeType="1"/>
            </p:cNvSpPr>
            <p:nvPr/>
          </p:nvSpPr>
          <p:spPr bwMode="auto">
            <a:xfrm flipV="1">
              <a:off x="4027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51323" name="Text Box 91"/>
          <p:cNvSpPr txBox="1">
            <a:spLocks noChangeArrowheads="1"/>
          </p:cNvSpPr>
          <p:nvPr/>
        </p:nvSpPr>
        <p:spPr bwMode="auto">
          <a:xfrm>
            <a:off x="6697663" y="3943350"/>
            <a:ext cx="1079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DRAM cells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3.05556E-6 0.0442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23928</TotalTime>
  <Words>723</Words>
  <Application>Microsoft Macintosh PowerPoint</Application>
  <PresentationFormat>On-screen Show (4:3)</PresentationFormat>
  <Paragraphs>169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2_Powerpoint_FINAL</vt:lpstr>
      <vt:lpstr>3_Powerpoint_FINAL</vt:lpstr>
      <vt:lpstr>ECE4100/ECE6100</vt:lpstr>
      <vt:lpstr>Main Memory in the System</vt:lpstr>
      <vt:lpstr>The Memory Chip/System Abstraction</vt:lpstr>
      <vt:lpstr>SRAM vs. DRAM</vt:lpstr>
      <vt:lpstr>Hardware Structures</vt:lpstr>
      <vt:lpstr>DRAM Chip Organization</vt:lpstr>
      <vt:lpstr>DRAM Chip Organization (2)</vt:lpstr>
      <vt:lpstr>DRAM Read Operation</vt:lpstr>
      <vt:lpstr>Need for Writeback  of DRAM Page</vt:lpstr>
      <vt:lpstr>Memory subsystem</vt:lpstr>
      <vt:lpstr>Page Mode DRAM</vt:lpstr>
      <vt:lpstr>DRAM Bank Operation</vt:lpstr>
      <vt:lpstr>Latency Components:</vt:lpstr>
      <vt:lpstr>Open Page vs. Close Page Policies</vt:lpstr>
      <vt:lpstr>Address Mapping (Single Channel)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CS4290/CS6290</dc:title>
  <dc:creator>hyesoon</dc:creator>
  <cp:lastModifiedBy>Moin Qureshi</cp:lastModifiedBy>
  <cp:revision>213</cp:revision>
  <cp:lastPrinted>2012-09-06T17:35:40Z</cp:lastPrinted>
  <dcterms:created xsi:type="dcterms:W3CDTF">2010-09-27T23:49:56Z</dcterms:created>
  <dcterms:modified xsi:type="dcterms:W3CDTF">2018-10-11T18:26:32Z</dcterms:modified>
</cp:coreProperties>
</file>