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1"/>
  </p:notesMasterIdLst>
  <p:handoutMasterIdLst>
    <p:handoutMasterId r:id="rId22"/>
  </p:handoutMasterIdLst>
  <p:sldIdLst>
    <p:sldId id="257" r:id="rId3"/>
    <p:sldId id="343" r:id="rId4"/>
    <p:sldId id="344" r:id="rId5"/>
    <p:sldId id="345" r:id="rId6"/>
    <p:sldId id="346" r:id="rId7"/>
    <p:sldId id="347" r:id="rId8"/>
    <p:sldId id="359" r:id="rId9"/>
    <p:sldId id="348" r:id="rId10"/>
    <p:sldId id="349" r:id="rId11"/>
    <p:sldId id="350" r:id="rId12"/>
    <p:sldId id="351" r:id="rId13"/>
    <p:sldId id="352" r:id="rId14"/>
    <p:sldId id="358" r:id="rId15"/>
    <p:sldId id="353" r:id="rId16"/>
    <p:sldId id="354" r:id="rId17"/>
    <p:sldId id="356" r:id="rId18"/>
    <p:sldId id="357" r:id="rId19"/>
    <p:sldId id="355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33" autoAdjust="0"/>
  </p:normalViewPr>
  <p:slideViewPr>
    <p:cSldViewPr>
      <p:cViewPr varScale="1">
        <p:scale>
          <a:sx n="70" d="100"/>
          <a:sy n="70" d="100"/>
        </p:scale>
        <p:origin x="-144" y="-104"/>
      </p:cViewPr>
      <p:guideLst>
        <p:guide orient="horz" pos="216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7A4D82C4-649E-47E0-AA48-D1E60E6F3B7B}" type="datetimeFigureOut">
              <a:rPr lang="en-US" smtClean="0"/>
              <a:pPr/>
              <a:t>8/21/18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86C98C02-B547-483D-9BE9-6AE39563F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5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AC6E12B-7C78-41E2-AA21-8865DA5DB3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6E12B-7C78-41E2-AA21-8865DA5DB3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8463" y="1303338"/>
            <a:ext cx="8347075" cy="5010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303338"/>
            <a:ext cx="8347075" cy="501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10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88303"/>
            <a:ext cx="2895600" cy="269697"/>
          </a:xfrm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PAY-AS-YOU-GO, MICRO-2011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2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4.xml"/><Relationship Id="rId3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Advanced Computer Architecture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14800"/>
            <a:ext cx="3200399" cy="609600"/>
          </a:xfrm>
          <a:prstGeom prst="rect">
            <a:avLst/>
          </a:prstGeo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 smtClean="0"/>
              <a:t>Prof. Moinuddin Qureshi 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907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 to Prof. Kim, Prof. </a:t>
            </a:r>
            <a:r>
              <a:rPr lang="en-US" dirty="0" err="1" smtClean="0"/>
              <a:t>Loh</a:t>
            </a:r>
            <a:r>
              <a:rPr lang="en-US" dirty="0" smtClean="0"/>
              <a:t>, Prof. </a:t>
            </a:r>
            <a:r>
              <a:rPr lang="en-US" dirty="0" err="1" smtClean="0"/>
              <a:t>Pruvulovic</a:t>
            </a:r>
            <a:r>
              <a:rPr lang="en-US" dirty="0"/>
              <a:t> </a:t>
            </a:r>
            <a:r>
              <a:rPr lang="en-US" dirty="0" smtClean="0"/>
              <a:t>for earlier versions of the lecture notes!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5029200"/>
            <a:ext cx="2209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029201"/>
            <a:ext cx="2286000" cy="1371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Summarizing Performance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Arithmetic mean</a:t>
            </a:r>
          </a:p>
          <a:p>
            <a:pPr lvl="1"/>
            <a:r>
              <a:rPr lang="en-US"/>
              <a:t>Average execution time</a:t>
            </a:r>
          </a:p>
          <a:p>
            <a:pPr lvl="1"/>
            <a:r>
              <a:rPr lang="en-US"/>
              <a:t>Gives more weight to longer-running programs</a:t>
            </a:r>
          </a:p>
          <a:p>
            <a:r>
              <a:rPr lang="en-US"/>
              <a:t>Weighted arithmetic mean</a:t>
            </a:r>
          </a:p>
          <a:p>
            <a:pPr lvl="1"/>
            <a:r>
              <a:rPr lang="en-US"/>
              <a:t>More important programs can be emphasized</a:t>
            </a:r>
          </a:p>
          <a:p>
            <a:pPr lvl="1"/>
            <a:r>
              <a:rPr lang="en-US"/>
              <a:t>But what do we use as weights?</a:t>
            </a:r>
          </a:p>
          <a:p>
            <a:pPr lvl="1"/>
            <a:r>
              <a:rPr lang="en-US"/>
              <a:t>Different weight will make different machines look better</a:t>
            </a:r>
          </a:p>
        </p:txBody>
      </p:sp>
    </p:spTree>
    <p:extLst>
      <p:ext uri="{BB962C8B-B14F-4D97-AF65-F5344CB8AC3E}">
        <p14:creationId xmlns:p14="http://schemas.microsoft.com/office/powerpoint/2010/main" val="8617670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Speedup: Fallacy of </a:t>
            </a:r>
            <a:r>
              <a:rPr lang="en-US" dirty="0" err="1" smtClean="0"/>
              <a:t>Amean</a:t>
            </a:r>
            <a:endParaRPr lang="en-US" dirty="0"/>
          </a:p>
        </p:txBody>
      </p:sp>
      <p:graphicFrame>
        <p:nvGraphicFramePr>
          <p:cNvPr id="128027" name="Group 2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469997720"/>
              </p:ext>
            </p:extLst>
          </p:nvPr>
        </p:nvGraphicFramePr>
        <p:xfrm>
          <a:off x="398463" y="1303338"/>
          <a:ext cx="8347075" cy="2354263"/>
        </p:xfrm>
        <a:graphic>
          <a:graphicData uri="http://schemas.openxmlformats.org/drawingml/2006/table">
            <a:tbl>
              <a:tblPr/>
              <a:tblGrid>
                <a:gridCol w="2782887"/>
                <a:gridCol w="2781300"/>
                <a:gridCol w="2782888"/>
              </a:tblGrid>
              <a:tr h="784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00FF"/>
                        </a:gs>
                        <a:gs pos="100000">
                          <a:srgbClr val="CCFFFF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Machine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Machine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Program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Program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333375" y="3733800"/>
            <a:ext cx="81248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What is the speedup of A compared to B on Program 1?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What is the speedup of A compared to B on Program 2?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What is the average </a:t>
            </a:r>
            <a:r>
              <a:rPr lang="en-US" sz="2000" dirty="0" smtClean="0">
                <a:latin typeface="+mn-lt"/>
              </a:rPr>
              <a:t>speedup of A compared to B?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What is the speedup of </a:t>
            </a:r>
            <a:r>
              <a:rPr lang="en-US" sz="2000" dirty="0" smtClean="0">
                <a:latin typeface="+mn-lt"/>
              </a:rPr>
              <a:t>B </a:t>
            </a:r>
            <a:r>
              <a:rPr lang="en-US" sz="2000" dirty="0">
                <a:latin typeface="+mn-lt"/>
              </a:rPr>
              <a:t>compared to </a:t>
            </a:r>
            <a:r>
              <a:rPr lang="en-US" sz="2000" dirty="0" smtClean="0">
                <a:latin typeface="+mn-lt"/>
              </a:rPr>
              <a:t>A? (0.5+1)/2=1.25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</a:t>
            </a:r>
          </a:p>
          <a:p>
            <a:endParaRPr lang="en-US" sz="20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3897868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</a:t>
            </a:r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449580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/</a:t>
            </a:r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5105400"/>
            <a:ext cx="201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(2.0+0.5)/2 = 1.25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24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Normalizing &amp; the Geometric Mean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Speedup of </a:t>
            </a:r>
            <a:r>
              <a:rPr lang="en-US" dirty="0" smtClean="0"/>
              <a:t>arithmetic </a:t>
            </a:r>
            <a:r>
              <a:rPr lang="en-US" dirty="0"/>
              <a:t>means != arithmetic mean of speedup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geometric mean: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Neat property of the geometric mean:</a:t>
            </a:r>
            <a:br>
              <a:rPr lang="en-US" dirty="0"/>
            </a:br>
            <a:r>
              <a:rPr lang="en-US" i="1" dirty="0"/>
              <a:t>Consistent whatever the reference machine</a:t>
            </a:r>
          </a:p>
          <a:p>
            <a:pPr>
              <a:lnSpc>
                <a:spcPct val="90000"/>
              </a:lnSpc>
            </a:pPr>
            <a:r>
              <a:rPr lang="en-US" b="1" dirty="0"/>
              <a:t>Do not use the arithmetic mean for normalized execution times</a:t>
            </a:r>
          </a:p>
        </p:txBody>
      </p:sp>
      <p:graphicFrame>
        <p:nvGraphicFramePr>
          <p:cNvPr id="10752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986338" y="2667000"/>
          <a:ext cx="34718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3" imgW="2273300" imgH="482600" progId="Equation.3">
                  <p:embed/>
                </p:oleObj>
              </mc:Choice>
              <mc:Fallback>
                <p:oleObj name="Equation" r:id="rId3" imgW="2273300" imgH="482600" progId="Equation.3">
                  <p:embed/>
                  <p:pic>
                    <p:nvPicPr>
                      <p:cNvPr id="0" name="Picture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2667000"/>
                        <a:ext cx="347186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0758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187568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Question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235" y="11247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a.  Alice </a:t>
            </a:r>
            <a:r>
              <a:rPr lang="en-US" sz="2400" dirty="0"/>
              <a:t>likes to bike on a hilly terrain. The route she takes has three parts: Uphill of </a:t>
            </a:r>
            <a:r>
              <a:rPr lang="en-US" sz="2400" dirty="0" smtClean="0"/>
              <a:t>20 </a:t>
            </a:r>
            <a:r>
              <a:rPr lang="en-US" sz="2400" dirty="0"/>
              <a:t>miles, Flat plains </a:t>
            </a:r>
            <a:r>
              <a:rPr lang="en-US" sz="2400" dirty="0" smtClean="0"/>
              <a:t>of 20 </a:t>
            </a:r>
            <a:r>
              <a:rPr lang="en-US" sz="2400" dirty="0"/>
              <a:t>miles, and Downhill of </a:t>
            </a:r>
            <a:r>
              <a:rPr lang="en-US" sz="2400" dirty="0" smtClean="0"/>
              <a:t>20 </a:t>
            </a:r>
            <a:r>
              <a:rPr lang="en-US" sz="2400" dirty="0"/>
              <a:t>miles. Her speed uphill is 10 miles an hour, on plains it is 20 miles an hour</a:t>
            </a:r>
            <a:r>
              <a:rPr lang="en-US" sz="2400" dirty="0" smtClean="0"/>
              <a:t>, and </a:t>
            </a:r>
            <a:r>
              <a:rPr lang="en-US" sz="2400" dirty="0"/>
              <a:t>downhill it is 30 miles an hour. What is the average speed of Alice along this route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b. </a:t>
            </a:r>
            <a:r>
              <a:rPr lang="en-US" sz="2400" dirty="0"/>
              <a:t>Bob likes to bike in the gym. He bikes for one hour each at three different speeds: 10 miles per hour, </a:t>
            </a:r>
            <a:r>
              <a:rPr lang="en-US" sz="2400" dirty="0" smtClean="0"/>
              <a:t>20 miles </a:t>
            </a:r>
            <a:r>
              <a:rPr lang="en-US" sz="2400" dirty="0"/>
              <a:t>per hour, and 30 miles per hour. What is the average speed of Bob during this training exercise?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7506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CPI/IPC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Often when making comparisons in comp-arch studies:</a:t>
            </a:r>
          </a:p>
          <a:p>
            <a:pPr lvl="1"/>
            <a:r>
              <a:rPr lang="en-US"/>
              <a:t>Program (or set of) is the same for two CPUs</a:t>
            </a:r>
          </a:p>
          <a:p>
            <a:pPr lvl="1"/>
            <a:r>
              <a:rPr lang="en-US"/>
              <a:t>The clock speed is the same for two CPUs</a:t>
            </a:r>
          </a:p>
          <a:p>
            <a:endParaRPr lang="en-US"/>
          </a:p>
          <a:p>
            <a:r>
              <a:rPr lang="en-US"/>
              <a:t>So we can just directly compare CPI’s and often we use IPC’s</a:t>
            </a:r>
          </a:p>
        </p:txBody>
      </p:sp>
    </p:spTree>
    <p:extLst>
      <p:ext uri="{BB962C8B-B14F-4D97-AF65-F5344CB8AC3E}">
        <p14:creationId xmlns:p14="http://schemas.microsoft.com/office/powerpoint/2010/main" val="19609006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CPI vs. “Average” IPC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Average CPI =	(CPI</a:t>
            </a:r>
            <a:r>
              <a:rPr lang="en-US" sz="2800" baseline="-25000" dirty="0"/>
              <a:t>1</a:t>
            </a:r>
            <a:r>
              <a:rPr lang="en-US" sz="2800" dirty="0"/>
              <a:t> + CPI</a:t>
            </a:r>
            <a:r>
              <a:rPr lang="en-US" sz="2800" baseline="-25000" dirty="0"/>
              <a:t>2</a:t>
            </a:r>
            <a:r>
              <a:rPr lang="en-US" sz="2800" dirty="0"/>
              <a:t> + … + </a:t>
            </a:r>
            <a:r>
              <a:rPr lang="en-US" sz="2800" dirty="0" err="1"/>
              <a:t>CPI</a:t>
            </a:r>
            <a:r>
              <a:rPr lang="en-US" sz="2800" baseline="-25000" dirty="0" err="1"/>
              <a:t>n</a:t>
            </a:r>
            <a:r>
              <a:rPr lang="en-US" sz="2800" dirty="0"/>
              <a:t>)/n		</a:t>
            </a:r>
          </a:p>
          <a:p>
            <a:endParaRPr lang="en-US" dirty="0"/>
          </a:p>
          <a:p>
            <a:r>
              <a:rPr lang="en-US" sz="2800" dirty="0"/>
              <a:t>A.M. of IPC =	(IPC</a:t>
            </a:r>
            <a:r>
              <a:rPr lang="en-US" sz="2800" baseline="-25000" dirty="0"/>
              <a:t>1</a:t>
            </a:r>
            <a:r>
              <a:rPr lang="en-US" sz="2800" dirty="0"/>
              <a:t> + IPC</a:t>
            </a:r>
            <a:r>
              <a:rPr lang="en-US" sz="2800" baseline="-25000" dirty="0"/>
              <a:t>2</a:t>
            </a:r>
            <a:r>
              <a:rPr lang="en-US" sz="2800" dirty="0"/>
              <a:t> + … + </a:t>
            </a:r>
            <a:r>
              <a:rPr lang="en-US" sz="2800" dirty="0" err="1"/>
              <a:t>IPC</a:t>
            </a:r>
            <a:r>
              <a:rPr lang="en-US" sz="2800" baseline="-25000" dirty="0" err="1"/>
              <a:t>n</a:t>
            </a:r>
            <a:r>
              <a:rPr lang="en-US" sz="2800" dirty="0"/>
              <a:t>)/n	</a:t>
            </a:r>
            <a:r>
              <a:rPr lang="en-US" dirty="0"/>
              <a:t>	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Must use </a:t>
            </a:r>
            <a:r>
              <a:rPr lang="en-US" i="1" dirty="0"/>
              <a:t>Harmonic Mean</a:t>
            </a:r>
            <a:r>
              <a:rPr lang="en-US" dirty="0"/>
              <a:t> to remain </a:t>
            </a:r>
            <a:r>
              <a:rPr lang="en-US" dirty="0">
                <a:latin typeface="Symbol" pitchFamily="18" charset="2"/>
                <a:sym typeface="Symbol" pitchFamily="18" charset="2"/>
              </a:rPr>
              <a:t></a:t>
            </a:r>
            <a:r>
              <a:rPr lang="en-US" dirty="0"/>
              <a:t> to runtime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657600" y="2681287"/>
            <a:ext cx="3657600" cy="1281113"/>
            <a:chOff x="2208" y="1776"/>
            <a:chExt cx="2304" cy="807"/>
          </a:xfrm>
        </p:grpSpPr>
        <p:sp>
          <p:nvSpPr>
            <p:cNvPr id="113675" name="Line 11"/>
            <p:cNvSpPr>
              <a:spLocks noChangeShapeType="1"/>
            </p:cNvSpPr>
            <p:nvPr/>
          </p:nvSpPr>
          <p:spPr bwMode="auto">
            <a:xfrm flipV="1">
              <a:off x="2256" y="1776"/>
              <a:ext cx="2256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76" name="Line 12"/>
            <p:cNvSpPr>
              <a:spLocks noChangeShapeType="1"/>
            </p:cNvSpPr>
            <p:nvPr/>
          </p:nvSpPr>
          <p:spPr bwMode="auto">
            <a:xfrm>
              <a:off x="2208" y="1776"/>
              <a:ext cx="230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2592" y="2352"/>
              <a:ext cx="1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Not Equal to A.M. of CPI!!!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0714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Harmonic Mean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H.M.(x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,…,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= </a:t>
            </a:r>
          </a:p>
          <a:p>
            <a:pPr>
              <a:buFontTx/>
              <a:buNone/>
            </a:pPr>
            <a:r>
              <a:rPr lang="en-US" dirty="0"/>
              <a:t>					n</a:t>
            </a:r>
          </a:p>
          <a:p>
            <a:pPr>
              <a:buFontTx/>
              <a:buNone/>
            </a:pPr>
            <a:r>
              <a:rPr lang="en-US" dirty="0"/>
              <a:t>			1  +  </a:t>
            </a:r>
            <a:r>
              <a:rPr lang="en-US" dirty="0" smtClean="0"/>
              <a:t> 1  </a:t>
            </a:r>
            <a:r>
              <a:rPr lang="en-US" dirty="0"/>
              <a:t>+ </a:t>
            </a:r>
            <a:r>
              <a:rPr lang="en-US" dirty="0" smtClean="0"/>
              <a:t>  </a:t>
            </a:r>
            <a:r>
              <a:rPr lang="en-US" dirty="0"/>
              <a:t>1    </a:t>
            </a:r>
            <a:r>
              <a:rPr lang="en-US" dirty="0" smtClean="0"/>
              <a:t>+  </a:t>
            </a:r>
            <a:r>
              <a:rPr lang="en-US" dirty="0"/>
              <a:t>…  +  1</a:t>
            </a:r>
          </a:p>
          <a:p>
            <a:pPr>
              <a:buFontTx/>
              <a:buNone/>
            </a:pPr>
            <a:r>
              <a:rPr lang="en-US" dirty="0"/>
              <a:t>			x</a:t>
            </a:r>
            <a:r>
              <a:rPr lang="en-US" baseline="-25000" dirty="0"/>
              <a:t>1</a:t>
            </a:r>
            <a:r>
              <a:rPr lang="en-US" dirty="0"/>
              <a:t>	x</a:t>
            </a:r>
            <a:r>
              <a:rPr lang="en-US" baseline="-25000" dirty="0"/>
              <a:t>2</a:t>
            </a:r>
            <a:r>
              <a:rPr lang="en-US" dirty="0"/>
              <a:t>	x</a:t>
            </a:r>
            <a:r>
              <a:rPr lang="en-US" baseline="-25000" dirty="0"/>
              <a:t>3</a:t>
            </a:r>
            <a:r>
              <a:rPr lang="en-US" dirty="0"/>
              <a:t>		 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What in the world is this?</a:t>
            </a:r>
          </a:p>
          <a:p>
            <a:pPr lvl="1"/>
            <a:r>
              <a:rPr lang="en-US" dirty="0"/>
              <a:t>Average of inverse relationships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209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32004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4114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60960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2133600" y="2438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912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A.M.(CPI) vs. H.M.(IPC)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90650"/>
            <a:ext cx="8347075" cy="5010150"/>
          </a:xfrm>
        </p:spPr>
        <p:txBody>
          <a:bodyPr/>
          <a:lstStyle/>
          <a:p>
            <a:r>
              <a:rPr lang="en-US" sz="2400" dirty="0"/>
              <a:t>“Average” IPC =	         1</a:t>
            </a:r>
          </a:p>
          <a:p>
            <a:pPr>
              <a:buFontTx/>
              <a:buNone/>
            </a:pPr>
            <a:r>
              <a:rPr lang="en-US" sz="2400" dirty="0"/>
              <a:t>				  A.M.(CPI)</a:t>
            </a:r>
          </a:p>
          <a:p>
            <a:pPr>
              <a:buFontTx/>
              <a:buNone/>
            </a:pPr>
            <a:r>
              <a:rPr lang="en-US" sz="2400" dirty="0"/>
              <a:t>	=			       1</a:t>
            </a:r>
          </a:p>
          <a:p>
            <a:pPr>
              <a:buFontTx/>
              <a:buNone/>
            </a:pPr>
            <a:r>
              <a:rPr lang="en-US" sz="2400" dirty="0"/>
              <a:t>		CPI</a:t>
            </a:r>
            <a:r>
              <a:rPr lang="en-US" sz="2400" baseline="-25000" dirty="0"/>
              <a:t>1</a:t>
            </a:r>
            <a:r>
              <a:rPr lang="en-US" sz="2400" dirty="0"/>
              <a:t>   </a:t>
            </a:r>
            <a:r>
              <a:rPr lang="en-US" sz="2400" dirty="0" smtClean="0"/>
              <a:t> +    </a:t>
            </a:r>
            <a:r>
              <a:rPr lang="en-US" sz="2400" dirty="0"/>
              <a:t>CPI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+ </a:t>
            </a:r>
            <a:r>
              <a:rPr lang="en-US" sz="2400" dirty="0" smtClean="0"/>
              <a:t>   </a:t>
            </a:r>
            <a:r>
              <a:rPr lang="en-US" sz="2400" dirty="0"/>
              <a:t>CPI</a:t>
            </a:r>
            <a:r>
              <a:rPr lang="en-US" sz="2400" baseline="-25000" dirty="0"/>
              <a:t>3</a:t>
            </a:r>
            <a:r>
              <a:rPr lang="en-US" sz="2400" dirty="0"/>
              <a:t>   </a:t>
            </a:r>
            <a:r>
              <a:rPr lang="en-US" sz="2400" dirty="0" smtClean="0"/>
              <a:t> + …   </a:t>
            </a:r>
            <a:r>
              <a:rPr lang="en-US" sz="2400" dirty="0"/>
              <a:t>+ </a:t>
            </a:r>
            <a:r>
              <a:rPr lang="en-US" sz="2400" dirty="0" smtClean="0"/>
              <a:t>   </a:t>
            </a:r>
            <a:r>
              <a:rPr lang="en-US" sz="2400" dirty="0" err="1"/>
              <a:t>CPI</a:t>
            </a:r>
            <a:r>
              <a:rPr lang="en-US" sz="2400" baseline="-25000" dirty="0" err="1"/>
              <a:t>n</a:t>
            </a:r>
            <a:endParaRPr lang="en-US" sz="2400" baseline="-25000" dirty="0"/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	  n             </a:t>
            </a:r>
            <a:r>
              <a:rPr lang="en-US" sz="2400" dirty="0" err="1"/>
              <a:t>n</a:t>
            </a:r>
            <a:r>
              <a:rPr lang="en-US" sz="2400" dirty="0"/>
              <a:t>             </a:t>
            </a:r>
            <a:r>
              <a:rPr lang="en-US" sz="2400" dirty="0" err="1"/>
              <a:t>n</a:t>
            </a:r>
            <a:r>
              <a:rPr lang="en-US" sz="2400" dirty="0"/>
              <a:t>                 </a:t>
            </a:r>
            <a:r>
              <a:rPr lang="en-US" sz="2400" dirty="0" smtClean="0"/>
              <a:t>          </a:t>
            </a:r>
            <a:r>
              <a:rPr lang="en-US" sz="2400" dirty="0" err="1"/>
              <a:t>n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=			       n</a:t>
            </a:r>
          </a:p>
          <a:p>
            <a:pPr>
              <a:buFontTx/>
              <a:buNone/>
            </a:pPr>
            <a:r>
              <a:rPr lang="en-US" sz="2400" dirty="0"/>
              <a:t>		CPI</a:t>
            </a:r>
            <a:r>
              <a:rPr lang="en-US" sz="2400" baseline="-25000" dirty="0"/>
              <a:t>1</a:t>
            </a:r>
            <a:r>
              <a:rPr lang="en-US" sz="2400" dirty="0"/>
              <a:t>   +   CPI</a:t>
            </a:r>
            <a:r>
              <a:rPr lang="en-US" sz="2400" baseline="-25000" dirty="0"/>
              <a:t>2</a:t>
            </a:r>
            <a:r>
              <a:rPr lang="en-US" sz="2400" dirty="0"/>
              <a:t>   +   CPI</a:t>
            </a:r>
            <a:r>
              <a:rPr lang="en-US" sz="2400" baseline="-25000" dirty="0"/>
              <a:t>3</a:t>
            </a:r>
            <a:r>
              <a:rPr lang="en-US" sz="2400" dirty="0"/>
              <a:t>   +   …   +   </a:t>
            </a:r>
            <a:r>
              <a:rPr lang="en-US" sz="2400" dirty="0" err="1"/>
              <a:t>CPI</a:t>
            </a:r>
            <a:r>
              <a:rPr lang="en-US" sz="2400" baseline="-25000" dirty="0" err="1"/>
              <a:t>n</a:t>
            </a:r>
            <a:endParaRPr lang="en-US" sz="2400" baseline="-25000" dirty="0"/>
          </a:p>
          <a:p>
            <a:pPr>
              <a:buFontTx/>
              <a:buNone/>
            </a:pPr>
            <a:r>
              <a:rPr lang="en-US" sz="2400" dirty="0"/>
              <a:t>	=			       n</a:t>
            </a:r>
          </a:p>
          <a:p>
            <a:pPr>
              <a:buFontTx/>
              <a:buNone/>
            </a:pPr>
            <a:r>
              <a:rPr lang="en-US" sz="2400" dirty="0"/>
              <a:t>		  1       +      1     +     1     +    …  </a:t>
            </a:r>
            <a:r>
              <a:rPr lang="en-US" sz="2400" dirty="0" smtClean="0"/>
              <a:t>  </a:t>
            </a:r>
            <a:r>
              <a:rPr lang="en-US" sz="2400" dirty="0"/>
              <a:t>+    1      </a:t>
            </a:r>
            <a:r>
              <a:rPr lang="en-US" sz="2400" dirty="0" smtClean="0"/>
              <a:t>= H.M</a:t>
            </a:r>
            <a:r>
              <a:rPr lang="en-US" sz="2400" dirty="0"/>
              <a:t>.(IPC)</a:t>
            </a:r>
          </a:p>
          <a:p>
            <a:pPr>
              <a:buFontTx/>
              <a:buNone/>
            </a:pPr>
            <a:r>
              <a:rPr lang="en-US" sz="2400" dirty="0"/>
              <a:t>		IPC</a:t>
            </a:r>
            <a:r>
              <a:rPr lang="en-US" sz="2400" baseline="-25000" dirty="0"/>
              <a:t>1</a:t>
            </a:r>
            <a:r>
              <a:rPr lang="en-US" sz="2400" dirty="0"/>
              <a:t>       </a:t>
            </a:r>
            <a:r>
              <a:rPr lang="en-US" sz="2400" dirty="0" smtClean="0"/>
              <a:t>    </a:t>
            </a:r>
            <a:r>
              <a:rPr lang="en-US" sz="2400" dirty="0"/>
              <a:t>IPC</a:t>
            </a:r>
            <a:r>
              <a:rPr lang="en-US" sz="2400" baseline="-25000" dirty="0"/>
              <a:t>2</a:t>
            </a:r>
            <a:r>
              <a:rPr lang="en-US" sz="2400" dirty="0"/>
              <a:t>     </a:t>
            </a:r>
            <a:r>
              <a:rPr lang="en-US" sz="2400" dirty="0" smtClean="0"/>
              <a:t>   </a:t>
            </a:r>
            <a:r>
              <a:rPr lang="en-US" sz="2400" dirty="0"/>
              <a:t>IPC</a:t>
            </a:r>
            <a:r>
              <a:rPr lang="en-US" sz="2400" baseline="-25000" dirty="0"/>
              <a:t>3</a:t>
            </a:r>
            <a:r>
              <a:rPr lang="en-US" sz="2400" dirty="0"/>
              <a:t>                   </a:t>
            </a:r>
            <a:r>
              <a:rPr lang="en-US" sz="2400" dirty="0" err="1"/>
              <a:t>IPC</a:t>
            </a:r>
            <a:r>
              <a:rPr lang="en-US" sz="2400" baseline="-25000" dirty="0" err="1"/>
              <a:t>n</a:t>
            </a:r>
            <a:endParaRPr lang="en-US" sz="2400" baseline="-25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3352800" y="182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71600" y="2743200"/>
            <a:ext cx="5486400" cy="457200"/>
            <a:chOff x="864" y="1728"/>
            <a:chExt cx="3456" cy="288"/>
          </a:xfrm>
        </p:grpSpPr>
        <p:sp>
          <p:nvSpPr>
            <p:cNvPr id="115717" name="Line 5"/>
            <p:cNvSpPr>
              <a:spLocks noChangeShapeType="1"/>
            </p:cNvSpPr>
            <p:nvPr/>
          </p:nvSpPr>
          <p:spPr bwMode="auto">
            <a:xfrm>
              <a:off x="864" y="172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18" name="Line 6"/>
            <p:cNvSpPr>
              <a:spLocks noChangeShapeType="1"/>
            </p:cNvSpPr>
            <p:nvPr/>
          </p:nvSpPr>
          <p:spPr bwMode="auto">
            <a:xfrm>
              <a:off x="912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19" name="Line 7"/>
            <p:cNvSpPr>
              <a:spLocks noChangeShapeType="1"/>
            </p:cNvSpPr>
            <p:nvPr/>
          </p:nvSpPr>
          <p:spPr bwMode="auto">
            <a:xfrm>
              <a:off x="1728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0" name="Line 8"/>
            <p:cNvSpPr>
              <a:spLocks noChangeShapeType="1"/>
            </p:cNvSpPr>
            <p:nvPr/>
          </p:nvSpPr>
          <p:spPr bwMode="auto">
            <a:xfrm>
              <a:off x="254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>
              <a:off x="398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1371600" y="4038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371600" y="4876800"/>
            <a:ext cx="5486400" cy="457200"/>
            <a:chOff x="864" y="3072"/>
            <a:chExt cx="3456" cy="288"/>
          </a:xfrm>
        </p:grpSpPr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864" y="307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864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>
              <a:off x="1776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>
              <a:off x="2544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7" name="Line 15"/>
            <p:cNvSpPr>
              <a:spLocks noChangeShapeType="1"/>
            </p:cNvSpPr>
            <p:nvPr/>
          </p:nvSpPr>
          <p:spPr bwMode="auto">
            <a:xfrm>
              <a:off x="3936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4638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vs. Execution 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is compiled with different compiler options. Can we use IPC to compare performance? </a:t>
            </a:r>
          </a:p>
          <a:p>
            <a:r>
              <a:rPr lang="en-US" dirty="0" smtClean="0"/>
              <a:t>A program is run with different cache size machine. Can we use IPC to compare performance?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3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GFLOPS, TFLOPS </a:t>
            </a:r>
          </a:p>
          <a:p>
            <a:r>
              <a:rPr lang="en-US" dirty="0" smtClean="0"/>
              <a:t>MIPS (Million instructions per second)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31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Machine A with ISA “A”: 10 MIPS </a:t>
            </a:r>
          </a:p>
          <a:p>
            <a:pPr>
              <a:buNone/>
            </a:pPr>
            <a:r>
              <a:rPr lang="en-US" dirty="0" smtClean="0"/>
              <a:t>Machine B  ISA “B”: 5 MIPS </a:t>
            </a:r>
          </a:p>
          <a:p>
            <a:pPr>
              <a:buNone/>
            </a:pPr>
            <a:r>
              <a:rPr lang="en-US" dirty="0" smtClean="0"/>
              <a:t>which one is faster?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3200400"/>
            <a:ext cx="17620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Alpha ISA 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LEA  A </a:t>
            </a:r>
          </a:p>
          <a:p>
            <a:r>
              <a:rPr lang="en-US" dirty="0" smtClean="0"/>
              <a:t>LD R1 </a:t>
            </a:r>
            <a:r>
              <a:rPr lang="en-US" dirty="0" err="1" smtClean="0"/>
              <a:t>mem</a:t>
            </a:r>
            <a:r>
              <a:rPr lang="en-US" dirty="0" smtClean="0"/>
              <a:t>[A]</a:t>
            </a:r>
          </a:p>
          <a:p>
            <a:r>
              <a:rPr lang="en-US" dirty="0" smtClean="0"/>
              <a:t>Add R1, R1 #1 </a:t>
            </a:r>
          </a:p>
          <a:p>
            <a:r>
              <a:rPr lang="en-US" dirty="0" smtClean="0"/>
              <a:t>ST </a:t>
            </a:r>
            <a:r>
              <a:rPr lang="en-US" dirty="0" err="1" smtClean="0"/>
              <a:t>mem</a:t>
            </a:r>
            <a:r>
              <a:rPr lang="en-US" dirty="0" smtClean="0"/>
              <a:t>[A] R1 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352800" y="3810000"/>
            <a:ext cx="762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3200400"/>
            <a:ext cx="1441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X86 ISA 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INC </a:t>
            </a:r>
            <a:r>
              <a:rPr lang="en-US" dirty="0" err="1" smtClean="0"/>
              <a:t>mem</a:t>
            </a:r>
            <a:r>
              <a:rPr lang="en-US" dirty="0" smtClean="0"/>
              <a:t>[A]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2766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5105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5638800"/>
            <a:ext cx="547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Add, ADD, </a:t>
            </a:r>
            <a:r>
              <a:rPr lang="en-US" dirty="0" smtClean="0">
                <a:solidFill>
                  <a:srgbClr val="FF0000"/>
                </a:solidFill>
              </a:rPr>
              <a:t>NOP</a:t>
            </a:r>
            <a:r>
              <a:rPr lang="en-US" dirty="0" smtClean="0"/>
              <a:t> ADD, ADD </a:t>
            </a:r>
            <a:r>
              <a:rPr lang="en-US" dirty="0" smtClean="0">
                <a:solidFill>
                  <a:srgbClr val="FF0000"/>
                </a:solidFill>
              </a:rPr>
              <a:t>NOP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NOP</a:t>
            </a:r>
            <a:r>
              <a:rPr lang="en-US" dirty="0" smtClean="0"/>
              <a:t>  ADD , </a:t>
            </a:r>
            <a:r>
              <a:rPr lang="en-US" dirty="0" smtClean="0">
                <a:solidFill>
                  <a:srgbClr val="FF0000"/>
                </a:solidFill>
              </a:rPr>
              <a:t>NOP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06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CPU Performance Equation (1)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057400" y="1524000"/>
          <a:ext cx="46434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Equation" r:id="rId3" imgW="3098800" imgH="203200" progId="Equation.3">
                  <p:embed/>
                </p:oleObj>
              </mc:Choice>
              <mc:Fallback>
                <p:oleObj name="Equation" r:id="rId3" imgW="3098800" imgH="2032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46434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685800" y="2133600"/>
          <a:ext cx="67913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Equation" r:id="rId5" imgW="4533900" imgH="203200" progId="Equation.3">
                  <p:embed/>
                </p:oleObj>
              </mc:Choice>
              <mc:Fallback>
                <p:oleObj name="Equation" r:id="rId5" imgW="4533900" imgH="2032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6791325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AutoShape 9"/>
          <p:cNvSpPr>
            <a:spLocks/>
          </p:cNvSpPr>
          <p:nvPr/>
        </p:nvSpPr>
        <p:spPr bwMode="auto">
          <a:xfrm rot="-5400000">
            <a:off x="3619500" y="114300"/>
            <a:ext cx="228600" cy="3810000"/>
          </a:xfrm>
          <a:prstGeom prst="rightBrace">
            <a:avLst>
              <a:gd name="adj1" fmla="val 13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685800" y="2895600"/>
          <a:ext cx="6223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quation" r:id="rId7" imgW="4152900" imgH="419100" progId="Equation.3">
                  <p:embed/>
                </p:oleObj>
              </mc:Choice>
              <mc:Fallback>
                <p:oleObj name="Equation" r:id="rId7" imgW="4152900" imgH="4191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62230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2590800" y="2438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4648200" y="2438400"/>
            <a:ext cx="228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 flipH="1">
            <a:off x="6324600" y="24384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6248400" y="4267200"/>
            <a:ext cx="1981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Times New Roman" pitchFamily="18" charset="0"/>
              </a:rPr>
              <a:t>Hardware Technology,</a:t>
            </a:r>
            <a:br>
              <a:rPr lang="en-US" sz="2400">
                <a:solidFill>
                  <a:srgbClr val="663300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663300"/>
                </a:solidFill>
                <a:latin typeface="Times New Roman" pitchFamily="18" charset="0"/>
              </a:rPr>
              <a:t>Organization</a:t>
            </a: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 rot="-919997">
            <a:off x="6324600" y="3657600"/>
            <a:ext cx="304800" cy="609600"/>
          </a:xfrm>
          <a:prstGeom prst="upArrow">
            <a:avLst>
              <a:gd name="adj1" fmla="val 26037"/>
              <a:gd name="adj2" fmla="val 526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3962400" y="4267200"/>
            <a:ext cx="198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Times New Roman" pitchFamily="18" charset="0"/>
              </a:rPr>
              <a:t>Organization, ISA</a:t>
            </a:r>
          </a:p>
        </p:txBody>
      </p:sp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4724400" y="3657600"/>
            <a:ext cx="304800" cy="609600"/>
          </a:xfrm>
          <a:prstGeom prst="upArrow">
            <a:avLst>
              <a:gd name="adj1" fmla="val 26037"/>
              <a:gd name="adj2" fmla="val 526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981200" y="4191000"/>
            <a:ext cx="1981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663300"/>
                </a:solidFill>
                <a:latin typeface="Times New Roman" pitchFamily="18" charset="0"/>
              </a:rPr>
              <a:t>ISA,</a:t>
            </a:r>
            <a:br>
              <a:rPr lang="en-US" sz="2400">
                <a:solidFill>
                  <a:srgbClr val="663300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663300"/>
                </a:solidFill>
                <a:latin typeface="Times New Roman" pitchFamily="18" charset="0"/>
              </a:rPr>
              <a:t>Compiler</a:t>
            </a:r>
            <a:br>
              <a:rPr lang="en-US" sz="2400">
                <a:solidFill>
                  <a:srgbClr val="663300"/>
                </a:solidFill>
                <a:latin typeface="Times New Roman" pitchFamily="18" charset="0"/>
              </a:rPr>
            </a:br>
            <a:r>
              <a:rPr lang="en-US" sz="2400">
                <a:solidFill>
                  <a:srgbClr val="663300"/>
                </a:solidFill>
                <a:latin typeface="Times New Roman" pitchFamily="18" charset="0"/>
              </a:rPr>
              <a:t>Technology</a:t>
            </a:r>
          </a:p>
        </p:txBody>
      </p:sp>
      <p:sp>
        <p:nvSpPr>
          <p:cNvPr id="49173" name="AutoShape 21"/>
          <p:cNvSpPr>
            <a:spLocks noChangeArrowheads="1"/>
          </p:cNvSpPr>
          <p:nvPr/>
        </p:nvSpPr>
        <p:spPr bwMode="auto">
          <a:xfrm rot="1633875">
            <a:off x="2971800" y="3657600"/>
            <a:ext cx="304800" cy="609600"/>
          </a:xfrm>
          <a:prstGeom prst="upArrow">
            <a:avLst>
              <a:gd name="adj1" fmla="val 26037"/>
              <a:gd name="adj2" fmla="val 5260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04800" y="6019800"/>
            <a:ext cx="374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A.K.A. The “iron law”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20144660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 animBg="1"/>
      <p:bldP spid="49165" grpId="0" animBg="1"/>
      <p:bldP spid="49166" grpId="0" animBg="1"/>
      <p:bldP spid="49167" grpId="0" animBg="1"/>
      <p:bldP spid="49168" grpId="0"/>
      <p:bldP spid="49169" grpId="0" animBg="1"/>
      <p:bldP spid="49170" grpId="0"/>
      <p:bldP spid="49171" grpId="0" animBg="1"/>
      <p:bldP spid="49172" grpId="0"/>
      <p:bldP spid="49173" grpId="0" animBg="1"/>
      <p:bldP spid="491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CPU Performance </a:t>
            </a:r>
            <a:r>
              <a:rPr lang="en-US" sz="3200" dirty="0" smtClean="0"/>
              <a:t>Equation</a:t>
            </a:r>
            <a:endParaRPr lang="en-US" sz="3200" dirty="0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828800" y="1524000"/>
          <a:ext cx="46434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3" imgW="3098800" imgH="203200" progId="Equation.3">
                  <p:embed/>
                </p:oleObj>
              </mc:Choice>
              <mc:Fallback>
                <p:oleObj name="Equation" r:id="rId3" imgW="3098800" imgH="2032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24000"/>
                        <a:ext cx="46434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905000" y="2209800"/>
          <a:ext cx="4394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5" imgW="2933700" imgH="457200" progId="Equation.3">
                  <p:embed/>
                </p:oleObj>
              </mc:Choice>
              <mc:Fallback>
                <p:oleObj name="Equation" r:id="rId5" imgW="2933700" imgH="4572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43942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AutoShape 5"/>
          <p:cNvSpPr>
            <a:spLocks/>
          </p:cNvSpPr>
          <p:nvPr/>
        </p:nvSpPr>
        <p:spPr bwMode="auto">
          <a:xfrm rot="-5400000">
            <a:off x="3657600" y="12954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V="1">
            <a:off x="3124200" y="2667000"/>
            <a:ext cx="4572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 flipV="1">
            <a:off x="4191000" y="26670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2590800" y="2895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838200" y="34290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663300"/>
                </a:solidFill>
                <a:latin typeface="+mn-lt"/>
              </a:rPr>
              <a:t>For each kind of instruction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2209800" y="4495800"/>
            <a:ext cx="3124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663300"/>
                </a:solidFill>
                <a:latin typeface="+mn-lt"/>
              </a:rPr>
              <a:t>How many instructions of this kind are there in the program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4953000" y="3124200"/>
            <a:ext cx="3124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663300"/>
                </a:solidFill>
                <a:latin typeface="+mn-lt"/>
              </a:rPr>
              <a:t>How many cycles it takes to execute an instruction of this kind</a:t>
            </a:r>
          </a:p>
        </p:txBody>
      </p:sp>
    </p:spTree>
    <p:extLst>
      <p:ext uri="{BB962C8B-B14F-4D97-AF65-F5344CB8AC3E}">
        <p14:creationId xmlns:p14="http://schemas.microsoft.com/office/powerpoint/2010/main" val="1225849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2" y="317500"/>
            <a:ext cx="9202737" cy="758825"/>
          </a:xfrm>
        </p:spPr>
        <p:txBody>
          <a:bodyPr/>
          <a:lstStyle/>
          <a:p>
            <a:r>
              <a:rPr lang="en-US" sz="3200" dirty="0"/>
              <a:t>CPU performance w/ different instructions</a:t>
            </a:r>
          </a:p>
        </p:txBody>
      </p:sp>
      <p:graphicFrame>
        <p:nvGraphicFramePr>
          <p:cNvPr id="103427" name="Group 3"/>
          <p:cNvGraphicFramePr>
            <a:graphicFrameLocks noGrp="1"/>
          </p:cNvGraphicFramePr>
          <p:nvPr>
            <p:ph sz="half" idx="1"/>
          </p:nvPr>
        </p:nvGraphicFramePr>
        <p:xfrm>
          <a:off x="304800" y="1295400"/>
          <a:ext cx="4097338" cy="2244344"/>
        </p:xfrm>
        <a:graphic>
          <a:graphicData uri="http://schemas.openxmlformats.org/drawingml/2006/table">
            <a:tbl>
              <a:tblPr/>
              <a:tblGrid>
                <a:gridCol w="1366838"/>
                <a:gridCol w="1363662"/>
                <a:gridCol w="1366838"/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453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4495800" y="1447800"/>
          <a:ext cx="44196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3" imgW="2933700" imgH="457200" progId="Equation.3">
                  <p:embed/>
                </p:oleObj>
              </mc:Choice>
              <mc:Fallback>
                <p:oleObj name="Equation" r:id="rId3" imgW="2933700" imgH="457200" progId="Equation.3">
                  <p:embed/>
                  <p:pic>
                    <p:nvPicPr>
                      <p:cNvPr id="0" name="Picture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447800"/>
                        <a:ext cx="44196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00" name="Rectangle 7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01" name="Text Box 77"/>
          <p:cNvSpPr txBox="1">
            <a:spLocks noChangeArrowheads="1"/>
          </p:cNvSpPr>
          <p:nvPr/>
        </p:nvSpPr>
        <p:spPr bwMode="auto">
          <a:xfrm>
            <a:off x="298450" y="3617913"/>
            <a:ext cx="3712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Total </a:t>
            </a:r>
            <a:r>
              <a:rPr lang="en-US" dirty="0" err="1">
                <a:latin typeface="+mn-lt"/>
              </a:rPr>
              <a:t>Insts</a:t>
            </a:r>
            <a:r>
              <a:rPr lang="en-US" dirty="0">
                <a:latin typeface="+mn-lt"/>
              </a:rPr>
              <a:t> = 50B, Clock speed = 2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4343400"/>
            <a:ext cx="645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(0.4*1.0 + 0.2*4.0+0.2*2.0 + 0.1*3.0) * 50 *10^9*1/(2*10^9)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945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Announcements	</a:t>
            </a:r>
            <a:endParaRPr lang="en-US" sz="32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Lab1 is due this Friday</a:t>
            </a:r>
          </a:p>
          <a:p>
            <a:endParaRPr lang="en-US" sz="2400" dirty="0" smtClean="0"/>
          </a:p>
          <a:p>
            <a:r>
              <a:rPr lang="en-US" sz="2400" dirty="0" smtClean="0"/>
              <a:t>Common Questions</a:t>
            </a:r>
          </a:p>
          <a:p>
            <a:pPr lvl="1"/>
            <a:r>
              <a:rPr lang="en-US" sz="2400" dirty="0" smtClean="0"/>
              <a:t>Setup the reference machine (ecellinsrv7 </a:t>
            </a:r>
            <a:r>
              <a:rPr lang="en-US" sz="2400" smtClean="0"/>
              <a:t>for ECE)</a:t>
            </a:r>
            <a:endParaRPr lang="en-US" sz="2400" dirty="0" smtClean="0"/>
          </a:p>
          <a:p>
            <a:pPr lvl="1"/>
            <a:r>
              <a:rPr lang="en-US" sz="2400" dirty="0" smtClean="0"/>
              <a:t>Why we cannot support each individual setup?</a:t>
            </a:r>
          </a:p>
          <a:p>
            <a:pPr lvl="1"/>
            <a:r>
              <a:rPr lang="en-US" sz="2400" dirty="0" smtClean="0"/>
              <a:t>What is </a:t>
            </a:r>
            <a:r>
              <a:rPr lang="en-US" sz="2400" dirty="0" err="1" smtClean="0"/>
              <a:t>Unique_PC</a:t>
            </a:r>
            <a:r>
              <a:rPr lang="en-US" sz="2400" dirty="0" smtClean="0"/>
              <a:t> ? (</a:t>
            </a:r>
            <a:r>
              <a:rPr lang="en-US" sz="2400" dirty="0" err="1" smtClean="0"/>
              <a:t>Unique_inst_addr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Hidden traces?</a:t>
            </a:r>
          </a:p>
          <a:p>
            <a:pPr lvl="1"/>
            <a:r>
              <a:rPr lang="en-US" sz="2400" dirty="0" smtClean="0"/>
              <a:t>Including a library okay? (yes, if it is on the reference machine)  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0376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Comparing Performance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“X is n times faster than Y”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“Throughput of X is n times that of Y”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590800" y="2022475"/>
          <a:ext cx="2438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3" imgW="1320227" imgH="431613" progId="Equation.3">
                  <p:embed/>
                </p:oleObj>
              </mc:Choice>
              <mc:Fallback>
                <p:oleObj name="Equation" r:id="rId3" imgW="1320227" imgH="431613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22475"/>
                        <a:ext cx="24384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2373313" y="3810000"/>
          <a:ext cx="28844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5" imgW="1562100" imgH="431800" progId="Equation.3">
                  <p:embed/>
                </p:oleObj>
              </mc:Choice>
              <mc:Fallback>
                <p:oleObj name="Equation" r:id="rId5" imgW="1562100" imgH="431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810000"/>
                        <a:ext cx="288448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873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If Only it Were That Simple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“X is n times faster than Y </a:t>
            </a:r>
            <a:r>
              <a:rPr lang="en-US" i="1"/>
              <a:t>on A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But what about different applications</a:t>
            </a:r>
            <a:br>
              <a:rPr lang="en-US"/>
            </a:br>
            <a:r>
              <a:rPr lang="en-US"/>
              <a:t>(or even parts of the same application)</a:t>
            </a:r>
          </a:p>
          <a:p>
            <a:pPr lvl="1"/>
            <a:r>
              <a:rPr lang="en-US"/>
              <a:t>X is 10 times faster than Y on A, and 1.5 times on B, but Y is 2 times faster than X on C,</a:t>
            </a:r>
            <a:br>
              <a:rPr lang="en-US"/>
            </a:br>
            <a:r>
              <a:rPr lang="en-US"/>
              <a:t>and 3 times on D, and…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2209800" y="2057400"/>
          <a:ext cx="49244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3" imgW="2667000" imgH="431800" progId="Equation.3">
                  <p:embed/>
                </p:oleObj>
              </mc:Choice>
              <mc:Fallback>
                <p:oleObj name="Equation" r:id="rId3" imgW="2667000" imgH="431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49244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381000" y="5715000"/>
            <a:ext cx="2895600" cy="762000"/>
          </a:xfrm>
          <a:prstGeom prst="wedgeRoundRectCallout">
            <a:avLst>
              <a:gd name="adj1" fmla="val 37282"/>
              <a:gd name="adj2" fmla="val -93958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>
                <a:latin typeface="+mn-lt"/>
              </a:rPr>
              <a:t>So does X have better performance than Y?</a:t>
            </a:r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5486400" y="5410200"/>
            <a:ext cx="2895600" cy="457200"/>
          </a:xfrm>
          <a:prstGeom prst="wedgeRoundRectCallout">
            <a:avLst>
              <a:gd name="adj1" fmla="val -70287"/>
              <a:gd name="adj2" fmla="val -101042"/>
              <a:gd name="adj3" fmla="val 16667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>
                <a:latin typeface="+mn-lt"/>
              </a:rPr>
              <a:t>Which would you buy?</a:t>
            </a:r>
          </a:p>
        </p:txBody>
      </p:sp>
    </p:spTree>
    <p:extLst>
      <p:ext uri="{BB962C8B-B14F-4D97-AF65-F5344CB8AC3E}">
        <p14:creationId xmlns:p14="http://schemas.microsoft.com/office/powerpoint/2010/main" val="1972682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/>
      <p:bldP spid="10547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13349</TotalTime>
  <Words>787</Words>
  <Application>Microsoft Macintosh PowerPoint</Application>
  <PresentationFormat>On-screen Show (4:3)</PresentationFormat>
  <Paragraphs>169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1_Powerpoint_FINAL</vt:lpstr>
      <vt:lpstr>2_Powerpoint_FINAL</vt:lpstr>
      <vt:lpstr>Equation</vt:lpstr>
      <vt:lpstr>Advanced Computer Architecture </vt:lpstr>
      <vt:lpstr>Performance Metrics </vt:lpstr>
      <vt:lpstr>MIPS </vt:lpstr>
      <vt:lpstr>CPU Performance Equation (1)</vt:lpstr>
      <vt:lpstr>CPU Performance Equation</vt:lpstr>
      <vt:lpstr>CPU performance w/ different instructions</vt:lpstr>
      <vt:lpstr>Announcements </vt:lpstr>
      <vt:lpstr>Comparing Performance</vt:lpstr>
      <vt:lpstr>If Only it Were That Simple</vt:lpstr>
      <vt:lpstr>Summarizing Performance</vt:lpstr>
      <vt:lpstr>Speedup: Fallacy of Amean</vt:lpstr>
      <vt:lpstr>Normalizing &amp; the Geometric Mean</vt:lpstr>
      <vt:lpstr>PowerPoint Presentation</vt:lpstr>
      <vt:lpstr>CPI/IPC</vt:lpstr>
      <vt:lpstr>Average CPI vs. “Average” IPC</vt:lpstr>
      <vt:lpstr>Harmonic Mean</vt:lpstr>
      <vt:lpstr>A.M.(CPI) vs. H.M.(IPC)</vt:lpstr>
      <vt:lpstr>IPC vs. Execution time </vt:lpstr>
    </vt:vector>
  </TitlesOfParts>
  <Company>GATECH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hyesoon</dc:creator>
  <cp:lastModifiedBy>Moin Qureshi</cp:lastModifiedBy>
  <cp:revision>162</cp:revision>
  <dcterms:created xsi:type="dcterms:W3CDTF">2008-08-10T02:49:52Z</dcterms:created>
  <dcterms:modified xsi:type="dcterms:W3CDTF">2018-08-21T16:35:31Z</dcterms:modified>
</cp:coreProperties>
</file>