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78" r:id="rId5"/>
    <p:sldId id="279" r:id="rId6"/>
    <p:sldId id="280" r:id="rId7"/>
    <p:sldId id="285" r:id="rId8"/>
    <p:sldId id="281" r:id="rId9"/>
    <p:sldId id="298" r:id="rId10"/>
    <p:sldId id="301" r:id="rId11"/>
    <p:sldId id="300" r:id="rId12"/>
    <p:sldId id="292" r:id="rId13"/>
    <p:sldId id="293" r:id="rId14"/>
    <p:sldId id="303" r:id="rId15"/>
    <p:sldId id="304" r:id="rId16"/>
    <p:sldId id="305" r:id="rId17"/>
    <p:sldId id="307" r:id="rId18"/>
    <p:sldId id="308" r:id="rId19"/>
    <p:sldId id="284" r:id="rId20"/>
    <p:sldId id="289" r:id="rId21"/>
    <p:sldId id="287" r:id="rId22"/>
    <p:sldId id="294"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092C7A-A518-4D45-AF9A-C9FBC5651274}" v="2" dt="2023-05-18T23:25:13.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0472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4441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2952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3000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116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03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9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5/19/2023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idx="4294967295"/>
          </p:nvPr>
        </p:nvSpPr>
        <p:spPr>
          <a:xfrm>
            <a:off x="2827175" y="177282"/>
            <a:ext cx="6578082" cy="1324947"/>
          </a:xfrm>
        </p:spPr>
        <p:txBody>
          <a:bodyPr>
            <a:noAutofit/>
          </a:bodyPr>
          <a:lstStyle/>
          <a:p>
            <a:r>
              <a:rPr lang="en-US" sz="1800" dirty="0">
                <a:solidFill>
                  <a:schemeClr val="accent6">
                    <a:lumMod val="50000"/>
                  </a:schemeClr>
                </a:solidFill>
                <a:effectLst/>
                <a:latin typeface="Times New Roman" panose="02020603050405020304" pitchFamily="18" charset="0"/>
                <a:cs typeface="Times New Roman" panose="02020603050405020304" pitchFamily="18" charset="0"/>
              </a:rPr>
              <a:t>Marathwada Mitra Mandal’s </a:t>
            </a:r>
            <a:br>
              <a:rPr lang="en-US" sz="2000" dirty="0">
                <a:solidFill>
                  <a:schemeClr val="bg1"/>
                </a:solidFill>
                <a:effectLst/>
                <a:latin typeface="Times New Roman" panose="02020603050405020304" pitchFamily="18" charset="0"/>
                <a:cs typeface="Times New Roman" panose="02020603050405020304" pitchFamily="18" charset="0"/>
              </a:rPr>
            </a:br>
            <a:r>
              <a:rPr lang="en-US" sz="2800" dirty="0">
                <a:solidFill>
                  <a:srgbClr val="FF0000"/>
                </a:solidFill>
                <a:effectLst/>
                <a:latin typeface="Times New Roman" panose="02020603050405020304" pitchFamily="18" charset="0"/>
                <a:cs typeface="Times New Roman" panose="02020603050405020304" pitchFamily="18" charset="0"/>
              </a:rPr>
              <a:t>College Of Engineering Pune</a:t>
            </a:r>
            <a:br>
              <a:rPr lang="en-US" sz="2000" dirty="0">
                <a:solidFill>
                  <a:schemeClr val="bg1"/>
                </a:solidFill>
                <a:effectLst/>
                <a:latin typeface="Times New Roman" panose="02020603050405020304" pitchFamily="18" charset="0"/>
                <a:cs typeface="Times New Roman" panose="02020603050405020304" pitchFamily="18" charset="0"/>
              </a:rPr>
            </a:br>
            <a:br>
              <a:rPr lang="en-US" sz="2000" dirty="0">
                <a:solidFill>
                  <a:schemeClr val="bg1"/>
                </a:solidFill>
                <a:effectLst/>
                <a:latin typeface="Times New Roman" panose="02020603050405020304" pitchFamily="18" charset="0"/>
                <a:cs typeface="Times New Roman" panose="02020603050405020304" pitchFamily="18" charset="0"/>
              </a:rPr>
            </a:br>
            <a:r>
              <a:rPr lang="en-US" sz="2000" dirty="0">
                <a:solidFill>
                  <a:schemeClr val="bg1"/>
                </a:solidFill>
                <a:effectLst/>
                <a:latin typeface="Times New Roman" panose="02020603050405020304" pitchFamily="18" charset="0"/>
                <a:cs typeface="Times New Roman" panose="02020603050405020304" pitchFamily="18" charset="0"/>
              </a:rPr>
              <a:t> </a:t>
            </a:r>
            <a:r>
              <a:rPr lang="en-US" sz="1800" dirty="0">
                <a:solidFill>
                  <a:schemeClr val="bg1"/>
                </a:solidFill>
                <a:effectLst/>
                <a:latin typeface="Times New Roman" panose="02020603050405020304" pitchFamily="18" charset="0"/>
                <a:cs typeface="Times New Roman" panose="02020603050405020304" pitchFamily="18" charset="0"/>
              </a:rPr>
              <a:t>Accredited with ‘A++' Grade by NAAC</a:t>
            </a:r>
            <a:endParaRPr lang="en-US" sz="2000" dirty="0">
              <a:solidFill>
                <a:schemeClr val="bg1"/>
              </a:solidFill>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368559" y="1679501"/>
            <a:ext cx="11495314" cy="2817854"/>
          </a:xfrm>
        </p:spPr>
        <p:txBody>
          <a:bodyPr>
            <a:normAutofit lnSpcReduction="10000"/>
          </a:bodyPr>
          <a:lstStyle/>
          <a:p>
            <a:pPr algn="l"/>
            <a:r>
              <a:rPr lang="en-US" sz="2300" dirty="0">
                <a:solidFill>
                  <a:schemeClr val="bg1"/>
                </a:solidFill>
              </a:rPr>
              <a:t>                                                            </a:t>
            </a:r>
            <a:r>
              <a:rPr lang="en-US" dirty="0">
                <a:solidFill>
                  <a:schemeClr val="bg1"/>
                </a:solidFill>
              </a:rPr>
              <a:t>    </a:t>
            </a:r>
            <a:r>
              <a:rPr lang="en-US" sz="2000" dirty="0">
                <a:solidFill>
                  <a:schemeClr val="bg1"/>
                </a:solidFill>
              </a:rPr>
              <a:t>Project Title</a:t>
            </a:r>
          </a:p>
          <a:p>
            <a:pPr marL="36900" indent="0" algn="ctr">
              <a:buNone/>
            </a:pPr>
            <a:r>
              <a:rPr lang="en-US" sz="1800" b="1" i="0" u="none" strike="noStrike" dirty="0">
                <a:solidFill>
                  <a:srgbClr val="000000"/>
                </a:solidFill>
                <a:effectLst/>
                <a:latin typeface="Times New Roman" panose="02020603050405020304" pitchFamily="18" charset="0"/>
              </a:rPr>
              <a:t>“Maximum Power Point Tracker with </a:t>
            </a:r>
            <a:r>
              <a:rPr lang="en-US" sz="1800" b="1" dirty="0">
                <a:solidFill>
                  <a:srgbClr val="000000"/>
                </a:solidFill>
                <a:effectLst/>
                <a:latin typeface="Times New Roman" panose="02020603050405020304" pitchFamily="18" charset="0"/>
              </a:rPr>
              <a:t>C</a:t>
            </a:r>
            <a:r>
              <a:rPr lang="en-US" sz="1800" b="1" i="0" u="none" strike="noStrike" dirty="0">
                <a:solidFill>
                  <a:srgbClr val="000000"/>
                </a:solidFill>
                <a:effectLst/>
                <a:latin typeface="Times New Roman" panose="02020603050405020304" pitchFamily="18" charset="0"/>
              </a:rPr>
              <a:t>ontrolled Opto-isolated </a:t>
            </a:r>
          </a:p>
          <a:p>
            <a:pPr marL="36900" indent="0" algn="ctr">
              <a:buNone/>
            </a:pPr>
            <a:r>
              <a:rPr lang="en-US" sz="1800" b="1" i="0" u="none" strike="noStrike" dirty="0">
                <a:solidFill>
                  <a:srgbClr val="000000"/>
                </a:solidFill>
                <a:effectLst/>
                <a:latin typeface="Times New Roman" panose="02020603050405020304" pitchFamily="18" charset="0"/>
              </a:rPr>
              <a:t>Solid-state outputs and function-driven status display”</a:t>
            </a:r>
          </a:p>
          <a:p>
            <a:pPr marL="22930" marR="180975" indent="0" algn="ctr" rtl="0">
              <a:spcBef>
                <a:spcPts val="520"/>
              </a:spcBef>
              <a:spcAft>
                <a:spcPts val="0"/>
              </a:spcAft>
              <a:buNone/>
            </a:pPr>
            <a:endParaRPr lang="en-US" sz="1800" b="1" dirty="0">
              <a:solidFill>
                <a:srgbClr val="000000"/>
              </a:solidFill>
              <a:effectLst/>
              <a:latin typeface="Times New Roman" panose="02020603050405020304" pitchFamily="18" charset="0"/>
            </a:endParaRPr>
          </a:p>
          <a:p>
            <a:pPr marL="22930" marR="180975" indent="0" algn="ctr" rtl="0">
              <a:spcBef>
                <a:spcPts val="520"/>
              </a:spcBef>
              <a:spcAft>
                <a:spcPts val="0"/>
              </a:spcAft>
              <a:buNone/>
            </a:pPr>
            <a:r>
              <a:rPr lang="en-US" sz="1800" b="1" i="0" u="none" strike="noStrike" dirty="0">
                <a:solidFill>
                  <a:srgbClr val="0D0D0D"/>
                </a:solidFill>
                <a:effectLst/>
                <a:latin typeface="Times New Roman" panose="02020603050405020304" pitchFamily="18" charset="0"/>
              </a:rPr>
              <a:t>Project Guide</a:t>
            </a:r>
          </a:p>
          <a:p>
            <a:pPr marL="22930" marR="180975" indent="0" algn="ctr" rtl="0">
              <a:spcBef>
                <a:spcPts val="520"/>
              </a:spcBef>
              <a:spcAft>
                <a:spcPts val="0"/>
              </a:spcAft>
              <a:buNone/>
            </a:pPr>
            <a:r>
              <a:rPr lang="en-US" sz="1800" b="1" i="0" u="none" strike="noStrike" dirty="0">
                <a:solidFill>
                  <a:srgbClr val="0D0D0D"/>
                </a:solidFill>
                <a:effectLst/>
                <a:latin typeface="Times New Roman" panose="02020603050405020304" pitchFamily="18" charset="0"/>
              </a:rPr>
              <a:t>Prof. Jitendra Bakliwal </a:t>
            </a:r>
            <a:br>
              <a:rPr lang="en-US" dirty="0"/>
            </a:br>
            <a:endParaRPr lang="en-US" sz="2300" dirty="0"/>
          </a:p>
        </p:txBody>
      </p:sp>
      <p:sp>
        <p:nvSpPr>
          <p:cNvPr id="4" name="TextBox 3">
            <a:extLst>
              <a:ext uri="{FF2B5EF4-FFF2-40B4-BE49-F238E27FC236}">
                <a16:creationId xmlns:a16="http://schemas.microsoft.com/office/drawing/2014/main" id="{E45989D3-CE03-89C8-403B-83B6CAC63C74}"/>
              </a:ext>
            </a:extLst>
          </p:cNvPr>
          <p:cNvSpPr txBox="1"/>
          <p:nvPr/>
        </p:nvSpPr>
        <p:spPr>
          <a:xfrm>
            <a:off x="1426029" y="4674627"/>
            <a:ext cx="9854681" cy="369332"/>
          </a:xfrm>
          <a:prstGeom prst="rect">
            <a:avLst/>
          </a:prstGeom>
          <a:noFill/>
        </p:spPr>
        <p:txBody>
          <a:bodyPr wrap="square" rtlCol="0">
            <a:spAutoFit/>
          </a:bodyPr>
          <a:lstStyle/>
          <a:p>
            <a:r>
              <a:rPr lang="en-IN" dirty="0">
                <a:solidFill>
                  <a:schemeClr val="bg1"/>
                </a:solidFill>
              </a:rPr>
              <a:t>                                                                             BY</a:t>
            </a:r>
          </a:p>
        </p:txBody>
      </p:sp>
      <p:sp>
        <p:nvSpPr>
          <p:cNvPr id="6" name="TextBox 5">
            <a:extLst>
              <a:ext uri="{FF2B5EF4-FFF2-40B4-BE49-F238E27FC236}">
                <a16:creationId xmlns:a16="http://schemas.microsoft.com/office/drawing/2014/main" id="{305E1EFD-A900-339C-5056-22AD5C83A4E9}"/>
              </a:ext>
            </a:extLst>
          </p:cNvPr>
          <p:cNvSpPr txBox="1"/>
          <p:nvPr/>
        </p:nvSpPr>
        <p:spPr>
          <a:xfrm flipH="1">
            <a:off x="4608077" y="5234477"/>
            <a:ext cx="3000737" cy="369332"/>
          </a:xfrm>
          <a:prstGeom prst="rect">
            <a:avLst/>
          </a:prstGeom>
          <a:noFill/>
        </p:spPr>
        <p:txBody>
          <a:bodyPr wrap="square" rtlCol="0">
            <a:spAutoFit/>
          </a:bodyPr>
          <a:lstStyle/>
          <a:p>
            <a:r>
              <a:rPr lang="en-IN" dirty="0" err="1">
                <a:solidFill>
                  <a:schemeClr val="bg1"/>
                </a:solidFill>
                <a:latin typeface="Times New Roman" panose="02020603050405020304" pitchFamily="18" charset="0"/>
                <a:cs typeface="Times New Roman" panose="02020603050405020304" pitchFamily="18" charset="0"/>
              </a:rPr>
              <a:t>Advait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Thale</a:t>
            </a:r>
            <a:r>
              <a:rPr lang="en-IN" dirty="0">
                <a:solidFill>
                  <a:schemeClr val="bg1"/>
                </a:solidFill>
                <a:latin typeface="Times New Roman" panose="02020603050405020304" pitchFamily="18" charset="0"/>
                <a:cs typeface="Times New Roman" panose="02020603050405020304" pitchFamily="18" charset="0"/>
              </a:rPr>
              <a:t>  </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a:t>
            </a:r>
            <a:r>
              <a:rPr lang="en-IN" sz="1800" i="0" u="none" strike="noStrike" dirty="0">
                <a:solidFill>
                  <a:srgbClr val="000000"/>
                </a:solidFill>
                <a:effectLst/>
                <a:latin typeface="Times New Roman" panose="02020603050405020304" pitchFamily="18" charset="0"/>
                <a:cs typeface="Times New Roman" panose="02020603050405020304" pitchFamily="18" charset="0"/>
              </a:rPr>
              <a:t>T190453143) </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FA76130-7861-8BC4-5EA0-92DFD8E06F68}"/>
              </a:ext>
            </a:extLst>
          </p:cNvPr>
          <p:cNvSpPr txBox="1"/>
          <p:nvPr/>
        </p:nvSpPr>
        <p:spPr>
          <a:xfrm>
            <a:off x="4599369" y="5603809"/>
            <a:ext cx="3009445"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Mansi Veer     </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a:t>
            </a:r>
            <a:r>
              <a:rPr lang="en-IN" sz="1800" i="0" u="none" strike="noStrike" dirty="0">
                <a:solidFill>
                  <a:srgbClr val="000000"/>
                </a:solidFill>
                <a:effectLst/>
                <a:latin typeface="Times New Roman" panose="02020603050405020304" pitchFamily="18" charset="0"/>
                <a:cs typeface="Times New Roman" panose="02020603050405020304" pitchFamily="18" charset="0"/>
              </a:rPr>
              <a:t>T190453148</a:t>
            </a:r>
            <a:r>
              <a:rPr lang="en-IN" sz="1800" b="1" i="0" u="none" strike="noStrike" dirty="0">
                <a:solidFill>
                  <a:schemeClr val="bg1"/>
                </a:solidFill>
                <a:effectLst/>
                <a:latin typeface="Times New Roman" panose="02020603050405020304" pitchFamily="18" charset="0"/>
                <a:cs typeface="Times New Roman" panose="02020603050405020304" pitchFamily="18" charset="0"/>
              </a:rPr>
              <a:t>) </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1" name="Picture 10" descr="A picture containing human face, symbol&#10;&#10;Description automatically generated">
            <a:extLst>
              <a:ext uri="{FF2B5EF4-FFF2-40B4-BE49-F238E27FC236}">
                <a16:creationId xmlns:a16="http://schemas.microsoft.com/office/drawing/2014/main" id="{FDFD1AC3-C457-5F78-4897-6A2DEA8FC665}"/>
              </a:ext>
            </a:extLst>
          </p:cNvPr>
          <p:cNvPicPr>
            <a:picLocks noChangeAspect="1"/>
          </p:cNvPicPr>
          <p:nvPr/>
        </p:nvPicPr>
        <p:blipFill>
          <a:blip r:embed="rId3"/>
          <a:stretch>
            <a:fillRect/>
          </a:stretch>
        </p:blipFill>
        <p:spPr>
          <a:xfrm>
            <a:off x="1205655" y="189495"/>
            <a:ext cx="906010" cy="1086325"/>
          </a:xfrm>
          <a:prstGeom prst="rect">
            <a:avLst/>
          </a:prstGeom>
        </p:spPr>
      </p:pic>
      <p:pic>
        <p:nvPicPr>
          <p:cNvPr id="19" name="Picture 18" descr="A picture containing logo, circle, graphics, emblem&#10;&#10;Description automatically generated">
            <a:extLst>
              <a:ext uri="{FF2B5EF4-FFF2-40B4-BE49-F238E27FC236}">
                <a16:creationId xmlns:a16="http://schemas.microsoft.com/office/drawing/2014/main" id="{879A09EF-181C-773A-48B0-95EA202CC2B3}"/>
              </a:ext>
            </a:extLst>
          </p:cNvPr>
          <p:cNvPicPr>
            <a:picLocks noChangeAspect="1"/>
          </p:cNvPicPr>
          <p:nvPr/>
        </p:nvPicPr>
        <p:blipFill rotWithShape="1">
          <a:blip r:embed="rId4"/>
          <a:srcRect l="17370" t="20166" r="18632" b="22188"/>
          <a:stretch/>
        </p:blipFill>
        <p:spPr>
          <a:xfrm>
            <a:off x="9930268" y="303555"/>
            <a:ext cx="976059" cy="858207"/>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E27D-C7CA-C85E-AB85-ED06484C2F94}"/>
              </a:ext>
            </a:extLst>
          </p:cNvPr>
          <p:cNvSpPr>
            <a:spLocks noGrp="1"/>
          </p:cNvSpPr>
          <p:nvPr>
            <p:ph type="title"/>
          </p:nvPr>
        </p:nvSpPr>
        <p:spPr>
          <a:xfrm>
            <a:off x="913795" y="298580"/>
            <a:ext cx="10353762" cy="615820"/>
          </a:xfrm>
        </p:spPr>
        <p:txBody>
          <a:bodyPr>
            <a:normAutofit fontScale="90000"/>
          </a:bodyPr>
          <a:lstStyle/>
          <a:p>
            <a:r>
              <a:rPr lang="en-IN" dirty="0"/>
              <a:t>Working</a:t>
            </a:r>
          </a:p>
        </p:txBody>
      </p:sp>
      <p:sp>
        <p:nvSpPr>
          <p:cNvPr id="3" name="Content Placeholder 2">
            <a:extLst>
              <a:ext uri="{FF2B5EF4-FFF2-40B4-BE49-F238E27FC236}">
                <a16:creationId xmlns:a16="http://schemas.microsoft.com/office/drawing/2014/main" id="{21E4B892-BCB4-B311-A5B4-086C1202E0C5}"/>
              </a:ext>
            </a:extLst>
          </p:cNvPr>
          <p:cNvSpPr>
            <a:spLocks noGrp="1"/>
          </p:cNvSpPr>
          <p:nvPr>
            <p:ph idx="1"/>
          </p:nvPr>
        </p:nvSpPr>
        <p:spPr>
          <a:xfrm>
            <a:off x="279918" y="1026368"/>
            <a:ext cx="11616613" cy="5645020"/>
          </a:xfrm>
        </p:spPr>
        <p:txBody>
          <a:bodyPr>
            <a:normAutofit/>
          </a:bodyPr>
          <a:lstStyle/>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ESP32 is used to control all the important tasks for charging/ using battery bank, to monitor the voltage and current of battery and power generated by PV Panels. The obtained data can be viewed on the character LCD atop of the MPPT enclosure as well as on the webserver in real time. With the help of connected current sensor and ADC, it constantly checks how much voltage is being generated by photovoltaic panels, current flowing through the batteries or battery bank, temperature of battery bank along with cut-off protection in case of battery overheating. The two MOSFET controlled outputs can be used for connecting DC load of 12V Max. The outputs are normally controlled by microcontroller at normal MPPT operations but can be manually controlled by IR remote. If the battery is overheated or is fully charged in those intervals various alerts occur. A header port for KY040 rotary encoder is kept for controlling the output load voltage and battery charge parameters. Also, a header for inverter is routed on the PCB for Inverter daughterboard for further expansion.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54768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4E22-6A2A-E1CE-3DA3-714ED4847055}"/>
              </a:ext>
            </a:extLst>
          </p:cNvPr>
          <p:cNvSpPr>
            <a:spLocks noGrp="1"/>
          </p:cNvSpPr>
          <p:nvPr>
            <p:ph type="title"/>
          </p:nvPr>
        </p:nvSpPr>
        <p:spPr>
          <a:xfrm>
            <a:off x="913795" y="609600"/>
            <a:ext cx="10353762" cy="540327"/>
          </a:xfrm>
        </p:spPr>
        <p:txBody>
          <a:bodyPr>
            <a:normAutofit fontScale="90000"/>
          </a:bodyPr>
          <a:lstStyle/>
          <a:p>
            <a:r>
              <a:rPr lang="en-US" dirty="0"/>
              <a:t>Circuit Diagram</a:t>
            </a:r>
            <a:endParaRPr lang="en-IN" dirty="0"/>
          </a:p>
        </p:txBody>
      </p:sp>
      <p:pic>
        <p:nvPicPr>
          <p:cNvPr id="4" name="Picture 3" descr="A picture containing text, diagram, plan, map&#10;&#10;Description automatically generated">
            <a:extLst>
              <a:ext uri="{FF2B5EF4-FFF2-40B4-BE49-F238E27FC236}">
                <a16:creationId xmlns:a16="http://schemas.microsoft.com/office/drawing/2014/main" id="{A9BFEB67-38A2-5C4E-0F47-908D621969FB}"/>
              </a:ext>
            </a:extLst>
          </p:cNvPr>
          <p:cNvPicPr>
            <a:picLocks noChangeAspect="1"/>
          </p:cNvPicPr>
          <p:nvPr/>
        </p:nvPicPr>
        <p:blipFill>
          <a:blip r:embed="rId2"/>
          <a:stretch>
            <a:fillRect/>
          </a:stretch>
        </p:blipFill>
        <p:spPr>
          <a:xfrm>
            <a:off x="2151060" y="1267691"/>
            <a:ext cx="7889880" cy="5177733"/>
          </a:xfrm>
          <a:prstGeom prst="rect">
            <a:avLst/>
          </a:prstGeom>
        </p:spPr>
      </p:pic>
    </p:spTree>
    <p:extLst>
      <p:ext uri="{BB962C8B-B14F-4D97-AF65-F5344CB8AC3E}">
        <p14:creationId xmlns:p14="http://schemas.microsoft.com/office/powerpoint/2010/main" val="2847016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6E195-F731-00C2-7CFA-95E66E9E93EA}"/>
              </a:ext>
            </a:extLst>
          </p:cNvPr>
          <p:cNvSpPr>
            <a:spLocks noGrp="1"/>
          </p:cNvSpPr>
          <p:nvPr>
            <p:ph type="title"/>
          </p:nvPr>
        </p:nvSpPr>
        <p:spPr>
          <a:xfrm>
            <a:off x="420355" y="238696"/>
            <a:ext cx="10353762" cy="609600"/>
          </a:xfrm>
        </p:spPr>
        <p:txBody>
          <a:bodyPr>
            <a:normAutofit fontScale="90000"/>
          </a:bodyPr>
          <a:lstStyle/>
          <a:p>
            <a:r>
              <a:rPr lang="en-US" dirty="0"/>
              <a:t>PCB Artwork of Main Board</a:t>
            </a:r>
            <a:endParaRPr lang="en-IN" dirty="0"/>
          </a:p>
        </p:txBody>
      </p:sp>
      <p:pic>
        <p:nvPicPr>
          <p:cNvPr id="6" name="Picture 5" descr="A picture containing text, diagram, plan, schematic&#10;&#10;Description automatically generated">
            <a:extLst>
              <a:ext uri="{FF2B5EF4-FFF2-40B4-BE49-F238E27FC236}">
                <a16:creationId xmlns:a16="http://schemas.microsoft.com/office/drawing/2014/main" id="{01CD82CE-A26F-78A3-2CD8-C512FF987ABD}"/>
              </a:ext>
            </a:extLst>
          </p:cNvPr>
          <p:cNvPicPr>
            <a:picLocks noChangeAspect="1"/>
          </p:cNvPicPr>
          <p:nvPr/>
        </p:nvPicPr>
        <p:blipFill>
          <a:blip r:embed="rId2"/>
          <a:stretch>
            <a:fillRect/>
          </a:stretch>
        </p:blipFill>
        <p:spPr>
          <a:xfrm>
            <a:off x="2704294" y="1108364"/>
            <a:ext cx="6783411" cy="5206140"/>
          </a:xfrm>
          <a:prstGeom prst="rect">
            <a:avLst/>
          </a:prstGeom>
        </p:spPr>
      </p:pic>
    </p:spTree>
    <p:extLst>
      <p:ext uri="{BB962C8B-B14F-4D97-AF65-F5344CB8AC3E}">
        <p14:creationId xmlns:p14="http://schemas.microsoft.com/office/powerpoint/2010/main" val="1576818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2B4C-6855-849F-07C8-6B61AF5A6DEF}"/>
              </a:ext>
            </a:extLst>
          </p:cNvPr>
          <p:cNvSpPr>
            <a:spLocks noGrp="1"/>
          </p:cNvSpPr>
          <p:nvPr>
            <p:ph type="title"/>
          </p:nvPr>
        </p:nvSpPr>
        <p:spPr>
          <a:xfrm>
            <a:off x="262632" y="471055"/>
            <a:ext cx="7786860" cy="637309"/>
          </a:xfrm>
        </p:spPr>
        <p:txBody>
          <a:bodyPr>
            <a:normAutofit fontScale="90000"/>
          </a:bodyPr>
          <a:lstStyle/>
          <a:p>
            <a:r>
              <a:rPr lang="en-US" dirty="0"/>
              <a:t>PCB Layout of LCD Daughterboard</a:t>
            </a:r>
            <a:endParaRPr lang="en-IN" dirty="0"/>
          </a:p>
        </p:txBody>
      </p:sp>
      <p:pic>
        <p:nvPicPr>
          <p:cNvPr id="3" name="Picture 2" descr="A picture containing text, diagram, parallel, line&#10;&#10;Description automatically generated">
            <a:extLst>
              <a:ext uri="{FF2B5EF4-FFF2-40B4-BE49-F238E27FC236}">
                <a16:creationId xmlns:a16="http://schemas.microsoft.com/office/drawing/2014/main" id="{EAACD140-C3D6-D01E-00CD-8E88A13DA28A}"/>
              </a:ext>
            </a:extLst>
          </p:cNvPr>
          <p:cNvPicPr>
            <a:picLocks noChangeAspect="1"/>
          </p:cNvPicPr>
          <p:nvPr/>
        </p:nvPicPr>
        <p:blipFill>
          <a:blip r:embed="rId2"/>
          <a:stretch>
            <a:fillRect/>
          </a:stretch>
        </p:blipFill>
        <p:spPr>
          <a:xfrm>
            <a:off x="2080973" y="1264768"/>
            <a:ext cx="7786860" cy="5122177"/>
          </a:xfrm>
          <a:prstGeom prst="rect">
            <a:avLst/>
          </a:prstGeom>
        </p:spPr>
      </p:pic>
    </p:spTree>
    <p:extLst>
      <p:ext uri="{BB962C8B-B14F-4D97-AF65-F5344CB8AC3E}">
        <p14:creationId xmlns:p14="http://schemas.microsoft.com/office/powerpoint/2010/main" val="140680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133C-A3C4-D997-8EF9-ACEF587FC011}"/>
              </a:ext>
            </a:extLst>
          </p:cNvPr>
          <p:cNvSpPr>
            <a:spLocks noGrp="1"/>
          </p:cNvSpPr>
          <p:nvPr>
            <p:ph type="title"/>
          </p:nvPr>
        </p:nvSpPr>
        <p:spPr>
          <a:xfrm>
            <a:off x="913795" y="609600"/>
            <a:ext cx="10353762" cy="662152"/>
          </a:xfrm>
        </p:spPr>
        <p:txBody>
          <a:bodyPr>
            <a:normAutofit fontScale="90000"/>
          </a:bodyPr>
          <a:lstStyle/>
          <a:p>
            <a:r>
              <a:rPr lang="en-US" dirty="0"/>
              <a:t>3D Render of Main Board</a:t>
            </a:r>
            <a:endParaRPr lang="en-IN" dirty="0"/>
          </a:p>
        </p:txBody>
      </p:sp>
      <p:pic>
        <p:nvPicPr>
          <p:cNvPr id="3" name="Picture 2" descr="A picture containing text, screenshot, circuit, design&#10;&#10;Description automatically generated">
            <a:extLst>
              <a:ext uri="{FF2B5EF4-FFF2-40B4-BE49-F238E27FC236}">
                <a16:creationId xmlns:a16="http://schemas.microsoft.com/office/drawing/2014/main" id="{F620C260-CCCD-35DF-DEF2-33E6BB1001FC}"/>
              </a:ext>
            </a:extLst>
          </p:cNvPr>
          <p:cNvPicPr>
            <a:picLocks noChangeAspect="1"/>
          </p:cNvPicPr>
          <p:nvPr/>
        </p:nvPicPr>
        <p:blipFill>
          <a:blip r:embed="rId2"/>
          <a:stretch>
            <a:fillRect/>
          </a:stretch>
        </p:blipFill>
        <p:spPr>
          <a:xfrm>
            <a:off x="2659117" y="1347952"/>
            <a:ext cx="6553585" cy="5144212"/>
          </a:xfrm>
          <a:prstGeom prst="rect">
            <a:avLst/>
          </a:prstGeom>
        </p:spPr>
      </p:pic>
    </p:spTree>
    <p:extLst>
      <p:ext uri="{BB962C8B-B14F-4D97-AF65-F5344CB8AC3E}">
        <p14:creationId xmlns:p14="http://schemas.microsoft.com/office/powerpoint/2010/main" val="368495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19BF-062A-D9B8-B9B4-76E75CDFDEB1}"/>
              </a:ext>
            </a:extLst>
          </p:cNvPr>
          <p:cNvSpPr>
            <a:spLocks noGrp="1"/>
          </p:cNvSpPr>
          <p:nvPr>
            <p:ph type="title"/>
          </p:nvPr>
        </p:nvSpPr>
        <p:spPr>
          <a:xfrm>
            <a:off x="913795" y="609600"/>
            <a:ext cx="10353762" cy="693683"/>
          </a:xfrm>
        </p:spPr>
        <p:txBody>
          <a:bodyPr>
            <a:normAutofit fontScale="90000"/>
          </a:bodyPr>
          <a:lstStyle/>
          <a:p>
            <a:r>
              <a:rPr lang="en-US" dirty="0"/>
              <a:t>3D Render of LCD Daughterboard</a:t>
            </a:r>
            <a:endParaRPr lang="en-IN" dirty="0"/>
          </a:p>
        </p:txBody>
      </p:sp>
      <p:pic>
        <p:nvPicPr>
          <p:cNvPr id="3" name="Content Placeholder 4" descr="A picture containing text, screenshot, electronics, multimedia&#10;&#10;Description automatically generated">
            <a:extLst>
              <a:ext uri="{FF2B5EF4-FFF2-40B4-BE49-F238E27FC236}">
                <a16:creationId xmlns:a16="http://schemas.microsoft.com/office/drawing/2014/main" id="{10B58165-A127-C7CF-13CC-5EE1402C2FD2}"/>
              </a:ext>
            </a:extLst>
          </p:cNvPr>
          <p:cNvPicPr>
            <a:picLocks noChangeAspect="1"/>
          </p:cNvPicPr>
          <p:nvPr/>
        </p:nvPicPr>
        <p:blipFill>
          <a:blip r:embed="rId2"/>
          <a:stretch>
            <a:fillRect/>
          </a:stretch>
        </p:blipFill>
        <p:spPr>
          <a:xfrm>
            <a:off x="2378297" y="1588008"/>
            <a:ext cx="7389157" cy="4463011"/>
          </a:xfrm>
          <a:prstGeom prst="rect">
            <a:avLst/>
          </a:prstGeom>
        </p:spPr>
      </p:pic>
    </p:spTree>
    <p:extLst>
      <p:ext uri="{BB962C8B-B14F-4D97-AF65-F5344CB8AC3E}">
        <p14:creationId xmlns:p14="http://schemas.microsoft.com/office/powerpoint/2010/main" val="427904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139960"/>
            <a:ext cx="4538124" cy="643812"/>
          </a:xfrm>
        </p:spPr>
        <p:txBody>
          <a:bodyPr anchor="b">
            <a:normAutofit/>
          </a:bodyPr>
          <a:lstStyle/>
          <a:p>
            <a:r>
              <a:rPr lang="en-US" sz="3200" dirty="0"/>
              <a:t>Conclusion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82139" y="1035698"/>
            <a:ext cx="5495730" cy="5570375"/>
          </a:xfrm>
        </p:spPr>
        <p:txBody>
          <a:bodyPr anchor="t">
            <a:normAutofit/>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Thus, we have demonstrated a working prototype of Output controllable MPPT with Webserver. It shows the Battery charging parameters such as voltage, current across and input power parameters on the character LCD as well as can be viewed on the Webserver by connecting to ESP32 via Wi-Fi and browsing 192.168.1.1 address on the internet browser such as Chrome, Edge, etc. We tried to improve productivity and efficiency of already available device in the market and concluded that it is doable. The data obtained provides high accuracy, good repeatability and increases productivity.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326938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182880"/>
            <a:ext cx="4538124" cy="599440"/>
          </a:xfrm>
        </p:spPr>
        <p:txBody>
          <a:bodyPr anchor="b">
            <a:normAutofit fontScale="90000"/>
          </a:bodyPr>
          <a:lstStyle/>
          <a:p>
            <a:r>
              <a:rPr lang="en-US" sz="4000" dirty="0"/>
              <a:t>Future Scope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441440" y="1046480"/>
            <a:ext cx="5318915" cy="5506721"/>
          </a:xfrm>
        </p:spPr>
        <p:txBody>
          <a:bodyPr anchor="t">
            <a:normAutofit/>
          </a:bodyPr>
          <a:lstStyle/>
          <a:p>
            <a:pPr marL="36900" indent="0">
              <a:buNone/>
            </a:pPr>
            <a:r>
              <a:rPr lang="en-US" sz="2000" dirty="0"/>
              <a:t>           Future research can focus on developing advanced control algorithms for MPPT with QR topology. This includes the integration of AI Techniques such as machine learning, neural networks, and can be explored in the context of energy storage systems including incorporating battery storage, supercapacitors, or hybrid energy storage technologies to improve the overall efficiency, stability and reliability of renewable energy systems.</a:t>
            </a:r>
          </a:p>
          <a:p>
            <a:pPr marL="36900" indent="0">
              <a:buNone/>
            </a:pPr>
            <a:r>
              <a:rPr lang="en-US" sz="2000" dirty="0"/>
              <a:t>              MPPT with QR topology can be integrated into hybrid renewable energy systems that combine multiple sources such as solar, wind and storage. </a:t>
            </a:r>
          </a:p>
        </p:txBody>
      </p:sp>
    </p:spTree>
    <p:extLst>
      <p:ext uri="{BB962C8B-B14F-4D97-AF65-F5344CB8AC3E}">
        <p14:creationId xmlns:p14="http://schemas.microsoft.com/office/powerpoint/2010/main" val="1343508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E27D-C7CA-C85E-AB85-ED06484C2F94}"/>
              </a:ext>
            </a:extLst>
          </p:cNvPr>
          <p:cNvSpPr>
            <a:spLocks noGrp="1"/>
          </p:cNvSpPr>
          <p:nvPr>
            <p:ph type="title"/>
          </p:nvPr>
        </p:nvSpPr>
        <p:spPr>
          <a:xfrm>
            <a:off x="913795" y="177282"/>
            <a:ext cx="10353762" cy="727787"/>
          </a:xfrm>
        </p:spPr>
        <p:txBody>
          <a:bodyPr>
            <a:normAutofit/>
          </a:bodyPr>
          <a:lstStyle/>
          <a:p>
            <a:r>
              <a:rPr lang="en-IN" dirty="0"/>
              <a:t>Schedule</a:t>
            </a:r>
          </a:p>
        </p:txBody>
      </p:sp>
      <p:sp>
        <p:nvSpPr>
          <p:cNvPr id="3" name="Content Placeholder 2">
            <a:extLst>
              <a:ext uri="{FF2B5EF4-FFF2-40B4-BE49-F238E27FC236}">
                <a16:creationId xmlns:a16="http://schemas.microsoft.com/office/drawing/2014/main" id="{21E4B892-BCB4-B311-A5B4-086C1202E0C5}"/>
              </a:ext>
            </a:extLst>
          </p:cNvPr>
          <p:cNvSpPr>
            <a:spLocks noGrp="1"/>
          </p:cNvSpPr>
          <p:nvPr>
            <p:ph idx="1"/>
          </p:nvPr>
        </p:nvSpPr>
        <p:spPr>
          <a:xfrm>
            <a:off x="274320" y="1007706"/>
            <a:ext cx="9479280" cy="5494694"/>
          </a:xfrm>
        </p:spPr>
        <p:txBody>
          <a:bodyPr>
            <a:normAutofit fontScale="25000" lnSpcReduction="20000"/>
          </a:bodyPr>
          <a:lstStyle/>
          <a:p>
            <a:pPr>
              <a:lnSpc>
                <a:spcPct val="160000"/>
              </a:lnSpc>
              <a:buFont typeface="Wingdings" panose="05000000000000000000" pitchFamily="2" charset="2"/>
              <a:buChar char="Ø"/>
            </a:pPr>
            <a:r>
              <a:rPr lang="en-US" sz="9600" dirty="0">
                <a:solidFill>
                  <a:schemeClr val="tx1">
                    <a:lumMod val="95000"/>
                  </a:schemeClr>
                </a:solidFill>
              </a:rPr>
              <a:t>Week 1 (27-1-23): Group formation and problem statement search.</a:t>
            </a:r>
          </a:p>
          <a:p>
            <a:pPr>
              <a:lnSpc>
                <a:spcPct val="160000"/>
              </a:lnSpc>
              <a:buFont typeface="Wingdings" panose="05000000000000000000" pitchFamily="2" charset="2"/>
              <a:buChar char="Ø"/>
            </a:pPr>
            <a:r>
              <a:rPr lang="en-US" sz="9600" dirty="0">
                <a:solidFill>
                  <a:schemeClr val="tx1">
                    <a:lumMod val="95000"/>
                  </a:schemeClr>
                </a:solidFill>
              </a:rPr>
              <a:t>Week 2 (3-2-23): Project Topic finalization.</a:t>
            </a:r>
          </a:p>
          <a:p>
            <a:pPr>
              <a:lnSpc>
                <a:spcPct val="160000"/>
              </a:lnSpc>
              <a:buFont typeface="Wingdings" panose="05000000000000000000" pitchFamily="2" charset="2"/>
              <a:buChar char="Ø"/>
            </a:pPr>
            <a:r>
              <a:rPr lang="en-US" sz="9600" dirty="0">
                <a:solidFill>
                  <a:schemeClr val="tx1">
                    <a:lumMod val="95000"/>
                  </a:schemeClr>
                </a:solidFill>
              </a:rPr>
              <a:t>Week 3 (10-2-23): Problem-solving and circuit designing.</a:t>
            </a:r>
          </a:p>
          <a:p>
            <a:pPr>
              <a:lnSpc>
                <a:spcPct val="160000"/>
              </a:lnSpc>
              <a:buFont typeface="Wingdings" panose="05000000000000000000" pitchFamily="2" charset="2"/>
              <a:buChar char="Ø"/>
            </a:pPr>
            <a:r>
              <a:rPr lang="en-US" sz="9600" dirty="0">
                <a:solidFill>
                  <a:schemeClr val="tx1">
                    <a:lumMod val="95000"/>
                  </a:schemeClr>
                </a:solidFill>
              </a:rPr>
              <a:t>Week 4(17-2-23): Component availability checks according to a circuit.</a:t>
            </a:r>
          </a:p>
          <a:p>
            <a:pPr>
              <a:lnSpc>
                <a:spcPct val="160000"/>
              </a:lnSpc>
              <a:buFont typeface="Wingdings" panose="05000000000000000000" pitchFamily="2" charset="2"/>
              <a:buChar char="Ø"/>
            </a:pPr>
            <a:r>
              <a:rPr lang="en-US" sz="9600" dirty="0">
                <a:solidFill>
                  <a:schemeClr val="tx1">
                    <a:lumMod val="95000"/>
                  </a:schemeClr>
                </a:solidFill>
              </a:rPr>
              <a:t>Week 5 (24-2-23): Finalizing circuit diagram with available components.</a:t>
            </a:r>
          </a:p>
          <a:p>
            <a:pPr>
              <a:lnSpc>
                <a:spcPct val="160000"/>
              </a:lnSpc>
              <a:buFont typeface="Wingdings" panose="05000000000000000000" pitchFamily="2" charset="2"/>
              <a:buChar char="Ø"/>
            </a:pPr>
            <a:r>
              <a:rPr lang="en-US" sz="9600" dirty="0">
                <a:solidFill>
                  <a:schemeClr val="tx1">
                    <a:lumMod val="95000"/>
                  </a:schemeClr>
                </a:solidFill>
              </a:rPr>
              <a:t>Week 6 (3-3-23): PCB Designing.</a:t>
            </a:r>
          </a:p>
          <a:p>
            <a:pPr>
              <a:lnSpc>
                <a:spcPct val="160000"/>
              </a:lnSpc>
              <a:buFont typeface="Wingdings" panose="05000000000000000000" pitchFamily="2" charset="2"/>
              <a:buChar char="Ø"/>
            </a:pPr>
            <a:r>
              <a:rPr lang="en-US" sz="9600" dirty="0">
                <a:solidFill>
                  <a:schemeClr val="tx1">
                    <a:lumMod val="95000"/>
                  </a:schemeClr>
                </a:solidFill>
              </a:rPr>
              <a:t>Week 7 (10-3-23): Purchased Enclosure and adjusted PCB size.</a:t>
            </a:r>
          </a:p>
          <a:p>
            <a:pPr>
              <a:lnSpc>
                <a:spcPct val="160000"/>
              </a:lnSpc>
              <a:buFont typeface="Wingdings" panose="05000000000000000000" pitchFamily="2" charset="2"/>
              <a:buChar char="Ø"/>
            </a:pPr>
            <a:r>
              <a:rPr lang="en-US" sz="9600" dirty="0">
                <a:solidFill>
                  <a:schemeClr val="tx1">
                    <a:lumMod val="95000"/>
                  </a:schemeClr>
                </a:solidFill>
              </a:rPr>
              <a:t>Week 8 (17-3-23): Finalizing PCB Artwork.</a:t>
            </a:r>
            <a:br>
              <a:rPr lang="en-US" sz="4200" dirty="0">
                <a:solidFill>
                  <a:schemeClr val="tx1">
                    <a:lumMod val="95000"/>
                  </a:schemeClr>
                </a:solidFill>
              </a:rPr>
            </a:br>
            <a:endParaRPr lang="en-US" sz="4200" b="0" dirty="0">
              <a:solidFill>
                <a:schemeClr val="tx1">
                  <a:lumMod val="95000"/>
                </a:schemeClr>
              </a:solidFill>
              <a:effectLst/>
            </a:endParaRPr>
          </a:p>
          <a:p>
            <a:pPr marL="36900" indent="0">
              <a:buNone/>
            </a:pPr>
            <a:br>
              <a:rPr lang="en-US" sz="1400" dirty="0">
                <a:solidFill>
                  <a:schemeClr val="tx1">
                    <a:lumMod val="95000"/>
                  </a:schemeClr>
                </a:solidFill>
              </a:rPr>
            </a:br>
            <a:endParaRPr lang="en-US" sz="1800" b="0" i="0" u="none" strike="noStrike" dirty="0">
              <a:solidFill>
                <a:schemeClr val="tx1">
                  <a:lumMod val="95000"/>
                </a:schemeClr>
              </a:solidFill>
              <a:effectLst/>
              <a:latin typeface="Times New Roman" panose="02020603050405020304" pitchFamily="18" charset="0"/>
            </a:endParaRPr>
          </a:p>
          <a:p>
            <a:pPr marL="0" marR="812800" indent="0" algn="just" rtl="0">
              <a:spcBef>
                <a:spcPts val="0"/>
              </a:spcBef>
              <a:spcAft>
                <a:spcPts val="0"/>
              </a:spcAft>
              <a:buNone/>
            </a:pPr>
            <a:endParaRPr lang="en-US" sz="1050" b="0" dirty="0">
              <a:solidFill>
                <a:schemeClr val="tx1">
                  <a:lumMod val="95000"/>
                </a:schemeClr>
              </a:solidFill>
              <a:effectLst/>
            </a:endParaRPr>
          </a:p>
          <a:p>
            <a:pPr marL="36900" indent="0">
              <a:buNone/>
            </a:pPr>
            <a:br>
              <a:rPr lang="en-US" sz="1050" dirty="0"/>
            </a:br>
            <a:endParaRPr lang="en-US" sz="1200" b="0" dirty="0">
              <a:solidFill>
                <a:schemeClr val="tx1">
                  <a:lumMod val="95000"/>
                </a:schemeClr>
              </a:solidFill>
              <a:effectLst/>
            </a:endParaRPr>
          </a:p>
          <a:p>
            <a:pPr marL="36900" indent="0">
              <a:buNone/>
            </a:pPr>
            <a:br>
              <a:rPr lang="en-US" sz="1200" b="0" dirty="0">
                <a:effectLst/>
              </a:rPr>
            </a:br>
            <a:endParaRPr lang="en-IN" sz="1600" dirty="0">
              <a:solidFill>
                <a:schemeClr val="tx1">
                  <a:lumMod val="95000"/>
                </a:schemeClr>
              </a:solidFill>
            </a:endParaRPr>
          </a:p>
        </p:txBody>
      </p:sp>
    </p:spTree>
    <p:extLst>
      <p:ext uri="{BB962C8B-B14F-4D97-AF65-F5344CB8AC3E}">
        <p14:creationId xmlns:p14="http://schemas.microsoft.com/office/powerpoint/2010/main" val="318481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E27D-C7CA-C85E-AB85-ED06484C2F94}"/>
              </a:ext>
            </a:extLst>
          </p:cNvPr>
          <p:cNvSpPr>
            <a:spLocks noGrp="1"/>
          </p:cNvSpPr>
          <p:nvPr>
            <p:ph type="title"/>
          </p:nvPr>
        </p:nvSpPr>
        <p:spPr>
          <a:xfrm>
            <a:off x="913795" y="177282"/>
            <a:ext cx="10353762" cy="727787"/>
          </a:xfrm>
        </p:spPr>
        <p:txBody>
          <a:bodyPr>
            <a:normAutofit/>
          </a:bodyPr>
          <a:lstStyle/>
          <a:p>
            <a:r>
              <a:rPr lang="en-IN" dirty="0"/>
              <a:t>Schedule</a:t>
            </a:r>
          </a:p>
        </p:txBody>
      </p:sp>
      <p:sp>
        <p:nvSpPr>
          <p:cNvPr id="3" name="Content Placeholder 2">
            <a:extLst>
              <a:ext uri="{FF2B5EF4-FFF2-40B4-BE49-F238E27FC236}">
                <a16:creationId xmlns:a16="http://schemas.microsoft.com/office/drawing/2014/main" id="{21E4B892-BCB4-B311-A5B4-086C1202E0C5}"/>
              </a:ext>
            </a:extLst>
          </p:cNvPr>
          <p:cNvSpPr>
            <a:spLocks noGrp="1"/>
          </p:cNvSpPr>
          <p:nvPr>
            <p:ph idx="1"/>
          </p:nvPr>
        </p:nvSpPr>
        <p:spPr>
          <a:xfrm>
            <a:off x="274320" y="1007706"/>
            <a:ext cx="9479280" cy="5494694"/>
          </a:xfrm>
        </p:spPr>
        <p:txBody>
          <a:bodyPr>
            <a:normAutofit fontScale="25000" lnSpcReduction="20000"/>
          </a:bodyPr>
          <a:lstStyle/>
          <a:p>
            <a:pPr>
              <a:lnSpc>
                <a:spcPct val="160000"/>
              </a:lnSpc>
              <a:buFont typeface="Wingdings" panose="05000000000000000000" pitchFamily="2" charset="2"/>
              <a:buChar char="Ø"/>
            </a:pPr>
            <a:r>
              <a:rPr lang="en-US" sz="9600" dirty="0">
                <a:solidFill>
                  <a:schemeClr val="tx1">
                    <a:lumMod val="95000"/>
                  </a:schemeClr>
                </a:solidFill>
              </a:rPr>
              <a:t>Week 9 (2-43-23): Manufacturing PCB.</a:t>
            </a:r>
          </a:p>
          <a:p>
            <a:pPr>
              <a:lnSpc>
                <a:spcPct val="160000"/>
              </a:lnSpc>
              <a:buFont typeface="Wingdings" panose="05000000000000000000" pitchFamily="2" charset="2"/>
              <a:buChar char="Ø"/>
            </a:pPr>
            <a:r>
              <a:rPr lang="en-US" sz="9600" dirty="0">
                <a:solidFill>
                  <a:schemeClr val="tx1">
                    <a:lumMod val="95000"/>
                  </a:schemeClr>
                </a:solidFill>
              </a:rPr>
              <a:t>Week 10 (31-3-23): Assembling components on PCB and Testing.</a:t>
            </a:r>
          </a:p>
          <a:p>
            <a:pPr>
              <a:lnSpc>
                <a:spcPct val="160000"/>
              </a:lnSpc>
              <a:buFont typeface="Wingdings" panose="05000000000000000000" pitchFamily="2" charset="2"/>
              <a:buChar char="Ø"/>
            </a:pPr>
            <a:r>
              <a:rPr lang="en-US" sz="9600" dirty="0">
                <a:solidFill>
                  <a:schemeClr val="tx1">
                    <a:lumMod val="95000"/>
                  </a:schemeClr>
                </a:solidFill>
              </a:rPr>
              <a:t>Week 11 (8-4-23): Optimizing code and LCD Daughterboard design.</a:t>
            </a:r>
          </a:p>
          <a:p>
            <a:pPr>
              <a:lnSpc>
                <a:spcPct val="160000"/>
              </a:lnSpc>
              <a:buFont typeface="Wingdings" panose="05000000000000000000" pitchFamily="2" charset="2"/>
              <a:buChar char="Ø"/>
            </a:pPr>
            <a:r>
              <a:rPr lang="en-US" sz="9600" dirty="0">
                <a:solidFill>
                  <a:schemeClr val="tx1">
                    <a:lumMod val="95000"/>
                  </a:schemeClr>
                </a:solidFill>
              </a:rPr>
              <a:t>Week 12 (13-4-23): Code correction and testing.</a:t>
            </a:r>
          </a:p>
          <a:p>
            <a:pPr>
              <a:lnSpc>
                <a:spcPct val="160000"/>
              </a:lnSpc>
              <a:buFont typeface="Wingdings" panose="05000000000000000000" pitchFamily="2" charset="2"/>
              <a:buChar char="Ø"/>
            </a:pPr>
            <a:r>
              <a:rPr lang="en-US" sz="9600" dirty="0">
                <a:solidFill>
                  <a:schemeClr val="tx1">
                    <a:lumMod val="95000"/>
                  </a:schemeClr>
                </a:solidFill>
              </a:rPr>
              <a:t>Week 13 (21-4-23): Final PCB fitting in an enclosure and project review to guide.</a:t>
            </a:r>
          </a:p>
          <a:p>
            <a:pPr>
              <a:lnSpc>
                <a:spcPct val="160000"/>
              </a:lnSpc>
              <a:buFont typeface="Wingdings" panose="05000000000000000000" pitchFamily="2" charset="2"/>
              <a:buChar char="Ø"/>
            </a:pPr>
            <a:r>
              <a:rPr lang="en-US" sz="9600" dirty="0">
                <a:solidFill>
                  <a:schemeClr val="tx1">
                    <a:lumMod val="95000"/>
                  </a:schemeClr>
                </a:solidFill>
              </a:rPr>
              <a:t>Week 14 (3284-23): Project Presentation.</a:t>
            </a:r>
          </a:p>
          <a:p>
            <a:pPr marL="36900" indent="0">
              <a:lnSpc>
                <a:spcPct val="160000"/>
              </a:lnSpc>
              <a:buNone/>
            </a:pPr>
            <a:endParaRPr lang="en-US" sz="12800" dirty="0">
              <a:solidFill>
                <a:schemeClr val="tx1">
                  <a:lumMod val="95000"/>
                </a:schemeClr>
              </a:solidFill>
            </a:endParaRPr>
          </a:p>
          <a:p>
            <a:pPr marL="36900" indent="0">
              <a:lnSpc>
                <a:spcPct val="160000"/>
              </a:lnSpc>
              <a:buNone/>
            </a:pPr>
            <a:br>
              <a:rPr lang="en-US" sz="3400" dirty="0">
                <a:solidFill>
                  <a:schemeClr val="tx1">
                    <a:lumMod val="95000"/>
                  </a:schemeClr>
                </a:solidFill>
              </a:rPr>
            </a:br>
            <a:endParaRPr lang="en-US" sz="3400" b="0" dirty="0">
              <a:solidFill>
                <a:schemeClr val="tx1">
                  <a:lumMod val="95000"/>
                </a:schemeClr>
              </a:solidFill>
              <a:effectLst/>
            </a:endParaRPr>
          </a:p>
          <a:p>
            <a:pPr marL="36900" indent="0">
              <a:buNone/>
            </a:pPr>
            <a:br>
              <a:rPr lang="en-US" sz="1400" dirty="0">
                <a:solidFill>
                  <a:schemeClr val="tx1">
                    <a:lumMod val="95000"/>
                  </a:schemeClr>
                </a:solidFill>
              </a:rPr>
            </a:br>
            <a:endParaRPr lang="en-US" sz="1800" b="0" i="0" u="none" strike="noStrike" dirty="0">
              <a:solidFill>
                <a:schemeClr val="tx1">
                  <a:lumMod val="95000"/>
                </a:schemeClr>
              </a:solidFill>
              <a:effectLst/>
              <a:latin typeface="Times New Roman" panose="02020603050405020304" pitchFamily="18" charset="0"/>
            </a:endParaRPr>
          </a:p>
          <a:p>
            <a:pPr marL="0" marR="812800" indent="0" algn="just" rtl="0">
              <a:spcBef>
                <a:spcPts val="0"/>
              </a:spcBef>
              <a:spcAft>
                <a:spcPts val="0"/>
              </a:spcAft>
              <a:buNone/>
            </a:pPr>
            <a:endParaRPr lang="en-US" sz="1050" b="0" dirty="0">
              <a:solidFill>
                <a:schemeClr val="tx1">
                  <a:lumMod val="95000"/>
                </a:schemeClr>
              </a:solidFill>
              <a:effectLst/>
            </a:endParaRPr>
          </a:p>
          <a:p>
            <a:pPr marL="36900" indent="0">
              <a:buNone/>
            </a:pPr>
            <a:br>
              <a:rPr lang="en-US" sz="1050" dirty="0"/>
            </a:br>
            <a:endParaRPr lang="en-US" sz="1200" b="0" dirty="0">
              <a:solidFill>
                <a:schemeClr val="tx1">
                  <a:lumMod val="95000"/>
                </a:schemeClr>
              </a:solidFill>
              <a:effectLst/>
            </a:endParaRPr>
          </a:p>
          <a:p>
            <a:pPr marL="36900" indent="0">
              <a:buNone/>
            </a:pPr>
            <a:br>
              <a:rPr lang="en-US" sz="1200" b="0" dirty="0">
                <a:effectLst/>
              </a:rPr>
            </a:br>
            <a:endParaRPr lang="en-IN" sz="1600" dirty="0">
              <a:solidFill>
                <a:schemeClr val="tx1">
                  <a:lumMod val="95000"/>
                </a:schemeClr>
              </a:solidFill>
            </a:endParaRPr>
          </a:p>
        </p:txBody>
      </p:sp>
    </p:spTree>
    <p:extLst>
      <p:ext uri="{BB962C8B-B14F-4D97-AF65-F5344CB8AC3E}">
        <p14:creationId xmlns:p14="http://schemas.microsoft.com/office/powerpoint/2010/main" val="303438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484776" y="298579"/>
            <a:ext cx="4953841" cy="485192"/>
          </a:xfrm>
        </p:spPr>
        <p:txBody>
          <a:bodyPr anchor="b">
            <a:normAutofit/>
          </a:bodyPr>
          <a:lstStyle/>
          <a:p>
            <a:r>
              <a:rPr lang="en-US" sz="2400" dirty="0"/>
              <a:t>Outlines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484776" y="1026367"/>
            <a:ext cx="4819313" cy="5477070"/>
          </a:xfrm>
        </p:spPr>
        <p:txBody>
          <a:bodyPr anchor="t">
            <a:normAutofit lnSpcReduction="10000"/>
          </a:bodyPr>
          <a:lstStyle/>
          <a:p>
            <a:pPr lvl="0">
              <a:buFont typeface="Wingdings" panose="05000000000000000000" pitchFamily="2" charset="2"/>
              <a:buChar char="Ø"/>
            </a:pPr>
            <a:r>
              <a:rPr lang="en-US" sz="2400" dirty="0"/>
              <a:t>Introduction</a:t>
            </a:r>
          </a:p>
          <a:p>
            <a:pPr lvl="0">
              <a:buFont typeface="Wingdings" panose="05000000000000000000" pitchFamily="2" charset="2"/>
              <a:buChar char="Ø"/>
            </a:pPr>
            <a:r>
              <a:rPr lang="en-US" sz="2400" dirty="0"/>
              <a:t>Literature Survey</a:t>
            </a:r>
          </a:p>
          <a:p>
            <a:pPr lvl="0">
              <a:buFont typeface="Wingdings" panose="05000000000000000000" pitchFamily="2" charset="2"/>
              <a:buChar char="Ø"/>
            </a:pPr>
            <a:r>
              <a:rPr lang="en-US" sz="2400" dirty="0"/>
              <a:t>Tools Requirement</a:t>
            </a:r>
          </a:p>
          <a:p>
            <a:pPr lvl="0">
              <a:buFont typeface="Wingdings" panose="05000000000000000000" pitchFamily="2" charset="2"/>
              <a:buChar char="Ø"/>
            </a:pPr>
            <a:r>
              <a:rPr lang="en-US" sz="2400" dirty="0"/>
              <a:t>Specifications</a:t>
            </a:r>
          </a:p>
          <a:p>
            <a:pPr lvl="0">
              <a:buFont typeface="Wingdings" panose="05000000000000000000" pitchFamily="2" charset="2"/>
              <a:buChar char="Ø"/>
            </a:pPr>
            <a:r>
              <a:rPr lang="en-US" sz="2400" dirty="0"/>
              <a:t>Block Diagram and Working</a:t>
            </a:r>
          </a:p>
          <a:p>
            <a:pPr lvl="0">
              <a:buFont typeface="Wingdings" panose="05000000000000000000" pitchFamily="2" charset="2"/>
              <a:buChar char="Ø"/>
            </a:pPr>
            <a:r>
              <a:rPr lang="en-US" sz="2400" dirty="0"/>
              <a:t>Flowchart and Algorithm</a:t>
            </a:r>
          </a:p>
          <a:p>
            <a:pPr lvl="0">
              <a:buFont typeface="Wingdings" panose="05000000000000000000" pitchFamily="2" charset="2"/>
              <a:buChar char="Ø"/>
            </a:pPr>
            <a:r>
              <a:rPr lang="en-US" sz="2400" dirty="0"/>
              <a:t>Conclusion </a:t>
            </a:r>
          </a:p>
          <a:p>
            <a:pPr lvl="0">
              <a:buFont typeface="Wingdings" panose="05000000000000000000" pitchFamily="2" charset="2"/>
              <a:buChar char="Ø"/>
            </a:pPr>
            <a:r>
              <a:rPr lang="en-US" sz="2400" dirty="0"/>
              <a:t>Future Scope</a:t>
            </a:r>
          </a:p>
          <a:p>
            <a:pPr lvl="0">
              <a:buFont typeface="Wingdings" panose="05000000000000000000" pitchFamily="2" charset="2"/>
              <a:buChar char="Ø"/>
            </a:pPr>
            <a:r>
              <a:rPr lang="en-US" sz="2400" dirty="0"/>
              <a:t>Schedule</a:t>
            </a:r>
          </a:p>
          <a:p>
            <a:pPr lvl="0">
              <a:buFont typeface="Wingdings" panose="05000000000000000000" pitchFamily="2" charset="2"/>
              <a:buChar char="Ø"/>
            </a:pPr>
            <a:r>
              <a:rPr lang="en-US" sz="2400" dirty="0"/>
              <a:t>References</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182880"/>
            <a:ext cx="4538124" cy="690880"/>
          </a:xfrm>
        </p:spPr>
        <p:txBody>
          <a:bodyPr anchor="b">
            <a:normAutofit/>
          </a:bodyPr>
          <a:lstStyle/>
          <a:p>
            <a:r>
              <a:rPr lang="en-US" sz="4000" dirty="0"/>
              <a:t>References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400800" y="1168400"/>
            <a:ext cx="5364480" cy="5293359"/>
          </a:xfrm>
        </p:spPr>
        <p:txBody>
          <a:bodyPr anchor="t">
            <a:normAutofit/>
          </a:bodyPr>
          <a:lstStyle/>
          <a:p>
            <a:pPr>
              <a:buFont typeface="Wingdings" panose="05000000000000000000" pitchFamily="2" charset="2"/>
              <a:buChar char="q"/>
            </a:pPr>
            <a:r>
              <a:rPr lang="en-US" sz="2000" dirty="0"/>
              <a:t>Paul Horowitz, Winfield Hill, “Power Sources: Battery Types”, in The Art of Electronics, Second Edition, Pg. 920-931.</a:t>
            </a:r>
          </a:p>
          <a:p>
            <a:pPr>
              <a:buFont typeface="Wingdings" panose="05000000000000000000" pitchFamily="2" charset="2"/>
              <a:buChar char="q"/>
            </a:pPr>
            <a:r>
              <a:rPr lang="en-US" sz="2000" dirty="0"/>
              <a:t>D. P. Kothari, I.J. </a:t>
            </a:r>
            <a:r>
              <a:rPr lang="en-US" sz="2000" dirty="0" err="1"/>
              <a:t>Nagrath</a:t>
            </a:r>
            <a:r>
              <a:rPr lang="en-US" sz="2000" dirty="0"/>
              <a:t>, “Solar Energy &amp; its </a:t>
            </a:r>
            <a:r>
              <a:rPr lang="en-US" sz="2000" dirty="0" err="1"/>
              <a:t>Utilisation</a:t>
            </a:r>
            <a:r>
              <a:rPr lang="en-US" sz="2000" dirty="0"/>
              <a:t>”, in Modern Power System Analysis, Fourth Edition, Pg. 32-42.</a:t>
            </a:r>
          </a:p>
          <a:p>
            <a:pPr>
              <a:buFont typeface="Wingdings" panose="05000000000000000000" pitchFamily="2" charset="2"/>
              <a:buChar char="q"/>
            </a:pPr>
            <a:r>
              <a:rPr lang="en-US" sz="2000" dirty="0"/>
              <a:t>Paul Horowitz, Winfield Hill, “Solar Cells”, in The Art of Electronics, Second Edition, Pg. 932- 933.</a:t>
            </a:r>
            <a:endParaRPr lang="en-US" sz="2400" dirty="0"/>
          </a:p>
        </p:txBody>
      </p:sp>
    </p:spTree>
    <p:extLst>
      <p:ext uri="{BB962C8B-B14F-4D97-AF65-F5344CB8AC3E}">
        <p14:creationId xmlns:p14="http://schemas.microsoft.com/office/powerpoint/2010/main" val="3220728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E27D-C7CA-C85E-AB85-ED06484C2F94}"/>
              </a:ext>
            </a:extLst>
          </p:cNvPr>
          <p:cNvSpPr>
            <a:spLocks noGrp="1"/>
          </p:cNvSpPr>
          <p:nvPr>
            <p:ph type="title"/>
          </p:nvPr>
        </p:nvSpPr>
        <p:spPr>
          <a:xfrm>
            <a:off x="913795" y="158620"/>
            <a:ext cx="10353762" cy="653143"/>
          </a:xfrm>
        </p:spPr>
        <p:txBody>
          <a:bodyPr>
            <a:normAutofit fontScale="90000"/>
          </a:bodyPr>
          <a:lstStyle/>
          <a:p>
            <a:r>
              <a:rPr lang="en-IN" dirty="0"/>
              <a:t>Introduction</a:t>
            </a:r>
          </a:p>
        </p:txBody>
      </p:sp>
      <p:sp>
        <p:nvSpPr>
          <p:cNvPr id="3" name="Content Placeholder 2">
            <a:extLst>
              <a:ext uri="{FF2B5EF4-FFF2-40B4-BE49-F238E27FC236}">
                <a16:creationId xmlns:a16="http://schemas.microsoft.com/office/drawing/2014/main" id="{21E4B892-BCB4-B311-A5B4-086C1202E0C5}"/>
              </a:ext>
            </a:extLst>
          </p:cNvPr>
          <p:cNvSpPr>
            <a:spLocks noGrp="1"/>
          </p:cNvSpPr>
          <p:nvPr>
            <p:ph idx="1"/>
          </p:nvPr>
        </p:nvSpPr>
        <p:spPr>
          <a:xfrm>
            <a:off x="522514" y="1101012"/>
            <a:ext cx="11159413" cy="5505061"/>
          </a:xfrm>
        </p:spPr>
        <p:txBody>
          <a:bodyPr>
            <a:normAutofit/>
          </a:bodyPr>
          <a:lstStyle/>
          <a:p>
            <a:pPr marL="36900" indent="0">
              <a:buNone/>
            </a:pPr>
            <a:r>
              <a:rPr lang="en-IN" sz="2000" dirty="0"/>
              <a:t>            Maximum Power Point Tracking (MPPT) is a crucial technique employed in photovoltaic (PV) systems to optimize the power output of solar panels by dynamically adjusting the operating point to the MPPT under varying environmental conditions. The performance of MPPT algorithms can be influenced by various factors, including system design, algorithm selection, sensor accuracy, tracking speed, and adaptability to different environmental conditions. MPPT algorithms can be implemented in hardware using microcontrollers, digital signal processors (DSPs), or specialized MPPT controller ICs.</a:t>
            </a:r>
          </a:p>
          <a:p>
            <a:pPr marL="36900" indent="0">
              <a:buNone/>
            </a:pPr>
            <a:r>
              <a:rPr lang="en-IN" sz="2000" dirty="0"/>
              <a:t>Implementation of MPPT with QR topology requires careful consideration of circuit layout, component selection, and control strategy to achieve optimal performance.</a:t>
            </a:r>
          </a:p>
          <a:p>
            <a:pPr marL="36900" indent="0">
              <a:buNone/>
            </a:pPr>
            <a:r>
              <a:rPr lang="en-IN" sz="2000" dirty="0"/>
              <a:t>             An Opto-isolator also known as an optocoupler is an electronic device that provides electrical isolation between two circuits using light. It consists of an LED  (light-emitting diode) on one side and a photodetector (typically a phototransistor) on the other side.</a:t>
            </a:r>
          </a:p>
          <a:p>
            <a:pPr marL="36900" indent="0">
              <a:buNone/>
            </a:pPr>
            <a:r>
              <a:rPr lang="en-IN" sz="2000" dirty="0"/>
              <a:t>              A solid-state relay is an electronic switch that uses semiconductor devices (such as MOSFETs or thyristors) to control the flow of current without any mechanical parts. The SSR should have sufficient current and voltage ratings to handle the desired load.</a:t>
            </a:r>
          </a:p>
        </p:txBody>
      </p:sp>
    </p:spTree>
    <p:extLst>
      <p:ext uri="{BB962C8B-B14F-4D97-AF65-F5344CB8AC3E}">
        <p14:creationId xmlns:p14="http://schemas.microsoft.com/office/powerpoint/2010/main" val="79624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E27D-C7CA-C85E-AB85-ED06484C2F94}"/>
              </a:ext>
            </a:extLst>
          </p:cNvPr>
          <p:cNvSpPr>
            <a:spLocks noGrp="1"/>
          </p:cNvSpPr>
          <p:nvPr>
            <p:ph type="title"/>
          </p:nvPr>
        </p:nvSpPr>
        <p:spPr>
          <a:xfrm>
            <a:off x="913795" y="111760"/>
            <a:ext cx="10353762" cy="741680"/>
          </a:xfrm>
        </p:spPr>
        <p:txBody>
          <a:bodyPr>
            <a:normAutofit fontScale="90000"/>
          </a:bodyPr>
          <a:lstStyle/>
          <a:p>
            <a:r>
              <a:rPr lang="en-US" sz="4800" dirty="0"/>
              <a:t>Literature survey	</a:t>
            </a:r>
            <a:endParaRPr lang="en-IN" dirty="0"/>
          </a:p>
        </p:txBody>
      </p:sp>
      <p:sp>
        <p:nvSpPr>
          <p:cNvPr id="3" name="Content Placeholder 2">
            <a:extLst>
              <a:ext uri="{FF2B5EF4-FFF2-40B4-BE49-F238E27FC236}">
                <a16:creationId xmlns:a16="http://schemas.microsoft.com/office/drawing/2014/main" id="{21E4B892-BCB4-B311-A5B4-086C1202E0C5}"/>
              </a:ext>
            </a:extLst>
          </p:cNvPr>
          <p:cNvSpPr>
            <a:spLocks noGrp="1"/>
          </p:cNvSpPr>
          <p:nvPr>
            <p:ph idx="1"/>
          </p:nvPr>
        </p:nvSpPr>
        <p:spPr>
          <a:xfrm>
            <a:off x="426720" y="1016000"/>
            <a:ext cx="11308080" cy="5506720"/>
          </a:xfrm>
        </p:spPr>
        <p:txBody>
          <a:bodyPr/>
          <a:lstStyle/>
          <a:p>
            <a:pPr marL="36900" indent="0">
              <a:buNone/>
            </a:pPr>
            <a:r>
              <a:rPr lang="en-IN" dirty="0"/>
              <a:t>              The literature survey presents an overview of the Maximum Power Point Tracker, Controllable Opto-isolated Solid state outputs, and function scrolling on LCD. The journals were </a:t>
            </a:r>
            <a:r>
              <a:rPr lang="en-IN" dirty="0" err="1"/>
              <a:t>analyzed</a:t>
            </a:r>
            <a:r>
              <a:rPr lang="en-IN" dirty="0"/>
              <a:t> and content was presented with ideas that were focused on improvising the existing system and trying to implement a cost-efficient alternative to existing MPPTs.</a:t>
            </a:r>
            <a:r>
              <a:rPr lang="en-US" dirty="0"/>
              <a:t> IOT-based microcontrollers have been applied</a:t>
            </a:r>
            <a:r>
              <a:rPr lang="en-IN" dirty="0"/>
              <a:t> in domestic, medical, industrial, and security fields and in remote monitoring.</a:t>
            </a:r>
          </a:p>
          <a:p>
            <a:pPr marL="36900" indent="0">
              <a:buNone/>
            </a:pPr>
            <a:r>
              <a:rPr lang="en-IN" dirty="0"/>
              <a:t>              We have used the ESP32 microcontroller for controlling and monitoring all the ongoing operations and also used C and C++ programming languages as the whole ESP program environment is built on them and they are the most efficient programming languages for writing libraries and efficiently compiling the program.</a:t>
            </a:r>
          </a:p>
          <a:p>
            <a:pPr marL="36900" indent="0">
              <a:buNone/>
            </a:pPr>
            <a:r>
              <a:rPr lang="en-IN" dirty="0"/>
              <a:t>               A 16*2 character LCD placed atop the enclosure is used to display the voltage, current, and temperature parameters of the battery and produced voltage from the PV panels settings menu on the display voltage control.</a:t>
            </a:r>
          </a:p>
          <a:p>
            <a:pPr marL="36900" indent="0">
              <a:buNone/>
            </a:pPr>
            <a:endParaRPr lang="en-IN" dirty="0"/>
          </a:p>
        </p:txBody>
      </p:sp>
    </p:spTree>
    <p:extLst>
      <p:ext uri="{BB962C8B-B14F-4D97-AF65-F5344CB8AC3E}">
        <p14:creationId xmlns:p14="http://schemas.microsoft.com/office/powerpoint/2010/main" val="274437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132080"/>
            <a:ext cx="4538124" cy="640080"/>
          </a:xfrm>
        </p:spPr>
        <p:txBody>
          <a:bodyPr anchor="b">
            <a:normAutofit/>
          </a:bodyPr>
          <a:lstStyle/>
          <a:p>
            <a:r>
              <a:rPr lang="en-IN" sz="3200" dirty="0"/>
              <a:t>Requirement Tools</a:t>
            </a:r>
            <a:endParaRPr lang="en-US" sz="32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80480" y="1107441"/>
            <a:ext cx="5466080" cy="5537200"/>
          </a:xfrm>
        </p:spPr>
        <p:txBody>
          <a:bodyPr anchor="t">
            <a:normAutofit fontScale="77500" lnSpcReduction="20000"/>
          </a:bodyPr>
          <a:lstStyle/>
          <a:p>
            <a:pPr>
              <a:buFont typeface="Wingdings" panose="05000000000000000000" pitchFamily="2" charset="2"/>
              <a:buChar char="Ø"/>
            </a:pPr>
            <a:r>
              <a:rPr lang="en-US" sz="2400" dirty="0"/>
              <a:t>Software:- </a:t>
            </a:r>
          </a:p>
          <a:p>
            <a:pPr>
              <a:buFont typeface="Wingdings" panose="05000000000000000000" pitchFamily="2" charset="2"/>
              <a:buChar char="§"/>
            </a:pPr>
            <a:r>
              <a:rPr lang="en-US" sz="2400" dirty="0"/>
              <a:t>Proteus</a:t>
            </a:r>
          </a:p>
          <a:p>
            <a:pPr>
              <a:buFont typeface="Wingdings" panose="05000000000000000000" pitchFamily="2" charset="2"/>
              <a:buChar char="§"/>
            </a:pPr>
            <a:r>
              <a:rPr lang="en-US" sz="2400" dirty="0"/>
              <a:t>VS Code</a:t>
            </a:r>
          </a:p>
          <a:p>
            <a:pPr>
              <a:buFont typeface="Wingdings" panose="05000000000000000000" pitchFamily="2" charset="2"/>
              <a:buChar char="§"/>
            </a:pPr>
            <a:r>
              <a:rPr lang="en-US" sz="2400" dirty="0"/>
              <a:t>Platform IO Plugins</a:t>
            </a:r>
          </a:p>
          <a:p>
            <a:pPr>
              <a:buFont typeface="Wingdings" panose="05000000000000000000" pitchFamily="2" charset="2"/>
              <a:buChar char="§"/>
            </a:pPr>
            <a:r>
              <a:rPr lang="en-US" sz="2400" dirty="0"/>
              <a:t>Arduino IDE</a:t>
            </a:r>
          </a:p>
          <a:p>
            <a:pPr>
              <a:buFont typeface="Wingdings" panose="05000000000000000000" pitchFamily="2" charset="2"/>
              <a:buChar char="Ø"/>
            </a:pPr>
            <a:r>
              <a:rPr lang="en-US" sz="2400" dirty="0"/>
              <a:t>Hardware:- </a:t>
            </a:r>
          </a:p>
          <a:p>
            <a:pPr>
              <a:buFont typeface="Wingdings" panose="05000000000000000000" pitchFamily="2" charset="2"/>
              <a:buChar char="§"/>
            </a:pPr>
            <a:r>
              <a:rPr lang="en-US" sz="2400" dirty="0"/>
              <a:t>ESP32</a:t>
            </a:r>
          </a:p>
          <a:p>
            <a:pPr>
              <a:buFont typeface="Wingdings" panose="05000000000000000000" pitchFamily="2" charset="2"/>
              <a:buChar char="§"/>
            </a:pPr>
            <a:r>
              <a:rPr lang="en-US" sz="2400" dirty="0"/>
              <a:t>IR Receiver</a:t>
            </a:r>
          </a:p>
          <a:p>
            <a:pPr>
              <a:buFont typeface="Wingdings" panose="05000000000000000000" pitchFamily="2" charset="2"/>
              <a:buChar char="§"/>
            </a:pPr>
            <a:r>
              <a:rPr lang="en-US" sz="2400" dirty="0"/>
              <a:t>LM7805</a:t>
            </a:r>
          </a:p>
          <a:p>
            <a:pPr>
              <a:buFont typeface="Wingdings" panose="05000000000000000000" pitchFamily="2" charset="2"/>
              <a:buChar char="§"/>
            </a:pPr>
            <a:r>
              <a:rPr lang="en-US" sz="2400" dirty="0"/>
              <a:t>16*2 LCD</a:t>
            </a:r>
          </a:p>
          <a:p>
            <a:pPr>
              <a:buFont typeface="Wingdings" panose="05000000000000000000" pitchFamily="2" charset="2"/>
              <a:buChar char="§"/>
            </a:pPr>
            <a:r>
              <a:rPr lang="en-US" sz="2400" dirty="0"/>
              <a:t>6V lead acid battery</a:t>
            </a:r>
          </a:p>
          <a:p>
            <a:pPr>
              <a:buFont typeface="Wingdings" panose="05000000000000000000" pitchFamily="2" charset="2"/>
              <a:buChar char="§"/>
            </a:pPr>
            <a:r>
              <a:rPr lang="en-US" sz="2400" dirty="0"/>
              <a:t>IRFZ44</a:t>
            </a:r>
          </a:p>
          <a:p>
            <a:pPr>
              <a:buFont typeface="Wingdings" panose="05000000000000000000" pitchFamily="2" charset="2"/>
              <a:buChar char="§"/>
            </a:pPr>
            <a:r>
              <a:rPr lang="en-US" sz="2400" dirty="0"/>
              <a:t>Photovoltaic Panel </a:t>
            </a:r>
          </a:p>
          <a:p>
            <a:pPr>
              <a:buFont typeface="Wingdings" panose="05000000000000000000" pitchFamily="2" charset="2"/>
              <a:buChar char="§"/>
            </a:pPr>
            <a:r>
              <a:rPr lang="en-US" sz="2400" dirty="0"/>
              <a:t>2N2222A</a:t>
            </a:r>
          </a:p>
        </p:txBody>
      </p:sp>
    </p:spTree>
    <p:extLst>
      <p:ext uri="{BB962C8B-B14F-4D97-AF65-F5344CB8AC3E}">
        <p14:creationId xmlns:p14="http://schemas.microsoft.com/office/powerpoint/2010/main" val="280491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132080"/>
            <a:ext cx="4538124" cy="650240"/>
          </a:xfrm>
        </p:spPr>
        <p:txBody>
          <a:bodyPr anchor="b">
            <a:normAutofit/>
          </a:bodyPr>
          <a:lstStyle/>
          <a:p>
            <a:r>
              <a:rPr lang="en-IN" sz="3200" dirty="0"/>
              <a:t>Specifications</a:t>
            </a:r>
            <a:endParaRPr lang="en-US" sz="32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80480" y="914399"/>
            <a:ext cx="5466080" cy="5730242"/>
          </a:xfrm>
        </p:spPr>
        <p:txBody>
          <a:bodyPr anchor="t">
            <a:normAutofit lnSpcReduction="10000"/>
          </a:bodyPr>
          <a:lstStyle/>
          <a:p>
            <a:pPr>
              <a:buFont typeface="Wingdings" panose="05000000000000000000" pitchFamily="2" charset="2"/>
              <a:buChar char="Ø"/>
            </a:pPr>
            <a:r>
              <a:rPr lang="en-US" sz="2000" b="1" dirty="0"/>
              <a:t>ESP32: </a:t>
            </a:r>
          </a:p>
          <a:p>
            <a:pPr>
              <a:buFont typeface="Courier New" panose="02070309020205020404" pitchFamily="49" charset="0"/>
              <a:buChar char="o"/>
            </a:pPr>
            <a:r>
              <a:rPr lang="en-US" sz="2000" dirty="0"/>
              <a:t> Single or dual-core 32-bit LX6 Microprocessor with clock frequency up to 240 </a:t>
            </a:r>
            <a:r>
              <a:rPr lang="en-US" sz="2000" dirty="0" err="1"/>
              <a:t>MHz.</a:t>
            </a:r>
            <a:endParaRPr lang="en-US" sz="2000" dirty="0"/>
          </a:p>
          <a:p>
            <a:pPr>
              <a:buFont typeface="Courier New" panose="02070309020205020404" pitchFamily="49" charset="0"/>
              <a:buChar char="o"/>
            </a:pPr>
            <a:r>
              <a:rPr lang="en-US" sz="2000" dirty="0"/>
              <a:t>34 Programmable GPIOs.</a:t>
            </a:r>
          </a:p>
          <a:p>
            <a:pPr>
              <a:buFont typeface="Courier New" panose="02070309020205020404" pitchFamily="49" charset="0"/>
              <a:buChar char="o"/>
            </a:pPr>
            <a:r>
              <a:rPr lang="en-US" sz="2000" dirty="0"/>
              <a:t>Supports both Classic Bluetooth v4.2 and BLE specifications.</a:t>
            </a:r>
          </a:p>
          <a:p>
            <a:pPr>
              <a:buFont typeface="Courier New" panose="02070309020205020404" pitchFamily="49" charset="0"/>
              <a:buChar char="o"/>
            </a:pPr>
            <a:r>
              <a:rPr lang="en-US" sz="2000" dirty="0"/>
              <a:t>Motor PWM and up to 16 channels of LED.</a:t>
            </a:r>
          </a:p>
          <a:p>
            <a:pPr>
              <a:buFont typeface="Courier New" panose="02070309020205020404" pitchFamily="49" charset="0"/>
              <a:buChar char="o"/>
            </a:pPr>
            <a:r>
              <a:rPr lang="en-US" sz="2000" dirty="0"/>
              <a:t>Secure boot and flash encryption.</a:t>
            </a:r>
          </a:p>
          <a:p>
            <a:pPr>
              <a:buFont typeface="Wingdings" panose="05000000000000000000" pitchFamily="2" charset="2"/>
              <a:buChar char="Ø"/>
            </a:pPr>
            <a:r>
              <a:rPr lang="en-US" sz="2000" b="1" dirty="0"/>
              <a:t>IR Receiver:</a:t>
            </a:r>
          </a:p>
          <a:p>
            <a:pPr>
              <a:buFont typeface="Courier New" panose="02070309020205020404" pitchFamily="49" charset="0"/>
              <a:buChar char="o"/>
            </a:pPr>
            <a:r>
              <a:rPr lang="en-US" sz="2000" dirty="0"/>
              <a:t>Receives data at 38kHz of carrier frequency.</a:t>
            </a:r>
          </a:p>
          <a:p>
            <a:pPr>
              <a:buFont typeface="Courier New" panose="02070309020205020404" pitchFamily="49" charset="0"/>
              <a:buChar char="o"/>
            </a:pPr>
            <a:r>
              <a:rPr lang="en-US" sz="2000" dirty="0"/>
              <a:t>The data rate of TSOP1738 is up to 2400bps.</a:t>
            </a:r>
          </a:p>
          <a:p>
            <a:pPr>
              <a:buFont typeface="Courier New" panose="02070309020205020404" pitchFamily="49" charset="0"/>
              <a:buChar char="o"/>
            </a:pPr>
            <a:r>
              <a:rPr lang="en-US" sz="2000" dirty="0"/>
              <a:t>TSOP is used to receive data that supports various transmitter code.</a:t>
            </a:r>
          </a:p>
          <a:p>
            <a:pPr marL="36900" indent="0">
              <a:buNone/>
            </a:pPr>
            <a:endParaRPr lang="en-US" sz="2400" dirty="0"/>
          </a:p>
        </p:txBody>
      </p:sp>
    </p:spTree>
    <p:extLst>
      <p:ext uri="{BB962C8B-B14F-4D97-AF65-F5344CB8AC3E}">
        <p14:creationId xmlns:p14="http://schemas.microsoft.com/office/powerpoint/2010/main" val="202389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132080"/>
            <a:ext cx="4538124" cy="538480"/>
          </a:xfrm>
        </p:spPr>
        <p:txBody>
          <a:bodyPr anchor="b">
            <a:normAutofit/>
          </a:bodyPr>
          <a:lstStyle/>
          <a:p>
            <a:r>
              <a:rPr lang="en-IN" sz="3200" dirty="0"/>
              <a:t>Specifications</a:t>
            </a:r>
            <a:endParaRPr lang="en-US" sz="32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80480" y="802639"/>
            <a:ext cx="5466080" cy="5842002"/>
          </a:xfrm>
        </p:spPr>
        <p:txBody>
          <a:bodyPr anchor="t">
            <a:normAutofit lnSpcReduction="10000"/>
          </a:bodyPr>
          <a:lstStyle/>
          <a:p>
            <a:pPr>
              <a:buFont typeface="Wingdings" panose="05000000000000000000" pitchFamily="2" charset="2"/>
              <a:buChar char="Ø"/>
            </a:pPr>
            <a:r>
              <a:rPr lang="en-US" sz="2000" b="1" dirty="0"/>
              <a:t>4V Acid Battery</a:t>
            </a:r>
            <a:r>
              <a:rPr lang="en-US" sz="2400" b="1" dirty="0"/>
              <a:t>:</a:t>
            </a:r>
          </a:p>
          <a:p>
            <a:pPr>
              <a:buFont typeface="Courier New" panose="02070309020205020404" pitchFamily="49" charset="0"/>
              <a:buChar char="o"/>
            </a:pPr>
            <a:r>
              <a:rPr lang="en-US" sz="2000" dirty="0"/>
              <a:t> It is a Valve-regulated lead-acid battery.</a:t>
            </a:r>
          </a:p>
          <a:p>
            <a:pPr>
              <a:buFont typeface="Courier New" panose="02070309020205020404" pitchFamily="49" charset="0"/>
              <a:buChar char="o"/>
            </a:pPr>
            <a:r>
              <a:rPr lang="en-US" sz="2000" dirty="0"/>
              <a:t>Nominal voltage: 4V.</a:t>
            </a:r>
          </a:p>
          <a:p>
            <a:pPr>
              <a:buFont typeface="Courier New" panose="02070309020205020404" pitchFamily="49" charset="0"/>
              <a:buChar char="o"/>
            </a:pPr>
            <a:r>
              <a:rPr lang="en-US" sz="2000" dirty="0"/>
              <a:t>Nominal capacity: 1Ah.</a:t>
            </a:r>
          </a:p>
          <a:p>
            <a:pPr>
              <a:buFont typeface="Courier New" panose="02070309020205020404" pitchFamily="49" charset="0"/>
              <a:buChar char="o"/>
            </a:pPr>
            <a:r>
              <a:rPr lang="en-US" sz="2000" dirty="0"/>
              <a:t>Charging Voltage: 4.8V to 5.2V.</a:t>
            </a:r>
          </a:p>
          <a:p>
            <a:pPr>
              <a:buFont typeface="Courier New" panose="02070309020205020404" pitchFamily="49" charset="0"/>
              <a:buChar char="o"/>
            </a:pPr>
            <a:r>
              <a:rPr lang="en-US" sz="2000" dirty="0"/>
              <a:t>Long-lasting battery and minimal maintenance required.</a:t>
            </a:r>
          </a:p>
          <a:p>
            <a:pPr>
              <a:buFont typeface="Wingdings" panose="05000000000000000000" pitchFamily="2" charset="2"/>
              <a:buChar char="Ø"/>
            </a:pPr>
            <a:r>
              <a:rPr lang="en-US" sz="2000" b="1" dirty="0"/>
              <a:t>LM7805:</a:t>
            </a:r>
          </a:p>
          <a:p>
            <a:pPr>
              <a:buFont typeface="Courier New" panose="02070309020205020404" pitchFamily="49" charset="0"/>
              <a:buChar char="o"/>
            </a:pPr>
            <a:r>
              <a:rPr lang="en-US" sz="2000" dirty="0"/>
              <a:t>3-terminal Regulators.</a:t>
            </a:r>
          </a:p>
          <a:p>
            <a:pPr>
              <a:buFont typeface="Courier New" panose="02070309020205020404" pitchFamily="49" charset="0"/>
              <a:buChar char="o"/>
            </a:pPr>
            <a:r>
              <a:rPr lang="en-US" sz="2000" dirty="0"/>
              <a:t>Output Current up to 1.5A.</a:t>
            </a:r>
          </a:p>
          <a:p>
            <a:pPr>
              <a:buFont typeface="Courier New" panose="02070309020205020404" pitchFamily="49" charset="0"/>
              <a:buChar char="o"/>
            </a:pPr>
            <a:r>
              <a:rPr lang="en-US" sz="2000" dirty="0"/>
              <a:t>Internal Thermal-Overload Protection.</a:t>
            </a:r>
          </a:p>
          <a:p>
            <a:pPr>
              <a:buFont typeface="Courier New" panose="02070309020205020404" pitchFamily="49" charset="0"/>
              <a:buChar char="o"/>
            </a:pPr>
            <a:r>
              <a:rPr lang="en-US" sz="2000" dirty="0"/>
              <a:t>High Power-Dissipation Capability.</a:t>
            </a:r>
          </a:p>
          <a:p>
            <a:pPr>
              <a:buFont typeface="Courier New" panose="02070309020205020404" pitchFamily="49" charset="0"/>
              <a:buChar char="o"/>
            </a:pPr>
            <a:r>
              <a:rPr lang="en-US" sz="2000" dirty="0"/>
              <a:t>Internal Short-Circuit Current Limiting.</a:t>
            </a:r>
          </a:p>
          <a:p>
            <a:pPr>
              <a:buFont typeface="Courier New" panose="02070309020205020404" pitchFamily="49" charset="0"/>
              <a:buChar char="o"/>
            </a:pPr>
            <a:endParaRPr lang="en-US" sz="2000" dirty="0"/>
          </a:p>
          <a:p>
            <a:pPr>
              <a:buFont typeface="Courier New" panose="02070309020205020404" pitchFamily="49" charset="0"/>
              <a:buChar char="o"/>
            </a:pPr>
            <a:endParaRPr lang="en-US" sz="2000" dirty="0"/>
          </a:p>
        </p:txBody>
      </p:sp>
    </p:spTree>
    <p:extLst>
      <p:ext uri="{BB962C8B-B14F-4D97-AF65-F5344CB8AC3E}">
        <p14:creationId xmlns:p14="http://schemas.microsoft.com/office/powerpoint/2010/main" val="264673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132080"/>
            <a:ext cx="4538124" cy="589280"/>
          </a:xfrm>
        </p:spPr>
        <p:txBody>
          <a:bodyPr anchor="b">
            <a:normAutofit/>
          </a:bodyPr>
          <a:lstStyle/>
          <a:p>
            <a:r>
              <a:rPr lang="en-IN" sz="3200" dirty="0"/>
              <a:t>Specifications</a:t>
            </a:r>
            <a:endParaRPr lang="en-US" sz="32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80480" y="853439"/>
            <a:ext cx="5466080" cy="5791202"/>
          </a:xfrm>
        </p:spPr>
        <p:txBody>
          <a:bodyPr anchor="t">
            <a:normAutofit/>
          </a:bodyPr>
          <a:lstStyle/>
          <a:p>
            <a:pPr>
              <a:buFont typeface="Wingdings" panose="05000000000000000000" pitchFamily="2" charset="2"/>
              <a:buChar char="Ø"/>
            </a:pPr>
            <a:r>
              <a:rPr lang="en-US" sz="2000" b="1" dirty="0"/>
              <a:t>IRFZ44:</a:t>
            </a:r>
          </a:p>
          <a:p>
            <a:pPr>
              <a:buFont typeface="Courier New" panose="02070309020205020404" pitchFamily="49" charset="0"/>
              <a:buChar char="o"/>
            </a:pPr>
            <a:r>
              <a:rPr lang="en-US" sz="2000" dirty="0"/>
              <a:t>The minimum gate threshold voltage is 2V.</a:t>
            </a:r>
          </a:p>
          <a:p>
            <a:pPr>
              <a:buFont typeface="Courier New" panose="02070309020205020404" pitchFamily="49" charset="0"/>
              <a:buChar char="o"/>
            </a:pPr>
            <a:r>
              <a:rPr lang="en-US" sz="2000" dirty="0"/>
              <a:t>Maximum gate threshold voltage is 4V.</a:t>
            </a:r>
          </a:p>
          <a:p>
            <a:pPr>
              <a:buFont typeface="Courier New" panose="02070309020205020404" pitchFamily="49" charset="0"/>
              <a:buChar char="o"/>
            </a:pPr>
            <a:r>
              <a:rPr lang="en-US" sz="2000" dirty="0"/>
              <a:t>Pulsed Drain Current (ID peak) is 160A.</a:t>
            </a:r>
          </a:p>
          <a:p>
            <a:pPr>
              <a:buFont typeface="Courier New" panose="02070309020205020404" pitchFamily="49" charset="0"/>
              <a:buChar char="o"/>
            </a:pPr>
            <a:r>
              <a:rPr lang="en-US" sz="2000" dirty="0"/>
              <a:t>Continuous Drain Current (ID)IS 49A at 25</a:t>
            </a:r>
            <a:r>
              <a:rPr lang="en-IN" sz="1600" b="1" i="0" dirty="0">
                <a:solidFill>
                  <a:schemeClr val="tx1">
                    <a:lumMod val="85000"/>
                  </a:schemeClr>
                </a:solidFill>
                <a:effectLst/>
                <a:latin typeface="arial" panose="020B0604020202020204" pitchFamily="34" charset="0"/>
              </a:rPr>
              <a:t>°</a:t>
            </a:r>
            <a:r>
              <a:rPr lang="en-IN" sz="2000" i="0" dirty="0">
                <a:solidFill>
                  <a:schemeClr val="tx1">
                    <a:lumMod val="85000"/>
                  </a:schemeClr>
                </a:solidFill>
                <a:effectLst/>
                <a:latin typeface="+mj-lt"/>
              </a:rPr>
              <a:t>C</a:t>
            </a:r>
          </a:p>
          <a:p>
            <a:pPr>
              <a:buFont typeface="Courier New" panose="02070309020205020404" pitchFamily="49" charset="0"/>
              <a:buChar char="o"/>
            </a:pPr>
            <a:r>
              <a:rPr lang="en-IN" sz="2000" dirty="0">
                <a:solidFill>
                  <a:schemeClr val="tx1">
                    <a:lumMod val="85000"/>
                  </a:schemeClr>
                </a:solidFill>
                <a:effectLst/>
                <a:latin typeface="+mj-lt"/>
              </a:rPr>
              <a:t>Small signal N-Channel MOSFET.</a:t>
            </a:r>
          </a:p>
          <a:p>
            <a:pPr marL="36900" indent="0">
              <a:buNone/>
            </a:pPr>
            <a:endParaRPr lang="en-US" sz="2000" dirty="0">
              <a:solidFill>
                <a:schemeClr val="tx1">
                  <a:lumMod val="85000"/>
                </a:schemeClr>
              </a:solidFill>
              <a:latin typeface="+mj-lt"/>
            </a:endParaRPr>
          </a:p>
        </p:txBody>
      </p:sp>
    </p:spTree>
    <p:extLst>
      <p:ext uri="{BB962C8B-B14F-4D97-AF65-F5344CB8AC3E}">
        <p14:creationId xmlns:p14="http://schemas.microsoft.com/office/powerpoint/2010/main" val="424661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E27D-C7CA-C85E-AB85-ED06484C2F94}"/>
              </a:ext>
            </a:extLst>
          </p:cNvPr>
          <p:cNvSpPr>
            <a:spLocks noGrp="1"/>
          </p:cNvSpPr>
          <p:nvPr>
            <p:ph type="title"/>
          </p:nvPr>
        </p:nvSpPr>
        <p:spPr>
          <a:xfrm>
            <a:off x="913795" y="130629"/>
            <a:ext cx="10353762" cy="625151"/>
          </a:xfrm>
        </p:spPr>
        <p:txBody>
          <a:bodyPr>
            <a:normAutofit fontScale="90000"/>
          </a:bodyPr>
          <a:lstStyle/>
          <a:p>
            <a:r>
              <a:rPr lang="en-IN" dirty="0"/>
              <a:t>Block Diagram and Working</a:t>
            </a:r>
          </a:p>
        </p:txBody>
      </p:sp>
      <p:pic>
        <p:nvPicPr>
          <p:cNvPr id="5" name="Content Placeholder 4" descr="A diagram of a power supply system">
            <a:extLst>
              <a:ext uri="{FF2B5EF4-FFF2-40B4-BE49-F238E27FC236}">
                <a16:creationId xmlns:a16="http://schemas.microsoft.com/office/drawing/2014/main" id="{9559BD19-6308-AB04-4F6F-9180ADFD0164}"/>
              </a:ext>
            </a:extLst>
          </p:cNvPr>
          <p:cNvPicPr>
            <a:picLocks noGrp="1" noChangeAspect="1"/>
          </p:cNvPicPr>
          <p:nvPr>
            <p:ph idx="1"/>
          </p:nvPr>
        </p:nvPicPr>
        <p:blipFill>
          <a:blip r:embed="rId2"/>
          <a:stretch>
            <a:fillRect/>
          </a:stretch>
        </p:blipFill>
        <p:spPr>
          <a:xfrm>
            <a:off x="3401219" y="1176338"/>
            <a:ext cx="5373687" cy="5373687"/>
          </a:xfrm>
        </p:spPr>
      </p:pic>
    </p:spTree>
    <p:extLst>
      <p:ext uri="{BB962C8B-B14F-4D97-AF65-F5344CB8AC3E}">
        <p14:creationId xmlns:p14="http://schemas.microsoft.com/office/powerpoint/2010/main" val="886056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{8D027F19-CAFA-4B16-AF03-5999581F491E}tf55705232_win32</Template>
  <TotalTime>1268</TotalTime>
  <Words>1338</Words>
  <Application>Microsoft Office PowerPoint</Application>
  <PresentationFormat>Widescreen</PresentationFormat>
  <Paragraphs>127</Paragraphs>
  <Slides>20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Goudy Old Style</vt:lpstr>
      <vt:lpstr>Times New Roman</vt:lpstr>
      <vt:lpstr>Wingdings</vt:lpstr>
      <vt:lpstr>Wingdings 2</vt:lpstr>
      <vt:lpstr>SlateVTI</vt:lpstr>
      <vt:lpstr>Marathwada Mitra Mandal’s  College Of Engineering Pune   Accredited with ‘A++' Grade by NAAC</vt:lpstr>
      <vt:lpstr>Outlines</vt:lpstr>
      <vt:lpstr>Introduction</vt:lpstr>
      <vt:lpstr>Literature survey </vt:lpstr>
      <vt:lpstr>Requirement Tools</vt:lpstr>
      <vt:lpstr>Specifications</vt:lpstr>
      <vt:lpstr>Specifications</vt:lpstr>
      <vt:lpstr>Specifications</vt:lpstr>
      <vt:lpstr>Block Diagram and Working</vt:lpstr>
      <vt:lpstr>Working</vt:lpstr>
      <vt:lpstr>Circuit Diagram</vt:lpstr>
      <vt:lpstr>PCB Artwork of Main Board</vt:lpstr>
      <vt:lpstr>PCB Layout of LCD Daughterboard</vt:lpstr>
      <vt:lpstr>3D Render of Main Board</vt:lpstr>
      <vt:lpstr>3D Render of LCD Daughterboard</vt:lpstr>
      <vt:lpstr>Conclusion</vt:lpstr>
      <vt:lpstr>Future Scope </vt:lpstr>
      <vt:lpstr>Schedule</vt:lpstr>
      <vt:lpstr>Schedule</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Marathwada Mitra Mandal’s College Of Engineering Pune   Accredited with ‘A++' Grade by NAAC</dc:title>
  <dc:creator>Mansi Veer</dc:creator>
  <cp:lastModifiedBy>advaitthale98@gmail.com</cp:lastModifiedBy>
  <cp:revision>4</cp:revision>
  <dcterms:created xsi:type="dcterms:W3CDTF">2023-05-17T19:06:55Z</dcterms:created>
  <dcterms:modified xsi:type="dcterms:W3CDTF">2023-05-19T04:58:49Z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