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 k" initials="dk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5"/>
    <p:restoredTop sz="94599"/>
  </p:normalViewPr>
  <p:slideViewPr>
    <p:cSldViewPr snapToGrid="0" snapToObjects="1">
      <p:cViewPr>
        <p:scale>
          <a:sx n="100" d="100"/>
          <a:sy n="100" d="100"/>
        </p:scale>
        <p:origin x="10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661F72-ACB9-6745-9390-8FE791D967F1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1B4FBE-E89A-E449-A21D-404E29BDD582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Mode turned on</a:t>
          </a:r>
        </a:p>
        <a:p>
          <a:r>
            <a:rPr lang="en-US" dirty="0" smtClean="0">
              <a:solidFill>
                <a:srgbClr val="C00000"/>
              </a:solidFill>
            </a:rPr>
            <a:t>“Let’s Learn Colors”</a:t>
          </a:r>
          <a:endParaRPr lang="en-US" dirty="0"/>
        </a:p>
      </dgm:t>
    </dgm:pt>
    <dgm:pt modelId="{F47B0980-11BA-8B4F-8F2B-8E01100EECB3}" type="parTrans" cxnId="{5DCB3010-F0DF-6D4A-8762-71DF6E7B98FC}">
      <dgm:prSet/>
      <dgm:spPr/>
      <dgm:t>
        <a:bodyPr/>
        <a:lstStyle/>
        <a:p>
          <a:endParaRPr lang="en-US"/>
        </a:p>
      </dgm:t>
    </dgm:pt>
    <dgm:pt modelId="{ECBE0DF5-7E6A-F547-A963-37F304054D60}" type="sibTrans" cxnId="{5DCB3010-F0DF-6D4A-8762-71DF6E7B98FC}">
      <dgm:prSet/>
      <dgm:spPr/>
      <dgm:t>
        <a:bodyPr/>
        <a:lstStyle/>
        <a:p>
          <a:endParaRPr lang="en-US"/>
        </a:p>
      </dgm:t>
    </dgm:pt>
    <dgm:pt modelId="{4C9CCF13-E29E-AE48-B267-5A047924A301}">
      <dgm:prSet phldrT="[Text]"/>
      <dgm:spPr/>
      <dgm:t>
        <a:bodyPr/>
        <a:lstStyle/>
        <a:p>
          <a:endParaRPr lang="en-US" dirty="0"/>
        </a:p>
      </dgm:t>
    </dgm:pt>
    <dgm:pt modelId="{A5BA37C2-9CE5-8245-983D-65DF93C505A6}" type="parTrans" cxnId="{44F1DDA5-B116-CF49-ADA3-24A1FCCA1EE0}">
      <dgm:prSet/>
      <dgm:spPr/>
      <dgm:t>
        <a:bodyPr/>
        <a:lstStyle/>
        <a:p>
          <a:endParaRPr lang="en-US"/>
        </a:p>
      </dgm:t>
    </dgm:pt>
    <dgm:pt modelId="{43F20FC7-E034-DA46-92CE-18BA1BB83350}" type="sibTrans" cxnId="{44F1DDA5-B116-CF49-ADA3-24A1FCCA1EE0}">
      <dgm:prSet/>
      <dgm:spPr/>
      <dgm:t>
        <a:bodyPr/>
        <a:lstStyle/>
        <a:p>
          <a:endParaRPr lang="en-US"/>
        </a:p>
      </dgm:t>
    </dgm:pt>
    <dgm:pt modelId="{703A6D0F-0427-4A4B-958C-3C992C67B49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F70D173-74DE-AD43-97D7-859DA681A25F}" type="parTrans" cxnId="{325702D0-ABCA-FF46-A1AD-100B71EC9767}">
      <dgm:prSet/>
      <dgm:spPr/>
      <dgm:t>
        <a:bodyPr/>
        <a:lstStyle/>
        <a:p>
          <a:endParaRPr lang="en-US"/>
        </a:p>
      </dgm:t>
    </dgm:pt>
    <dgm:pt modelId="{D1D797A4-2511-854D-952A-00561FE9B804}" type="sibTrans" cxnId="{325702D0-ABCA-FF46-A1AD-100B71EC9767}">
      <dgm:prSet/>
      <dgm:spPr/>
      <dgm:t>
        <a:bodyPr/>
        <a:lstStyle/>
        <a:p>
          <a:endParaRPr lang="en-US"/>
        </a:p>
      </dgm:t>
    </dgm:pt>
    <dgm:pt modelId="{F03EC478-3381-3346-A1DA-2CF7D75BE198}">
      <dgm:prSet phldrT="[Text]"/>
      <dgm:spPr/>
      <dgm:t>
        <a:bodyPr/>
        <a:lstStyle/>
        <a:p>
          <a:endParaRPr lang="en-US" dirty="0"/>
        </a:p>
      </dgm:t>
    </dgm:pt>
    <dgm:pt modelId="{DFE12991-F012-D840-8602-F670474A0D1F}" type="parTrans" cxnId="{10D1C8BC-6C9A-1C4B-8B6D-ACC094029341}">
      <dgm:prSet/>
      <dgm:spPr/>
      <dgm:t>
        <a:bodyPr/>
        <a:lstStyle/>
        <a:p>
          <a:endParaRPr lang="en-US"/>
        </a:p>
      </dgm:t>
    </dgm:pt>
    <dgm:pt modelId="{228FDEEA-14B6-5D42-82F2-47C3D076A8AC}" type="sibTrans" cxnId="{10D1C8BC-6C9A-1C4B-8B6D-ACC094029341}">
      <dgm:prSet/>
      <dgm:spPr/>
      <dgm:t>
        <a:bodyPr/>
        <a:lstStyle/>
        <a:p>
          <a:endParaRPr lang="en-US"/>
        </a:p>
      </dgm:t>
    </dgm:pt>
    <dgm:pt modelId="{19C6247A-7A9F-EC43-BEA3-C19586DCF67E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tx1"/>
              </a:solidFill>
            </a:rPr>
            <a:t>Toy is in its original color</a:t>
          </a:r>
          <a:endParaRPr lang="en-US" sz="1200" b="1" dirty="0">
            <a:solidFill>
              <a:schemeClr val="tx1"/>
            </a:solidFill>
          </a:endParaRPr>
        </a:p>
      </dgm:t>
    </dgm:pt>
    <dgm:pt modelId="{FFDE0248-FA5A-6F4E-B136-F03073300662}" type="parTrans" cxnId="{07200689-01A5-DD44-95F1-7F2AB491944A}">
      <dgm:prSet/>
      <dgm:spPr/>
      <dgm:t>
        <a:bodyPr/>
        <a:lstStyle/>
        <a:p>
          <a:endParaRPr lang="en-US"/>
        </a:p>
      </dgm:t>
    </dgm:pt>
    <dgm:pt modelId="{661BCE6B-662B-7442-A041-0995699FAEED}" type="sibTrans" cxnId="{07200689-01A5-DD44-95F1-7F2AB491944A}">
      <dgm:prSet/>
      <dgm:spPr/>
      <dgm:t>
        <a:bodyPr/>
        <a:lstStyle/>
        <a:p>
          <a:endParaRPr lang="en-US"/>
        </a:p>
      </dgm:t>
    </dgm:pt>
    <dgm:pt modelId="{123EC54F-7321-104F-BDE3-965424550951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500" dirty="0" smtClean="0">
              <a:solidFill>
                <a:schemeClr val="tx1"/>
              </a:solidFill>
            </a:rPr>
            <a:t>Child scans a surface</a:t>
          </a:r>
          <a:endParaRPr lang="en-US" sz="1500" dirty="0">
            <a:solidFill>
              <a:schemeClr val="tx1"/>
            </a:solidFill>
          </a:endParaRPr>
        </a:p>
      </dgm:t>
    </dgm:pt>
    <dgm:pt modelId="{FB5EADD1-DDD0-5A42-A568-7903DE05C5FA}" type="sibTrans" cxnId="{C4984F35-D235-1345-A904-E48EBDDBC55A}">
      <dgm:prSet/>
      <dgm:spPr/>
      <dgm:t>
        <a:bodyPr/>
        <a:lstStyle/>
        <a:p>
          <a:endParaRPr lang="en-US"/>
        </a:p>
      </dgm:t>
    </dgm:pt>
    <dgm:pt modelId="{B35F44BA-B063-AF40-8056-52B98875C4C9}" type="parTrans" cxnId="{C4984F35-D235-1345-A904-E48EBDDBC55A}">
      <dgm:prSet/>
      <dgm:spPr/>
      <dgm:t>
        <a:bodyPr/>
        <a:lstStyle/>
        <a:p>
          <a:endParaRPr lang="en-US"/>
        </a:p>
      </dgm:t>
    </dgm:pt>
    <dgm:pt modelId="{2872B286-3CA3-8242-B5CF-A4AD8B3B0657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Child does not scan a surface</a:t>
          </a:r>
          <a:endParaRPr lang="en-US" sz="1400" b="1" dirty="0">
            <a:solidFill>
              <a:schemeClr val="tx1"/>
            </a:solidFill>
          </a:endParaRPr>
        </a:p>
      </dgm:t>
    </dgm:pt>
    <dgm:pt modelId="{5DE49F71-F8FD-654C-AD30-370734EF0D33}" type="sibTrans" cxnId="{A9A73891-B2F5-D348-A9CC-68A740063124}">
      <dgm:prSet/>
      <dgm:spPr/>
      <dgm:t>
        <a:bodyPr/>
        <a:lstStyle/>
        <a:p>
          <a:endParaRPr lang="en-US"/>
        </a:p>
      </dgm:t>
    </dgm:pt>
    <dgm:pt modelId="{89F97DFF-54DE-9B4F-BBA7-9F238B2A1B6A}" type="parTrans" cxnId="{A9A73891-B2F5-D348-A9CC-68A740063124}">
      <dgm:prSet/>
      <dgm:spPr/>
      <dgm:t>
        <a:bodyPr/>
        <a:lstStyle/>
        <a:p>
          <a:endParaRPr lang="en-US"/>
        </a:p>
      </dgm:t>
    </dgm:pt>
    <dgm:pt modelId="{E17D06EB-B6CE-DF42-8B77-B92BC8588A17}" type="pres">
      <dgm:prSet presAssocID="{76661F72-ACB9-6745-9390-8FE791D967F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B972EEF-5C93-B64C-8B63-021EBBBEFA3B}" type="pres">
      <dgm:prSet presAssocID="{E11B4FBE-E89A-E449-A21D-404E29BDD582}" presName="composite" presStyleCnt="0"/>
      <dgm:spPr/>
    </dgm:pt>
    <dgm:pt modelId="{8901D1BF-953D-1245-854E-A79D9349BA54}" type="pres">
      <dgm:prSet presAssocID="{E11B4FBE-E89A-E449-A21D-404E29BDD582}" presName="bentUpArrow1" presStyleLbl="alignImgPlace1" presStyleIdx="0" presStyleCnt="3" custAng="5400000" custFlipHor="1" custScaleX="95748" custScaleY="224950" custLinFactX="-77726" custLinFactNeighborX="-100000" custLinFactNeighborY="-60471"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6BAD9615-AAE1-FD44-9ED0-BDE03BEEEEE1}" type="pres">
      <dgm:prSet presAssocID="{E11B4FBE-E89A-E449-A21D-404E29BDD582}" presName="ParentText" presStyleLbl="node1" presStyleIdx="0" presStyleCnt="4" custScaleX="168799" custScaleY="106857" custLinFactX="83681" custLinFactNeighborX="100000" custLinFactNeighborY="-44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864963-9658-494D-8009-D74040EC5CC3}" type="pres">
      <dgm:prSet presAssocID="{E11B4FBE-E89A-E449-A21D-404E29BDD582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73B89-69D9-FC4F-A362-C7F7CCD26FE4}" type="pres">
      <dgm:prSet presAssocID="{ECBE0DF5-7E6A-F547-A963-37F304054D60}" presName="sibTrans" presStyleCnt="0"/>
      <dgm:spPr/>
    </dgm:pt>
    <dgm:pt modelId="{4BF66D31-5D05-F042-9E53-5CCF2FB87629}" type="pres">
      <dgm:prSet presAssocID="{123EC54F-7321-104F-BDE3-965424550951}" presName="composite" presStyleCnt="0"/>
      <dgm:spPr/>
    </dgm:pt>
    <dgm:pt modelId="{C4A40F0C-2580-FB4B-8FD8-7EDECCEE1E87}" type="pres">
      <dgm:prSet presAssocID="{123EC54F-7321-104F-BDE3-965424550951}" presName="bentUpArrow1" presStyleLbl="alignImgPlace1" presStyleIdx="1" presStyleCnt="3" custScaleY="142243" custLinFactX="500000" custLinFactY="100000" custLinFactNeighborX="598596" custLinFactNeighborY="105142"/>
      <dgm:spPr>
        <a:solidFill>
          <a:schemeClr val="bg1"/>
        </a:solidFill>
      </dgm:spPr>
    </dgm:pt>
    <dgm:pt modelId="{F1DA2954-658A-934A-87AD-9F492450BCED}" type="pres">
      <dgm:prSet presAssocID="{123EC54F-7321-104F-BDE3-965424550951}" presName="ParentText" presStyleLbl="node1" presStyleIdx="1" presStyleCnt="4" custScaleX="184611" custScaleY="86783" custLinFactY="44953" custLinFactNeighborX="-98460" custLinFactNeighborY="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3CD841-1F14-4B4B-A604-53A562992961}" type="pres">
      <dgm:prSet presAssocID="{123EC54F-7321-104F-BDE3-965424550951}" presName="ChildText" presStyleLbl="revTx" presStyleIdx="1" presStyleCnt="4" custLinFactX="100000" custLinFactNeighborX="126650" custLinFactNeighborY="-204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C0DE1-905B-C148-89FF-61111546D815}" type="pres">
      <dgm:prSet presAssocID="{FB5EADD1-DDD0-5A42-A568-7903DE05C5FA}" presName="sibTrans" presStyleCnt="0"/>
      <dgm:spPr/>
    </dgm:pt>
    <dgm:pt modelId="{871D4977-88C3-774F-AB3A-D439F3882DEC}" type="pres">
      <dgm:prSet presAssocID="{19C6247A-7A9F-EC43-BEA3-C19586DCF67E}" presName="composite" presStyleCnt="0"/>
      <dgm:spPr/>
    </dgm:pt>
    <dgm:pt modelId="{8D6B405E-853C-A94E-8505-A984D1BB0C64}" type="pres">
      <dgm:prSet presAssocID="{19C6247A-7A9F-EC43-BEA3-C19586DCF67E}" presName="bentUpArrow1" presStyleLbl="alignImgPlace1" presStyleIdx="2" presStyleCnt="3" custAng="16200000" custFlipVert="1" custFlipHor="1" custScaleX="110162" custScaleY="236612" custLinFactX="-200000" custLinFactY="-200000" custLinFactNeighborX="-259866" custLinFactNeighborY="-230331"/>
      <dgm:spPr>
        <a:solidFill>
          <a:schemeClr val="bg1"/>
        </a:solidFill>
      </dgm:spPr>
    </dgm:pt>
    <dgm:pt modelId="{51F89473-A259-614C-B613-2A1E070CF23A}" type="pres">
      <dgm:prSet presAssocID="{19C6247A-7A9F-EC43-BEA3-C19586DCF67E}" presName="ParentText" presStyleLbl="node1" presStyleIdx="2" presStyleCnt="4" custLinFactNeighborX="18948" custLinFactNeighborY="-6781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AB756-086E-004F-8B5E-EDBD9DE0E2BE}" type="pres">
      <dgm:prSet presAssocID="{19C6247A-7A9F-EC43-BEA3-C19586DCF67E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40F4F56-BBE4-174C-B4FD-5A00D752F21A}" type="pres">
      <dgm:prSet presAssocID="{661BCE6B-662B-7442-A041-0995699FAEED}" presName="sibTrans" presStyleCnt="0"/>
      <dgm:spPr/>
    </dgm:pt>
    <dgm:pt modelId="{03084F1C-7859-4E4C-8891-A05B94B37A4A}" type="pres">
      <dgm:prSet presAssocID="{2872B286-3CA3-8242-B5CF-A4AD8B3B0657}" presName="composite" presStyleCnt="0"/>
      <dgm:spPr/>
    </dgm:pt>
    <dgm:pt modelId="{E6D239FD-C9F7-A049-A0D8-6CE95AF42FE9}" type="pres">
      <dgm:prSet presAssocID="{2872B286-3CA3-8242-B5CF-A4AD8B3B0657}" presName="ParentText" presStyleLbl="node1" presStyleIdx="3" presStyleCnt="4" custScaleX="182757" custLinFactY="-41675" custLinFactNeighborX="41616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4CF5B-3656-E940-B69A-7E728AF07F24}" type="pres">
      <dgm:prSet presAssocID="{2872B286-3CA3-8242-B5CF-A4AD8B3B0657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826845-5D54-054D-B4EA-BAC0F3AB9036}" type="presOf" srcId="{76661F72-ACB9-6745-9390-8FE791D967F1}" destId="{E17D06EB-B6CE-DF42-8B77-B92BC8588A17}" srcOrd="0" destOrd="0" presId="urn:microsoft.com/office/officeart/2005/8/layout/StepDownProcess"/>
    <dgm:cxn modelId="{C4984F35-D235-1345-A904-E48EBDDBC55A}" srcId="{76661F72-ACB9-6745-9390-8FE791D967F1}" destId="{123EC54F-7321-104F-BDE3-965424550951}" srcOrd="1" destOrd="0" parTransId="{B35F44BA-B063-AF40-8056-52B98875C4C9}" sibTransId="{FB5EADD1-DDD0-5A42-A568-7903DE05C5FA}"/>
    <dgm:cxn modelId="{9C727FC4-8B22-794F-B2C7-CE353395FE86}" type="presOf" srcId="{703A6D0F-0427-4A4B-958C-3C992C67B498}" destId="{C33CD841-1F14-4B4B-A604-53A562992961}" srcOrd="0" destOrd="0" presId="urn:microsoft.com/office/officeart/2005/8/layout/StepDownProcess"/>
    <dgm:cxn modelId="{AD068709-7AB7-074B-A2AE-207E27739BD9}" type="presOf" srcId="{4C9CCF13-E29E-AE48-B267-5A047924A301}" destId="{A5864963-9658-494D-8009-D74040EC5CC3}" srcOrd="0" destOrd="0" presId="urn:microsoft.com/office/officeart/2005/8/layout/StepDownProcess"/>
    <dgm:cxn modelId="{44F1DDA5-B116-CF49-ADA3-24A1FCCA1EE0}" srcId="{E11B4FBE-E89A-E449-A21D-404E29BDD582}" destId="{4C9CCF13-E29E-AE48-B267-5A047924A301}" srcOrd="0" destOrd="0" parTransId="{A5BA37C2-9CE5-8245-983D-65DF93C505A6}" sibTransId="{43F20FC7-E034-DA46-92CE-18BA1BB83350}"/>
    <dgm:cxn modelId="{656272C2-8611-BA49-B8E7-6B81DD7304C2}" type="presOf" srcId="{E11B4FBE-E89A-E449-A21D-404E29BDD582}" destId="{6BAD9615-AAE1-FD44-9ED0-BDE03BEEEEE1}" srcOrd="0" destOrd="0" presId="urn:microsoft.com/office/officeart/2005/8/layout/StepDownProcess"/>
    <dgm:cxn modelId="{325702D0-ABCA-FF46-A1AD-100B71EC9767}" srcId="{123EC54F-7321-104F-BDE3-965424550951}" destId="{703A6D0F-0427-4A4B-958C-3C992C67B498}" srcOrd="0" destOrd="0" parTransId="{BF70D173-74DE-AD43-97D7-859DA681A25F}" sibTransId="{D1D797A4-2511-854D-952A-00561FE9B804}"/>
    <dgm:cxn modelId="{10D1C8BC-6C9A-1C4B-8B6D-ACC094029341}" srcId="{2872B286-3CA3-8242-B5CF-A4AD8B3B0657}" destId="{F03EC478-3381-3346-A1DA-2CF7D75BE198}" srcOrd="0" destOrd="0" parTransId="{DFE12991-F012-D840-8602-F670474A0D1F}" sibTransId="{228FDEEA-14B6-5D42-82F2-47C3D076A8AC}"/>
    <dgm:cxn modelId="{07200689-01A5-DD44-95F1-7F2AB491944A}" srcId="{76661F72-ACB9-6745-9390-8FE791D967F1}" destId="{19C6247A-7A9F-EC43-BEA3-C19586DCF67E}" srcOrd="2" destOrd="0" parTransId="{FFDE0248-FA5A-6F4E-B136-F03073300662}" sibTransId="{661BCE6B-662B-7442-A041-0995699FAEED}"/>
    <dgm:cxn modelId="{5DCB3010-F0DF-6D4A-8762-71DF6E7B98FC}" srcId="{76661F72-ACB9-6745-9390-8FE791D967F1}" destId="{E11B4FBE-E89A-E449-A21D-404E29BDD582}" srcOrd="0" destOrd="0" parTransId="{F47B0980-11BA-8B4F-8F2B-8E01100EECB3}" sibTransId="{ECBE0DF5-7E6A-F547-A963-37F304054D60}"/>
    <dgm:cxn modelId="{4A92E441-68B1-E845-8FF1-1EA6003EAB98}" type="presOf" srcId="{F03EC478-3381-3346-A1DA-2CF7D75BE198}" destId="{4634CF5B-3656-E940-B69A-7E728AF07F24}" srcOrd="0" destOrd="0" presId="urn:microsoft.com/office/officeart/2005/8/layout/StepDownProcess"/>
    <dgm:cxn modelId="{4C89D532-056F-9944-8A60-C2012E786012}" type="presOf" srcId="{19C6247A-7A9F-EC43-BEA3-C19586DCF67E}" destId="{51F89473-A259-614C-B613-2A1E070CF23A}" srcOrd="0" destOrd="0" presId="urn:microsoft.com/office/officeart/2005/8/layout/StepDownProcess"/>
    <dgm:cxn modelId="{2D5FCD7E-6DB7-4849-9D9C-935EE3DAF2CB}" type="presOf" srcId="{123EC54F-7321-104F-BDE3-965424550951}" destId="{F1DA2954-658A-934A-87AD-9F492450BCED}" srcOrd="0" destOrd="0" presId="urn:microsoft.com/office/officeart/2005/8/layout/StepDownProcess"/>
    <dgm:cxn modelId="{A9A73891-B2F5-D348-A9CC-68A740063124}" srcId="{76661F72-ACB9-6745-9390-8FE791D967F1}" destId="{2872B286-3CA3-8242-B5CF-A4AD8B3B0657}" srcOrd="3" destOrd="0" parTransId="{89F97DFF-54DE-9B4F-BBA7-9F238B2A1B6A}" sibTransId="{5DE49F71-F8FD-654C-AD30-370734EF0D33}"/>
    <dgm:cxn modelId="{B9A2AD3A-3EF0-6442-8FE3-F7B1691C7F91}" type="presOf" srcId="{2872B286-3CA3-8242-B5CF-A4AD8B3B0657}" destId="{E6D239FD-C9F7-A049-A0D8-6CE95AF42FE9}" srcOrd="0" destOrd="0" presId="urn:microsoft.com/office/officeart/2005/8/layout/StepDownProcess"/>
    <dgm:cxn modelId="{18CD2B66-1A45-504D-9704-7770D112FC6C}" type="presParOf" srcId="{E17D06EB-B6CE-DF42-8B77-B92BC8588A17}" destId="{AB972EEF-5C93-B64C-8B63-021EBBBEFA3B}" srcOrd="0" destOrd="0" presId="urn:microsoft.com/office/officeart/2005/8/layout/StepDownProcess"/>
    <dgm:cxn modelId="{D5F6E420-9007-DC4B-B36A-E065D574B1B5}" type="presParOf" srcId="{AB972EEF-5C93-B64C-8B63-021EBBBEFA3B}" destId="{8901D1BF-953D-1245-854E-A79D9349BA54}" srcOrd="0" destOrd="0" presId="urn:microsoft.com/office/officeart/2005/8/layout/StepDownProcess"/>
    <dgm:cxn modelId="{CCFFC0DA-98B0-0D48-AF45-6F9B6A24DE2A}" type="presParOf" srcId="{AB972EEF-5C93-B64C-8B63-021EBBBEFA3B}" destId="{6BAD9615-AAE1-FD44-9ED0-BDE03BEEEEE1}" srcOrd="1" destOrd="0" presId="urn:microsoft.com/office/officeart/2005/8/layout/StepDownProcess"/>
    <dgm:cxn modelId="{C144A529-49AD-BA48-A554-DD2AFBA464B3}" type="presParOf" srcId="{AB972EEF-5C93-B64C-8B63-021EBBBEFA3B}" destId="{A5864963-9658-494D-8009-D74040EC5CC3}" srcOrd="2" destOrd="0" presId="urn:microsoft.com/office/officeart/2005/8/layout/StepDownProcess"/>
    <dgm:cxn modelId="{0C188295-64C1-1245-B40A-7D862EB3827E}" type="presParOf" srcId="{E17D06EB-B6CE-DF42-8B77-B92BC8588A17}" destId="{7D473B89-69D9-FC4F-A362-C7F7CCD26FE4}" srcOrd="1" destOrd="0" presId="urn:microsoft.com/office/officeart/2005/8/layout/StepDownProcess"/>
    <dgm:cxn modelId="{BA1EC3E2-175F-1A42-83AA-77341C025689}" type="presParOf" srcId="{E17D06EB-B6CE-DF42-8B77-B92BC8588A17}" destId="{4BF66D31-5D05-F042-9E53-5CCF2FB87629}" srcOrd="2" destOrd="0" presId="urn:microsoft.com/office/officeart/2005/8/layout/StepDownProcess"/>
    <dgm:cxn modelId="{ABD677DC-9CB3-8449-80B2-0D0F2B43A2E6}" type="presParOf" srcId="{4BF66D31-5D05-F042-9E53-5CCF2FB87629}" destId="{C4A40F0C-2580-FB4B-8FD8-7EDECCEE1E87}" srcOrd="0" destOrd="0" presId="urn:microsoft.com/office/officeart/2005/8/layout/StepDownProcess"/>
    <dgm:cxn modelId="{02D2C1DB-1677-D241-A253-460E6ECCA4F2}" type="presParOf" srcId="{4BF66D31-5D05-F042-9E53-5CCF2FB87629}" destId="{F1DA2954-658A-934A-87AD-9F492450BCED}" srcOrd="1" destOrd="0" presId="urn:microsoft.com/office/officeart/2005/8/layout/StepDownProcess"/>
    <dgm:cxn modelId="{B0F1F417-8156-BC4B-BE27-1964D5E6EDAD}" type="presParOf" srcId="{4BF66D31-5D05-F042-9E53-5CCF2FB87629}" destId="{C33CD841-1F14-4B4B-A604-53A562992961}" srcOrd="2" destOrd="0" presId="urn:microsoft.com/office/officeart/2005/8/layout/StepDownProcess"/>
    <dgm:cxn modelId="{4F30E395-F114-014D-9187-DABCF1BBE669}" type="presParOf" srcId="{E17D06EB-B6CE-DF42-8B77-B92BC8588A17}" destId="{410C0DE1-905B-C148-89FF-61111546D815}" srcOrd="3" destOrd="0" presId="urn:microsoft.com/office/officeart/2005/8/layout/StepDownProcess"/>
    <dgm:cxn modelId="{D9BD661A-29E5-9D49-AB23-48F29043C1AB}" type="presParOf" srcId="{E17D06EB-B6CE-DF42-8B77-B92BC8588A17}" destId="{871D4977-88C3-774F-AB3A-D439F3882DEC}" srcOrd="4" destOrd="0" presId="urn:microsoft.com/office/officeart/2005/8/layout/StepDownProcess"/>
    <dgm:cxn modelId="{BF7EAA56-65BA-3547-A7AB-51A862479F81}" type="presParOf" srcId="{871D4977-88C3-774F-AB3A-D439F3882DEC}" destId="{8D6B405E-853C-A94E-8505-A984D1BB0C64}" srcOrd="0" destOrd="0" presId="urn:microsoft.com/office/officeart/2005/8/layout/StepDownProcess"/>
    <dgm:cxn modelId="{C7F0D340-93BA-7445-A291-B6142FE09A21}" type="presParOf" srcId="{871D4977-88C3-774F-AB3A-D439F3882DEC}" destId="{51F89473-A259-614C-B613-2A1E070CF23A}" srcOrd="1" destOrd="0" presId="urn:microsoft.com/office/officeart/2005/8/layout/StepDownProcess"/>
    <dgm:cxn modelId="{69F35F86-9C44-A64D-B2AF-37CF3E194C81}" type="presParOf" srcId="{871D4977-88C3-774F-AB3A-D439F3882DEC}" destId="{0C0AB756-086E-004F-8B5E-EDBD9DE0E2BE}" srcOrd="2" destOrd="0" presId="urn:microsoft.com/office/officeart/2005/8/layout/StepDownProcess"/>
    <dgm:cxn modelId="{973237E5-A5D9-C94A-9500-16425097DD0B}" type="presParOf" srcId="{E17D06EB-B6CE-DF42-8B77-B92BC8588A17}" destId="{240F4F56-BBE4-174C-B4FD-5A00D752F21A}" srcOrd="5" destOrd="0" presId="urn:microsoft.com/office/officeart/2005/8/layout/StepDownProcess"/>
    <dgm:cxn modelId="{50BEBF44-C4EF-0740-8AE4-7FF22B709BD0}" type="presParOf" srcId="{E17D06EB-B6CE-DF42-8B77-B92BC8588A17}" destId="{03084F1C-7859-4E4C-8891-A05B94B37A4A}" srcOrd="6" destOrd="0" presId="urn:microsoft.com/office/officeart/2005/8/layout/StepDownProcess"/>
    <dgm:cxn modelId="{A1B85E9C-5AAB-564C-A206-E6B1BD97D2B1}" type="presParOf" srcId="{03084F1C-7859-4E4C-8891-A05B94B37A4A}" destId="{E6D239FD-C9F7-A049-A0D8-6CE95AF42FE9}" srcOrd="0" destOrd="0" presId="urn:microsoft.com/office/officeart/2005/8/layout/StepDownProcess"/>
    <dgm:cxn modelId="{2603AEA4-A6D4-6E4D-8CCC-9EDCD196AC13}" type="presParOf" srcId="{03084F1C-7859-4E4C-8891-A05B94B37A4A}" destId="{4634CF5B-3656-E940-B69A-7E728AF07F2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1D1BF-953D-1245-854E-A79D9349BA54}">
      <dsp:nvSpPr>
        <dsp:cNvPr id="0" name=""/>
        <dsp:cNvSpPr/>
      </dsp:nvSpPr>
      <dsp:spPr>
        <a:xfrm rot="10800000" flipH="1">
          <a:off x="489112" y="329233"/>
          <a:ext cx="1239677" cy="6007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AD9615-AAE1-FD44-9ED0-BDE03BEEEEE1}">
      <dsp:nvSpPr>
        <dsp:cNvPr id="0" name=""/>
        <dsp:cNvSpPr/>
      </dsp:nvSpPr>
      <dsp:spPr>
        <a:xfrm>
          <a:off x="3187349" y="0"/>
          <a:ext cx="1565968" cy="693895"/>
        </a:xfrm>
        <a:prstGeom prst="roundRect">
          <a:avLst>
            <a:gd name="adj" fmla="val 1667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Mode turned on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C00000"/>
              </a:solidFill>
            </a:rPr>
            <a:t>“Let’s Learn Colors”</a:t>
          </a:r>
          <a:endParaRPr lang="en-US" sz="1300" kern="1200" dirty="0"/>
        </a:p>
      </dsp:txBody>
      <dsp:txXfrm>
        <a:off x="3221228" y="33879"/>
        <a:ext cx="1498210" cy="626137"/>
      </dsp:txXfrm>
    </dsp:sp>
    <dsp:sp modelId="{A5864963-9658-494D-8009-D74040EC5CC3}">
      <dsp:nvSpPr>
        <dsp:cNvPr id="0" name=""/>
        <dsp:cNvSpPr/>
      </dsp:nvSpPr>
      <dsp:spPr>
        <a:xfrm>
          <a:off x="2730159" y="100181"/>
          <a:ext cx="674729" cy="524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</dsp:txBody>
      <dsp:txXfrm>
        <a:off x="2730159" y="100181"/>
        <a:ext cx="674729" cy="524847"/>
      </dsp:txXfrm>
    </dsp:sp>
    <dsp:sp modelId="{C4A40F0C-2580-FB4B-8FD8-7EDECCEE1E87}">
      <dsp:nvSpPr>
        <dsp:cNvPr id="0" name=""/>
        <dsp:cNvSpPr/>
      </dsp:nvSpPr>
      <dsp:spPr>
        <a:xfrm rot="5400000">
          <a:off x="7014370" y="2810497"/>
          <a:ext cx="783887" cy="6273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DA2954-658A-934A-87AD-9F492450BCED}">
      <dsp:nvSpPr>
        <dsp:cNvPr id="0" name=""/>
        <dsp:cNvSpPr/>
      </dsp:nvSpPr>
      <dsp:spPr>
        <a:xfrm>
          <a:off x="1492247" y="2053276"/>
          <a:ext cx="1712657" cy="563541"/>
        </a:xfrm>
        <a:prstGeom prst="roundRect">
          <a:avLst>
            <a:gd name="adj" fmla="val 1667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Child scans a surface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519762" y="2080791"/>
        <a:ext cx="1657627" cy="508511"/>
      </dsp:txXfrm>
    </dsp:sp>
    <dsp:sp modelId="{C33CD841-1F14-4B4B-A604-53A562992961}">
      <dsp:nvSpPr>
        <dsp:cNvPr id="0" name=""/>
        <dsp:cNvSpPr/>
      </dsp:nvSpPr>
      <dsp:spPr>
        <a:xfrm>
          <a:off x="5255131" y="1023554"/>
          <a:ext cx="674729" cy="524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5255131" y="1023554"/>
        <a:ext cx="674729" cy="524847"/>
      </dsp:txXfrm>
    </dsp:sp>
    <dsp:sp modelId="{8D6B405E-853C-A94E-8505-A984D1BB0C64}">
      <dsp:nvSpPr>
        <dsp:cNvPr id="0" name=""/>
        <dsp:cNvSpPr/>
      </dsp:nvSpPr>
      <dsp:spPr>
        <a:xfrm flipH="1" flipV="1">
          <a:off x="212418" y="122442"/>
          <a:ext cx="1303945" cy="6911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F89473-A259-614C-B613-2A1E070CF23A}">
      <dsp:nvSpPr>
        <dsp:cNvPr id="0" name=""/>
        <dsp:cNvSpPr/>
      </dsp:nvSpPr>
      <dsp:spPr>
        <a:xfrm>
          <a:off x="3503808" y="1474595"/>
          <a:ext cx="927711" cy="649368"/>
        </a:xfrm>
        <a:prstGeom prst="roundRect">
          <a:avLst>
            <a:gd name="adj" fmla="val 1667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Toy is in its original color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3535513" y="1506300"/>
        <a:ext cx="864301" cy="585958"/>
      </dsp:txXfrm>
    </dsp:sp>
    <dsp:sp modelId="{0C0AB756-086E-004F-8B5E-EDBD9DE0E2BE}">
      <dsp:nvSpPr>
        <dsp:cNvPr id="0" name=""/>
        <dsp:cNvSpPr/>
      </dsp:nvSpPr>
      <dsp:spPr>
        <a:xfrm>
          <a:off x="4255737" y="1976870"/>
          <a:ext cx="674729" cy="524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239FD-C9F7-A049-A0D8-6CE95AF42FE9}">
      <dsp:nvSpPr>
        <dsp:cNvPr id="0" name=""/>
        <dsp:cNvSpPr/>
      </dsp:nvSpPr>
      <dsp:spPr>
        <a:xfrm>
          <a:off x="4636455" y="2100828"/>
          <a:ext cx="1695458" cy="649368"/>
        </a:xfrm>
        <a:prstGeom prst="roundRect">
          <a:avLst>
            <a:gd name="adj" fmla="val 1667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Child does not scan a surface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668160" y="2132533"/>
        <a:ext cx="1632048" cy="585958"/>
      </dsp:txXfrm>
    </dsp:sp>
    <dsp:sp modelId="{4634CF5B-3656-E940-B69A-7E728AF07F24}">
      <dsp:nvSpPr>
        <dsp:cNvPr id="0" name=""/>
        <dsp:cNvSpPr/>
      </dsp:nvSpPr>
      <dsp:spPr>
        <a:xfrm>
          <a:off x="5561964" y="3082752"/>
          <a:ext cx="674729" cy="524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5561964" y="3082752"/>
        <a:ext cx="674729" cy="524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E6830-DE58-784B-86E8-F7EEE4A76786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8F148-16FE-EC40-8F73-DE293EBD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7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395-0177-4840-8AB5-A0A09015DD1F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1961-347B-0449-BD2A-A7D60557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395-0177-4840-8AB5-A0A09015DD1F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1961-347B-0449-BD2A-A7D60557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2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395-0177-4840-8AB5-A0A09015DD1F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1961-347B-0449-BD2A-A7D60557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4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395-0177-4840-8AB5-A0A09015DD1F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1961-347B-0449-BD2A-A7D60557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9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395-0177-4840-8AB5-A0A09015DD1F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1961-347B-0449-BD2A-A7D60557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7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395-0177-4840-8AB5-A0A09015DD1F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1961-347B-0449-BD2A-A7D60557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7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395-0177-4840-8AB5-A0A09015DD1F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1961-347B-0449-BD2A-A7D60557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0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395-0177-4840-8AB5-A0A09015DD1F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1961-347B-0449-BD2A-A7D60557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1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395-0177-4840-8AB5-A0A09015DD1F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1961-347B-0449-BD2A-A7D60557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2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395-0177-4840-8AB5-A0A09015DD1F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1961-347B-0449-BD2A-A7D60557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395-0177-4840-8AB5-A0A09015DD1F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1961-347B-0449-BD2A-A7D60557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7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2395-0177-4840-8AB5-A0A09015DD1F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1961-347B-0449-BD2A-A7D60557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0" y="365125"/>
            <a:ext cx="838200" cy="1325563"/>
          </a:xfrm>
        </p:spPr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896366"/>
              </p:ext>
            </p:extLst>
          </p:nvPr>
        </p:nvGraphicFramePr>
        <p:xfrm>
          <a:off x="838200" y="214313"/>
          <a:ext cx="7720013" cy="3686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4698206" y="1027906"/>
            <a:ext cx="314324" cy="509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Callout 7"/>
          <p:cNvSpPr/>
          <p:nvPr/>
        </p:nvSpPr>
        <p:spPr>
          <a:xfrm>
            <a:off x="2509836" y="3290888"/>
            <a:ext cx="1251946" cy="1314450"/>
          </a:xfrm>
          <a:prstGeom prst="down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C00000"/>
                </a:solidFill>
              </a:rPr>
              <a:t>Toy turns color of the surface + says color out loud</a:t>
            </a:r>
            <a:endParaRPr lang="en-US" sz="1300" dirty="0">
              <a:solidFill>
                <a:srgbClr val="C00000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838200" y="1914526"/>
            <a:ext cx="1728788" cy="881062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Child presses tummy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946501" y="2943226"/>
            <a:ext cx="189308" cy="28575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356451" y="2990851"/>
            <a:ext cx="189308" cy="28575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Callout 11"/>
          <p:cNvSpPr/>
          <p:nvPr/>
        </p:nvSpPr>
        <p:spPr>
          <a:xfrm>
            <a:off x="10461801" y="3598076"/>
            <a:ext cx="1251946" cy="1314450"/>
          </a:xfrm>
          <a:prstGeom prst="downArrow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No Detection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8699749" y="2110635"/>
            <a:ext cx="1729381" cy="102155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This will only happen if the tummy is not pressed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287674" y="4912526"/>
            <a:ext cx="1800225" cy="7000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Toy stays its original color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87403" y="4638675"/>
            <a:ext cx="696812" cy="6572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 sec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Bent-Up Arrow 19"/>
          <p:cNvSpPr/>
          <p:nvPr/>
        </p:nvSpPr>
        <p:spPr>
          <a:xfrm>
            <a:off x="3546500" y="2351086"/>
            <a:ext cx="1218757" cy="2820988"/>
          </a:xfrm>
          <a:prstGeom prst="bentUpArrow">
            <a:avLst>
              <a:gd name="adj1" fmla="val 9444"/>
              <a:gd name="adj2" fmla="val 20941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 Arrow 20"/>
          <p:cNvSpPr/>
          <p:nvPr/>
        </p:nvSpPr>
        <p:spPr>
          <a:xfrm rot="16200000" flipH="1" flipV="1">
            <a:off x="5716540" y="1492457"/>
            <a:ext cx="376872" cy="1265781"/>
          </a:xfrm>
          <a:prstGeom prst="bentArrow">
            <a:avLst>
              <a:gd name="adj1" fmla="val 43456"/>
              <a:gd name="adj2" fmla="val 21728"/>
              <a:gd name="adj3" fmla="val 25000"/>
              <a:gd name="adj4" fmla="val 2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16200000" flipH="1">
            <a:off x="3396384" y="1359869"/>
            <a:ext cx="479422" cy="1379188"/>
          </a:xfrm>
          <a:prstGeom prst="bentArrow">
            <a:avLst>
              <a:gd name="adj1" fmla="val 43456"/>
              <a:gd name="adj2" fmla="val 21728"/>
              <a:gd name="adj3" fmla="val 25000"/>
              <a:gd name="adj4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3566003" y="1037297"/>
            <a:ext cx="789304" cy="485776"/>
          </a:xfrm>
          <a:prstGeom prst="wedgeRoundRectCallout">
            <a:avLst>
              <a:gd name="adj1" fmla="val 49763"/>
              <a:gd name="adj2" fmla="val 8897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I’m Ready!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45656" y="5872163"/>
            <a:ext cx="1283494" cy="857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</a:t>
            </a:r>
            <a:r>
              <a:rPr lang="en-US" sz="1400" dirty="0" smtClean="0">
                <a:solidFill>
                  <a:srgbClr val="FF0000"/>
                </a:solidFill>
              </a:rPr>
              <a:t>ress my tummy to learn your colors!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6862" y="6131511"/>
            <a:ext cx="1670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 min of inaction 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00088" y="6470065"/>
            <a:ext cx="1300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293369" y="5865231"/>
            <a:ext cx="1283494" cy="857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</a:t>
            </a:r>
            <a:r>
              <a:rPr lang="en-US" sz="1400" dirty="0" smtClean="0">
                <a:solidFill>
                  <a:srgbClr val="FF0000"/>
                </a:solidFill>
              </a:rPr>
              <a:t>ress my tummy to learn your colors!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01037" y="6112461"/>
            <a:ext cx="1863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+ 1 min of inaction </a:t>
            </a:r>
            <a:endParaRPr lang="en-US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624263" y="6451015"/>
            <a:ext cx="1300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320981" y="5865231"/>
            <a:ext cx="1283494" cy="857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Toy Turns off - </a:t>
            </a:r>
            <a:r>
              <a:rPr lang="en-US" sz="1400" dirty="0" smtClean="0">
                <a:solidFill>
                  <a:srgbClr val="FF0000"/>
                </a:solidFill>
              </a:rPr>
              <a:t>Goodbye! See you soon!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95019" y="6124579"/>
            <a:ext cx="1963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+ 3 min of inaction </a:t>
            </a:r>
            <a:endParaRPr lang="en-US" sz="16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718246" y="6463133"/>
            <a:ext cx="1300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006" y="5441276"/>
            <a:ext cx="1685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/>
              <a:t>INACTION</a:t>
            </a:r>
            <a:endParaRPr lang="en-US" sz="2200" b="1" u="sng" dirty="0"/>
          </a:p>
        </p:txBody>
      </p:sp>
      <p:sp>
        <p:nvSpPr>
          <p:cNvPr id="41" name="Rounded Rectangular Callout 40"/>
          <p:cNvSpPr/>
          <p:nvPr/>
        </p:nvSpPr>
        <p:spPr>
          <a:xfrm>
            <a:off x="8558213" y="3568302"/>
            <a:ext cx="1228726" cy="386959"/>
          </a:xfrm>
          <a:prstGeom prst="wedgeRoundRectCallout">
            <a:avLst>
              <a:gd name="adj1" fmla="val 93482"/>
              <a:gd name="adj2" fmla="val 30957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See inaction process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 flipH="1" flipV="1">
            <a:off x="7868991" y="-900805"/>
            <a:ext cx="791982" cy="6003059"/>
          </a:xfrm>
          <a:prstGeom prst="bentArrow">
            <a:avLst>
              <a:gd name="adj1" fmla="val 22019"/>
              <a:gd name="adj2" fmla="val 25020"/>
              <a:gd name="adj3" fmla="val 31584"/>
              <a:gd name="adj4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68328" y="1690689"/>
            <a:ext cx="159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Scenario 3</a:t>
            </a:r>
            <a:endParaRPr 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364809" y="1922622"/>
            <a:ext cx="869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Scenario 2</a:t>
            </a:r>
            <a:endParaRPr lang="en-US" sz="10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5460993" y="2310886"/>
            <a:ext cx="1702846" cy="6251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Child scans color not included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Cloud 45"/>
          <p:cNvSpPr/>
          <p:nvPr/>
        </p:nvSpPr>
        <p:spPr>
          <a:xfrm>
            <a:off x="6911914" y="1998440"/>
            <a:ext cx="1314243" cy="653654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Child presses tummy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10998478" y="3276601"/>
            <a:ext cx="189308" cy="28575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10187661" y="2510760"/>
            <a:ext cx="1800225" cy="7000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Child does not scan a surface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25626" y="1783765"/>
            <a:ext cx="910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Scenario 1</a:t>
            </a:r>
            <a:endParaRPr lang="en-US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5579122" y="3267445"/>
            <a:ext cx="1814511" cy="4941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detection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Bent-Up Arrow 54"/>
          <p:cNvSpPr/>
          <p:nvPr/>
        </p:nvSpPr>
        <p:spPr>
          <a:xfrm flipH="1">
            <a:off x="4774536" y="2375697"/>
            <a:ext cx="768049" cy="1251003"/>
          </a:xfrm>
          <a:prstGeom prst="bentUpArrow">
            <a:avLst>
              <a:gd name="adj1" fmla="val 9444"/>
              <a:gd name="adj2" fmla="val 20941"/>
              <a:gd name="adj3" fmla="val 25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ular Callout 58"/>
          <p:cNvSpPr/>
          <p:nvPr/>
        </p:nvSpPr>
        <p:spPr>
          <a:xfrm>
            <a:off x="5072289" y="971925"/>
            <a:ext cx="1013666" cy="442802"/>
          </a:xfrm>
          <a:prstGeom prst="wedgeRoundRectCallout">
            <a:avLst>
              <a:gd name="adj1" fmla="val -40744"/>
              <a:gd name="adj2" fmla="val 10073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“Try another color”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5738" y="214313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26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262" y="365125"/>
            <a:ext cx="109537" cy="1325563"/>
          </a:xfrm>
        </p:spPr>
        <p:txBody>
          <a:bodyPr/>
          <a:lstStyle/>
          <a:p>
            <a:r>
              <a:rPr lang="en-US" dirty="0" smtClean="0"/>
              <a:t> 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8080" y="1825625"/>
            <a:ext cx="45719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5738" y="214313"/>
            <a:ext cx="1591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 2 OPTION 1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957628" y="171449"/>
            <a:ext cx="1643062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Mode turned on </a:t>
            </a:r>
            <a:r>
              <a:rPr lang="mr-IN" sz="1400" dirty="0" smtClean="0">
                <a:solidFill>
                  <a:schemeClr val="tx1"/>
                </a:solidFill>
              </a:rPr>
              <a:t>–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“Let’s play go find!”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657715" y="885026"/>
            <a:ext cx="285750" cy="457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64782" y="1343020"/>
            <a:ext cx="1464468" cy="6286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Toy turns a random color + </a:t>
            </a:r>
            <a:r>
              <a:rPr lang="en-US" sz="1400" dirty="0" smtClean="0">
                <a:solidFill>
                  <a:srgbClr val="FF0000"/>
                </a:solidFill>
              </a:rPr>
              <a:t>Jingle starts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Line Callout 2 (Accent Bar) 9"/>
          <p:cNvSpPr/>
          <p:nvPr/>
        </p:nvSpPr>
        <p:spPr>
          <a:xfrm>
            <a:off x="6279351" y="258218"/>
            <a:ext cx="1428750" cy="95726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3992"/>
              <a:gd name="adj6" fmla="val -52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Flashes this color for 30 sec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16200000" flipH="1">
            <a:off x="2967884" y="778721"/>
            <a:ext cx="325437" cy="1768377"/>
          </a:xfrm>
          <a:prstGeom prst="bentArrow">
            <a:avLst>
              <a:gd name="adj1" fmla="val 43456"/>
              <a:gd name="adj2" fmla="val 21728"/>
              <a:gd name="adj3" fmla="val 50000"/>
              <a:gd name="adj4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5060" y="1423212"/>
            <a:ext cx="910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Scenario 1</a:t>
            </a:r>
            <a:endParaRPr lang="en-US" sz="1200" dirty="0"/>
          </a:p>
        </p:txBody>
      </p:sp>
      <p:sp>
        <p:nvSpPr>
          <p:cNvPr id="16" name="Down Arrow Callout 15"/>
          <p:cNvSpPr/>
          <p:nvPr/>
        </p:nvSpPr>
        <p:spPr>
          <a:xfrm>
            <a:off x="1845088" y="2914838"/>
            <a:ext cx="1510534" cy="1547810"/>
          </a:xfrm>
          <a:prstGeom prst="down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Toy turns color of the surface </a:t>
            </a:r>
            <a:r>
              <a:rPr lang="en-US" sz="1300" dirty="0" smtClean="0">
                <a:solidFill>
                  <a:srgbClr val="C00000"/>
                </a:solidFill>
              </a:rPr>
              <a:t>+ Jingle Stops + “That’s correct!”</a:t>
            </a:r>
            <a:endParaRPr lang="en-US" sz="1300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64153" y="4462648"/>
            <a:ext cx="1334215" cy="84794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 Secs </a:t>
            </a:r>
            <a:r>
              <a:rPr lang="mr-IN" sz="1200" dirty="0" smtClean="0">
                <a:solidFill>
                  <a:schemeClr val="tx1"/>
                </a:solidFill>
              </a:rPr>
              <a:t>–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toy stays the color it detected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77601" y="1938928"/>
            <a:ext cx="1706613" cy="6286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Child scans correct surface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615031" y="1423212"/>
            <a:ext cx="1482808" cy="830043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Child presses tummy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441599" y="2598335"/>
            <a:ext cx="189308" cy="28575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/>
          <p:cNvSpPr/>
          <p:nvPr/>
        </p:nvSpPr>
        <p:spPr>
          <a:xfrm>
            <a:off x="3328793" y="1985961"/>
            <a:ext cx="1328921" cy="3024780"/>
          </a:xfrm>
          <a:prstGeom prst="bentUpArrow">
            <a:avLst>
              <a:gd name="adj1" fmla="val 9444"/>
              <a:gd name="adj2" fmla="val 20941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6537778" y="2426882"/>
            <a:ext cx="189308" cy="28575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686355" y="1954033"/>
            <a:ext cx="1788436" cy="4476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Child scans incorrect color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Cloud 23"/>
          <p:cNvSpPr/>
          <p:nvPr/>
        </p:nvSpPr>
        <p:spPr>
          <a:xfrm>
            <a:off x="7362540" y="1611376"/>
            <a:ext cx="924701" cy="83238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Child presses tummy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6200000" flipH="1" flipV="1">
            <a:off x="6001460" y="1117602"/>
            <a:ext cx="376872" cy="1265781"/>
          </a:xfrm>
          <a:prstGeom prst="bentArrow">
            <a:avLst>
              <a:gd name="adj1" fmla="val 43456"/>
              <a:gd name="adj2" fmla="val 21728"/>
              <a:gd name="adj3" fmla="val 25000"/>
              <a:gd name="adj4" fmla="val 2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677079" y="2715996"/>
            <a:ext cx="2203731" cy="5816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Toy keeps flashing color-</a:t>
            </a:r>
            <a:r>
              <a:rPr lang="en-US" sz="1350" dirty="0" smtClean="0">
                <a:solidFill>
                  <a:srgbClr val="FF0000"/>
                </a:solidFill>
              </a:rPr>
              <a:t> Jingle Stops </a:t>
            </a:r>
            <a:r>
              <a:rPr lang="mr-IN" sz="1350" dirty="0" smtClean="0">
                <a:solidFill>
                  <a:srgbClr val="FF0000"/>
                </a:solidFill>
              </a:rPr>
              <a:t>–</a:t>
            </a:r>
            <a:r>
              <a:rPr lang="en-US" sz="1350" dirty="0" smtClean="0">
                <a:solidFill>
                  <a:srgbClr val="FF0000"/>
                </a:solidFill>
              </a:rPr>
              <a:t> ”Try again!”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6634247" y="3317221"/>
            <a:ext cx="189308" cy="28575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831210" y="3569884"/>
            <a:ext cx="1702846" cy="4383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Jingle restarts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7497781">
            <a:off x="4547673" y="1593088"/>
            <a:ext cx="237355" cy="2907099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6629015" y="4051324"/>
            <a:ext cx="189308" cy="28575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903679" y="4362600"/>
            <a:ext cx="1691603" cy="4481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Child scans incorrect color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Cloud 36"/>
          <p:cNvSpPr/>
          <p:nvPr/>
        </p:nvSpPr>
        <p:spPr>
          <a:xfrm>
            <a:off x="7403634" y="4093652"/>
            <a:ext cx="1242435" cy="6825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Child presses tummy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892107" y="5139477"/>
            <a:ext cx="2221012" cy="7326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 detection. Jingle &amp; Flashing stop </a:t>
            </a:r>
            <a:r>
              <a:rPr lang="mr-IN" sz="1400" dirty="0" smtClean="0">
                <a:solidFill>
                  <a:schemeClr val="tx1"/>
                </a:solidFill>
              </a:rPr>
              <a:t>–</a:t>
            </a:r>
            <a:r>
              <a:rPr lang="en-US" sz="1400" dirty="0" smtClean="0">
                <a:solidFill>
                  <a:schemeClr val="tx1"/>
                </a:solidFill>
              </a:rPr>
              <a:t> “</a:t>
            </a:r>
            <a:r>
              <a:rPr lang="en-US" sz="1400" dirty="0" smtClean="0">
                <a:solidFill>
                  <a:srgbClr val="FF0000"/>
                </a:solidFill>
              </a:rPr>
              <a:t>Lets Try another color!”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Bent-Up Arrow 38"/>
          <p:cNvSpPr/>
          <p:nvPr/>
        </p:nvSpPr>
        <p:spPr>
          <a:xfrm flipH="1">
            <a:off x="4766789" y="1985962"/>
            <a:ext cx="996717" cy="3575006"/>
          </a:xfrm>
          <a:prstGeom prst="bentUpArrow">
            <a:avLst>
              <a:gd name="adj1" fmla="val 9444"/>
              <a:gd name="adj2" fmla="val 20941"/>
              <a:gd name="adj3" fmla="val 25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668620" y="1536047"/>
            <a:ext cx="869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Scenario 2</a:t>
            </a:r>
            <a:endParaRPr lang="en-US" sz="1000" b="1" dirty="0"/>
          </a:p>
        </p:txBody>
      </p:sp>
      <p:sp>
        <p:nvSpPr>
          <p:cNvPr id="42" name="Bent Arrow 41"/>
          <p:cNvSpPr/>
          <p:nvPr/>
        </p:nvSpPr>
        <p:spPr>
          <a:xfrm rot="16200000" flipH="1" flipV="1">
            <a:off x="8184780" y="-1228585"/>
            <a:ext cx="791982" cy="6003059"/>
          </a:xfrm>
          <a:prstGeom prst="bentArrow">
            <a:avLst>
              <a:gd name="adj1" fmla="val 22019"/>
              <a:gd name="adj2" fmla="val 25020"/>
              <a:gd name="adj3" fmla="val 31584"/>
              <a:gd name="adj4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84117" y="1362909"/>
            <a:ext cx="159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Scenario 3</a:t>
            </a:r>
            <a:endParaRPr lang="en-US" sz="1000" b="1" dirty="0"/>
          </a:p>
        </p:txBody>
      </p:sp>
      <p:sp>
        <p:nvSpPr>
          <p:cNvPr id="44" name="Down Arrow Callout 43"/>
          <p:cNvSpPr/>
          <p:nvPr/>
        </p:nvSpPr>
        <p:spPr>
          <a:xfrm>
            <a:off x="10620729" y="2998828"/>
            <a:ext cx="1309334" cy="600318"/>
          </a:xfrm>
          <a:prstGeom prst="downArrow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No Detection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5" name="Cloud 44"/>
          <p:cNvSpPr/>
          <p:nvPr/>
        </p:nvSpPr>
        <p:spPr>
          <a:xfrm>
            <a:off x="8844390" y="1782855"/>
            <a:ext cx="1729381" cy="102155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This will only happen if the tummy is not pressed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 flipH="1">
            <a:off x="11130920" y="2708609"/>
            <a:ext cx="208654" cy="27892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0332302" y="2182980"/>
            <a:ext cx="1781173" cy="4713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Child does not scan a surface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ular Callout 47"/>
          <p:cNvSpPr/>
          <p:nvPr/>
        </p:nvSpPr>
        <p:spPr>
          <a:xfrm>
            <a:off x="9569146" y="5653000"/>
            <a:ext cx="1555169" cy="252275"/>
          </a:xfrm>
          <a:prstGeom prst="wedgeRoundRectCallout">
            <a:avLst>
              <a:gd name="adj1" fmla="val 33220"/>
              <a:gd name="adj2" fmla="val -14457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See inaction process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327538" y="3606566"/>
            <a:ext cx="1800225" cy="7000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After 30 seconds of no detection </a:t>
            </a:r>
            <a:r>
              <a:rPr lang="mr-IN" sz="1400" dirty="0" smtClean="0">
                <a:solidFill>
                  <a:schemeClr val="tx1"/>
                </a:solidFill>
              </a:rPr>
              <a:t>–</a:t>
            </a:r>
            <a:r>
              <a:rPr lang="en-US" sz="1400" dirty="0" smtClean="0">
                <a:solidFill>
                  <a:schemeClr val="tx1"/>
                </a:solidFill>
              </a:rPr>
              <a:t> Jingle &amp; flashing stops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Down Arrow 50"/>
          <p:cNvSpPr/>
          <p:nvPr/>
        </p:nvSpPr>
        <p:spPr>
          <a:xfrm>
            <a:off x="11079578" y="4314074"/>
            <a:ext cx="189308" cy="28575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6663575" y="4844284"/>
            <a:ext cx="189308" cy="28575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46040" y="6330544"/>
            <a:ext cx="1867251" cy="477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Go Find Colors and Press my tummy!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-1" y="6379689"/>
            <a:ext cx="2085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 min of inaction </a:t>
            </a:r>
            <a:endParaRPr lang="en-US" sz="16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85738" y="6718243"/>
            <a:ext cx="1300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383197" y="6297415"/>
            <a:ext cx="2203466" cy="4682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Toy Turns off - </a:t>
            </a:r>
            <a:r>
              <a:rPr lang="en-US" sz="1400" dirty="0" smtClean="0">
                <a:solidFill>
                  <a:srgbClr val="FF0000"/>
                </a:solidFill>
              </a:rPr>
              <a:t>Goodbye! See you soon!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13197" y="6400205"/>
            <a:ext cx="1963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+ 1 min of inaction 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850908" y="6765639"/>
            <a:ext cx="1300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-121483" y="5734667"/>
            <a:ext cx="1685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/>
              <a:t>INACTION</a:t>
            </a:r>
            <a:endParaRPr lang="en-US" sz="2200" b="1" u="sng" dirty="0"/>
          </a:p>
        </p:txBody>
      </p:sp>
      <p:sp>
        <p:nvSpPr>
          <p:cNvPr id="69" name="Bent-Up Arrow 68"/>
          <p:cNvSpPr/>
          <p:nvPr/>
        </p:nvSpPr>
        <p:spPr>
          <a:xfrm flipH="1">
            <a:off x="4515422" y="2015032"/>
            <a:ext cx="4544233" cy="4050207"/>
          </a:xfrm>
          <a:prstGeom prst="bentUpArrow">
            <a:avLst>
              <a:gd name="adj1" fmla="val 2781"/>
              <a:gd name="adj2" fmla="val 5352"/>
              <a:gd name="adj3" fmla="val 545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931054" y="4987964"/>
            <a:ext cx="128601" cy="1078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rot="5400000" flipH="1">
            <a:off x="9430942" y="4453700"/>
            <a:ext cx="109368" cy="11091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9986962" y="4589411"/>
            <a:ext cx="2205037" cy="6004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</a:rPr>
              <a:t>“</a:t>
            </a:r>
            <a:r>
              <a:rPr lang="en-US" sz="1300" dirty="0" smtClean="0">
                <a:solidFill>
                  <a:srgbClr val="FF0000"/>
                </a:solidFill>
              </a:rPr>
              <a:t>Let’s Try Another Color”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48147" y="68286"/>
            <a:ext cx="2681916" cy="11014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tx1"/>
                </a:solidFill>
              </a:rPr>
              <a:t>Scenario 2 </a:t>
            </a:r>
            <a:r>
              <a:rPr lang="mr-IN" sz="1350" b="1" dirty="0" smtClean="0">
                <a:solidFill>
                  <a:schemeClr val="tx1"/>
                </a:solidFill>
              </a:rPr>
              <a:t>–</a:t>
            </a:r>
            <a:r>
              <a:rPr lang="en-US" sz="1350" b="1" dirty="0" smtClean="0">
                <a:solidFill>
                  <a:schemeClr val="tx1"/>
                </a:solidFill>
              </a:rPr>
              <a:t> Test :</a:t>
            </a:r>
            <a:br>
              <a:rPr lang="en-US" sz="1350" b="1" dirty="0" smtClean="0">
                <a:solidFill>
                  <a:schemeClr val="tx1"/>
                </a:solidFill>
              </a:rPr>
            </a:br>
            <a:r>
              <a:rPr lang="en-US" sz="1350" b="1" dirty="0" smtClean="0">
                <a:solidFill>
                  <a:schemeClr val="tx1"/>
                </a:solidFill>
              </a:rPr>
              <a:t>Opt 1: Child has 2 tries in 30 sec, then toy changes color </a:t>
            </a:r>
            <a:br>
              <a:rPr lang="en-US" sz="1350" b="1" dirty="0" smtClean="0">
                <a:solidFill>
                  <a:schemeClr val="tx1"/>
                </a:solidFill>
              </a:rPr>
            </a:br>
            <a:r>
              <a:rPr lang="en-US" sz="1350" b="1" dirty="0" smtClean="0">
                <a:solidFill>
                  <a:schemeClr val="tx1"/>
                </a:solidFill>
              </a:rPr>
              <a:t>Opt 2: Child has 30 sec + unlimited tries</a:t>
            </a:r>
            <a:endParaRPr lang="en-US" sz="13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262" y="365125"/>
            <a:ext cx="109537" cy="1325563"/>
          </a:xfrm>
        </p:spPr>
        <p:txBody>
          <a:bodyPr/>
          <a:lstStyle/>
          <a:p>
            <a:r>
              <a:rPr lang="en-US" dirty="0" smtClean="0"/>
              <a:t> 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8080" y="1825625"/>
            <a:ext cx="45719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3957628" y="171449"/>
            <a:ext cx="1643062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Mode turned on </a:t>
            </a:r>
            <a:r>
              <a:rPr lang="mr-IN" sz="1400" dirty="0" smtClean="0">
                <a:solidFill>
                  <a:schemeClr val="tx1"/>
                </a:solidFill>
              </a:rPr>
              <a:t>–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“Let’s play go find!”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657715" y="885026"/>
            <a:ext cx="285750" cy="457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64782" y="1343020"/>
            <a:ext cx="1464468" cy="6286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Toy turns a random color + </a:t>
            </a:r>
            <a:r>
              <a:rPr lang="en-US" sz="1400" dirty="0" smtClean="0">
                <a:solidFill>
                  <a:srgbClr val="FF0000"/>
                </a:solidFill>
              </a:rPr>
              <a:t>Jingle starts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Line Callout 2 (Accent Bar) 9"/>
          <p:cNvSpPr/>
          <p:nvPr/>
        </p:nvSpPr>
        <p:spPr>
          <a:xfrm>
            <a:off x="6279351" y="258218"/>
            <a:ext cx="1428750" cy="95726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3992"/>
              <a:gd name="adj6" fmla="val -52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Flashes this color for 30 sec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16200000" flipH="1">
            <a:off x="2967884" y="778721"/>
            <a:ext cx="325437" cy="1768377"/>
          </a:xfrm>
          <a:prstGeom prst="bentArrow">
            <a:avLst>
              <a:gd name="adj1" fmla="val 43456"/>
              <a:gd name="adj2" fmla="val 21728"/>
              <a:gd name="adj3" fmla="val 50000"/>
              <a:gd name="adj4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5060" y="1423212"/>
            <a:ext cx="910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Scenario 1</a:t>
            </a:r>
            <a:endParaRPr lang="en-US" sz="1200" dirty="0"/>
          </a:p>
        </p:txBody>
      </p:sp>
      <p:sp>
        <p:nvSpPr>
          <p:cNvPr id="16" name="Down Arrow Callout 15"/>
          <p:cNvSpPr/>
          <p:nvPr/>
        </p:nvSpPr>
        <p:spPr>
          <a:xfrm>
            <a:off x="1845088" y="2914838"/>
            <a:ext cx="1510534" cy="1547810"/>
          </a:xfrm>
          <a:prstGeom prst="down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Toy turns color of the surface </a:t>
            </a:r>
            <a:r>
              <a:rPr lang="en-US" sz="1300" dirty="0" smtClean="0">
                <a:solidFill>
                  <a:srgbClr val="C00000"/>
                </a:solidFill>
              </a:rPr>
              <a:t>+ Jingle Stops + “That’s correct!”</a:t>
            </a:r>
            <a:endParaRPr lang="en-US" sz="1300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64153" y="4462648"/>
            <a:ext cx="1334215" cy="84794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 Secs </a:t>
            </a:r>
            <a:r>
              <a:rPr lang="mr-IN" sz="1200" dirty="0" smtClean="0">
                <a:solidFill>
                  <a:schemeClr val="tx1"/>
                </a:solidFill>
              </a:rPr>
              <a:t>–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toy stays the color it detected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77601" y="1938928"/>
            <a:ext cx="1706613" cy="6286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Child scans correct surface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615031" y="1423212"/>
            <a:ext cx="1482808" cy="830043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Child presses tummy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441599" y="2598335"/>
            <a:ext cx="189308" cy="28575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/>
          <p:cNvSpPr/>
          <p:nvPr/>
        </p:nvSpPr>
        <p:spPr>
          <a:xfrm>
            <a:off x="3328793" y="1985961"/>
            <a:ext cx="1328921" cy="3024780"/>
          </a:xfrm>
          <a:prstGeom prst="bentUpArrow">
            <a:avLst>
              <a:gd name="adj1" fmla="val 9444"/>
              <a:gd name="adj2" fmla="val 20941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6537778" y="2426882"/>
            <a:ext cx="189308" cy="28575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686355" y="1954033"/>
            <a:ext cx="1788436" cy="4476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Child scans incorrect color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Cloud 23"/>
          <p:cNvSpPr/>
          <p:nvPr/>
        </p:nvSpPr>
        <p:spPr>
          <a:xfrm>
            <a:off x="7362540" y="1611376"/>
            <a:ext cx="924701" cy="83238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Child presses tummy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6200000" flipH="1" flipV="1">
            <a:off x="6001460" y="1117602"/>
            <a:ext cx="376872" cy="1265781"/>
          </a:xfrm>
          <a:prstGeom prst="bentArrow">
            <a:avLst>
              <a:gd name="adj1" fmla="val 43456"/>
              <a:gd name="adj2" fmla="val 21728"/>
              <a:gd name="adj3" fmla="val 25000"/>
              <a:gd name="adj4" fmla="val 2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677079" y="2715996"/>
            <a:ext cx="2203731" cy="5816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Toy keeps flashing color-</a:t>
            </a:r>
            <a:r>
              <a:rPr lang="en-US" sz="1350" dirty="0" smtClean="0">
                <a:solidFill>
                  <a:srgbClr val="FF0000"/>
                </a:solidFill>
              </a:rPr>
              <a:t> Jingle Stops </a:t>
            </a:r>
            <a:r>
              <a:rPr lang="mr-IN" sz="1350" dirty="0" smtClean="0">
                <a:solidFill>
                  <a:srgbClr val="FF0000"/>
                </a:solidFill>
              </a:rPr>
              <a:t>–</a:t>
            </a:r>
            <a:r>
              <a:rPr lang="en-US" sz="1350" dirty="0" smtClean="0">
                <a:solidFill>
                  <a:srgbClr val="FF0000"/>
                </a:solidFill>
              </a:rPr>
              <a:t> ”Try again!”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6634247" y="3317221"/>
            <a:ext cx="189308" cy="28575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7497781">
            <a:off x="4547673" y="1593088"/>
            <a:ext cx="237355" cy="2907099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6629015" y="4051324"/>
            <a:ext cx="189308" cy="28575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795633" y="4337074"/>
            <a:ext cx="2221012" cy="7326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 detection. Jingle &amp; Flashing stop </a:t>
            </a:r>
            <a:r>
              <a:rPr lang="mr-IN" sz="1400" dirty="0" smtClean="0">
                <a:solidFill>
                  <a:schemeClr val="tx1"/>
                </a:solidFill>
              </a:rPr>
              <a:t>–</a:t>
            </a:r>
            <a:r>
              <a:rPr lang="en-US" sz="1400" dirty="0" smtClean="0">
                <a:solidFill>
                  <a:schemeClr val="tx1"/>
                </a:solidFill>
              </a:rPr>
              <a:t> “</a:t>
            </a:r>
            <a:r>
              <a:rPr lang="en-US" sz="1400" dirty="0" smtClean="0">
                <a:solidFill>
                  <a:srgbClr val="FF0000"/>
                </a:solidFill>
              </a:rPr>
              <a:t>Lets Try another color!”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Bent-Up Arrow 38"/>
          <p:cNvSpPr/>
          <p:nvPr/>
        </p:nvSpPr>
        <p:spPr>
          <a:xfrm flipH="1">
            <a:off x="4766788" y="1985962"/>
            <a:ext cx="996717" cy="2738438"/>
          </a:xfrm>
          <a:prstGeom prst="bentUpArrow">
            <a:avLst>
              <a:gd name="adj1" fmla="val 9444"/>
              <a:gd name="adj2" fmla="val 20941"/>
              <a:gd name="adj3" fmla="val 25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668620" y="1536047"/>
            <a:ext cx="869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Scenario 2</a:t>
            </a:r>
            <a:endParaRPr lang="en-US" sz="1000" b="1" dirty="0"/>
          </a:p>
        </p:txBody>
      </p:sp>
      <p:sp>
        <p:nvSpPr>
          <p:cNvPr id="42" name="Bent Arrow 41"/>
          <p:cNvSpPr/>
          <p:nvPr/>
        </p:nvSpPr>
        <p:spPr>
          <a:xfrm rot="16200000" flipH="1" flipV="1">
            <a:off x="8184780" y="-1228585"/>
            <a:ext cx="791982" cy="6003059"/>
          </a:xfrm>
          <a:prstGeom prst="bentArrow">
            <a:avLst>
              <a:gd name="adj1" fmla="val 22019"/>
              <a:gd name="adj2" fmla="val 25020"/>
              <a:gd name="adj3" fmla="val 31584"/>
              <a:gd name="adj4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84117" y="1362909"/>
            <a:ext cx="159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Scenario 3</a:t>
            </a:r>
            <a:endParaRPr lang="en-US" sz="1000" b="1" dirty="0"/>
          </a:p>
        </p:txBody>
      </p:sp>
      <p:sp>
        <p:nvSpPr>
          <p:cNvPr id="44" name="Down Arrow Callout 43"/>
          <p:cNvSpPr/>
          <p:nvPr/>
        </p:nvSpPr>
        <p:spPr>
          <a:xfrm>
            <a:off x="10620729" y="2998828"/>
            <a:ext cx="1309334" cy="600318"/>
          </a:xfrm>
          <a:prstGeom prst="downArrow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No Detection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5" name="Cloud 44"/>
          <p:cNvSpPr/>
          <p:nvPr/>
        </p:nvSpPr>
        <p:spPr>
          <a:xfrm>
            <a:off x="8844390" y="1782855"/>
            <a:ext cx="1729381" cy="102155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This will only happen if the tummy is not pressed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 flipH="1">
            <a:off x="11130920" y="2708609"/>
            <a:ext cx="208654" cy="27892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0332302" y="2182980"/>
            <a:ext cx="1781173" cy="4713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Child does not scan a surface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ular Callout 47"/>
          <p:cNvSpPr/>
          <p:nvPr/>
        </p:nvSpPr>
        <p:spPr>
          <a:xfrm>
            <a:off x="9756531" y="5472625"/>
            <a:ext cx="1555169" cy="252275"/>
          </a:xfrm>
          <a:prstGeom prst="wedgeRoundRectCallout">
            <a:avLst>
              <a:gd name="adj1" fmla="val 33220"/>
              <a:gd name="adj2" fmla="val -14457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See inaction process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327538" y="3606566"/>
            <a:ext cx="1800225" cy="7000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After 30 seconds of no detection </a:t>
            </a:r>
            <a:r>
              <a:rPr lang="mr-IN" sz="1400" dirty="0" smtClean="0">
                <a:solidFill>
                  <a:schemeClr val="tx1"/>
                </a:solidFill>
              </a:rPr>
              <a:t>–</a:t>
            </a:r>
            <a:r>
              <a:rPr lang="en-US" sz="1400" dirty="0" smtClean="0">
                <a:solidFill>
                  <a:schemeClr val="tx1"/>
                </a:solidFill>
              </a:rPr>
              <a:t> Jingle &amp; flashing stops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Down Arrow 50"/>
          <p:cNvSpPr/>
          <p:nvPr/>
        </p:nvSpPr>
        <p:spPr>
          <a:xfrm>
            <a:off x="11079578" y="4314074"/>
            <a:ext cx="189308" cy="28575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46040" y="6330544"/>
            <a:ext cx="1867251" cy="477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Go Find Colors and Press my tummy!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-1" y="6379689"/>
            <a:ext cx="2085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 min of inaction </a:t>
            </a:r>
            <a:endParaRPr lang="en-US" sz="16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85738" y="6718243"/>
            <a:ext cx="1300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383197" y="6297415"/>
            <a:ext cx="2203466" cy="4682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Toy Turns off - </a:t>
            </a:r>
            <a:r>
              <a:rPr lang="en-US" sz="1400" dirty="0" smtClean="0">
                <a:solidFill>
                  <a:srgbClr val="FF0000"/>
                </a:solidFill>
              </a:rPr>
              <a:t>Goodbye! See you soon!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13197" y="6400205"/>
            <a:ext cx="1963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+ 1 min of inaction 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850908" y="6765639"/>
            <a:ext cx="1300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-121483" y="5734667"/>
            <a:ext cx="1685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/>
              <a:t>INACTION</a:t>
            </a:r>
            <a:endParaRPr lang="en-US" sz="2200" b="1" u="sng" dirty="0"/>
          </a:p>
        </p:txBody>
      </p:sp>
      <p:sp>
        <p:nvSpPr>
          <p:cNvPr id="69" name="Bent-Up Arrow 68"/>
          <p:cNvSpPr/>
          <p:nvPr/>
        </p:nvSpPr>
        <p:spPr>
          <a:xfrm flipH="1">
            <a:off x="4515422" y="2015032"/>
            <a:ext cx="4544233" cy="4050207"/>
          </a:xfrm>
          <a:prstGeom prst="bentUpArrow">
            <a:avLst>
              <a:gd name="adj1" fmla="val 2781"/>
              <a:gd name="adj2" fmla="val 5352"/>
              <a:gd name="adj3" fmla="val 545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931054" y="4987964"/>
            <a:ext cx="128601" cy="1078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rot="5400000" flipH="1">
            <a:off x="9430942" y="4453700"/>
            <a:ext cx="109368" cy="11091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9986962" y="4589411"/>
            <a:ext cx="2205037" cy="6004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</a:rPr>
              <a:t>“</a:t>
            </a:r>
            <a:r>
              <a:rPr lang="en-US" sz="1300" dirty="0" smtClean="0">
                <a:solidFill>
                  <a:srgbClr val="FF0000"/>
                </a:solidFill>
              </a:rPr>
              <a:t>Let’s Try Another Color”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48147" y="68286"/>
            <a:ext cx="2681916" cy="11014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tx1"/>
                </a:solidFill>
              </a:rPr>
              <a:t>Scenario 2 </a:t>
            </a:r>
            <a:r>
              <a:rPr lang="mr-IN" sz="1350" b="1" dirty="0" smtClean="0">
                <a:solidFill>
                  <a:schemeClr val="tx1"/>
                </a:solidFill>
              </a:rPr>
              <a:t>–</a:t>
            </a:r>
            <a:r>
              <a:rPr lang="en-US" sz="1350" b="1" dirty="0" smtClean="0">
                <a:solidFill>
                  <a:schemeClr val="tx1"/>
                </a:solidFill>
              </a:rPr>
              <a:t> Test :</a:t>
            </a:r>
            <a:br>
              <a:rPr lang="en-US" sz="1350" b="1" dirty="0" smtClean="0">
                <a:solidFill>
                  <a:schemeClr val="tx1"/>
                </a:solidFill>
              </a:rPr>
            </a:br>
            <a:r>
              <a:rPr lang="en-US" sz="1350" b="1" dirty="0" smtClean="0">
                <a:solidFill>
                  <a:schemeClr val="tx1"/>
                </a:solidFill>
              </a:rPr>
              <a:t>Opt 1: Child has 2 tries in 30 sec, then toy changes color </a:t>
            </a:r>
            <a:br>
              <a:rPr lang="en-US" sz="1350" b="1" dirty="0" smtClean="0">
                <a:solidFill>
                  <a:schemeClr val="tx1"/>
                </a:solidFill>
              </a:rPr>
            </a:br>
            <a:r>
              <a:rPr lang="en-US" sz="1350" b="1" dirty="0" smtClean="0">
                <a:solidFill>
                  <a:schemeClr val="tx1"/>
                </a:solidFill>
              </a:rPr>
              <a:t>Opt 2: Child has 30 sec + unlimited tries</a:t>
            </a:r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5738" y="214313"/>
            <a:ext cx="1591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 2 OPTION 2</a:t>
            </a:r>
            <a:endParaRPr lang="en-US" b="1" dirty="0"/>
          </a:p>
        </p:txBody>
      </p:sp>
      <p:sp>
        <p:nvSpPr>
          <p:cNvPr id="57" name="Curved Up Arrow 56"/>
          <p:cNvSpPr/>
          <p:nvPr/>
        </p:nvSpPr>
        <p:spPr>
          <a:xfrm rot="4777109" flipH="1">
            <a:off x="4524394" y="2609685"/>
            <a:ext cx="1937623" cy="701936"/>
          </a:xfrm>
          <a:prstGeom prst="curvedUpArrow">
            <a:avLst>
              <a:gd name="adj1" fmla="val 26768"/>
              <a:gd name="adj2" fmla="val 76418"/>
              <a:gd name="adj3" fmla="val 1775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31210" y="3569884"/>
            <a:ext cx="1702846" cy="4383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Jingle restarts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-1079500" y="365125"/>
            <a:ext cx="723900" cy="1325563"/>
          </a:xfrm>
        </p:spPr>
        <p:txBody>
          <a:bodyPr/>
          <a:lstStyle/>
          <a:p>
            <a:r>
              <a:rPr lang="en-US" smtClean="0"/>
              <a:t>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0800" y="1825625"/>
            <a:ext cx="3810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5738" y="214313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 3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957628" y="171449"/>
            <a:ext cx="1643062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Mode turned on </a:t>
            </a:r>
            <a:r>
              <a:rPr lang="mr-IN" sz="1400" dirty="0" smtClean="0">
                <a:solidFill>
                  <a:schemeClr val="tx1"/>
                </a:solidFill>
              </a:rPr>
              <a:t>–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“Let’s Learn to Count!”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782" y="1343020"/>
            <a:ext cx="1464468" cy="6286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Toy turns a random color + </a:t>
            </a:r>
            <a:r>
              <a:rPr lang="en-US" sz="1400" dirty="0" smtClean="0">
                <a:solidFill>
                  <a:srgbClr val="FF0000"/>
                </a:solidFill>
              </a:rPr>
              <a:t>says a number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16200000" flipH="1">
            <a:off x="2967884" y="778721"/>
            <a:ext cx="325437" cy="1768377"/>
          </a:xfrm>
          <a:prstGeom prst="bentArrow">
            <a:avLst>
              <a:gd name="adj1" fmla="val 43456"/>
              <a:gd name="adj2" fmla="val 21728"/>
              <a:gd name="adj3" fmla="val 50000"/>
              <a:gd name="adj4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5060" y="1423212"/>
            <a:ext cx="910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Scenario 1</a:t>
            </a:r>
            <a:endParaRPr lang="en-US" sz="1200" dirty="0"/>
          </a:p>
        </p:txBody>
      </p:sp>
      <p:sp>
        <p:nvSpPr>
          <p:cNvPr id="10" name="Bent Arrow 9"/>
          <p:cNvSpPr/>
          <p:nvPr/>
        </p:nvSpPr>
        <p:spPr>
          <a:xfrm rot="16200000" flipH="1" flipV="1">
            <a:off x="6001460" y="1117602"/>
            <a:ext cx="376872" cy="1265781"/>
          </a:xfrm>
          <a:prstGeom prst="bentArrow">
            <a:avLst>
              <a:gd name="adj1" fmla="val 43456"/>
              <a:gd name="adj2" fmla="val 21728"/>
              <a:gd name="adj3" fmla="val 25000"/>
              <a:gd name="adj4" fmla="val 2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8620" y="1536047"/>
            <a:ext cx="869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Scenario 2</a:t>
            </a:r>
            <a:endParaRPr lang="en-US" sz="1000" b="1" dirty="0"/>
          </a:p>
        </p:txBody>
      </p:sp>
      <p:sp>
        <p:nvSpPr>
          <p:cNvPr id="12" name="Bent Arrow 11"/>
          <p:cNvSpPr/>
          <p:nvPr/>
        </p:nvSpPr>
        <p:spPr>
          <a:xfrm rot="16200000" flipH="1" flipV="1">
            <a:off x="8184780" y="-1228585"/>
            <a:ext cx="791982" cy="6003059"/>
          </a:xfrm>
          <a:prstGeom prst="bentArrow">
            <a:avLst>
              <a:gd name="adj1" fmla="val 22019"/>
              <a:gd name="adj2" fmla="val 25020"/>
              <a:gd name="adj3" fmla="val 31584"/>
              <a:gd name="adj4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4117" y="1362909"/>
            <a:ext cx="159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Scenario 3</a:t>
            </a:r>
            <a:endParaRPr lang="en-US" sz="1000" b="1" dirty="0"/>
          </a:p>
        </p:txBody>
      </p:sp>
      <p:sp>
        <p:nvSpPr>
          <p:cNvPr id="14" name="Down Arrow 13"/>
          <p:cNvSpPr/>
          <p:nvPr/>
        </p:nvSpPr>
        <p:spPr>
          <a:xfrm>
            <a:off x="4657715" y="885026"/>
            <a:ext cx="285750" cy="457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2 (Accent Bar) 15"/>
          <p:cNvSpPr/>
          <p:nvPr/>
        </p:nvSpPr>
        <p:spPr>
          <a:xfrm>
            <a:off x="6279351" y="258218"/>
            <a:ext cx="1428750" cy="95726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3992"/>
              <a:gd name="adj6" fmla="val -52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Flashes this color for 30 sec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77601" y="1938928"/>
            <a:ext cx="1706613" cy="6286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Child scans correct surface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Cloud 17"/>
          <p:cNvSpPr/>
          <p:nvPr/>
        </p:nvSpPr>
        <p:spPr>
          <a:xfrm>
            <a:off x="615031" y="1423212"/>
            <a:ext cx="1482808" cy="830043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Child presses tummy</a:t>
            </a:r>
          </a:p>
        </p:txBody>
      </p:sp>
      <p:sp>
        <p:nvSpPr>
          <p:cNvPr id="19" name="Down Arrow Callout 18"/>
          <p:cNvSpPr/>
          <p:nvPr/>
        </p:nvSpPr>
        <p:spPr>
          <a:xfrm>
            <a:off x="1845088" y="2914838"/>
            <a:ext cx="1510534" cy="1547810"/>
          </a:xfrm>
          <a:prstGeom prst="down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FF0000"/>
                </a:solidFill>
              </a:rPr>
              <a:t>Toy says out the appropriate number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441599" y="2598335"/>
            <a:ext cx="189308" cy="28575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Up Arrow 21"/>
          <p:cNvSpPr/>
          <p:nvPr/>
        </p:nvSpPr>
        <p:spPr>
          <a:xfrm rot="5400000" flipH="1">
            <a:off x="547523" y="2539710"/>
            <a:ext cx="1617824" cy="876276"/>
          </a:xfrm>
          <a:prstGeom prst="curved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Bent-Up Arrow 23"/>
          <p:cNvSpPr/>
          <p:nvPr/>
        </p:nvSpPr>
        <p:spPr>
          <a:xfrm>
            <a:off x="3889600" y="1985961"/>
            <a:ext cx="768114" cy="2928939"/>
          </a:xfrm>
          <a:prstGeom prst="bentUpArrow">
            <a:avLst>
              <a:gd name="adj1" fmla="val 9444"/>
              <a:gd name="adj2" fmla="val 28162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52972" y="4462648"/>
            <a:ext cx="2693562" cy="8078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Once the child has scanned the toy the correct number of times </a:t>
            </a:r>
            <a:r>
              <a:rPr lang="mr-IN" sz="1200" dirty="0" smtClean="0">
                <a:solidFill>
                  <a:schemeClr val="tx1"/>
                </a:solidFill>
              </a:rPr>
              <a:t>–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“Well Done!”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6537778" y="2426882"/>
            <a:ext cx="189308" cy="28575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686355" y="1954033"/>
            <a:ext cx="1788436" cy="4476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Child scans incorrect color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Cloud 26"/>
          <p:cNvSpPr/>
          <p:nvPr/>
        </p:nvSpPr>
        <p:spPr>
          <a:xfrm>
            <a:off x="7362540" y="1611376"/>
            <a:ext cx="924701" cy="83238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Child presses tummy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831209" y="3620684"/>
            <a:ext cx="1987078" cy="8419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After 30 sec - Flashing stop </a:t>
            </a:r>
            <a:r>
              <a:rPr lang="mr-IN" sz="1400" dirty="0" smtClean="0">
                <a:solidFill>
                  <a:schemeClr val="tx1"/>
                </a:solidFill>
              </a:rPr>
              <a:t>–</a:t>
            </a:r>
            <a:r>
              <a:rPr lang="en-US" sz="1400" dirty="0" smtClean="0">
                <a:solidFill>
                  <a:schemeClr val="tx1"/>
                </a:solidFill>
              </a:rPr>
              <a:t> “</a:t>
            </a:r>
            <a:r>
              <a:rPr lang="en-US" sz="1400" dirty="0" smtClean="0">
                <a:solidFill>
                  <a:srgbClr val="FF0000"/>
                </a:solidFill>
              </a:rPr>
              <a:t>Lets Try another color!”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6536517">
            <a:off x="4311670" y="1457415"/>
            <a:ext cx="691741" cy="2409807"/>
          </a:xfrm>
          <a:prstGeom prst="downArrow">
            <a:avLst>
              <a:gd name="adj1" fmla="val 15347"/>
              <a:gd name="adj2" fmla="val 4348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677079" y="2715996"/>
            <a:ext cx="2203731" cy="5816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Toy keeps flashing color-</a:t>
            </a:r>
            <a:r>
              <a:rPr lang="en-US" sz="1350" dirty="0" smtClean="0">
                <a:solidFill>
                  <a:srgbClr val="FF0000"/>
                </a:solidFill>
              </a:rPr>
              <a:t>”Try again!”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32" name="Curved Up Arrow 31"/>
          <p:cNvSpPr/>
          <p:nvPr/>
        </p:nvSpPr>
        <p:spPr>
          <a:xfrm rot="5400000" flipH="1">
            <a:off x="4842680" y="2350279"/>
            <a:ext cx="1201739" cy="473101"/>
          </a:xfrm>
          <a:prstGeom prst="curvedUpArrow">
            <a:avLst>
              <a:gd name="adj1" fmla="val 26768"/>
              <a:gd name="adj2" fmla="val 76418"/>
              <a:gd name="adj3" fmla="val 1775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3" name="Bent-Up Arrow 32"/>
          <p:cNvSpPr/>
          <p:nvPr/>
        </p:nvSpPr>
        <p:spPr>
          <a:xfrm flipH="1">
            <a:off x="4675155" y="1971674"/>
            <a:ext cx="1135536" cy="1995655"/>
          </a:xfrm>
          <a:prstGeom prst="bentUpArrow">
            <a:avLst>
              <a:gd name="adj1" fmla="val 9444"/>
              <a:gd name="adj2" fmla="val 18393"/>
              <a:gd name="adj3" fmla="val 25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Callout 33"/>
          <p:cNvSpPr/>
          <p:nvPr/>
        </p:nvSpPr>
        <p:spPr>
          <a:xfrm>
            <a:off x="10620729" y="2998828"/>
            <a:ext cx="1309334" cy="600318"/>
          </a:xfrm>
          <a:prstGeom prst="downArrow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No Detection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5" name="Cloud 34"/>
          <p:cNvSpPr/>
          <p:nvPr/>
        </p:nvSpPr>
        <p:spPr>
          <a:xfrm>
            <a:off x="8844390" y="1782855"/>
            <a:ext cx="1729381" cy="102155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This will only happen if the tummy is not pressed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flipH="1">
            <a:off x="11130920" y="2708609"/>
            <a:ext cx="208654" cy="27892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332302" y="2182980"/>
            <a:ext cx="1781173" cy="4713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Child does not scan a surface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327538" y="3606566"/>
            <a:ext cx="1800225" cy="7000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After 30 seconds of no detection </a:t>
            </a:r>
            <a:r>
              <a:rPr lang="mr-IN" sz="1400" dirty="0" smtClean="0">
                <a:solidFill>
                  <a:schemeClr val="tx1"/>
                </a:solidFill>
              </a:rPr>
              <a:t>–</a:t>
            </a:r>
            <a:r>
              <a:rPr lang="en-US" sz="1400" dirty="0" smtClean="0">
                <a:solidFill>
                  <a:schemeClr val="tx1"/>
                </a:solidFill>
              </a:rPr>
              <a:t> Jingle &amp; flashing stops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11079578" y="4314074"/>
            <a:ext cx="189308" cy="28575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nt-Up Arrow 39"/>
          <p:cNvSpPr/>
          <p:nvPr/>
        </p:nvSpPr>
        <p:spPr>
          <a:xfrm flipH="1">
            <a:off x="4515420" y="2015032"/>
            <a:ext cx="5471541" cy="2811643"/>
          </a:xfrm>
          <a:prstGeom prst="bentUpArrow">
            <a:avLst>
              <a:gd name="adj1" fmla="val 2781"/>
              <a:gd name="adj2" fmla="val 5352"/>
              <a:gd name="adj3" fmla="val 545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9986962" y="4589411"/>
            <a:ext cx="2205037" cy="6004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</a:rPr>
              <a:t>“</a:t>
            </a:r>
            <a:r>
              <a:rPr lang="en-US" sz="1300" dirty="0" smtClean="0">
                <a:solidFill>
                  <a:srgbClr val="FF0000"/>
                </a:solidFill>
              </a:rPr>
              <a:t>Let’s Try Another Color”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8580771" y="5230331"/>
            <a:ext cx="1555169" cy="252275"/>
          </a:xfrm>
          <a:prstGeom prst="wedgeRoundRectCallout">
            <a:avLst>
              <a:gd name="adj1" fmla="val 33220"/>
              <a:gd name="adj2" fmla="val -14457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See inaction process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46040" y="6330544"/>
            <a:ext cx="1867251" cy="477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Let’s Learn to Count!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" y="6379689"/>
            <a:ext cx="2085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 min of inaction </a:t>
            </a:r>
            <a:endParaRPr lang="en-US" sz="16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85738" y="6718243"/>
            <a:ext cx="1300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383197" y="6297415"/>
            <a:ext cx="2203466" cy="4682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Toy Turns off - </a:t>
            </a:r>
            <a:r>
              <a:rPr lang="en-US" sz="1400" dirty="0" smtClean="0">
                <a:solidFill>
                  <a:srgbClr val="FF0000"/>
                </a:solidFill>
              </a:rPr>
              <a:t>Goodbye! See you soon!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13197" y="6400205"/>
            <a:ext cx="1963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+ 1 min of inaction </a:t>
            </a:r>
            <a:endParaRPr lang="en-US" sz="16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850908" y="6765639"/>
            <a:ext cx="1300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-121483" y="5734667"/>
            <a:ext cx="1685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/>
              <a:t>INACTION</a:t>
            </a:r>
            <a:endParaRPr lang="en-US" sz="2200" b="1" u="sng" dirty="0"/>
          </a:p>
        </p:txBody>
      </p:sp>
      <p:sp>
        <p:nvSpPr>
          <p:cNvPr id="52" name="Down Arrow 51"/>
          <p:cNvSpPr/>
          <p:nvPr/>
        </p:nvSpPr>
        <p:spPr>
          <a:xfrm rot="14390659">
            <a:off x="4343826" y="1748726"/>
            <a:ext cx="425573" cy="2803082"/>
          </a:xfrm>
          <a:prstGeom prst="downArrow">
            <a:avLst>
              <a:gd name="adj1" fmla="val 12331"/>
              <a:gd name="adj2" fmla="val 437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rgbClr val="FF0000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6634247" y="3317221"/>
            <a:ext cx="189308" cy="28575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1353800" y="365125"/>
            <a:ext cx="1816100" cy="1325563"/>
          </a:xfrm>
        </p:spPr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0" y="6222679"/>
            <a:ext cx="838200" cy="5083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38" y="214313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 4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957628" y="171449"/>
            <a:ext cx="1643062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Mode turned on </a:t>
            </a:r>
            <a:r>
              <a:rPr lang="mr-IN" sz="1400" dirty="0" smtClean="0">
                <a:solidFill>
                  <a:schemeClr val="tx1"/>
                </a:solidFill>
              </a:rPr>
              <a:t>–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“Let’s Play Sequences!”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64782" y="1343020"/>
            <a:ext cx="1535908" cy="6286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Toy turns 3 colors in a randomized order </a:t>
            </a:r>
            <a:r>
              <a:rPr lang="mr-IN" sz="1200" dirty="0" smtClean="0">
                <a:solidFill>
                  <a:schemeClr val="tx1"/>
                </a:solidFill>
              </a:rPr>
              <a:t>–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Jingle Starts 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16200000" flipH="1">
            <a:off x="2967884" y="778721"/>
            <a:ext cx="325437" cy="1768377"/>
          </a:xfrm>
          <a:prstGeom prst="bentArrow">
            <a:avLst>
              <a:gd name="adj1" fmla="val 43456"/>
              <a:gd name="adj2" fmla="val 21728"/>
              <a:gd name="adj3" fmla="val 50000"/>
              <a:gd name="adj4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5060" y="1423212"/>
            <a:ext cx="910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Scenario 1</a:t>
            </a:r>
            <a:endParaRPr lang="en-US" sz="1200" dirty="0"/>
          </a:p>
        </p:txBody>
      </p:sp>
      <p:sp>
        <p:nvSpPr>
          <p:cNvPr id="9" name="Down Arrow 8"/>
          <p:cNvSpPr/>
          <p:nvPr/>
        </p:nvSpPr>
        <p:spPr>
          <a:xfrm>
            <a:off x="4657715" y="885026"/>
            <a:ext cx="285750" cy="457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 rot="16200000" flipH="1" flipV="1">
            <a:off x="6001460" y="1117602"/>
            <a:ext cx="376872" cy="1265781"/>
          </a:xfrm>
          <a:prstGeom prst="bentArrow">
            <a:avLst>
              <a:gd name="adj1" fmla="val 43456"/>
              <a:gd name="adj2" fmla="val 21728"/>
              <a:gd name="adj3" fmla="val 25000"/>
              <a:gd name="adj4" fmla="val 2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8620" y="1536047"/>
            <a:ext cx="869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Scenario 2</a:t>
            </a:r>
            <a:endParaRPr lang="en-US" sz="1000" b="1" dirty="0"/>
          </a:p>
        </p:txBody>
      </p:sp>
      <p:sp>
        <p:nvSpPr>
          <p:cNvPr id="12" name="Bent Arrow 11"/>
          <p:cNvSpPr/>
          <p:nvPr/>
        </p:nvSpPr>
        <p:spPr>
          <a:xfrm rot="16200000" flipH="1" flipV="1">
            <a:off x="8184780" y="-1228585"/>
            <a:ext cx="791982" cy="6003059"/>
          </a:xfrm>
          <a:prstGeom prst="bentArrow">
            <a:avLst>
              <a:gd name="adj1" fmla="val 22019"/>
              <a:gd name="adj2" fmla="val 25020"/>
              <a:gd name="adj3" fmla="val 31584"/>
              <a:gd name="adj4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4117" y="1362909"/>
            <a:ext cx="159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Scenario 3</a:t>
            </a:r>
            <a:endParaRPr lang="en-US" sz="1000" b="1" dirty="0"/>
          </a:p>
        </p:txBody>
      </p:sp>
      <p:sp>
        <p:nvSpPr>
          <p:cNvPr id="14" name="Line Callout 2 (Accent Bar) 13"/>
          <p:cNvSpPr/>
          <p:nvPr/>
        </p:nvSpPr>
        <p:spPr>
          <a:xfrm>
            <a:off x="6279351" y="258218"/>
            <a:ext cx="1428750" cy="95726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3992"/>
              <a:gd name="adj6" fmla="val -52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Each color </a:t>
            </a:r>
            <a:r>
              <a:rPr lang="mr-IN" sz="1400" dirty="0" smtClean="0">
                <a:solidFill>
                  <a:schemeClr val="tx1"/>
                </a:solidFill>
              </a:rPr>
              <a:t>–</a:t>
            </a:r>
            <a:r>
              <a:rPr lang="en-US" sz="1400" dirty="0" smtClean="0">
                <a:solidFill>
                  <a:schemeClr val="tx1"/>
                </a:solidFill>
              </a:rPr>
              <a:t> 5 sec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Gap b/w colors - 2 sec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77601" y="1938928"/>
            <a:ext cx="1706613" cy="6286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Child scans correct surface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615031" y="1423212"/>
            <a:ext cx="1482808" cy="830043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Child presses tummy</a:t>
            </a:r>
          </a:p>
        </p:txBody>
      </p:sp>
      <p:sp>
        <p:nvSpPr>
          <p:cNvPr id="17" name="Down Arrow Callout 16"/>
          <p:cNvSpPr/>
          <p:nvPr/>
        </p:nvSpPr>
        <p:spPr>
          <a:xfrm>
            <a:off x="1845088" y="2914838"/>
            <a:ext cx="1510534" cy="1547810"/>
          </a:xfrm>
          <a:prstGeom prst="down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FF0000"/>
                </a:solidFill>
              </a:rPr>
              <a:t>Toy turns color of surface + audio positive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2441599" y="2598335"/>
            <a:ext cx="189308" cy="28575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rved Up Arrow 18"/>
          <p:cNvSpPr/>
          <p:nvPr/>
        </p:nvSpPr>
        <p:spPr>
          <a:xfrm rot="5400000" flipH="1">
            <a:off x="547523" y="2539710"/>
            <a:ext cx="1617824" cy="876276"/>
          </a:xfrm>
          <a:prstGeom prst="curved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52972" y="4462648"/>
            <a:ext cx="2693562" cy="8078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Once the child has scanned all colors in the correct order -  </a:t>
            </a:r>
            <a:r>
              <a:rPr lang="en-US" sz="1200" dirty="0" smtClean="0">
                <a:solidFill>
                  <a:srgbClr val="FF0000"/>
                </a:solidFill>
              </a:rPr>
              <a:t>Jingle Stops + “Well Done!”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537778" y="2426882"/>
            <a:ext cx="189308" cy="28575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686355" y="1954033"/>
            <a:ext cx="1788436" cy="4476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Child scans incorrect color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Cloud 22"/>
          <p:cNvSpPr/>
          <p:nvPr/>
        </p:nvSpPr>
        <p:spPr>
          <a:xfrm>
            <a:off x="7362540" y="1611376"/>
            <a:ext cx="924701" cy="83238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Child presses tummy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77079" y="2715996"/>
            <a:ext cx="2203731" cy="5816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rgbClr val="FF0000"/>
                </a:solidFill>
              </a:rPr>
              <a:t>”Try again!” 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6573022" y="3326230"/>
            <a:ext cx="189308" cy="28575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7497781">
            <a:off x="4547673" y="1593088"/>
            <a:ext cx="237355" cy="2907099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rved Up Arrow 32"/>
          <p:cNvSpPr/>
          <p:nvPr/>
        </p:nvSpPr>
        <p:spPr>
          <a:xfrm rot="4777109" flipH="1">
            <a:off x="4524394" y="2609685"/>
            <a:ext cx="1937623" cy="701936"/>
          </a:xfrm>
          <a:prstGeom prst="curvedUpArrow">
            <a:avLst>
              <a:gd name="adj1" fmla="val 26768"/>
              <a:gd name="adj2" fmla="val 76418"/>
              <a:gd name="adj3" fmla="val 1775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831210" y="3569884"/>
            <a:ext cx="1702846" cy="4383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Jingle continues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59740" y="4338315"/>
            <a:ext cx="1987078" cy="7726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After 30 sec - Flashing stop </a:t>
            </a:r>
            <a:r>
              <a:rPr lang="mr-IN" sz="1400" dirty="0" smtClean="0">
                <a:solidFill>
                  <a:schemeClr val="tx1"/>
                </a:solidFill>
              </a:rPr>
              <a:t>–</a:t>
            </a:r>
            <a:r>
              <a:rPr lang="en-US" sz="1400" dirty="0" smtClean="0">
                <a:solidFill>
                  <a:schemeClr val="tx1"/>
                </a:solidFill>
              </a:rPr>
              <a:t> “</a:t>
            </a:r>
            <a:r>
              <a:rPr lang="en-US" sz="1400" dirty="0" smtClean="0">
                <a:solidFill>
                  <a:srgbClr val="FF0000"/>
                </a:solidFill>
              </a:rPr>
              <a:t>Lets Try another sequence!”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6594508" y="4049459"/>
            <a:ext cx="189308" cy="28575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Bent-Up Arrow 36"/>
          <p:cNvSpPr/>
          <p:nvPr/>
        </p:nvSpPr>
        <p:spPr>
          <a:xfrm flipH="1">
            <a:off x="4675155" y="1971674"/>
            <a:ext cx="1135536" cy="2867026"/>
          </a:xfrm>
          <a:prstGeom prst="bentUpArrow">
            <a:avLst>
              <a:gd name="adj1" fmla="val 9444"/>
              <a:gd name="adj2" fmla="val 18393"/>
              <a:gd name="adj3" fmla="val 25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Callout 37"/>
          <p:cNvSpPr/>
          <p:nvPr/>
        </p:nvSpPr>
        <p:spPr>
          <a:xfrm>
            <a:off x="10620729" y="2998828"/>
            <a:ext cx="1309334" cy="600318"/>
          </a:xfrm>
          <a:prstGeom prst="downArrow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No Detection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9" name="Cloud 38"/>
          <p:cNvSpPr/>
          <p:nvPr/>
        </p:nvSpPr>
        <p:spPr>
          <a:xfrm>
            <a:off x="8844390" y="1782855"/>
            <a:ext cx="1729381" cy="102155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This will only happen if the tummy is not pressed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 flipH="1">
            <a:off x="11130920" y="2708609"/>
            <a:ext cx="208654" cy="27892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0332302" y="2182980"/>
            <a:ext cx="1781173" cy="4713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Child does not scan a surface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0327538" y="3606566"/>
            <a:ext cx="1800225" cy="7000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After 30 seconds of no detection </a:t>
            </a:r>
            <a:r>
              <a:rPr lang="mr-IN" sz="1400" dirty="0" smtClean="0">
                <a:solidFill>
                  <a:schemeClr val="tx1"/>
                </a:solidFill>
              </a:rPr>
              <a:t>–</a:t>
            </a:r>
            <a:r>
              <a:rPr lang="en-US" sz="1400" dirty="0" smtClean="0">
                <a:solidFill>
                  <a:schemeClr val="tx1"/>
                </a:solidFill>
              </a:rPr>
              <a:t> Jingle stops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46040" y="6330544"/>
            <a:ext cx="1867251" cy="477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Let’s Play Sequences!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1" y="6379689"/>
            <a:ext cx="2085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 min of inaction 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5383197" y="6297415"/>
            <a:ext cx="2203466" cy="4682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Toy Turns off - </a:t>
            </a:r>
            <a:r>
              <a:rPr lang="en-US" sz="1400" dirty="0" smtClean="0">
                <a:solidFill>
                  <a:srgbClr val="FF0000"/>
                </a:solidFill>
              </a:rPr>
              <a:t>Goodbye! See you soon!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13197" y="6400205"/>
            <a:ext cx="1963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+ 1 min of inaction 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-121483" y="5734667"/>
            <a:ext cx="1685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/>
              <a:t>INACTION</a:t>
            </a:r>
            <a:endParaRPr lang="en-US" sz="2200" b="1" u="sng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85738" y="6718243"/>
            <a:ext cx="1300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850908" y="6765639"/>
            <a:ext cx="1300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ular Callout 49"/>
          <p:cNvSpPr/>
          <p:nvPr/>
        </p:nvSpPr>
        <p:spPr>
          <a:xfrm>
            <a:off x="8576828" y="4082934"/>
            <a:ext cx="1555169" cy="252275"/>
          </a:xfrm>
          <a:prstGeom prst="wedgeRoundRectCallout">
            <a:avLst>
              <a:gd name="adj1" fmla="val 63435"/>
              <a:gd name="adj2" fmla="val -13450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See inaction process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Down Arrow 50"/>
          <p:cNvSpPr/>
          <p:nvPr/>
        </p:nvSpPr>
        <p:spPr>
          <a:xfrm rot="14390659">
            <a:off x="4343826" y="1748726"/>
            <a:ext cx="425573" cy="2803082"/>
          </a:xfrm>
          <a:prstGeom prst="downArrow">
            <a:avLst>
              <a:gd name="adj1" fmla="val 12331"/>
              <a:gd name="adj2" fmla="val 437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rgbClr val="FF0000"/>
              </a:solidFill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11079578" y="4314074"/>
            <a:ext cx="151703" cy="373782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Bent-Up Arrow 52"/>
          <p:cNvSpPr/>
          <p:nvPr/>
        </p:nvSpPr>
        <p:spPr>
          <a:xfrm flipH="1">
            <a:off x="4515419" y="2015032"/>
            <a:ext cx="5471541" cy="3255468"/>
          </a:xfrm>
          <a:prstGeom prst="bentUpArrow">
            <a:avLst>
              <a:gd name="adj1" fmla="val 2781"/>
              <a:gd name="adj2" fmla="val 5352"/>
              <a:gd name="adj3" fmla="val 545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9986962" y="4716411"/>
            <a:ext cx="2205037" cy="6952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FF0000"/>
                </a:solidFill>
              </a:rPr>
              <a:t>“Let’s Try Another Sequence!”</a:t>
            </a:r>
            <a:endParaRPr 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3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5300" y="365125"/>
            <a:ext cx="381000" cy="1325563"/>
          </a:xfrm>
        </p:spPr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-241300" y="6019800"/>
            <a:ext cx="63500" cy="6223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5738" y="214313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 5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957628" y="171449"/>
            <a:ext cx="1643062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Mode turned on </a:t>
            </a:r>
            <a:r>
              <a:rPr lang="mr-IN" sz="1400" dirty="0" smtClean="0">
                <a:solidFill>
                  <a:schemeClr val="tx1"/>
                </a:solidFill>
              </a:rPr>
              <a:t>–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“Let’s play - What Color is it?”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64782" y="1343020"/>
            <a:ext cx="1535908" cy="6286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Toy names an object + Jingle Starts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16200000" flipH="1">
            <a:off x="2967884" y="778721"/>
            <a:ext cx="325437" cy="1768377"/>
          </a:xfrm>
          <a:prstGeom prst="bentArrow">
            <a:avLst>
              <a:gd name="adj1" fmla="val 43456"/>
              <a:gd name="adj2" fmla="val 21728"/>
              <a:gd name="adj3" fmla="val 50000"/>
              <a:gd name="adj4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5060" y="1423212"/>
            <a:ext cx="910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Scenario 1</a:t>
            </a:r>
            <a:endParaRPr lang="en-US" sz="1200" dirty="0"/>
          </a:p>
        </p:txBody>
      </p:sp>
      <p:sp>
        <p:nvSpPr>
          <p:cNvPr id="9" name="Down Arrow 8"/>
          <p:cNvSpPr/>
          <p:nvPr/>
        </p:nvSpPr>
        <p:spPr>
          <a:xfrm>
            <a:off x="4657715" y="885026"/>
            <a:ext cx="285750" cy="457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 rot="16200000" flipH="1" flipV="1">
            <a:off x="6001460" y="1117602"/>
            <a:ext cx="376872" cy="1265781"/>
          </a:xfrm>
          <a:prstGeom prst="bentArrow">
            <a:avLst>
              <a:gd name="adj1" fmla="val 43456"/>
              <a:gd name="adj2" fmla="val 21728"/>
              <a:gd name="adj3" fmla="val 25000"/>
              <a:gd name="adj4" fmla="val 2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8620" y="1536047"/>
            <a:ext cx="869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Scenario 2</a:t>
            </a:r>
            <a:endParaRPr lang="en-US" sz="1000" b="1" dirty="0"/>
          </a:p>
        </p:txBody>
      </p:sp>
      <p:sp>
        <p:nvSpPr>
          <p:cNvPr id="12" name="Bent Arrow 11"/>
          <p:cNvSpPr/>
          <p:nvPr/>
        </p:nvSpPr>
        <p:spPr>
          <a:xfrm rot="16200000" flipH="1" flipV="1">
            <a:off x="8184780" y="-1228585"/>
            <a:ext cx="791982" cy="6003059"/>
          </a:xfrm>
          <a:prstGeom prst="bentArrow">
            <a:avLst>
              <a:gd name="adj1" fmla="val 22019"/>
              <a:gd name="adj2" fmla="val 25020"/>
              <a:gd name="adj3" fmla="val 31584"/>
              <a:gd name="adj4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4117" y="1362909"/>
            <a:ext cx="159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Scenario 3</a:t>
            </a:r>
            <a:endParaRPr lang="en-US" sz="1000" b="1" dirty="0"/>
          </a:p>
        </p:txBody>
      </p:sp>
      <p:sp>
        <p:nvSpPr>
          <p:cNvPr id="14" name="Cloud 13"/>
          <p:cNvSpPr/>
          <p:nvPr/>
        </p:nvSpPr>
        <p:spPr>
          <a:xfrm>
            <a:off x="615031" y="1423212"/>
            <a:ext cx="1482808" cy="830043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Child presses tummy</a:t>
            </a:r>
          </a:p>
        </p:txBody>
      </p:sp>
      <p:sp>
        <p:nvSpPr>
          <p:cNvPr id="15" name="Down Arrow Callout 14"/>
          <p:cNvSpPr/>
          <p:nvPr/>
        </p:nvSpPr>
        <p:spPr>
          <a:xfrm>
            <a:off x="1845088" y="2914838"/>
            <a:ext cx="1510534" cy="1547810"/>
          </a:xfrm>
          <a:prstGeom prst="down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Toy turns color of the surface </a:t>
            </a:r>
            <a:r>
              <a:rPr lang="en-US" sz="1300" dirty="0" smtClean="0">
                <a:solidFill>
                  <a:srgbClr val="C00000"/>
                </a:solidFill>
              </a:rPr>
              <a:t>+ Jingle Stops + “That’s correct!”</a:t>
            </a:r>
            <a:endParaRPr lang="en-US" sz="1300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964153" y="4462648"/>
            <a:ext cx="1334215" cy="84794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 Secs </a:t>
            </a:r>
            <a:r>
              <a:rPr lang="mr-IN" sz="1200" dirty="0" smtClean="0">
                <a:solidFill>
                  <a:schemeClr val="tx1"/>
                </a:solidFill>
              </a:rPr>
              <a:t>–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toy stays the color it detected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77601" y="1938928"/>
            <a:ext cx="1706613" cy="6286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Child scans correct surface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2441599" y="2598335"/>
            <a:ext cx="189308" cy="28575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>
            <a:off x="3328793" y="1985961"/>
            <a:ext cx="1328921" cy="3024780"/>
          </a:xfrm>
          <a:prstGeom prst="bentUpArrow">
            <a:avLst>
              <a:gd name="adj1" fmla="val 9444"/>
              <a:gd name="adj2" fmla="val 20941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686355" y="1954033"/>
            <a:ext cx="1788436" cy="4476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Child scans incorrect color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Cloud 20"/>
          <p:cNvSpPr/>
          <p:nvPr/>
        </p:nvSpPr>
        <p:spPr>
          <a:xfrm>
            <a:off x="7362540" y="1611376"/>
            <a:ext cx="924701" cy="83238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Child presses tummy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6634247" y="3317221"/>
            <a:ext cx="189308" cy="28575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6629015" y="4051324"/>
            <a:ext cx="189308" cy="28575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795633" y="4337074"/>
            <a:ext cx="2221012" cy="7326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After 30 sec - Jingle stops </a:t>
            </a:r>
            <a:r>
              <a:rPr lang="mr-IN" sz="1400" dirty="0" smtClean="0">
                <a:solidFill>
                  <a:schemeClr val="tx1"/>
                </a:solidFill>
              </a:rPr>
              <a:t>–</a:t>
            </a:r>
            <a:r>
              <a:rPr lang="en-US" sz="1400" dirty="0" smtClean="0">
                <a:solidFill>
                  <a:schemeClr val="tx1"/>
                </a:solidFill>
              </a:rPr>
              <a:t> “</a:t>
            </a:r>
            <a:r>
              <a:rPr lang="en-US" sz="1400" dirty="0" smtClean="0">
                <a:solidFill>
                  <a:srgbClr val="FF0000"/>
                </a:solidFill>
              </a:rPr>
              <a:t>Lets Try another Object!”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" name="Bent-Up Arrow 25"/>
          <p:cNvSpPr/>
          <p:nvPr/>
        </p:nvSpPr>
        <p:spPr>
          <a:xfrm flipH="1">
            <a:off x="4766788" y="1985962"/>
            <a:ext cx="996717" cy="2738438"/>
          </a:xfrm>
          <a:prstGeom prst="bentUpArrow">
            <a:avLst>
              <a:gd name="adj1" fmla="val 9444"/>
              <a:gd name="adj2" fmla="val 20941"/>
              <a:gd name="adj3" fmla="val 25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rved Up Arrow 26"/>
          <p:cNvSpPr/>
          <p:nvPr/>
        </p:nvSpPr>
        <p:spPr>
          <a:xfrm rot="4777109" flipH="1">
            <a:off x="4524394" y="2609685"/>
            <a:ext cx="1937623" cy="701936"/>
          </a:xfrm>
          <a:prstGeom prst="curvedUpArrow">
            <a:avLst>
              <a:gd name="adj1" fmla="val 26768"/>
              <a:gd name="adj2" fmla="val 76418"/>
              <a:gd name="adj3" fmla="val 1775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7038424">
            <a:off x="4358664" y="1702678"/>
            <a:ext cx="550683" cy="2860363"/>
          </a:xfrm>
          <a:prstGeom prst="downArrow">
            <a:avLst>
              <a:gd name="adj1" fmla="val 15347"/>
              <a:gd name="adj2" fmla="val 2741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677079" y="2715996"/>
            <a:ext cx="2203731" cy="5816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rgbClr val="FF0000"/>
                </a:solidFill>
              </a:rPr>
              <a:t>”Try again!”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30" name="Down Arrow Callout 29"/>
          <p:cNvSpPr/>
          <p:nvPr/>
        </p:nvSpPr>
        <p:spPr>
          <a:xfrm>
            <a:off x="10620729" y="2998828"/>
            <a:ext cx="1309334" cy="600318"/>
          </a:xfrm>
          <a:prstGeom prst="downArrow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No Detection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1" name="Cloud 30"/>
          <p:cNvSpPr/>
          <p:nvPr/>
        </p:nvSpPr>
        <p:spPr>
          <a:xfrm>
            <a:off x="8844390" y="1782855"/>
            <a:ext cx="1729381" cy="102155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This will only happen if the tummy is not pressed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 flipH="1">
            <a:off x="11130920" y="2708609"/>
            <a:ext cx="208654" cy="27892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0332302" y="2182980"/>
            <a:ext cx="1781173" cy="4713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Child does not scan a surface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327538" y="3606566"/>
            <a:ext cx="1800225" cy="7000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After 30 seconds of no detection </a:t>
            </a:r>
            <a:r>
              <a:rPr lang="mr-IN" sz="1400" dirty="0" smtClean="0">
                <a:solidFill>
                  <a:schemeClr val="tx1"/>
                </a:solidFill>
              </a:rPr>
              <a:t>–</a:t>
            </a:r>
            <a:r>
              <a:rPr lang="en-US" sz="1400" dirty="0" smtClean="0">
                <a:solidFill>
                  <a:schemeClr val="tx1"/>
                </a:solidFill>
              </a:rPr>
              <a:t> Jingle stops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8425686" y="4348047"/>
            <a:ext cx="1555169" cy="252275"/>
          </a:xfrm>
          <a:prstGeom prst="wedgeRoundRectCallout">
            <a:avLst>
              <a:gd name="adj1" fmla="val 61802"/>
              <a:gd name="adj2" fmla="val -13954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See inaction process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46040" y="6330544"/>
            <a:ext cx="1867251" cy="477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Find the correct color and press my tummy!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1" y="6379689"/>
            <a:ext cx="2085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 min of inaction </a:t>
            </a:r>
            <a:endParaRPr lang="en-US" sz="16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85738" y="6718243"/>
            <a:ext cx="1300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383197" y="6297415"/>
            <a:ext cx="2203466" cy="4682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Toy Turns off - </a:t>
            </a:r>
            <a:r>
              <a:rPr lang="en-US" sz="1400" dirty="0" smtClean="0">
                <a:solidFill>
                  <a:srgbClr val="FF0000"/>
                </a:solidFill>
              </a:rPr>
              <a:t>Goodbye! See you soon!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13197" y="6400205"/>
            <a:ext cx="1963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+ 1 min of inaction 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850908" y="6765639"/>
            <a:ext cx="1300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-121483" y="5734667"/>
            <a:ext cx="1685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/>
              <a:t>INACTION</a:t>
            </a:r>
            <a:endParaRPr lang="en-US" sz="2200" b="1" u="sng" dirty="0"/>
          </a:p>
        </p:txBody>
      </p:sp>
      <p:sp>
        <p:nvSpPr>
          <p:cNvPr id="28" name="Rounded Rectangle 27"/>
          <p:cNvSpPr/>
          <p:nvPr/>
        </p:nvSpPr>
        <p:spPr>
          <a:xfrm>
            <a:off x="5831210" y="3569884"/>
            <a:ext cx="1702846" cy="4383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Jingle continues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11079578" y="4314074"/>
            <a:ext cx="151703" cy="373782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ent-Up Arrow 44"/>
          <p:cNvSpPr/>
          <p:nvPr/>
        </p:nvSpPr>
        <p:spPr>
          <a:xfrm flipH="1">
            <a:off x="4515419" y="2015032"/>
            <a:ext cx="5471541" cy="3255468"/>
          </a:xfrm>
          <a:prstGeom prst="bentUpArrow">
            <a:avLst>
              <a:gd name="adj1" fmla="val 2781"/>
              <a:gd name="adj2" fmla="val 5352"/>
              <a:gd name="adj3" fmla="val 545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9986962" y="4716411"/>
            <a:ext cx="2205037" cy="6952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FF0000"/>
                </a:solidFill>
              </a:rPr>
              <a:t>“Let’s Try Another Object!”</a:t>
            </a:r>
            <a:endParaRPr 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14467</TotalTime>
  <Words>947</Words>
  <Application>Microsoft Macintosh PowerPoint</Application>
  <PresentationFormat>Widescreen</PresentationFormat>
  <Paragraphs>181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Mangal</vt:lpstr>
      <vt:lpstr>Office Theme</vt:lpstr>
      <vt:lpstr>  </vt:lpstr>
      <vt:lpstr>    </vt:lpstr>
      <vt:lpstr>    </vt:lpstr>
      <vt:lpstr>  </vt:lpstr>
      <vt:lpstr>   </vt:lpstr>
      <vt:lpstr>   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d k</dc:creator>
  <cp:lastModifiedBy>d k</cp:lastModifiedBy>
  <cp:revision>36</cp:revision>
  <dcterms:created xsi:type="dcterms:W3CDTF">2020-04-22T07:22:22Z</dcterms:created>
  <dcterms:modified xsi:type="dcterms:W3CDTF">2020-05-05T05:28:19Z</dcterms:modified>
</cp:coreProperties>
</file>