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74" r:id="rId14"/>
    <p:sldId id="280" r:id="rId15"/>
    <p:sldId id="281" r:id="rId16"/>
    <p:sldId id="282" r:id="rId17"/>
    <p:sldId id="286" r:id="rId1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6" name="Holder 6"/>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4" name="Holder 4"/>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3" name="Holder 3"/>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699" y="1562163"/>
            <a:ext cx="6139001" cy="99885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95895" y="9473205"/>
            <a:ext cx="2929254" cy="152400"/>
          </a:xfrm>
          <a:prstGeom prst="rect">
            <a:avLst/>
          </a:prstGeom>
        </p:spPr>
        <p:txBody>
          <a:bodyPr wrap="square" lIns="0" tIns="0" rIns="0" bIns="0">
            <a:spAutoFit/>
          </a:bodyPr>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a:xfrm>
            <a:off x="6582320" y="9473205"/>
            <a:ext cx="279400" cy="152400"/>
          </a:xfrm>
          <a:prstGeom prst="rect">
            <a:avLst/>
          </a:prstGeom>
        </p:spPr>
        <p:txBody>
          <a:bodyPr wrap="square" lIns="0" tIns="0" rIns="0" bIns="0">
            <a:spAutoFit/>
          </a:bodyPr>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iso.org/obp/ui/en/#iso:std:iso-iec-ieee:29148:ed-2:v1:e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1</a:t>
            </a:r>
            <a:endParaRPr sz="1000" dirty="0">
              <a:latin typeface="Times New Roman"/>
              <a:cs typeface="Times New Roman"/>
            </a:endParaRPr>
          </a:p>
        </p:txBody>
      </p:sp>
      <p:sp>
        <p:nvSpPr>
          <p:cNvPr id="4" name="object 4"/>
          <p:cNvSpPr/>
          <p:nvPr/>
        </p:nvSpPr>
        <p:spPr>
          <a:xfrm>
            <a:off x="819150" y="1066800"/>
            <a:ext cx="6134100" cy="57150"/>
          </a:xfrm>
          <a:custGeom>
            <a:avLst/>
            <a:gdLst/>
            <a:ahLst/>
            <a:cxnLst/>
            <a:rect l="l" t="t" r="r" b="b"/>
            <a:pathLst>
              <a:path w="6134100" h="57150">
                <a:moveTo>
                  <a:pt x="6134100" y="57150"/>
                </a:moveTo>
                <a:lnTo>
                  <a:pt x="0" y="57150"/>
                </a:lnTo>
                <a:lnTo>
                  <a:pt x="0" y="0"/>
                </a:lnTo>
                <a:lnTo>
                  <a:pt x="6134100" y="0"/>
                </a:lnTo>
                <a:lnTo>
                  <a:pt x="6134100" y="5715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574165" marR="5080" algn="r">
              <a:lnSpc>
                <a:spcPts val="3835"/>
              </a:lnSpc>
              <a:spcBef>
                <a:spcPts val="100"/>
              </a:spcBef>
            </a:pPr>
            <a:r>
              <a:rPr spc="-5" dirty="0"/>
              <a:t>Software</a:t>
            </a:r>
            <a:r>
              <a:rPr spc="-95" dirty="0"/>
              <a:t> </a:t>
            </a:r>
            <a:r>
              <a:rPr spc="-5" dirty="0"/>
              <a:t>Requirements</a:t>
            </a:r>
          </a:p>
          <a:p>
            <a:pPr marL="1574165" marR="5080" algn="r">
              <a:lnSpc>
                <a:spcPts val="3829"/>
              </a:lnSpc>
            </a:pPr>
            <a:r>
              <a:rPr spc="-5" dirty="0"/>
              <a:t>Specification</a:t>
            </a:r>
          </a:p>
        </p:txBody>
      </p:sp>
      <p:sp>
        <p:nvSpPr>
          <p:cNvPr id="6" name="object 6"/>
          <p:cNvSpPr txBox="1"/>
          <p:nvPr/>
        </p:nvSpPr>
        <p:spPr>
          <a:xfrm>
            <a:off x="6591845" y="3000438"/>
            <a:ext cx="36449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fo</a:t>
            </a:r>
            <a:r>
              <a:rPr sz="2000" b="1" dirty="0">
                <a:latin typeface="Arial"/>
                <a:cs typeface="Arial"/>
              </a:rPr>
              <a:t>r</a:t>
            </a:r>
            <a:endParaRPr sz="2000" dirty="0">
              <a:latin typeface="Arial"/>
              <a:cs typeface="Arial"/>
            </a:endParaRPr>
          </a:p>
        </p:txBody>
      </p:sp>
      <p:sp>
        <p:nvSpPr>
          <p:cNvPr id="7" name="object 7"/>
          <p:cNvSpPr txBox="1"/>
          <p:nvPr/>
        </p:nvSpPr>
        <p:spPr>
          <a:xfrm>
            <a:off x="1476920" y="3552888"/>
            <a:ext cx="5481320" cy="987450"/>
          </a:xfrm>
          <a:prstGeom prst="rect">
            <a:avLst/>
          </a:prstGeom>
        </p:spPr>
        <p:txBody>
          <a:bodyPr vert="horz" wrap="square" lIns="0" tIns="12700" rIns="0" bIns="0" rtlCol="0">
            <a:spAutoFit/>
          </a:bodyPr>
          <a:lstStyle/>
          <a:p>
            <a:pPr marR="5080" algn="r">
              <a:lnSpc>
                <a:spcPts val="3829"/>
              </a:lnSpc>
              <a:spcBef>
                <a:spcPts val="100"/>
              </a:spcBef>
            </a:pPr>
            <a:r>
              <a:rPr lang="en-IN" sz="3200" b="1" spc="-15" dirty="0">
                <a:latin typeface="Arial"/>
                <a:cs typeface="Arial"/>
              </a:rPr>
              <a:t>Auto Capture Selfie using Custom Gestures</a:t>
            </a:r>
            <a:endParaRPr sz="3200" dirty="0">
              <a:latin typeface="Arial"/>
              <a:cs typeface="Arial"/>
            </a:endParaRPr>
          </a:p>
        </p:txBody>
      </p:sp>
      <p:sp>
        <p:nvSpPr>
          <p:cNvPr id="8" name="object 8"/>
          <p:cNvSpPr txBox="1"/>
          <p:nvPr/>
        </p:nvSpPr>
        <p:spPr>
          <a:xfrm>
            <a:off x="3886199" y="5052391"/>
            <a:ext cx="10010230" cy="2725554"/>
          </a:xfrm>
          <a:prstGeom prst="rect">
            <a:avLst/>
          </a:prstGeom>
        </p:spPr>
        <p:txBody>
          <a:bodyPr vert="horz" wrap="square" lIns="0" tIns="12700" rIns="0" bIns="0" rtlCol="0">
            <a:spAutoFit/>
          </a:bodyPr>
          <a:lstStyle/>
          <a:p>
            <a:pPr marL="460375">
              <a:lnSpc>
                <a:spcPct val="100000"/>
              </a:lnSpc>
              <a:spcBef>
                <a:spcPts val="100"/>
              </a:spcBef>
            </a:pPr>
            <a:r>
              <a:rPr lang="en-IN" sz="1400" b="1" spc="-15" dirty="0">
                <a:latin typeface="Arial"/>
                <a:cs typeface="Arial"/>
              </a:rPr>
              <a:t>	        </a:t>
            </a:r>
            <a:r>
              <a:rPr sz="1400" b="1" spc="-15" dirty="0">
                <a:latin typeface="Arial"/>
                <a:cs typeface="Arial"/>
              </a:rPr>
              <a:t>Version</a:t>
            </a:r>
            <a:r>
              <a:rPr sz="1400" b="1" spc="-50" dirty="0">
                <a:latin typeface="Arial"/>
                <a:cs typeface="Arial"/>
              </a:rPr>
              <a:t> </a:t>
            </a:r>
            <a:r>
              <a:rPr lang="en-US" sz="1400" b="1" spc="-5" dirty="0">
                <a:latin typeface="Arial"/>
                <a:cs typeface="Arial"/>
              </a:rPr>
              <a:t>3.1 Decided</a:t>
            </a:r>
            <a:endParaRPr sz="1400" dirty="0">
              <a:latin typeface="Arial"/>
              <a:cs typeface="Arial"/>
            </a:endParaRPr>
          </a:p>
          <a:p>
            <a:pPr>
              <a:lnSpc>
                <a:spcPct val="100000"/>
              </a:lnSpc>
            </a:pPr>
            <a:endParaRPr sz="1500" dirty="0">
              <a:latin typeface="Arial"/>
              <a:cs typeface="Arial"/>
            </a:endParaRPr>
          </a:p>
          <a:p>
            <a:pPr>
              <a:lnSpc>
                <a:spcPct val="100000"/>
              </a:lnSpc>
              <a:spcBef>
                <a:spcPts val="25"/>
              </a:spcBef>
            </a:pPr>
            <a:endParaRPr sz="1650" dirty="0">
              <a:latin typeface="Arial"/>
              <a:cs typeface="Arial"/>
            </a:endParaRPr>
          </a:p>
          <a:p>
            <a:pPr marL="431800" marR="5080" indent="838200" algn="just">
              <a:lnSpc>
                <a:spcPts val="1650"/>
              </a:lnSpc>
            </a:pPr>
            <a:r>
              <a:rPr sz="1400" b="1" spc="45" dirty="0">
                <a:latin typeface="Trebuchet MS"/>
                <a:cs typeface="Trebuchet MS"/>
              </a:rPr>
              <a:t>P</a:t>
            </a:r>
            <a:r>
              <a:rPr sz="1400" b="1" spc="-100" dirty="0">
                <a:latin typeface="Trebuchet MS"/>
                <a:cs typeface="Trebuchet MS"/>
              </a:rPr>
              <a:t>r</a:t>
            </a:r>
            <a:r>
              <a:rPr sz="1400" b="1" spc="-40" dirty="0">
                <a:latin typeface="Trebuchet MS"/>
                <a:cs typeface="Trebuchet MS"/>
              </a:rPr>
              <a:t>e</a:t>
            </a:r>
            <a:r>
              <a:rPr sz="1400" b="1" spc="-5" dirty="0">
                <a:latin typeface="Trebuchet MS"/>
                <a:cs typeface="Trebuchet MS"/>
              </a:rPr>
              <a:t>p</a:t>
            </a:r>
            <a:r>
              <a:rPr sz="1400" b="1" spc="5" dirty="0">
                <a:latin typeface="Trebuchet MS"/>
                <a:cs typeface="Trebuchet MS"/>
              </a:rPr>
              <a:t>a</a:t>
            </a:r>
            <a:r>
              <a:rPr sz="1400" b="1" spc="-100" dirty="0">
                <a:latin typeface="Trebuchet MS"/>
                <a:cs typeface="Trebuchet MS"/>
              </a:rPr>
              <a:t>r</a:t>
            </a:r>
            <a:r>
              <a:rPr sz="1400" b="1" spc="-40" dirty="0">
                <a:latin typeface="Trebuchet MS"/>
                <a:cs typeface="Trebuchet MS"/>
              </a:rPr>
              <a:t>e</a:t>
            </a:r>
            <a:r>
              <a:rPr lang="en-IN" sz="1400" b="1" spc="5" dirty="0">
                <a:latin typeface="Trebuchet MS"/>
                <a:cs typeface="Trebuchet MS"/>
              </a:rPr>
              <a:t>d</a:t>
            </a:r>
            <a:r>
              <a:rPr lang="en-IN" sz="1400" b="1" spc="-65" dirty="0">
                <a:latin typeface="Trebuchet MS"/>
                <a:cs typeface="Trebuchet MS"/>
              </a:rPr>
              <a:t> </a:t>
            </a:r>
            <a:r>
              <a:rPr sz="1400" b="1" dirty="0">
                <a:latin typeface="Trebuchet MS"/>
                <a:cs typeface="Trebuchet MS"/>
              </a:rPr>
              <a:t>b</a:t>
            </a:r>
            <a:r>
              <a:rPr sz="1400" b="1" spc="-25" dirty="0">
                <a:latin typeface="Trebuchet MS"/>
                <a:cs typeface="Trebuchet MS"/>
              </a:rPr>
              <a:t>y</a:t>
            </a:r>
            <a:endParaRPr lang="en-IN" sz="1400" b="1" spc="-25" dirty="0">
              <a:latin typeface="Trebuchet MS"/>
              <a:cs typeface="Trebuchet MS"/>
            </a:endParaRPr>
          </a:p>
          <a:p>
            <a:pPr marL="431800" marR="5080" indent="838200" algn="just">
              <a:lnSpc>
                <a:spcPts val="1650"/>
              </a:lnSpc>
            </a:pPr>
            <a:r>
              <a:rPr lang="en-IN" sz="1400" b="1" spc="10" dirty="0">
                <a:latin typeface="Trebuchet MS"/>
                <a:cs typeface="Trebuchet MS"/>
              </a:rPr>
              <a:t>Advait Gaur (B22CS004)</a:t>
            </a:r>
          </a:p>
          <a:p>
            <a:pPr marL="431800" marR="5080" indent="838200" algn="just">
              <a:lnSpc>
                <a:spcPts val="1650"/>
              </a:lnSpc>
            </a:pPr>
            <a:r>
              <a:rPr lang="en-IN" sz="1400" b="1" spc="10" dirty="0">
                <a:latin typeface="Trebuchet MS"/>
                <a:cs typeface="Trebuchet MS"/>
              </a:rPr>
              <a:t>Aniket Singh(B22CS004)</a:t>
            </a:r>
          </a:p>
          <a:p>
            <a:pPr marL="631825" marR="5080" indent="-619125">
              <a:lnSpc>
                <a:spcPts val="5250"/>
              </a:lnSpc>
              <a:spcBef>
                <a:spcPts val="520"/>
              </a:spcBef>
            </a:pPr>
            <a:r>
              <a:rPr lang="en-US" sz="1400" b="1" spc="-5" dirty="0">
                <a:latin typeface="Arial"/>
                <a:cs typeface="Arial"/>
              </a:rPr>
              <a:t>		        IIT JODHPUR</a:t>
            </a:r>
          </a:p>
          <a:p>
            <a:pPr marL="631825" marR="5080" indent="-619125">
              <a:lnSpc>
                <a:spcPts val="5250"/>
              </a:lnSpc>
              <a:spcBef>
                <a:spcPts val="520"/>
              </a:spcBef>
            </a:pPr>
            <a:r>
              <a:rPr lang="en-US" sz="1400" b="1" spc="-5" dirty="0">
                <a:latin typeface="Arial"/>
                <a:cs typeface="Arial"/>
              </a:rPr>
              <a:t>		       27th</a:t>
            </a:r>
            <a:r>
              <a:rPr lang="en-US" sz="1400" b="1" spc="-50" dirty="0">
                <a:latin typeface="Arial"/>
                <a:cs typeface="Arial"/>
              </a:rPr>
              <a:t> </a:t>
            </a:r>
            <a:r>
              <a:rPr lang="en-US" sz="1400" b="1" spc="-5" dirty="0">
                <a:latin typeface="Arial"/>
                <a:cs typeface="Arial"/>
              </a:rPr>
              <a:t>April</a:t>
            </a:r>
            <a:r>
              <a:rPr lang="en-US" sz="1400" b="1" spc="-45" dirty="0">
                <a:latin typeface="Arial"/>
                <a:cs typeface="Arial"/>
              </a:rPr>
              <a:t> </a:t>
            </a:r>
            <a:r>
              <a:rPr lang="en-US" sz="1400" b="1" spc="-5" dirty="0">
                <a:latin typeface="Arial"/>
                <a:cs typeface="Arial"/>
              </a:rPr>
              <a:t>2024</a:t>
            </a:r>
            <a:endParaRPr lang="en-US"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0</a:t>
            </a:r>
            <a:endParaRPr sz="1000" dirty="0">
              <a:latin typeface="Times New Roman"/>
              <a:cs typeface="Times New Roman"/>
            </a:endParaRPr>
          </a:p>
        </p:txBody>
      </p:sp>
      <p:sp>
        <p:nvSpPr>
          <p:cNvPr id="4" name="object 4"/>
          <p:cNvSpPr txBox="1"/>
          <p:nvPr/>
        </p:nvSpPr>
        <p:spPr>
          <a:xfrm>
            <a:off x="723220" y="1066800"/>
            <a:ext cx="6147435" cy="221246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b="1" spc="-5" dirty="0">
                <a:latin typeface="Arial" panose="020B0604020202020204" pitchFamily="34" charset="0"/>
                <a:cs typeface="Arial" panose="020B0604020202020204" pitchFamily="34" charset="0"/>
              </a:rPr>
              <a:t>2.</a:t>
            </a:r>
            <a:r>
              <a:rPr lang="en-IN" b="1" spc="-5" dirty="0">
                <a:latin typeface="Arial" panose="020B0604020202020204" pitchFamily="34" charset="0"/>
                <a:cs typeface="Arial" panose="020B0604020202020204" pitchFamily="34" charset="0"/>
              </a:rPr>
              <a:t>5</a:t>
            </a:r>
            <a:r>
              <a:rPr b="1" spc="-5" dirty="0">
                <a:latin typeface="Arial" panose="020B0604020202020204" pitchFamily="34" charset="0"/>
                <a:cs typeface="Arial" panose="020B0604020202020204" pitchFamily="34" charset="0"/>
              </a:rPr>
              <a:t>	Operating</a:t>
            </a:r>
            <a:r>
              <a:rPr b="1" spc="-30" dirty="0">
                <a:latin typeface="Arial" panose="020B0604020202020204" pitchFamily="34" charset="0"/>
                <a:cs typeface="Arial" panose="020B0604020202020204" pitchFamily="34" charset="0"/>
              </a:rPr>
              <a:t> </a:t>
            </a:r>
            <a:r>
              <a:rPr b="1" spc="-15" dirty="0">
                <a:latin typeface="Arial" panose="020B0604020202020204" pitchFamily="34" charset="0"/>
                <a:cs typeface="Arial" panose="020B0604020202020204" pitchFamily="34" charset="0"/>
              </a:rPr>
              <a:t>Environment</a:t>
            </a:r>
            <a:endParaRPr dirty="0">
              <a:latin typeface="Arial" panose="020B0604020202020204" pitchFamily="34" charset="0"/>
              <a:cs typeface="Arial" panose="020B0604020202020204" pitchFamily="34" charset="0"/>
            </a:endParaRPr>
          </a:p>
          <a:p>
            <a:pPr>
              <a:lnSpc>
                <a:spcPct val="100000"/>
              </a:lnSpc>
              <a:spcBef>
                <a:spcPts val="40"/>
              </a:spcBef>
            </a:pPr>
            <a:endParaRPr sz="1150" dirty="0">
              <a:latin typeface="Arial" panose="020B0604020202020204" pitchFamily="34" charset="0"/>
              <a:cs typeface="Arial" panose="020B0604020202020204" pitchFamily="34" charset="0"/>
            </a:endParaRPr>
          </a:p>
          <a:p>
            <a:pPr marL="12700" marR="5080">
              <a:lnSpc>
                <a:spcPct val="102299"/>
              </a:lnSpc>
            </a:pPr>
            <a:r>
              <a:rPr lang="en-US" sz="1400" spc="-5" dirty="0">
                <a:latin typeface="Arial" panose="020B0604020202020204" pitchFamily="34" charset="0"/>
                <a:cs typeface="Arial" panose="020B0604020202020204" pitchFamily="34" charset="0"/>
              </a:rPr>
              <a:t>The software stack for development includes Kotlin 1.9.23 and Android Studio, facilitating the integration of a TensorFlow Lite (TFLite) model based on the EfficientDet-D0 architecture. The app will be published to the Google Play Store using a developer account.</a:t>
            </a:r>
          </a:p>
          <a:p>
            <a:pPr marL="12700" marR="5080">
              <a:lnSpc>
                <a:spcPct val="102299"/>
              </a:lnSpc>
            </a:pPr>
            <a:endParaRPr lang="en-US" sz="1600" dirty="0">
              <a:latin typeface="Arial" panose="020B0604020202020204" pitchFamily="34" charset="0"/>
              <a:cs typeface="Arial" panose="020B0604020202020204" pitchFamily="34" charset="0"/>
            </a:endParaRPr>
          </a:p>
          <a:p>
            <a:pPr marL="12700">
              <a:lnSpc>
                <a:spcPct val="100000"/>
              </a:lnSpc>
            </a:pPr>
            <a:r>
              <a:rPr lang="en-US" sz="1400" spc="-5"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system</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will</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be</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built</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help</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of</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following</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software:</a:t>
            </a:r>
            <a:endParaRPr lang="en-US" sz="1400" dirty="0">
              <a:latin typeface="Arial" panose="020B0604020202020204" pitchFamily="34" charset="0"/>
              <a:cs typeface="Arial" panose="020B0604020202020204" pitchFamily="34" charset="0"/>
            </a:endParaRPr>
          </a:p>
          <a:p>
            <a:pPr>
              <a:lnSpc>
                <a:spcPct val="100000"/>
              </a:lnSpc>
            </a:pPr>
            <a:endParaRPr sz="1200" dirty="0">
              <a:latin typeface="Arial" panose="020B0604020202020204" pitchFamily="34" charset="0"/>
              <a:cs typeface="Arial" panose="020B0604020202020204" pitchFamily="34" charset="0"/>
            </a:endParaRPr>
          </a:p>
          <a:p>
            <a:pPr algn="ctr">
              <a:lnSpc>
                <a:spcPct val="100000"/>
              </a:lnSpc>
            </a:pPr>
            <a:r>
              <a:rPr sz="1400" spc="-5" dirty="0">
                <a:latin typeface="Arial" panose="020B0604020202020204" pitchFamily="34" charset="0"/>
                <a:cs typeface="Arial" panose="020B0604020202020204" pitchFamily="34" charset="0"/>
              </a:rPr>
              <a:t>Environment</a:t>
            </a:r>
            <a:r>
              <a:rPr sz="1400" spc="1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for</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development</a:t>
            </a:r>
            <a:endParaRPr sz="14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extLst>
              <p:ext uri="{D42A27DB-BD31-4B8C-83A1-F6EECF244321}">
                <p14:modId xmlns:p14="http://schemas.microsoft.com/office/powerpoint/2010/main" val="136860371"/>
              </p:ext>
            </p:extLst>
          </p:nvPr>
        </p:nvGraphicFramePr>
        <p:xfrm>
          <a:off x="819151" y="3381375"/>
          <a:ext cx="5955574" cy="6067425"/>
        </p:xfrm>
        <a:graphic>
          <a:graphicData uri="http://schemas.openxmlformats.org/drawingml/2006/table">
            <a:tbl>
              <a:tblPr firstRow="1" bandRow="1">
                <a:tableStyleId>{2D5ABB26-0587-4C30-8999-92F81FD0307C}</a:tableStyleId>
              </a:tblPr>
              <a:tblGrid>
                <a:gridCol w="513933">
                  <a:extLst>
                    <a:ext uri="{9D8B030D-6E8A-4147-A177-3AD203B41FA5}">
                      <a16:colId xmlns:a16="http://schemas.microsoft.com/office/drawing/2014/main" val="20000"/>
                    </a:ext>
                  </a:extLst>
                </a:gridCol>
                <a:gridCol w="1279793">
                  <a:extLst>
                    <a:ext uri="{9D8B030D-6E8A-4147-A177-3AD203B41FA5}">
                      <a16:colId xmlns:a16="http://schemas.microsoft.com/office/drawing/2014/main" val="20001"/>
                    </a:ext>
                  </a:extLst>
                </a:gridCol>
                <a:gridCol w="1561952">
                  <a:extLst>
                    <a:ext uri="{9D8B030D-6E8A-4147-A177-3AD203B41FA5}">
                      <a16:colId xmlns:a16="http://schemas.microsoft.com/office/drawing/2014/main" val="20002"/>
                    </a:ext>
                  </a:extLst>
                </a:gridCol>
                <a:gridCol w="2599896">
                  <a:extLst>
                    <a:ext uri="{9D8B030D-6E8A-4147-A177-3AD203B41FA5}">
                      <a16:colId xmlns:a16="http://schemas.microsoft.com/office/drawing/2014/main" val="20003"/>
                    </a:ext>
                  </a:extLst>
                </a:gridCol>
              </a:tblGrid>
              <a:tr h="611351">
                <a:tc>
                  <a:txBody>
                    <a:bodyPr/>
                    <a:lstStyle/>
                    <a:p>
                      <a:pPr marL="65405" marR="226060">
                        <a:lnSpc>
                          <a:spcPct val="119300"/>
                        </a:lnSpc>
                        <a:spcBef>
                          <a:spcPts val="254"/>
                        </a:spcBef>
                      </a:pPr>
                      <a:r>
                        <a:rPr sz="1100" b="1" spc="-5" dirty="0">
                          <a:latin typeface="Arial" panose="020B0604020202020204" pitchFamily="34" charset="0"/>
                          <a:cs typeface="Arial" panose="020B0604020202020204" pitchFamily="34" charset="0"/>
                        </a:rPr>
                        <a:t>Sr </a:t>
                      </a:r>
                      <a:r>
                        <a:rPr sz="1100" b="1" spc="-295" dirty="0">
                          <a:latin typeface="Arial" panose="020B0604020202020204" pitchFamily="34" charset="0"/>
                          <a:cs typeface="Arial" panose="020B0604020202020204" pitchFamily="34" charset="0"/>
                        </a:rPr>
                        <a:t> </a:t>
                      </a:r>
                      <a:r>
                        <a:rPr sz="1100" b="1" spc="-5" dirty="0">
                          <a:latin typeface="Arial" panose="020B0604020202020204" pitchFamily="34" charset="0"/>
                          <a:cs typeface="Arial" panose="020B0604020202020204" pitchFamily="34" charset="0"/>
                        </a:rPr>
                        <a:t>N</a:t>
                      </a:r>
                      <a:r>
                        <a:rPr sz="1100" b="1" dirty="0">
                          <a:latin typeface="Arial" panose="020B0604020202020204" pitchFamily="34" charset="0"/>
                          <a:cs typeface="Arial" panose="020B0604020202020204" pitchFamily="34" charset="0"/>
                        </a:rPr>
                        <a:t>o</a:t>
                      </a:r>
                      <a:endParaRPr sz="1100" dirty="0">
                        <a:latin typeface="Arial" panose="020B0604020202020204" pitchFamily="34" charset="0"/>
                        <a:cs typeface="Arial" panose="020B0604020202020204" pitchFamily="34" charset="0"/>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sz="1100" b="1" spc="-5" dirty="0">
                          <a:latin typeface="Arial" panose="020B0604020202020204" pitchFamily="34" charset="0"/>
                          <a:cs typeface="Arial" panose="020B0604020202020204" pitchFamily="34" charset="0"/>
                        </a:rPr>
                        <a:t>System</a:t>
                      </a:r>
                      <a:endParaRPr sz="1100" dirty="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324485">
                        <a:lnSpc>
                          <a:spcPct val="119300"/>
                        </a:lnSpc>
                        <a:spcBef>
                          <a:spcPts val="254"/>
                        </a:spcBef>
                      </a:pPr>
                      <a:r>
                        <a:rPr sz="1100" b="1" spc="-5" dirty="0">
                          <a:latin typeface="Arial" panose="020B0604020202020204" pitchFamily="34" charset="0"/>
                          <a:cs typeface="Arial" panose="020B0604020202020204" pitchFamily="34" charset="0"/>
                        </a:rPr>
                        <a:t>Environmen</a:t>
                      </a:r>
                      <a:r>
                        <a:rPr sz="1100" b="1" dirty="0">
                          <a:latin typeface="Arial" panose="020B0604020202020204" pitchFamily="34" charset="0"/>
                          <a:cs typeface="Arial" panose="020B0604020202020204" pitchFamily="34" charset="0"/>
                        </a:rPr>
                        <a:t>t</a:t>
                      </a:r>
                      <a:r>
                        <a:rPr sz="1100" b="1" spc="-5" dirty="0">
                          <a:latin typeface="Arial" panose="020B0604020202020204" pitchFamily="34" charset="0"/>
                          <a:cs typeface="Arial" panose="020B0604020202020204" pitchFamily="34" charset="0"/>
                        </a:rPr>
                        <a:t> fo</a:t>
                      </a:r>
                      <a:r>
                        <a:rPr sz="1100" b="1" dirty="0">
                          <a:latin typeface="Arial" panose="020B0604020202020204" pitchFamily="34" charset="0"/>
                          <a:cs typeface="Arial" panose="020B0604020202020204" pitchFamily="34" charset="0"/>
                        </a:rPr>
                        <a:t>r  </a:t>
                      </a:r>
                      <a:r>
                        <a:rPr sz="1100" b="1" spc="-5" dirty="0">
                          <a:latin typeface="Arial" panose="020B0604020202020204" pitchFamily="34" charset="0"/>
                          <a:cs typeface="Arial" panose="020B0604020202020204" pitchFamily="34" charset="0"/>
                        </a:rPr>
                        <a:t>development</a:t>
                      </a:r>
                      <a:endParaRPr sz="110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65405">
                        <a:lnSpc>
                          <a:spcPct val="100000"/>
                        </a:lnSpc>
                        <a:spcBef>
                          <a:spcPts val="509"/>
                        </a:spcBef>
                      </a:pPr>
                      <a:r>
                        <a:rPr sz="1100" b="1" spc="-5" dirty="0">
                          <a:latin typeface="Arial" panose="020B0604020202020204" pitchFamily="34" charset="0"/>
                          <a:cs typeface="Arial" panose="020B0604020202020204" pitchFamily="34" charset="0"/>
                        </a:rPr>
                        <a:t>Description</a:t>
                      </a:r>
                      <a:endParaRPr sz="1100">
                        <a:latin typeface="Arial" panose="020B0604020202020204" pitchFamily="34" charset="0"/>
                        <a:cs typeface="Arial" panose="020B0604020202020204" pitchFamily="34" charset="0"/>
                      </a:endParaRPr>
                    </a:p>
                  </a:txBody>
                  <a:tcPr marL="0" marR="0" marT="6476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0180">
                <a:tc rowSpan="2">
                  <a:txBody>
                    <a:bodyPr/>
                    <a:lstStyle/>
                    <a:p>
                      <a:pPr marL="65405">
                        <a:lnSpc>
                          <a:spcPct val="100000"/>
                        </a:lnSpc>
                        <a:spcBef>
                          <a:spcPts val="509"/>
                        </a:spcBef>
                      </a:pPr>
                      <a:r>
                        <a:rPr sz="1100" spc="-5" dirty="0">
                          <a:latin typeface="Arial" panose="020B0604020202020204" pitchFamily="34" charset="0"/>
                          <a:cs typeface="Arial" panose="020B0604020202020204" pitchFamily="34" charset="0"/>
                        </a:rPr>
                        <a:t>1.</a:t>
                      </a:r>
                      <a:endParaRPr sz="110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rowSpan="2">
                  <a:txBody>
                    <a:bodyPr/>
                    <a:lstStyle/>
                    <a:p>
                      <a:pPr marL="65405" marR="88265">
                        <a:lnSpc>
                          <a:spcPct val="113599"/>
                        </a:lnSpc>
                        <a:spcBef>
                          <a:spcPts val="330"/>
                        </a:spcBef>
                      </a:pPr>
                      <a:r>
                        <a:rPr sz="1100" spc="-5" dirty="0">
                          <a:latin typeface="Arial" panose="020B0604020202020204" pitchFamily="34" charset="0"/>
                          <a:cs typeface="Arial" panose="020B0604020202020204" pitchFamily="34" charset="0"/>
                        </a:rPr>
                        <a:t>Software used to </a:t>
                      </a:r>
                      <a:r>
                        <a:rPr sz="1100" spc="-280" dirty="0">
                          <a:latin typeface="Arial" panose="020B0604020202020204" pitchFamily="34" charset="0"/>
                          <a:cs typeface="Arial" panose="020B0604020202020204" pitchFamily="34" charset="0"/>
                        </a:rPr>
                        <a:t> </a:t>
                      </a:r>
                      <a:r>
                        <a:rPr sz="1100" spc="-10" dirty="0">
                          <a:latin typeface="Arial" panose="020B0604020202020204" pitchFamily="34" charset="0"/>
                          <a:cs typeface="Arial" panose="020B0604020202020204" pitchFamily="34" charset="0"/>
                        </a:rPr>
                        <a:t>develop</a:t>
                      </a:r>
                      <a:endParaRPr sz="1100" dirty="0">
                        <a:latin typeface="Arial" panose="020B0604020202020204" pitchFamily="34" charset="0"/>
                        <a:cs typeface="Arial" panose="020B0604020202020204" pitchFamily="34" charset="0"/>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65405">
                        <a:lnSpc>
                          <a:spcPct val="100000"/>
                        </a:lnSpc>
                        <a:spcBef>
                          <a:spcPts val="509"/>
                        </a:spcBef>
                      </a:pPr>
                      <a:r>
                        <a:rPr lang="en-IN" sz="1100" spc="-5" dirty="0">
                          <a:latin typeface="Arial" panose="020B0604020202020204" pitchFamily="34" charset="0"/>
                          <a:cs typeface="Arial" panose="020B0604020202020204" pitchFamily="34" charset="0"/>
                        </a:rPr>
                        <a:t>Frontend</a:t>
                      </a:r>
                      <a:r>
                        <a:rPr sz="1100" spc="-5" dirty="0">
                          <a:latin typeface="Arial" panose="020B0604020202020204" pitchFamily="34" charset="0"/>
                          <a:cs typeface="Arial" panose="020B0604020202020204" pitchFamily="34" charset="0"/>
                        </a:rPr>
                        <a:t>:</a:t>
                      </a:r>
                      <a:r>
                        <a:rPr sz="1100" spc="-10" dirty="0">
                          <a:latin typeface="Arial" panose="020B0604020202020204" pitchFamily="34" charset="0"/>
                          <a:cs typeface="Arial" panose="020B0604020202020204" pitchFamily="34" charset="0"/>
                        </a:rPr>
                        <a:t> </a:t>
                      </a:r>
                      <a:r>
                        <a:rPr lang="en-IN" sz="1100" spc="-10" dirty="0">
                          <a:latin typeface="Arial" panose="020B0604020202020204" pitchFamily="34" charset="0"/>
                          <a:cs typeface="Arial" panose="020B0604020202020204" pitchFamily="34" charset="0"/>
                        </a:rPr>
                        <a:t>Kotlin 1.9.23</a:t>
                      </a:r>
                      <a:endParaRPr sz="1100" dirty="0">
                        <a:latin typeface="Arial" panose="020B0604020202020204" pitchFamily="34" charset="0"/>
                        <a:cs typeface="Arial" panose="020B0604020202020204" pitchFamily="34" charset="0"/>
                      </a:endParaRPr>
                    </a:p>
                  </a:txBody>
                  <a:tcPr marL="0" marR="0" marT="6476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marR="249554">
                        <a:lnSpc>
                          <a:spcPct val="119300"/>
                        </a:lnSpc>
                        <a:spcBef>
                          <a:spcPts val="254"/>
                        </a:spcBef>
                      </a:pPr>
                      <a:r>
                        <a:rPr lang="en-US" sz="1100" dirty="0">
                          <a:latin typeface="Arial" panose="020B0604020202020204" pitchFamily="34" charset="0"/>
                          <a:cs typeface="Arial" panose="020B0604020202020204" pitchFamily="34" charset="0"/>
                        </a:rPr>
                        <a:t>Kotlin 1.9.23 in frontend development is about using Kotlin for creating user interfaces and client-side functionality, offering robust features, concise syntax, and interoperability with Java libraries.</a:t>
                      </a:r>
                      <a:endParaRPr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42947">
                <a:tc vMerge="1">
                  <a:txBody>
                    <a:bodyPr/>
                    <a:lstStyle/>
                    <a:p>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IN" sz="1100" spc="-5" dirty="0">
                          <a:latin typeface="Arial" panose="020B0604020202020204" pitchFamily="34" charset="0"/>
                          <a:cs typeface="Arial" panose="020B0604020202020204" pitchFamily="34" charset="0"/>
                        </a:rPr>
                        <a:t>Model</a:t>
                      </a:r>
                      <a:r>
                        <a:rPr sz="1100" spc="-5" dirty="0">
                          <a:latin typeface="Arial" panose="020B0604020202020204" pitchFamily="34" charset="0"/>
                          <a:cs typeface="Arial" panose="020B0604020202020204" pitchFamily="34" charset="0"/>
                        </a:rPr>
                        <a:t>:</a:t>
                      </a:r>
                      <a:r>
                        <a:rPr sz="1100" spc="-35" dirty="0">
                          <a:latin typeface="Arial" panose="020B0604020202020204" pitchFamily="34" charset="0"/>
                          <a:cs typeface="Arial" panose="020B0604020202020204" pitchFamily="34" charset="0"/>
                        </a:rPr>
                        <a:t> </a:t>
                      </a:r>
                      <a:r>
                        <a:rPr lang="en-IN" sz="1100" spc="-5" dirty="0">
                          <a:latin typeface="Arial" panose="020B0604020202020204" pitchFamily="34" charset="0"/>
                          <a:cs typeface="Arial" panose="020B0604020202020204" pitchFamily="34" charset="0"/>
                        </a:rPr>
                        <a:t>Tflite Model</a:t>
                      </a: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sz="1100" dirty="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marR="168910">
                        <a:lnSpc>
                          <a:spcPct val="119300"/>
                        </a:lnSpc>
                        <a:spcBef>
                          <a:spcPts val="254"/>
                        </a:spcBef>
                      </a:pPr>
                      <a:r>
                        <a:rPr lang="en-US" sz="1100" dirty="0">
                          <a:latin typeface="Arial" panose="020B0604020202020204" pitchFamily="34" charset="0"/>
                          <a:cs typeface="Arial" panose="020B0604020202020204" pitchFamily="34" charset="0"/>
                        </a:rPr>
                        <a:t>The Tflite model employs the EfficientDet-D0 architecture, which is a state-of-the-art object detection model optimized for efficient performance and accuracy in computer vision tasks.</a:t>
                      </a: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2947">
                <a:tc>
                  <a:txBody>
                    <a:bodyPr/>
                    <a:lstStyle/>
                    <a:p>
                      <a:pPr marL="65405">
                        <a:lnSpc>
                          <a:spcPct val="100000"/>
                        </a:lnSpc>
                        <a:spcBef>
                          <a:spcPts val="509"/>
                        </a:spcBef>
                      </a:pPr>
                      <a:endParaRPr sz="110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65405" marR="88265">
                        <a:lnSpc>
                          <a:spcPct val="113599"/>
                        </a:lnSpc>
                        <a:spcBef>
                          <a:spcPts val="330"/>
                        </a:spcBef>
                      </a:pPr>
                      <a:endParaRPr sz="1100">
                        <a:latin typeface="Arial" panose="020B0604020202020204" pitchFamily="34" charset="0"/>
                        <a:cs typeface="Arial" panose="020B0604020202020204" pitchFamily="34" charset="0"/>
                      </a:endParaRPr>
                    </a:p>
                  </a:txBody>
                  <a:tcPr marL="0" marR="0" marT="4191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65405" marR="363220">
                        <a:lnSpc>
                          <a:spcPct val="119300"/>
                        </a:lnSpc>
                        <a:spcBef>
                          <a:spcPts val="254"/>
                        </a:spcBef>
                      </a:pPr>
                      <a:r>
                        <a:rPr lang="en-IN" sz="1100" spc="-5" dirty="0">
                          <a:latin typeface="Arial" panose="020B0604020202020204" pitchFamily="34" charset="0"/>
                          <a:cs typeface="Arial" panose="020B0604020202020204" pitchFamily="34" charset="0"/>
                        </a:rPr>
                        <a:t>IDE: Android Studio </a:t>
                      </a:r>
                      <a:r>
                        <a:rPr lang="en-IN" sz="1100" dirty="0">
                          <a:latin typeface="Arial" panose="020B0604020202020204" pitchFamily="34" charset="0"/>
                          <a:cs typeface="Arial" panose="020B0604020202020204" pitchFamily="34" charset="0"/>
                        </a:rPr>
                        <a:t> </a:t>
                      </a:r>
                      <a:r>
                        <a:rPr lang="en-IN" sz="1100" spc="-5" dirty="0">
                          <a:latin typeface="Arial" panose="020B0604020202020204" pitchFamily="34" charset="0"/>
                          <a:cs typeface="Arial" panose="020B0604020202020204" pitchFamily="34" charset="0"/>
                        </a:rPr>
                        <a:t>(student</a:t>
                      </a:r>
                      <a:r>
                        <a:rPr lang="en-IN" sz="1100" spc="-35" dirty="0">
                          <a:latin typeface="Arial" panose="020B0604020202020204" pitchFamily="34" charset="0"/>
                          <a:cs typeface="Arial" panose="020B0604020202020204" pitchFamily="34" charset="0"/>
                        </a:rPr>
                        <a:t> </a:t>
                      </a:r>
                      <a:r>
                        <a:rPr lang="en-IN" sz="1100" spc="-10" dirty="0">
                          <a:latin typeface="Arial" panose="020B0604020202020204" pitchFamily="34" charset="0"/>
                          <a:cs typeface="Arial" panose="020B0604020202020204" pitchFamily="34" charset="0"/>
                        </a:rPr>
                        <a:t>version)</a:t>
                      </a:r>
                      <a:endParaRPr lang="en-IN"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65405" marR="94615">
                        <a:lnSpc>
                          <a:spcPct val="119300"/>
                        </a:lnSpc>
                        <a:spcBef>
                          <a:spcPts val="254"/>
                        </a:spcBef>
                      </a:pPr>
                      <a:r>
                        <a:rPr lang="en-US" sz="1100" spc="-5" dirty="0">
                          <a:latin typeface="Arial" panose="020B0604020202020204" pitchFamily="34" charset="0"/>
                          <a:cs typeface="Arial" panose="020B0604020202020204" pitchFamily="34" charset="0"/>
                        </a:rPr>
                        <a:t>The IDE being used is Android Studio, specifically the student version, which is equipped with Kotlin support. This combination empowers students to develop Android applications efficiently and take advantage of Kotlin's modern features for a seamless development experience.</a:t>
                      </a:r>
                      <a:endParaRPr lang="en-US"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387577802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1</a:t>
            </a:r>
          </a:p>
        </p:txBody>
      </p:sp>
      <p:graphicFrame>
        <p:nvGraphicFramePr>
          <p:cNvPr id="7" name="object 4"/>
          <p:cNvGraphicFramePr>
            <a:graphicFrameLocks noGrp="1"/>
          </p:cNvGraphicFramePr>
          <p:nvPr>
            <p:extLst>
              <p:ext uri="{D42A27DB-BD31-4B8C-83A1-F6EECF244321}">
                <p14:modId xmlns:p14="http://schemas.microsoft.com/office/powerpoint/2010/main" val="3530097321"/>
              </p:ext>
            </p:extLst>
          </p:nvPr>
        </p:nvGraphicFramePr>
        <p:xfrm>
          <a:off x="1010511" y="1066800"/>
          <a:ext cx="5629275" cy="5324983"/>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2457450">
                  <a:extLst>
                    <a:ext uri="{9D8B030D-6E8A-4147-A177-3AD203B41FA5}">
                      <a16:colId xmlns:a16="http://schemas.microsoft.com/office/drawing/2014/main" val="20003"/>
                    </a:ext>
                  </a:extLst>
                </a:gridCol>
              </a:tblGrid>
              <a:tr h="1133475">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53670">
                        <a:lnSpc>
                          <a:spcPct val="119300"/>
                        </a:lnSpc>
                        <a:spcBef>
                          <a:spcPts val="254"/>
                        </a:spcBef>
                      </a:pPr>
                      <a:r>
                        <a:rPr sz="1100" spc="-15" dirty="0">
                          <a:latin typeface="Microsoft Sans Serif"/>
                          <a:cs typeface="Microsoft Sans Serif"/>
                        </a:rPr>
                        <a:t>Version</a:t>
                      </a:r>
                      <a:r>
                        <a:rPr sz="1100" spc="-5" dirty="0">
                          <a:latin typeface="Microsoft Sans Serif"/>
                          <a:cs typeface="Microsoft Sans Serif"/>
                        </a:rPr>
                        <a:t> </a:t>
                      </a:r>
                      <a:r>
                        <a:rPr sz="1100" spc="-10" dirty="0">
                          <a:latin typeface="Microsoft Sans Serif"/>
                          <a:cs typeface="Microsoft Sans Serif"/>
                        </a:rPr>
                        <a:t>Control:</a:t>
                      </a:r>
                      <a:r>
                        <a:rPr sz="1100" spc="-5" dirty="0">
                          <a:latin typeface="Microsoft Sans Serif"/>
                          <a:cs typeface="Microsoft Sans Serif"/>
                        </a:rPr>
                        <a:t> </a:t>
                      </a:r>
                      <a:r>
                        <a:rPr sz="1100" spc="-10" dirty="0">
                          <a:latin typeface="Microsoft Sans Serif"/>
                          <a:cs typeface="Microsoft Sans Serif"/>
                        </a:rPr>
                        <a:t>Git, </a:t>
                      </a:r>
                      <a:r>
                        <a:rPr sz="1100" spc="-280" dirty="0">
                          <a:latin typeface="Microsoft Sans Serif"/>
                          <a:cs typeface="Microsoft Sans Serif"/>
                        </a:rPr>
                        <a:t> </a:t>
                      </a:r>
                      <a:r>
                        <a:rPr sz="1100" spc="-10" dirty="0">
                          <a:latin typeface="Microsoft Sans Serif"/>
                          <a:cs typeface="Microsoft Sans Serif"/>
                        </a:rPr>
                        <a:t>GitHub</a:t>
                      </a:r>
                      <a:endParaRPr sz="110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56845">
                        <a:lnSpc>
                          <a:spcPct val="119300"/>
                        </a:lnSpc>
                        <a:spcBef>
                          <a:spcPts val="254"/>
                        </a:spcBef>
                      </a:pPr>
                      <a:r>
                        <a:rPr sz="1100" spc="-5" dirty="0">
                          <a:latin typeface="Microsoft Sans Serif"/>
                          <a:cs typeface="Microsoft Sans Serif"/>
                        </a:rPr>
                        <a:t>GIT</a:t>
                      </a:r>
                      <a:r>
                        <a:rPr sz="1100" spc="5" dirty="0">
                          <a:latin typeface="Microsoft Sans Serif"/>
                          <a:cs typeface="Microsoft Sans Serif"/>
                        </a:rPr>
                        <a:t> </a:t>
                      </a:r>
                      <a:r>
                        <a:rPr sz="1100" spc="-10" dirty="0">
                          <a:latin typeface="Microsoft Sans Serif"/>
                          <a:cs typeface="Microsoft Sans Serif"/>
                        </a:rPr>
                        <a:t>is</a:t>
                      </a:r>
                      <a:r>
                        <a:rPr sz="1100" spc="10" dirty="0">
                          <a:latin typeface="Microsoft Sans Serif"/>
                          <a:cs typeface="Microsoft Sans Serif"/>
                        </a:rPr>
                        <a:t> </a:t>
                      </a:r>
                      <a:r>
                        <a:rPr sz="1100" dirty="0">
                          <a:latin typeface="Microsoft Sans Serif"/>
                          <a:cs typeface="Microsoft Sans Serif"/>
                        </a:rPr>
                        <a:t>a</a:t>
                      </a:r>
                      <a:r>
                        <a:rPr sz="1100" spc="10" dirty="0">
                          <a:latin typeface="Microsoft Sans Serif"/>
                          <a:cs typeface="Microsoft Sans Serif"/>
                        </a:rPr>
                        <a:t> </a:t>
                      </a:r>
                      <a:r>
                        <a:rPr sz="1100" spc="-10" dirty="0">
                          <a:latin typeface="Microsoft Sans Serif"/>
                          <a:cs typeface="Microsoft Sans Serif"/>
                        </a:rPr>
                        <a:t>version-control</a:t>
                      </a:r>
                      <a:r>
                        <a:rPr sz="1100" spc="10" dirty="0">
                          <a:latin typeface="Microsoft Sans Serif"/>
                          <a:cs typeface="Microsoft Sans Serif"/>
                        </a:rPr>
                        <a:t> </a:t>
                      </a:r>
                      <a:r>
                        <a:rPr sz="1100" spc="-5" dirty="0">
                          <a:latin typeface="Microsoft Sans Serif"/>
                          <a:cs typeface="Microsoft Sans Serif"/>
                        </a:rPr>
                        <a:t>system</a:t>
                      </a:r>
                      <a:r>
                        <a:rPr sz="1100" spc="5" dirty="0">
                          <a:latin typeface="Microsoft Sans Serif"/>
                          <a:cs typeface="Microsoft Sans Serif"/>
                        </a:rPr>
                        <a:t> </a:t>
                      </a:r>
                      <a:r>
                        <a:rPr sz="1100" spc="-5" dirty="0">
                          <a:latin typeface="Microsoft Sans Serif"/>
                          <a:cs typeface="Microsoft Sans Serif"/>
                        </a:rPr>
                        <a:t>for </a:t>
                      </a:r>
                      <a:r>
                        <a:rPr sz="1100" dirty="0">
                          <a:latin typeface="Microsoft Sans Serif"/>
                          <a:cs typeface="Microsoft Sans Serif"/>
                        </a:rPr>
                        <a:t> </a:t>
                      </a:r>
                      <a:r>
                        <a:rPr sz="1100" spc="-10" dirty="0">
                          <a:latin typeface="Microsoft Sans Serif"/>
                          <a:cs typeface="Microsoft Sans Serif"/>
                        </a:rPr>
                        <a:t>tracking</a:t>
                      </a:r>
                      <a:r>
                        <a:rPr sz="1100" spc="10" dirty="0">
                          <a:latin typeface="Microsoft Sans Serif"/>
                          <a:cs typeface="Microsoft Sans Serif"/>
                        </a:rPr>
                        <a:t> </a:t>
                      </a:r>
                      <a:r>
                        <a:rPr sz="1100" spc="-5" dirty="0">
                          <a:latin typeface="Microsoft Sans Serif"/>
                          <a:cs typeface="Microsoft Sans Serif"/>
                        </a:rPr>
                        <a:t>changes</a:t>
                      </a:r>
                      <a:r>
                        <a:rPr sz="1100" spc="10" dirty="0">
                          <a:latin typeface="Microsoft Sans Serif"/>
                          <a:cs typeface="Microsoft Sans Serif"/>
                        </a:rPr>
                        <a:t> </a:t>
                      </a:r>
                      <a:r>
                        <a:rPr sz="1100" spc="-10" dirty="0">
                          <a:latin typeface="Microsoft Sans Serif"/>
                          <a:cs typeface="Microsoft Sans Serif"/>
                        </a:rPr>
                        <a:t>in</a:t>
                      </a:r>
                      <a:r>
                        <a:rPr sz="1100" spc="15" dirty="0">
                          <a:latin typeface="Microsoft Sans Serif"/>
                          <a:cs typeface="Microsoft Sans Serif"/>
                        </a:rPr>
                        <a:t> </a:t>
                      </a:r>
                      <a:r>
                        <a:rPr sz="1100" spc="-10" dirty="0">
                          <a:latin typeface="Microsoft Sans Serif"/>
                          <a:cs typeface="Microsoft Sans Serif"/>
                        </a:rPr>
                        <a:t>computer-files </a:t>
                      </a:r>
                      <a:r>
                        <a:rPr sz="1100" spc="-5" dirty="0">
                          <a:latin typeface="Microsoft Sans Serif"/>
                          <a:cs typeface="Microsoft Sans Serif"/>
                        </a:rPr>
                        <a:t> and</a:t>
                      </a:r>
                      <a:r>
                        <a:rPr sz="1100" spc="5" dirty="0">
                          <a:latin typeface="Microsoft Sans Serif"/>
                          <a:cs typeface="Microsoft Sans Serif"/>
                        </a:rPr>
                        <a:t> </a:t>
                      </a:r>
                      <a:r>
                        <a:rPr sz="1100" spc="-10" dirty="0">
                          <a:latin typeface="Microsoft Sans Serif"/>
                          <a:cs typeface="Microsoft Sans Serif"/>
                        </a:rPr>
                        <a:t>coordinating</a:t>
                      </a:r>
                      <a:r>
                        <a:rPr sz="1100" spc="10" dirty="0">
                          <a:latin typeface="Microsoft Sans Serif"/>
                          <a:cs typeface="Microsoft Sans Serif"/>
                        </a:rPr>
                        <a:t> </a:t>
                      </a:r>
                      <a:r>
                        <a:rPr sz="1100" spc="-5" dirty="0">
                          <a:latin typeface="Microsoft Sans Serif"/>
                          <a:cs typeface="Microsoft Sans Serif"/>
                        </a:rPr>
                        <a:t>work</a:t>
                      </a:r>
                      <a:r>
                        <a:rPr sz="1100" spc="5" dirty="0">
                          <a:latin typeface="Microsoft Sans Serif"/>
                          <a:cs typeface="Microsoft Sans Serif"/>
                        </a:rPr>
                        <a:t> </a:t>
                      </a:r>
                      <a:r>
                        <a:rPr sz="1100" spc="-5" dirty="0">
                          <a:latin typeface="Microsoft Sans Serif"/>
                          <a:cs typeface="Microsoft Sans Serif"/>
                        </a:rPr>
                        <a:t>on</a:t>
                      </a:r>
                      <a:r>
                        <a:rPr sz="1100" spc="10" dirty="0">
                          <a:latin typeface="Microsoft Sans Serif"/>
                          <a:cs typeface="Microsoft Sans Serif"/>
                        </a:rPr>
                        <a:t> </a:t>
                      </a:r>
                      <a:r>
                        <a:rPr sz="1100" spc="-5" dirty="0">
                          <a:latin typeface="Microsoft Sans Serif"/>
                          <a:cs typeface="Microsoft Sans Serif"/>
                        </a:rPr>
                        <a:t>those</a:t>
                      </a:r>
                      <a:r>
                        <a:rPr sz="1100" spc="10" dirty="0">
                          <a:latin typeface="Microsoft Sans Serif"/>
                          <a:cs typeface="Microsoft Sans Serif"/>
                        </a:rPr>
                        <a:t> </a:t>
                      </a:r>
                      <a:r>
                        <a:rPr sz="1100" spc="-10" dirty="0">
                          <a:latin typeface="Microsoft Sans Serif"/>
                          <a:cs typeface="Microsoft Sans Serif"/>
                        </a:rPr>
                        <a:t>files </a:t>
                      </a:r>
                      <a:r>
                        <a:rPr sz="1100" spc="-280" dirty="0">
                          <a:latin typeface="Microsoft Sans Serif"/>
                          <a:cs typeface="Microsoft Sans Serif"/>
                        </a:rPr>
                        <a:t> </a:t>
                      </a:r>
                      <a:r>
                        <a:rPr sz="1100" spc="-5" dirty="0">
                          <a:latin typeface="Microsoft Sans Serif"/>
                          <a:cs typeface="Microsoft Sans Serif"/>
                        </a:rPr>
                        <a:t>among</a:t>
                      </a:r>
                      <a:r>
                        <a:rPr sz="1100" spc="5" dirty="0">
                          <a:latin typeface="Microsoft Sans Serif"/>
                          <a:cs typeface="Microsoft Sans Serif"/>
                        </a:rPr>
                        <a:t> </a:t>
                      </a:r>
                      <a:r>
                        <a:rPr sz="1100" spc="-10" dirty="0">
                          <a:latin typeface="Microsoft Sans Serif"/>
                          <a:cs typeface="Microsoft Sans Serif"/>
                        </a:rPr>
                        <a:t>multiple</a:t>
                      </a:r>
                      <a:r>
                        <a:rPr sz="1100" spc="10" dirty="0">
                          <a:latin typeface="Microsoft Sans Serif"/>
                          <a:cs typeface="Microsoft Sans Serif"/>
                        </a:rPr>
                        <a:t> </a:t>
                      </a:r>
                      <a:r>
                        <a:rPr sz="1100" spc="-10" dirty="0">
                          <a:latin typeface="Microsoft Sans Serif"/>
                          <a:cs typeface="Microsoft Sans Serif"/>
                        </a:rPr>
                        <a:t>people.</a:t>
                      </a:r>
                      <a:endParaRPr sz="1100" dirty="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962025">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IN" sz="1100" spc="-35" dirty="0">
                          <a:latin typeface="Microsoft Sans Serif"/>
                          <a:cs typeface="Microsoft Sans Serif"/>
                        </a:rPr>
                        <a:t>Web</a:t>
                      </a:r>
                      <a:r>
                        <a:rPr sz="1100" dirty="0">
                          <a:latin typeface="Microsoft Sans Serif"/>
                          <a:cs typeface="Microsoft Sans Serif"/>
                        </a:rPr>
                        <a:t> </a:t>
                      </a:r>
                      <a:r>
                        <a:rPr sz="1100" spc="-10" dirty="0">
                          <a:latin typeface="Microsoft Sans Serif"/>
                          <a:cs typeface="Microsoft Sans Serif"/>
                        </a:rPr>
                        <a:t>Editor:</a:t>
                      </a:r>
                      <a:r>
                        <a:rPr sz="1100" dirty="0">
                          <a:latin typeface="Microsoft Sans Serif"/>
                          <a:cs typeface="Microsoft Sans Serif"/>
                        </a:rPr>
                        <a:t> -</a:t>
                      </a:r>
                      <a:r>
                        <a:rPr sz="1100" spc="5" dirty="0">
                          <a:latin typeface="Microsoft Sans Serif"/>
                          <a:cs typeface="Microsoft Sans Serif"/>
                        </a:rPr>
                        <a:t> </a:t>
                      </a:r>
                      <a:r>
                        <a:rPr lang="en-IN" sz="1100" spc="5" dirty="0">
                          <a:latin typeface="Microsoft Sans Serif"/>
                          <a:cs typeface="Microsoft Sans Serif"/>
                        </a:rPr>
                        <a:t>Google </a:t>
                      </a:r>
                      <a:r>
                        <a:rPr lang="en-IN" sz="1100" spc="-10" dirty="0">
                          <a:latin typeface="Microsoft Sans Serif"/>
                          <a:cs typeface="Microsoft Sans Serif"/>
                        </a:rPr>
                        <a:t>Colab</a:t>
                      </a:r>
                      <a:endParaRPr sz="1100" dirty="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358775">
                        <a:lnSpc>
                          <a:spcPct val="113599"/>
                        </a:lnSpc>
                        <a:spcBef>
                          <a:spcPts val="330"/>
                        </a:spcBef>
                      </a:pPr>
                      <a:r>
                        <a:rPr lang="en-US" sz="1100" spc="-10" dirty="0">
                          <a:latin typeface="Microsoft Sans Serif"/>
                          <a:cs typeface="Microsoft Sans Serif"/>
                        </a:rPr>
                        <a:t>A web-based editor ideal for collaborative coding, particularly suited for Python-based projects like data science and machine learning.</a:t>
                      </a:r>
                    </a:p>
                    <a:p>
                      <a:pPr marL="65405" marR="358775">
                        <a:lnSpc>
                          <a:spcPct val="113599"/>
                        </a:lnSpc>
                        <a:spcBef>
                          <a:spcPts val="330"/>
                        </a:spcBef>
                      </a:pP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333500">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68580">
                        <a:lnSpc>
                          <a:spcPct val="119300"/>
                        </a:lnSpc>
                        <a:spcBef>
                          <a:spcPts val="254"/>
                        </a:spcBef>
                      </a:pPr>
                      <a:r>
                        <a:rPr sz="1100" spc="-5" dirty="0">
                          <a:latin typeface="Microsoft Sans Serif"/>
                          <a:cs typeface="Microsoft Sans Serif"/>
                        </a:rPr>
                        <a:t>Usage</a:t>
                      </a:r>
                      <a:r>
                        <a:rPr sz="1100" dirty="0">
                          <a:latin typeface="Microsoft Sans Serif"/>
                          <a:cs typeface="Microsoft Sans Serif"/>
                        </a:rPr>
                        <a:t> </a:t>
                      </a:r>
                      <a:r>
                        <a:rPr sz="1100" spc="-5" dirty="0">
                          <a:latin typeface="Microsoft Sans Serif"/>
                          <a:cs typeface="Microsoft Sans Serif"/>
                        </a:rPr>
                        <a:t>of</a:t>
                      </a:r>
                      <a:r>
                        <a:rPr sz="1100" dirty="0">
                          <a:latin typeface="Microsoft Sans Serif"/>
                          <a:cs typeface="Microsoft Sans Serif"/>
                        </a:rPr>
                        <a:t> </a:t>
                      </a:r>
                      <a:r>
                        <a:rPr sz="1100" spc="-5" dirty="0">
                          <a:latin typeface="Microsoft Sans Serif"/>
                          <a:cs typeface="Microsoft Sans Serif"/>
                        </a:rPr>
                        <a:t>system </a:t>
                      </a:r>
                      <a:r>
                        <a:rPr sz="1100" dirty="0">
                          <a:latin typeface="Microsoft Sans Serif"/>
                          <a:cs typeface="Microsoft Sans Serif"/>
                        </a:rPr>
                        <a:t> </a:t>
                      </a:r>
                      <a:r>
                        <a:rPr sz="1100" spc="-10" dirty="0">
                          <a:latin typeface="Microsoft Sans Serif"/>
                          <a:cs typeface="Microsoft Sans Serif"/>
                        </a:rPr>
                        <a:t>library</a:t>
                      </a:r>
                      <a:r>
                        <a:rPr sz="1100" spc="5" dirty="0">
                          <a:latin typeface="Microsoft Sans Serif"/>
                          <a:cs typeface="Microsoft Sans Serif"/>
                        </a:rPr>
                        <a:t> </a:t>
                      </a:r>
                      <a:r>
                        <a:rPr sz="1100" spc="-5" dirty="0">
                          <a:latin typeface="Microsoft Sans Serif"/>
                          <a:cs typeface="Microsoft Sans Serif"/>
                        </a:rPr>
                        <a:t>for</a:t>
                      </a:r>
                      <a:r>
                        <a:rPr sz="1100" spc="5" dirty="0">
                          <a:latin typeface="Microsoft Sans Serif"/>
                          <a:cs typeface="Microsoft Sans Serif"/>
                        </a:rPr>
                        <a:t> </a:t>
                      </a:r>
                      <a:r>
                        <a:rPr sz="1100" spc="-10" dirty="0">
                          <a:latin typeface="Microsoft Sans Serif"/>
                          <a:cs typeface="Microsoft Sans Serif"/>
                        </a:rPr>
                        <a:t>unit</a:t>
                      </a:r>
                      <a:r>
                        <a:rPr sz="1100" spc="10" dirty="0">
                          <a:latin typeface="Microsoft Sans Serif"/>
                          <a:cs typeface="Microsoft Sans Serif"/>
                        </a:rPr>
                        <a:t> </a:t>
                      </a:r>
                      <a:r>
                        <a:rPr sz="1100" spc="-10" dirty="0">
                          <a:latin typeface="Microsoft Sans Serif"/>
                          <a:cs typeface="Microsoft Sans Serif"/>
                        </a:rPr>
                        <a:t>testing: </a:t>
                      </a:r>
                      <a:r>
                        <a:rPr sz="1100" spc="-280" dirty="0">
                          <a:latin typeface="Microsoft Sans Serif"/>
                          <a:cs typeface="Microsoft Sans Serif"/>
                        </a:rPr>
                        <a:t> </a:t>
                      </a:r>
                      <a:r>
                        <a:rPr lang="en-IN" sz="1100" spc="-10" dirty="0">
                          <a:latin typeface="Microsoft Sans Serif"/>
                          <a:cs typeface="Microsoft Sans Serif"/>
                        </a:rPr>
                        <a:t>Kotlin- unit test</a:t>
                      </a:r>
                      <a:endParaRPr sz="1100" dirty="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89535">
                        <a:lnSpc>
                          <a:spcPct val="113599"/>
                        </a:lnSpc>
                        <a:spcBef>
                          <a:spcPts val="330"/>
                        </a:spcBef>
                      </a:pPr>
                      <a:r>
                        <a:rPr lang="en-US" sz="1100" spc="-5" dirty="0">
                          <a:latin typeface="Microsoft Sans Serif"/>
                          <a:cs typeface="Microsoft Sans Serif"/>
                        </a:rPr>
                        <a:t>In Kotlin unit testing, the system library is used to mock system-level behavior and dependencies, facilitating isolated and efficient testing of code components.</a:t>
                      </a: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47825">
                <a:tc>
                  <a:txBody>
                    <a:bodyPr/>
                    <a:lstStyle/>
                    <a:p>
                      <a:pPr marL="65405">
                        <a:lnSpc>
                          <a:spcPct val="100000"/>
                        </a:lnSpc>
                        <a:spcBef>
                          <a:spcPts val="509"/>
                        </a:spcBef>
                      </a:pPr>
                      <a:r>
                        <a:rPr sz="1100" spc="-5" dirty="0">
                          <a:latin typeface="Microsoft Sans Serif"/>
                          <a:cs typeface="Microsoft Sans Serif"/>
                        </a:rPr>
                        <a:t>5.</a:t>
                      </a:r>
                      <a:endParaRPr sz="110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11760">
                        <a:lnSpc>
                          <a:spcPct val="113599"/>
                        </a:lnSpc>
                        <a:spcBef>
                          <a:spcPts val="330"/>
                        </a:spcBef>
                      </a:pPr>
                      <a:r>
                        <a:rPr sz="1100" spc="-5" dirty="0">
                          <a:latin typeface="Microsoft Sans Serif"/>
                          <a:cs typeface="Microsoft Sans Serif"/>
                        </a:rPr>
                        <a:t>Server </a:t>
                      </a:r>
                      <a:r>
                        <a:rPr sz="1100" spc="-10" dirty="0">
                          <a:latin typeface="Microsoft Sans Serif"/>
                          <a:cs typeface="Microsoft Sans Serif"/>
                        </a:rPr>
                        <a:t>hosting/ </a:t>
                      </a:r>
                      <a:r>
                        <a:rPr sz="1100" spc="-5" dirty="0">
                          <a:latin typeface="Microsoft Sans Serif"/>
                          <a:cs typeface="Microsoft Sans Serif"/>
                        </a:rPr>
                        <a:t> </a:t>
                      </a:r>
                      <a:r>
                        <a:rPr sz="1100" spc="-10" dirty="0">
                          <a:latin typeface="Microsoft Sans Serif"/>
                          <a:cs typeface="Microsoft Sans Serif"/>
                        </a:rPr>
                        <a:t>Installation </a:t>
                      </a:r>
                      <a:r>
                        <a:rPr sz="1100" spc="-5" dirty="0">
                          <a:latin typeface="Microsoft Sans Serif"/>
                          <a:cs typeface="Microsoft Sans Serif"/>
                        </a:rPr>
                        <a:t>(user </a:t>
                      </a:r>
                      <a:r>
                        <a:rPr sz="1100" spc="-280" dirty="0">
                          <a:latin typeface="Microsoft Sans Serif"/>
                          <a:cs typeface="Microsoft Sans Serif"/>
                        </a:rPr>
                        <a:t> </a:t>
                      </a:r>
                      <a:r>
                        <a:rPr sz="1100" spc="-10" dirty="0">
                          <a:latin typeface="Microsoft Sans Serif"/>
                          <a:cs typeface="Microsoft Sans Serif"/>
                        </a:rPr>
                        <a:t>testing)</a:t>
                      </a:r>
                      <a:endParaRPr sz="110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US" sz="1100" spc="-5" dirty="0">
                          <a:latin typeface="Microsoft Sans Serif"/>
                          <a:cs typeface="Microsoft Sans Serif"/>
                        </a:rPr>
                        <a:t>The app will be published to the Google Play Store using a developer account.</a:t>
                      </a:r>
                      <a:endParaRPr sz="1100" dirty="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86995">
                        <a:lnSpc>
                          <a:spcPct val="113599"/>
                        </a:lnSpc>
                        <a:spcBef>
                          <a:spcPts val="330"/>
                        </a:spcBef>
                      </a:pPr>
                      <a:r>
                        <a:rPr lang="en-US" sz="1100" spc="-5" dirty="0">
                          <a:latin typeface="Microsoft Sans Serif"/>
                          <a:cs typeface="Microsoft Sans Serif"/>
                        </a:rPr>
                        <a:t>The Google Play Store is Google's official platform for distributing Android apps, games, media, and more. Developers publish their creations here for Android users to download and enjoy, making it a central hub for digital content on Android devices.</a:t>
                      </a: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11415" y="452673"/>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2</a:t>
            </a:r>
            <a:endParaRPr sz="1000" dirty="0">
              <a:latin typeface="Times New Roman"/>
              <a:cs typeface="Times New Roman"/>
            </a:endParaRPr>
          </a:p>
        </p:txBody>
      </p:sp>
      <p:sp>
        <p:nvSpPr>
          <p:cNvPr id="11" name="TextBox 10">
            <a:extLst>
              <a:ext uri="{FF2B5EF4-FFF2-40B4-BE49-F238E27FC236}">
                <a16:creationId xmlns:a16="http://schemas.microsoft.com/office/drawing/2014/main" id="{DA9638CD-75F5-97CE-8152-168632C7A1A6}"/>
              </a:ext>
            </a:extLst>
          </p:cNvPr>
          <p:cNvSpPr txBox="1"/>
          <p:nvPr/>
        </p:nvSpPr>
        <p:spPr>
          <a:xfrm>
            <a:off x="380999" y="914400"/>
            <a:ext cx="7086601" cy="7909858"/>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3  External Interface Requirements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3.1   User Interfaces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user interface of the Gesture-Based Selfie Capture App will exhibit the following characteristics: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Screen Layout: The layout will be intuitive and user-friendly, with clear buttons for gesture detection and selfie capture.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Sample Screen Images: Sample screen images will be provided in the.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GUI Standards: The app will adhere to industry-standard GUI guidelines for mobile applications, ensuring consistency and ease of use across different devices..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Error Message Display: Error messages will follow standard formatting and will be displayed prominently to guide users in troubleshooting issues.</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3.2   Hardware Interfaces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Gesture-Based Selfie Capture App will interface with the hardware components of mobile devices, including:</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Supported Devices: The app will be compatible with smartphones and tablets running Android OS version 7 or higher and iOS version 14 or higher.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and Control Interactions: The app will interact with device hardware to access the camera for selfie capture and sensors for gesture detection.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Communication Protocols: Standard communication protocols such as USB, Bluetooth, and Wi-Fi will be utilized for seamless interaction between the app and external hardware peripherals.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3</a:t>
            </a:r>
            <a:endParaRPr sz="1000" dirty="0">
              <a:latin typeface="Times New Roman"/>
              <a:cs typeface="Times New Roman"/>
            </a:endParaRPr>
          </a:p>
        </p:txBody>
      </p:sp>
      <p:sp>
        <p:nvSpPr>
          <p:cNvPr id="9" name="TextBox 8">
            <a:extLst>
              <a:ext uri="{FF2B5EF4-FFF2-40B4-BE49-F238E27FC236}">
                <a16:creationId xmlns:a16="http://schemas.microsoft.com/office/drawing/2014/main" id="{757AAC30-9B75-CC9B-230B-F8016D0049F6}"/>
              </a:ext>
            </a:extLst>
          </p:cNvPr>
          <p:cNvSpPr txBox="1"/>
          <p:nvPr/>
        </p:nvSpPr>
        <p:spPr>
          <a:xfrm>
            <a:off x="872704" y="838200"/>
            <a:ext cx="5989016" cy="369332"/>
          </a:xfrm>
          <a:prstGeom prst="rect">
            <a:avLst/>
          </a:prstGeom>
          <a:noFill/>
        </p:spPr>
        <p:txBody>
          <a:bodyPr wrap="square">
            <a:spAutoFit/>
          </a:bodyPr>
          <a:lstStyle/>
          <a:p>
            <a:pPr algn="l"/>
            <a:endParaRPr lang="en-US" b="0" i="0" dirty="0">
              <a:solidFill>
                <a:srgbClr val="ECECEC"/>
              </a:solidFill>
              <a:effectLst/>
              <a:highlight>
                <a:srgbClr val="212121"/>
              </a:highlight>
              <a:latin typeface="Söhne"/>
            </a:endParaRPr>
          </a:p>
        </p:txBody>
      </p:sp>
      <p:sp>
        <p:nvSpPr>
          <p:cNvPr id="13" name="TextBox 12">
            <a:extLst>
              <a:ext uri="{FF2B5EF4-FFF2-40B4-BE49-F238E27FC236}">
                <a16:creationId xmlns:a16="http://schemas.microsoft.com/office/drawing/2014/main" id="{250D5017-BE77-8121-76D2-1E06F21BC79C}"/>
              </a:ext>
            </a:extLst>
          </p:cNvPr>
          <p:cNvSpPr txBox="1"/>
          <p:nvPr/>
        </p:nvSpPr>
        <p:spPr>
          <a:xfrm>
            <a:off x="685800" y="838200"/>
            <a:ext cx="6213896" cy="3385542"/>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3.3 Software Interfaces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app will interface with the following software components: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Operating Systems: Android OS version 7 or higher and iOS version 14 or higher.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Tools and Libraries: TensorFlow Lite (TFLite) for gesture detection using the EfficientDet-D0 model.</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Integrated Commercial Components: Integration with social media platforms (optional) for sharing selfies.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Sharing: Data sharing between software components will follow standard protocols and formats, ensuring compatibility and secure data transfer.</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14</a:t>
            </a:r>
            <a:endParaRPr sz="1000" dirty="0">
              <a:latin typeface="Times New Roman"/>
              <a:cs typeface="Times New Roman"/>
            </a:endParaRPr>
          </a:p>
        </p:txBody>
      </p:sp>
      <p:sp>
        <p:nvSpPr>
          <p:cNvPr id="4" name="object 4"/>
          <p:cNvSpPr txBox="1"/>
          <p:nvPr/>
        </p:nvSpPr>
        <p:spPr>
          <a:xfrm>
            <a:off x="741410" y="638206"/>
            <a:ext cx="6120310" cy="8728030"/>
          </a:xfrm>
          <a:prstGeom prst="rect">
            <a:avLst/>
          </a:prstGeom>
        </p:spPr>
        <p:txBody>
          <a:bodyPr vert="horz" wrap="square" lIns="0" tIns="12700" rIns="0" bIns="0" rtlCol="0">
            <a:spAutoFit/>
          </a:bodyPr>
          <a:lstStyle/>
          <a:p>
            <a:pPr marL="469900" indent="-457834">
              <a:lnSpc>
                <a:spcPct val="100000"/>
              </a:lnSpc>
              <a:spcBef>
                <a:spcPts val="100"/>
              </a:spcBef>
              <a:buAutoNum type="arabicPeriod" startAt="4"/>
              <a:tabLst>
                <a:tab pos="469900" algn="l"/>
                <a:tab pos="470534" algn="l"/>
              </a:tabLst>
            </a:pPr>
            <a:r>
              <a:rPr sz="2000" b="1" spc="-5" dirty="0">
                <a:latin typeface="Arial" panose="020B0604020202020204" pitchFamily="34" charset="0"/>
                <a:cs typeface="Arial" panose="020B0604020202020204" pitchFamily="34" charset="0"/>
              </a:rPr>
              <a:t>System</a:t>
            </a:r>
            <a:r>
              <a:rPr sz="2000" b="1" spc="-15" dirty="0">
                <a:latin typeface="Arial" panose="020B0604020202020204" pitchFamily="34" charset="0"/>
                <a:cs typeface="Arial" panose="020B0604020202020204" pitchFamily="34" charset="0"/>
              </a:rPr>
              <a:t> Features</a:t>
            </a:r>
            <a:endParaRPr lang="en-IN" sz="2000" b="1" spc="-15"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IN" b="1" spc="-15"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b="1" dirty="0">
                <a:latin typeface="Arial" panose="020B0604020202020204" pitchFamily="34" charset="0"/>
                <a:cs typeface="Arial" panose="020B0604020202020204" pitchFamily="34" charset="0"/>
              </a:rPr>
              <a:t>4.1 Gesture Detection</a:t>
            </a: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4.1.1 Description and Priority</a:t>
            </a:r>
          </a:p>
          <a:p>
            <a:pPr marL="12066">
              <a:lnSpc>
                <a:spcPct val="100000"/>
              </a:lnSpc>
              <a:spcBef>
                <a:spcPts val="100"/>
              </a:spcBef>
              <a:tabLst>
                <a:tab pos="469900" algn="l"/>
                <a:tab pos="470534" algn="l"/>
              </a:tabLst>
            </a:pPr>
            <a:endParaRPr lang="en-US" sz="16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This feature involves accurately detecting predefined gestures such as smiles, heart hands, victory signs, and thumbs-up gestures. It is of high priority as it forms the core functionality of the app, enabling users to interact with the app through gestures.</a:t>
            </a: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4.1.2</a:t>
            </a:r>
            <a:r>
              <a:rPr lang="en-US" sz="18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Stimulus</a:t>
            </a:r>
            <a:r>
              <a:rPr lang="en-US" sz="1800" b="1" dirty="0">
                <a:latin typeface="Arial" panose="020B0604020202020204" pitchFamily="34" charset="0"/>
                <a:cs typeface="Arial" panose="020B0604020202020204" pitchFamily="34" charset="0"/>
              </a:rPr>
              <a:t>/Response Sequences</a:t>
            </a:r>
          </a:p>
          <a:p>
            <a:pPr marL="12066">
              <a:lnSpc>
                <a:spcPct val="100000"/>
              </a:lnSpc>
              <a:spcBef>
                <a:spcPts val="100"/>
              </a:spcBef>
              <a:tabLst>
                <a:tab pos="469900" algn="l"/>
                <a:tab pos="470534" algn="l"/>
              </a:tabLst>
            </a:pPr>
            <a:endParaRPr lang="en-US" sz="1800" dirty="0">
              <a:latin typeface="Arial" panose="020B0604020202020204" pitchFamily="34" charset="0"/>
              <a:cs typeface="Arial" panose="020B0604020202020204" pitchFamily="34" charset="0"/>
            </a:endParaRP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User performs a gesture (e.g., smile, heart hands).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captures the gesture through image processing.</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analyzes the gesture using the EfficientDet-D0 model.</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If the gesture matches predefined patterns, the system triggers the selfie capture process.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provides real-time feedback to the user during gesture detection.</a:t>
            </a:r>
          </a:p>
          <a:p>
            <a:pPr marL="12066">
              <a:lnSpc>
                <a:spcPct val="100000"/>
              </a:lnSpc>
              <a:spcBef>
                <a:spcPts val="100"/>
              </a:spcBef>
              <a:tabLst>
                <a:tab pos="469900" algn="l"/>
                <a:tab pos="470534" algn="l"/>
              </a:tabLst>
            </a:pPr>
            <a:endParaRPr lang="en-US"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4.1.3 Functional Requirements</a:t>
            </a:r>
          </a:p>
          <a:p>
            <a:pPr marL="12066">
              <a:lnSpc>
                <a:spcPct val="100000"/>
              </a:lnSpc>
              <a:spcBef>
                <a:spcPts val="100"/>
              </a:spcBef>
              <a:tabLst>
                <a:tab pos="469900" algn="l"/>
                <a:tab pos="470534" algn="l"/>
              </a:tabLst>
            </a:pPr>
            <a:endParaRPr lang="en-US" sz="1800"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REQ-1: The system shall have a gesture recognition module capable of identifying predefined gestures accurately.</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REQ-2: The system shall utilize the EfficientDet-D0 model for gesture analysis and recognition.</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REQ-3: The system shall provide real-time feedback to the user during gesture detection to ensure user engagement.</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REQ-4: The system shall trigger the selfie capture process upon successful recognition of a predefined gesture.</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REQ-5: The system shall optimize gesture detection algorithms for efficient performance on mobile devices.</a:t>
            </a:r>
          </a:p>
          <a:p>
            <a:pPr marL="12066">
              <a:lnSpc>
                <a:spcPct val="100000"/>
              </a:lnSpc>
              <a:spcBef>
                <a:spcPts val="100"/>
              </a:spcBef>
              <a:tabLst>
                <a:tab pos="469900" algn="l"/>
                <a:tab pos="470534" algn="l"/>
              </a:tabLst>
            </a:pP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15</a:t>
            </a:r>
            <a:endParaRPr sz="1000" dirty="0">
              <a:latin typeface="Times New Roman"/>
              <a:cs typeface="Times New Roman"/>
            </a:endParaRPr>
          </a:p>
        </p:txBody>
      </p:sp>
      <p:sp>
        <p:nvSpPr>
          <p:cNvPr id="9" name="TextBox 8">
            <a:extLst>
              <a:ext uri="{FF2B5EF4-FFF2-40B4-BE49-F238E27FC236}">
                <a16:creationId xmlns:a16="http://schemas.microsoft.com/office/drawing/2014/main" id="{94371782-9A5B-518E-2E24-4156918F5492}"/>
              </a:ext>
            </a:extLst>
          </p:cNvPr>
          <p:cNvSpPr txBox="1"/>
          <p:nvPr/>
        </p:nvSpPr>
        <p:spPr>
          <a:xfrm>
            <a:off x="810170" y="990601"/>
            <a:ext cx="6200230" cy="8063746"/>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4.1.4 Non-Functional Requirements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REQ-NF-1: The system shall detect gestures and trigger selfie capture within 1 second of gesture recognition to provide a seamless user experience.</a:t>
            </a:r>
          </a:p>
          <a:p>
            <a:r>
              <a:rPr lang="en-US" sz="1600" dirty="0">
                <a:latin typeface="Arial" panose="020B0604020202020204" pitchFamily="34" charset="0"/>
                <a:cs typeface="Arial" panose="020B0604020202020204" pitchFamily="34" charset="0"/>
              </a:rPr>
              <a:t>REQ-NF-2: The system shall have a gesture recognition accuracy of at least 95% to ensure reliable gesture detection.</a:t>
            </a:r>
          </a:p>
          <a:p>
            <a:r>
              <a:rPr lang="en-US" sz="1600" dirty="0">
                <a:latin typeface="Arial" panose="020B0604020202020204" pitchFamily="34" charset="0"/>
                <a:cs typeface="Arial" panose="020B0604020202020204" pitchFamily="34" charset="0"/>
              </a:rPr>
              <a:t>REQ-NF-3: Security</a:t>
            </a:r>
          </a:p>
          <a:p>
            <a:r>
              <a:rPr lang="en-US" sz="1600" dirty="0">
                <a:latin typeface="Arial" panose="020B0604020202020204" pitchFamily="34" charset="0"/>
                <a:cs typeface="Arial" panose="020B0604020202020204" pitchFamily="34" charset="0"/>
              </a:rPr>
              <a:t>The system shall encrypt user data during gesture detection and selfie capture processes to maintain user privacy.</a:t>
            </a:r>
          </a:p>
          <a:p>
            <a:r>
              <a:rPr lang="en-US" sz="1600" dirty="0">
                <a:latin typeface="Arial" panose="020B0604020202020204" pitchFamily="34" charset="0"/>
                <a:cs typeface="Arial" panose="020B0604020202020204" pitchFamily="34" charset="0"/>
              </a:rPr>
              <a:t>REQ-NF-4: Scalability</a:t>
            </a:r>
          </a:p>
          <a:p>
            <a:r>
              <a:rPr lang="en-US" sz="1600" dirty="0">
                <a:latin typeface="Arial" panose="020B0604020202020204" pitchFamily="34" charset="0"/>
                <a:cs typeface="Arial" panose="020B0604020202020204" pitchFamily="34" charset="0"/>
              </a:rPr>
              <a:t>The system architecture shall be designed to handle increased user traffic and future updates without performance degradation.</a:t>
            </a:r>
          </a:p>
          <a:p>
            <a:endParaRPr lang="en-US" sz="16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4.2 Selfie Capture</a:t>
            </a:r>
          </a:p>
          <a:p>
            <a:endParaRPr lang="en-US"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4.2.1 Description and Priority</a:t>
            </a:r>
          </a:p>
          <a:p>
            <a:r>
              <a:rPr lang="en-US" sz="1600" dirty="0">
                <a:latin typeface="Arial" panose="020B0604020202020204" pitchFamily="34" charset="0"/>
                <a:cs typeface="Arial" panose="020B0604020202020204" pitchFamily="34" charset="0"/>
              </a:rPr>
              <a:t>This feature involves automatically capturing selfies when the system detects specific gestures. It is of high priority as it directly fulfills the primary functionality of the app.</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4.2.2 Stimulus/Response Sequences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User performs a gesture recognized by the system.</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triggers the selfie capture process.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captures a selfie using the device's camera.</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provides feedback confirming successful selfie capture.</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4.2.3 Functional Requirements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REQ-1: The system shall automatically capture selfies upon successful recognition of predefined gestures.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16</a:t>
            </a:r>
            <a:endParaRPr sz="1000" dirty="0">
              <a:latin typeface="Times New Roman"/>
              <a:cs typeface="Times New Roman"/>
            </a:endParaRPr>
          </a:p>
        </p:txBody>
      </p:sp>
      <p:sp>
        <p:nvSpPr>
          <p:cNvPr id="10" name="TextBox 9">
            <a:extLst>
              <a:ext uri="{FF2B5EF4-FFF2-40B4-BE49-F238E27FC236}">
                <a16:creationId xmlns:a16="http://schemas.microsoft.com/office/drawing/2014/main" id="{6B7D0A64-1C4C-5C17-45F8-210DF9282E4D}"/>
              </a:ext>
            </a:extLst>
          </p:cNvPr>
          <p:cNvSpPr txBox="1"/>
          <p:nvPr/>
        </p:nvSpPr>
        <p:spPr>
          <a:xfrm>
            <a:off x="685800" y="990601"/>
            <a:ext cx="6175920" cy="624786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REQ-2: The system shall utilize the device's camera to capture selfies with optimal quality.</a:t>
            </a:r>
          </a:p>
          <a:p>
            <a:r>
              <a:rPr lang="en-US" sz="1600" dirty="0">
                <a:latin typeface="Arial" panose="020B0604020202020204" pitchFamily="34" charset="0"/>
                <a:cs typeface="Arial" panose="020B0604020202020204" pitchFamily="34" charset="0"/>
              </a:rPr>
              <a:t>REQ-3: The system shall save captured selfies to the user's device gallery.</a:t>
            </a:r>
          </a:p>
          <a:p>
            <a:r>
              <a:rPr lang="en-US" sz="1600" dirty="0">
                <a:latin typeface="Arial" panose="020B0604020202020204" pitchFamily="34" charset="0"/>
                <a:cs typeface="Arial" panose="020B0604020202020204" pitchFamily="34" charset="0"/>
              </a:rPr>
              <a:t>REQ-4: The system shall provide feedback confirming successful selfie capture to the user.</a:t>
            </a:r>
          </a:p>
          <a:p>
            <a:r>
              <a:rPr lang="en-US" sz="1600" dirty="0">
                <a:latin typeface="Arial" panose="020B0604020202020204" pitchFamily="34" charset="0"/>
                <a:cs typeface="Arial" panose="020B0604020202020204" pitchFamily="34" charset="0"/>
              </a:rPr>
              <a:t>REQ-5: The system shall handle errors during selfie capture, such as camera failures or storage issues, by displaying appropriate error messages.</a:t>
            </a:r>
          </a:p>
          <a:p>
            <a:r>
              <a:rPr lang="en-US" sz="1600" dirty="0">
                <a:latin typeface="Arial" panose="020B0604020202020204" pitchFamily="34" charset="0"/>
                <a:cs typeface="Arial" panose="020B0604020202020204" pitchFamily="34" charset="0"/>
              </a:rPr>
              <a:t>REQ-6: The system shall allow users to review and delete captured selfies within the app.</a:t>
            </a:r>
          </a:p>
          <a:p>
            <a:r>
              <a:rPr lang="en-US" sz="1600" dirty="0">
                <a:latin typeface="Arial" panose="020B0604020202020204" pitchFamily="34" charset="0"/>
                <a:cs typeface="Arial" panose="020B0604020202020204" pitchFamily="34" charset="0"/>
              </a:rPr>
              <a:t>REQ-7: The system shall ensure user privacy and data security during selfie capture and storage.</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4.2.4 Non-Functional Requirements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REQ-NF-1: The system shall capture and save selfies within 1 seconds of gesture-triggered capture to maintain user engagement.</a:t>
            </a:r>
          </a:p>
          <a:p>
            <a:r>
              <a:rPr lang="en-US" sz="1600" dirty="0">
                <a:latin typeface="Arial" panose="020B0604020202020204" pitchFamily="34" charset="0"/>
                <a:cs typeface="Arial" panose="020B0604020202020204" pitchFamily="34" charset="0"/>
              </a:rPr>
              <a:t>REQ-NF-2: The system shall be compatible with a wide range of mobile devices, including smartphones and tablets running Android OS version 7 </a:t>
            </a:r>
          </a:p>
          <a:p>
            <a:r>
              <a:rPr lang="en-US" sz="1600" dirty="0">
                <a:latin typeface="Arial" panose="020B0604020202020204" pitchFamily="34" charset="0"/>
                <a:cs typeface="Arial" panose="020B0604020202020204" pitchFamily="34" charset="0"/>
              </a:rPr>
              <a:t>REQ-NF-3: The system shall efficiently manage and store selfies, optimizing storage space on the user's device without compromising image quality.</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17</a:t>
            </a:r>
            <a:endParaRPr sz="1000" dirty="0">
              <a:latin typeface="Times New Roman"/>
              <a:cs typeface="Times New Roman"/>
            </a:endParaRPr>
          </a:p>
        </p:txBody>
      </p:sp>
      <p:sp>
        <p:nvSpPr>
          <p:cNvPr id="5" name="object 5"/>
          <p:cNvSpPr txBox="1"/>
          <p:nvPr/>
        </p:nvSpPr>
        <p:spPr>
          <a:xfrm>
            <a:off x="609600" y="990600"/>
            <a:ext cx="6291489" cy="7409529"/>
          </a:xfrm>
          <a:prstGeom prst="rect">
            <a:avLst/>
          </a:prstGeom>
        </p:spPr>
        <p:txBody>
          <a:bodyPr vert="horz" wrap="square" lIns="0" tIns="12700" rIns="0" bIns="0" rtlCol="0">
            <a:spAutoFit/>
          </a:bodyPr>
          <a:lstStyle/>
          <a:p>
            <a:pPr marL="12700">
              <a:lnSpc>
                <a:spcPct val="100000"/>
              </a:lnSpc>
              <a:spcBef>
                <a:spcPts val="100"/>
              </a:spcBef>
            </a:pPr>
            <a:r>
              <a:rPr lang="en-IN" sz="2000" b="1" dirty="0">
                <a:latin typeface="Arial" panose="020B0604020202020204" pitchFamily="34" charset="0"/>
                <a:cs typeface="Arial" panose="020B0604020202020204" pitchFamily="34" charset="0"/>
              </a:rPr>
              <a:t>5</a:t>
            </a:r>
            <a:r>
              <a:rPr sz="2000" b="1" dirty="0">
                <a:latin typeface="Arial" panose="020B0604020202020204" pitchFamily="34" charset="0"/>
                <a:cs typeface="Arial" panose="020B0604020202020204" pitchFamily="34" charset="0"/>
              </a:rPr>
              <a:t>.</a:t>
            </a:r>
            <a:r>
              <a:rPr sz="2000" b="1" spc="-5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Summary</a:t>
            </a:r>
            <a:endParaRPr sz="2000" dirty="0">
              <a:latin typeface="Arial" panose="020B0604020202020204" pitchFamily="34" charset="0"/>
              <a:cs typeface="Arial" panose="020B0604020202020204" pitchFamily="34" charset="0"/>
            </a:endParaRP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This document outlines the Software Requirements Specification (SRS) for the "Gesture-Based Selfie Capture App" designed to run on mobile devices. The document is structured into five sections to provide a comprehensive understanding of the app's requirements and functionalities.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In the first section, the document introduces the purpose of the SRS, defines the scope of the app, outlines document conventions, and identifies the intended audience.</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2 details the product perspective, major functions, user classes, and characteristics. It also includes information about the operating environment, design and implementation constraints, key assumptions, and dependencies.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3 elaborates on all interfaces required for the app, including user interfaces, hardware interfaces, software interfaces, and communications interfaces.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4 delves into system features and their functional requirements. A priority matrix is included to highlight the importance of each feature, categorized as high, medium, or low priority. Functional requirements are presented in a table format for traceability and clarity.</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Finally, Section 5 covers non-functional requirements, including performance, safety, security, software quality attributes, software backups, redundancy measures, and business rules relevant to the app's operation and usage.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93422652"/>
              </p:ext>
            </p:extLst>
          </p:nvPr>
        </p:nvGraphicFramePr>
        <p:xfrm>
          <a:off x="685800" y="1098226"/>
          <a:ext cx="6400800" cy="7861947"/>
        </p:xfrm>
        <a:graphic>
          <a:graphicData uri="http://schemas.openxmlformats.org/drawingml/2006/table">
            <a:tbl>
              <a:tblPr firstRow="1" bandRow="1">
                <a:tableStyleId>{2D5ABB26-0587-4C30-8999-92F81FD0307C}</a:tableStyleId>
              </a:tblPr>
              <a:tblGrid>
                <a:gridCol w="4536254">
                  <a:extLst>
                    <a:ext uri="{9D8B030D-6E8A-4147-A177-3AD203B41FA5}">
                      <a16:colId xmlns:a16="http://schemas.microsoft.com/office/drawing/2014/main" val="20000"/>
                    </a:ext>
                  </a:extLst>
                </a:gridCol>
                <a:gridCol w="1658324">
                  <a:extLst>
                    <a:ext uri="{9D8B030D-6E8A-4147-A177-3AD203B41FA5}">
                      <a16:colId xmlns:a16="http://schemas.microsoft.com/office/drawing/2014/main" val="20001"/>
                    </a:ext>
                  </a:extLst>
                </a:gridCol>
                <a:gridCol w="206222">
                  <a:extLst>
                    <a:ext uri="{9D8B030D-6E8A-4147-A177-3AD203B41FA5}">
                      <a16:colId xmlns:a16="http://schemas.microsoft.com/office/drawing/2014/main" val="20002"/>
                    </a:ext>
                  </a:extLst>
                </a:gridCol>
              </a:tblGrid>
              <a:tr h="918489">
                <a:tc>
                  <a:txBody>
                    <a:bodyPr/>
                    <a:lstStyle/>
                    <a:p>
                      <a:pPr marL="31750">
                        <a:lnSpc>
                          <a:spcPts val="885"/>
                        </a:lnSpc>
                      </a:pPr>
                      <a:endParaRPr sz="1050" dirty="0">
                        <a:latin typeface="Arial" panose="020B0604020202020204" pitchFamily="34" charset="0"/>
                        <a:cs typeface="Arial" panose="020B0604020202020204" pitchFamily="34" charset="0"/>
                      </a:endParaRPr>
                    </a:p>
                    <a:p>
                      <a:pPr marL="31750">
                        <a:lnSpc>
                          <a:spcPct val="100000"/>
                        </a:lnSpc>
                      </a:pPr>
                      <a:r>
                        <a:rPr sz="2400" b="1" spc="-35" dirty="0">
                          <a:latin typeface="Arial" panose="020B0604020202020204" pitchFamily="34" charset="0"/>
                          <a:cs typeface="Arial" panose="020B0604020202020204" pitchFamily="34" charset="0"/>
                        </a:rPr>
                        <a:t>Table</a:t>
                      </a:r>
                      <a:r>
                        <a:rPr sz="2400" b="1" spc="-2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of</a:t>
                      </a:r>
                      <a:r>
                        <a:rPr sz="2400" b="1" spc="-15"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Contents</a:t>
                      </a:r>
                      <a:endParaRPr sz="2400" dirty="0">
                        <a:latin typeface="Arial" panose="020B0604020202020204" pitchFamily="34" charset="0"/>
                        <a:cs typeface="Arial" panose="020B0604020202020204" pitchFamily="34" charset="0"/>
                      </a:endParaRPr>
                    </a:p>
                  </a:txBody>
                  <a:tcPr marL="0" marR="0" marT="0" marB="0"/>
                </a:tc>
                <a:tc>
                  <a:txBody>
                    <a:bodyPr/>
                    <a:lstStyle/>
                    <a:p>
                      <a:pPr marR="6985" algn="r">
                        <a:lnSpc>
                          <a:spcPts val="885"/>
                        </a:lnSpc>
                      </a:pPr>
                      <a:endParaRPr sz="11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605511">
                <a:tc>
                  <a:txBody>
                    <a:bodyPr/>
                    <a:lstStyle/>
                    <a:p>
                      <a:pPr marL="31750">
                        <a:lnSpc>
                          <a:spcPct val="100000"/>
                        </a:lnSpc>
                        <a:spcBef>
                          <a:spcPts val="480"/>
                        </a:spcBef>
                      </a:pPr>
                      <a:r>
                        <a:rPr sz="1600" b="1" spc="-5" dirty="0">
                          <a:latin typeface="Arial" panose="020B0604020202020204" pitchFamily="34" charset="0"/>
                          <a:cs typeface="Arial" panose="020B0604020202020204" pitchFamily="34" charset="0"/>
                        </a:rPr>
                        <a:t>1</a:t>
                      </a:r>
                      <a:r>
                        <a:rPr sz="1800" b="1" spc="-5" dirty="0">
                          <a:latin typeface="Arial" panose="020B0604020202020204" pitchFamily="34" charset="0"/>
                          <a:cs typeface="Arial" panose="020B0604020202020204" pitchFamily="34" charset="0"/>
                        </a:rPr>
                        <a:t>.</a:t>
                      </a:r>
                      <a:r>
                        <a:rPr sz="1600" b="1" spc="-5" dirty="0">
                          <a:latin typeface="Arial" panose="020B0604020202020204" pitchFamily="34" charset="0"/>
                          <a:cs typeface="Arial" panose="020B0604020202020204" pitchFamily="34" charset="0"/>
                        </a:rPr>
                        <a:t>Introduction</a:t>
                      </a:r>
                      <a:endParaRPr sz="1600" dirty="0">
                        <a:latin typeface="Arial" panose="020B0604020202020204" pitchFamily="34" charset="0"/>
                        <a:cs typeface="Arial" panose="020B0604020202020204" pitchFamily="34" charset="0"/>
                      </a:endParaRPr>
                    </a:p>
                  </a:txBody>
                  <a:tcPr marL="0" marR="0" marT="6096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680"/>
                        </a:spcBef>
                      </a:pPr>
                      <a:endParaRPr sz="1600" dirty="0">
                        <a:latin typeface="Arial" panose="020B0604020202020204" pitchFamily="34" charset="0"/>
                        <a:cs typeface="Arial" panose="020B0604020202020204" pitchFamily="34" charset="0"/>
                      </a:endParaRPr>
                    </a:p>
                  </a:txBody>
                  <a:tcPr marL="0" marR="0" marT="86360" marB="0"/>
                </a:tc>
                <a:extLst>
                  <a:ext uri="{0D108BD9-81ED-4DB2-BD59-A6C34878D82A}">
                    <a16:rowId xmlns:a16="http://schemas.microsoft.com/office/drawing/2014/main" val="10001"/>
                  </a:ext>
                </a:extLst>
              </a:tr>
              <a:tr h="249273">
                <a:tc>
                  <a:txBody>
                    <a:bodyPr/>
                    <a:lstStyle/>
                    <a:p>
                      <a:pPr marL="260350">
                        <a:lnSpc>
                          <a:spcPts val="1330"/>
                        </a:lnSpc>
                      </a:pPr>
                      <a:r>
                        <a:rPr sz="1600" b="1" spc="-5" dirty="0">
                          <a:latin typeface="Arial" panose="020B0604020202020204" pitchFamily="34" charset="0"/>
                          <a:cs typeface="Arial" panose="020B0604020202020204" pitchFamily="34" charset="0"/>
                        </a:rPr>
                        <a:t>Purpose</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3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248427">
                <a:tc>
                  <a:txBody>
                    <a:bodyPr/>
                    <a:lstStyle/>
                    <a:p>
                      <a:pPr marL="260350">
                        <a:lnSpc>
                          <a:spcPts val="1320"/>
                        </a:lnSpc>
                      </a:pPr>
                      <a:r>
                        <a:rPr sz="1600" b="1" dirty="0">
                          <a:latin typeface="Arial" panose="020B0604020202020204" pitchFamily="34" charset="0"/>
                          <a:cs typeface="Arial" panose="020B0604020202020204" pitchFamily="34" charset="0"/>
                        </a:rPr>
                        <a:t>Document</a:t>
                      </a:r>
                      <a:r>
                        <a:rPr sz="1600" b="1" spc="-25"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Conventions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Intended </a:t>
                      </a:r>
                      <a:r>
                        <a:rPr sz="1600" b="1" spc="-10" dirty="0">
                          <a:latin typeface="Arial" panose="020B0604020202020204" pitchFamily="34" charset="0"/>
                          <a:cs typeface="Arial" panose="020B0604020202020204" pitchFamily="34" charset="0"/>
                        </a:rPr>
                        <a:t>Audience</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Scope</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r h="242252">
                <a:tc>
                  <a:txBody>
                    <a:bodyPr/>
                    <a:lstStyle/>
                    <a:p>
                      <a:pPr marL="260350">
                        <a:lnSpc>
                          <a:spcPts val="1320"/>
                        </a:lnSpc>
                      </a:pPr>
                      <a:r>
                        <a:rPr sz="1600" b="1" spc="-5" dirty="0">
                          <a:latin typeface="Arial" panose="020B0604020202020204" pitchFamily="34" charset="0"/>
                          <a:cs typeface="Arial" panose="020B0604020202020204" pitchFamily="34" charset="0"/>
                        </a:rPr>
                        <a:t>References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3048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6"/>
                  </a:ext>
                </a:extLst>
              </a:tr>
              <a:tr h="241947">
                <a:tc>
                  <a:txBody>
                    <a:bodyPr/>
                    <a:lstStyle/>
                    <a:p>
                      <a:pPr marL="260350">
                        <a:lnSpc>
                          <a:spcPts val="1320"/>
                        </a:lnSpc>
                      </a:pP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dirty="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9"/>
                  </a:ext>
                </a:extLst>
              </a:tr>
              <a:tr h="578647">
                <a:tc>
                  <a:txBody>
                    <a:bodyPr/>
                    <a:lstStyle/>
                    <a:p>
                      <a:pPr marL="31750">
                        <a:lnSpc>
                          <a:spcPct val="100000"/>
                        </a:lnSpc>
                        <a:spcBef>
                          <a:spcPts val="254"/>
                        </a:spcBef>
                      </a:pPr>
                      <a:r>
                        <a:rPr sz="1600" b="1" spc="-5" dirty="0">
                          <a:latin typeface="Arial" panose="020B0604020202020204" pitchFamily="34" charset="0"/>
                          <a:cs typeface="Arial" panose="020B0604020202020204" pitchFamily="34" charset="0"/>
                        </a:rPr>
                        <a:t>2.Overall</a:t>
                      </a:r>
                      <a:r>
                        <a:rPr sz="1600" b="1" spc="-3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Description</a:t>
                      </a:r>
                      <a:endParaRPr sz="160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10"/>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Perspective</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1"/>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Functions</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2"/>
                  </a:ext>
                </a:extLst>
              </a:tr>
              <a:tr h="248427">
                <a:tc>
                  <a:txBody>
                    <a:bodyPr/>
                    <a:lstStyle/>
                    <a:p>
                      <a:pPr marL="260350">
                        <a:lnSpc>
                          <a:spcPts val="1320"/>
                        </a:lnSpc>
                      </a:pPr>
                      <a:r>
                        <a:rPr lang="en-IN" sz="1600" b="1" dirty="0">
                          <a:latin typeface="Arial" panose="020B0604020202020204" pitchFamily="34" charset="0"/>
                          <a:cs typeface="Arial" panose="020B0604020202020204" pitchFamily="34" charset="0"/>
                        </a:rPr>
                        <a:t>System Functions</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3"/>
                  </a:ext>
                </a:extLst>
              </a:tr>
              <a:tr h="248427">
                <a:tc>
                  <a:txBody>
                    <a:bodyPr/>
                    <a:lstStyle/>
                    <a:p>
                      <a:pPr marL="260350">
                        <a:lnSpc>
                          <a:spcPts val="1320"/>
                        </a:lnSpc>
                      </a:pPr>
                      <a:r>
                        <a:rPr lang="en-IN" sz="1600" b="1" dirty="0">
                          <a:latin typeface="Arial" panose="020B0604020202020204" pitchFamily="34" charset="0"/>
                          <a:cs typeface="Arial" panose="020B0604020202020204" pitchFamily="34" charset="0"/>
                        </a:rPr>
                        <a:t>Other functionality</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5"/>
                  </a:ext>
                </a:extLst>
              </a:tr>
              <a:tr h="381642">
                <a:tc>
                  <a:txBody>
                    <a:bodyPr/>
                    <a:lstStyle/>
                    <a:p>
                      <a:pPr marL="260350">
                        <a:lnSpc>
                          <a:spcPts val="1320"/>
                        </a:lnSpc>
                      </a:pPr>
                      <a:r>
                        <a:rPr lang="en-IN" sz="1600" b="1" dirty="0">
                          <a:latin typeface="Arial" panose="020B0604020202020204" pitchFamily="34" charset="0"/>
                          <a:cs typeface="Arial" panose="020B0604020202020204" pitchFamily="34" charset="0"/>
                        </a:rPr>
                        <a:t>Operating</a:t>
                      </a:r>
                      <a:r>
                        <a:rPr lang="en-IN" sz="1600" b="1" spc="-30" dirty="0">
                          <a:latin typeface="Arial" panose="020B0604020202020204" pitchFamily="34" charset="0"/>
                          <a:cs typeface="Arial" panose="020B0604020202020204" pitchFamily="34" charset="0"/>
                        </a:rPr>
                        <a:t> </a:t>
                      </a:r>
                      <a:r>
                        <a:rPr lang="en-IN" sz="1600" b="1" spc="-10" dirty="0">
                          <a:latin typeface="Arial" panose="020B0604020202020204" pitchFamily="34" charset="0"/>
                          <a:cs typeface="Arial" panose="020B0604020202020204" pitchFamily="34" charset="0"/>
                        </a:rPr>
                        <a:t>Environment</a:t>
                      </a:r>
                    </a:p>
                    <a:p>
                      <a:pPr marL="260350">
                        <a:lnSpc>
                          <a:spcPts val="1320"/>
                        </a:lnSpc>
                      </a:pPr>
                      <a:endParaRPr lang="en-IN"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6"/>
                  </a:ext>
                </a:extLst>
              </a:tr>
              <a:tr h="529650">
                <a:tc>
                  <a:txBody>
                    <a:bodyPr/>
                    <a:lstStyle/>
                    <a:p>
                      <a:pPr marL="31750">
                        <a:lnSpc>
                          <a:spcPct val="100000"/>
                        </a:lnSpc>
                        <a:spcBef>
                          <a:spcPts val="254"/>
                        </a:spcBef>
                      </a:pPr>
                      <a:r>
                        <a:rPr sz="1600" b="1" spc="-5" dirty="0">
                          <a:latin typeface="Arial" panose="020B0604020202020204" pitchFamily="34" charset="0"/>
                          <a:cs typeface="Arial" panose="020B0604020202020204" pitchFamily="34" charset="0"/>
                        </a:rPr>
                        <a:t>3.External</a:t>
                      </a:r>
                      <a:r>
                        <a:rPr sz="1600" b="1" spc="-15"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a:t>
                      </a:r>
                      <a:r>
                        <a:rPr sz="1600" b="1" spc="-10"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Requirements</a:t>
                      </a:r>
                      <a:endParaRPr sz="1600" dirty="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18"/>
                  </a:ext>
                </a:extLst>
              </a:tr>
              <a:tr h="248427">
                <a:tc>
                  <a:txBody>
                    <a:bodyPr/>
                    <a:lstStyle/>
                    <a:p>
                      <a:pPr marL="260350">
                        <a:lnSpc>
                          <a:spcPts val="1320"/>
                        </a:lnSpc>
                      </a:pPr>
                      <a:r>
                        <a:rPr sz="1600" b="1" dirty="0">
                          <a:latin typeface="Arial" panose="020B0604020202020204" pitchFamily="34" charset="0"/>
                          <a:cs typeface="Arial" panose="020B0604020202020204" pitchFamily="34" charset="0"/>
                        </a:rPr>
                        <a:t>User</a:t>
                      </a:r>
                      <a:r>
                        <a:rPr sz="1600" b="1" spc="-45"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9"/>
                  </a:ext>
                </a:extLst>
              </a:tr>
              <a:tr h="248427">
                <a:tc>
                  <a:txBody>
                    <a:bodyPr/>
                    <a:lstStyle/>
                    <a:p>
                      <a:pPr marL="260350">
                        <a:lnSpc>
                          <a:spcPts val="1320"/>
                        </a:lnSpc>
                      </a:pPr>
                      <a:r>
                        <a:rPr sz="1600" b="1" spc="-10" dirty="0">
                          <a:latin typeface="Arial" panose="020B0604020202020204" pitchFamily="34" charset="0"/>
                          <a:cs typeface="Arial" panose="020B0604020202020204" pitchFamily="34" charset="0"/>
                        </a:rPr>
                        <a:t>Hardware</a:t>
                      </a:r>
                      <a:r>
                        <a:rPr sz="1600" b="1" spc="-3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0"/>
                  </a:ext>
                </a:extLst>
              </a:tr>
              <a:tr h="381642">
                <a:tc>
                  <a:txBody>
                    <a:bodyPr/>
                    <a:lstStyle/>
                    <a:p>
                      <a:pPr marL="260350">
                        <a:lnSpc>
                          <a:spcPts val="1320"/>
                        </a:lnSpc>
                      </a:pPr>
                      <a:r>
                        <a:rPr sz="1600" b="1" spc="-5" dirty="0">
                          <a:latin typeface="Arial" panose="020B0604020202020204" pitchFamily="34" charset="0"/>
                          <a:cs typeface="Arial" panose="020B0604020202020204" pitchFamily="34" charset="0"/>
                        </a:rPr>
                        <a:t>Software</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lang="en-IN" sz="1600" b="1" dirty="0">
                        <a:latin typeface="Arial" panose="020B0604020202020204" pitchFamily="34" charset="0"/>
                        <a:cs typeface="Arial" panose="020B0604020202020204" pitchFamily="34" charset="0"/>
                      </a:endParaRPr>
                    </a:p>
                    <a:p>
                      <a:pPr marL="260350">
                        <a:lnSpc>
                          <a:spcPts val="1320"/>
                        </a:lnSpc>
                      </a:pP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1"/>
                  </a:ext>
                </a:extLst>
              </a:tr>
              <a:tr h="569304">
                <a:tc>
                  <a:txBody>
                    <a:bodyPr/>
                    <a:lstStyle/>
                    <a:p>
                      <a:pPr marL="31750">
                        <a:lnSpc>
                          <a:spcPct val="100000"/>
                        </a:lnSpc>
                        <a:spcBef>
                          <a:spcPts val="254"/>
                        </a:spcBef>
                      </a:pPr>
                      <a:r>
                        <a:rPr sz="1600" b="1" dirty="0">
                          <a:latin typeface="Arial" panose="020B0604020202020204" pitchFamily="34" charset="0"/>
                          <a:cs typeface="Arial" panose="020B0604020202020204" pitchFamily="34" charset="0"/>
                        </a:rPr>
                        <a:t>4.System</a:t>
                      </a:r>
                      <a:r>
                        <a:rPr sz="1600" b="1" spc="-35"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Features</a:t>
                      </a:r>
                      <a:endParaRPr sz="1600" dirty="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23"/>
                  </a:ext>
                </a:extLst>
              </a:tr>
              <a:tr h="685800">
                <a:tc>
                  <a:txBody>
                    <a:bodyPr/>
                    <a:lstStyle/>
                    <a:p>
                      <a:pPr marL="260350">
                        <a:lnSpc>
                          <a:spcPts val="1320"/>
                        </a:lnSpc>
                      </a:pPr>
                      <a:r>
                        <a:rPr lang="en-IN" sz="1600" b="1" dirty="0">
                          <a:latin typeface="Arial" panose="020B0604020202020204" pitchFamily="34" charset="0"/>
                          <a:cs typeface="Arial" panose="020B0604020202020204" pitchFamily="34" charset="0"/>
                        </a:rPr>
                        <a:t>Gesture Detection</a:t>
                      </a:r>
                    </a:p>
                    <a:p>
                      <a:pPr marL="260350">
                        <a:lnSpc>
                          <a:spcPts val="1320"/>
                        </a:lnSpc>
                      </a:pPr>
                      <a:r>
                        <a:rPr lang="en-IN" sz="1600" b="1" dirty="0">
                          <a:latin typeface="Arial" panose="020B0604020202020204" pitchFamily="34" charset="0"/>
                          <a:cs typeface="Arial" panose="020B0604020202020204" pitchFamily="34" charset="0"/>
                        </a:rPr>
                        <a:t>Selfie capture</a:t>
                      </a:r>
                    </a:p>
                    <a:p>
                      <a:pPr marL="260350">
                        <a:lnSpc>
                          <a:spcPts val="1320"/>
                        </a:lnSpc>
                      </a:pPr>
                      <a:endParaRPr sz="1600" b="1"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5"/>
                  </a:ext>
                </a:extLst>
              </a:tr>
              <a:tr h="241947">
                <a:tc>
                  <a:txBody>
                    <a:bodyPr/>
                    <a:lstStyle/>
                    <a:p>
                      <a:pPr marL="31750">
                        <a:lnSpc>
                          <a:spcPts val="1395"/>
                        </a:lnSpc>
                      </a:pPr>
                      <a:r>
                        <a:rPr lang="en-IN" sz="1600" b="1" dirty="0">
                          <a:latin typeface="Arial" panose="020B0604020202020204" pitchFamily="34" charset="0"/>
                          <a:cs typeface="Arial" panose="020B0604020202020204" pitchFamily="34" charset="0"/>
                        </a:rPr>
                        <a:t>5</a:t>
                      </a:r>
                      <a:r>
                        <a:rPr sz="1600" b="1" dirty="0">
                          <a:latin typeface="Arial" panose="020B0604020202020204" pitchFamily="34" charset="0"/>
                          <a:cs typeface="Arial" panose="020B0604020202020204" pitchFamily="34" charset="0"/>
                        </a:rPr>
                        <a:t>.Summary</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95"/>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32"/>
                  </a:ext>
                </a:extLst>
              </a:tr>
            </a:tbl>
          </a:graphicData>
        </a:graphic>
      </p:graphicFrame>
      <p:sp>
        <p:nvSpPr>
          <p:cNvPr id="5" name="object 3">
            <a:extLst>
              <a:ext uri="{FF2B5EF4-FFF2-40B4-BE49-F238E27FC236}">
                <a16:creationId xmlns:a16="http://schemas.microsoft.com/office/drawing/2014/main" id="{A44336FC-FD1D-BB13-782D-24DCB230E9A4}"/>
              </a:ext>
            </a:extLst>
          </p:cNvPr>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2</a:t>
            </a:r>
            <a:endParaRPr sz="1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3</a:t>
            </a:r>
            <a:endParaRPr sz="1000">
              <a:latin typeface="Times New Roman"/>
              <a:cs typeface="Times New Roman"/>
            </a:endParaRPr>
          </a:p>
        </p:txBody>
      </p:sp>
      <p:sp>
        <p:nvSpPr>
          <p:cNvPr id="4" name="object 4"/>
          <p:cNvSpPr txBox="1"/>
          <p:nvPr/>
        </p:nvSpPr>
        <p:spPr>
          <a:xfrm>
            <a:off x="810170" y="1692275"/>
            <a:ext cx="1654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Revision</a:t>
            </a:r>
            <a:r>
              <a:rPr sz="1800" b="1" spc="-75" dirty="0">
                <a:latin typeface="Times New Roman"/>
                <a:cs typeface="Times New Roman"/>
              </a:rPr>
              <a:t> </a:t>
            </a:r>
            <a:r>
              <a:rPr sz="1800" b="1" dirty="0">
                <a:latin typeface="Times New Roman"/>
                <a:cs typeface="Times New Roman"/>
              </a:rPr>
              <a:t>History</a:t>
            </a:r>
            <a:endParaRPr sz="18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033501865"/>
              </p:ext>
            </p:extLst>
          </p:nvPr>
        </p:nvGraphicFramePr>
        <p:xfrm>
          <a:off x="742950" y="2143124"/>
          <a:ext cx="5505450" cy="3628584"/>
        </p:xfrm>
        <a:graphic>
          <a:graphicData uri="http://schemas.openxmlformats.org/drawingml/2006/table">
            <a:tbl>
              <a:tblPr firstRow="1" bandRow="1">
                <a:tableStyleId>{2D5ABB26-0587-4C30-8999-92F81FD0307C}</a:tableStyleId>
              </a:tblPr>
              <a:tblGrid>
                <a:gridCol w="1044466">
                  <a:extLst>
                    <a:ext uri="{9D8B030D-6E8A-4147-A177-3AD203B41FA5}">
                      <a16:colId xmlns:a16="http://schemas.microsoft.com/office/drawing/2014/main" val="20001"/>
                    </a:ext>
                  </a:extLst>
                </a:gridCol>
                <a:gridCol w="3132035">
                  <a:extLst>
                    <a:ext uri="{9D8B030D-6E8A-4147-A177-3AD203B41FA5}">
                      <a16:colId xmlns:a16="http://schemas.microsoft.com/office/drawing/2014/main" val="20002"/>
                    </a:ext>
                  </a:extLst>
                </a:gridCol>
                <a:gridCol w="1328949">
                  <a:extLst>
                    <a:ext uri="{9D8B030D-6E8A-4147-A177-3AD203B41FA5}">
                      <a16:colId xmlns:a16="http://schemas.microsoft.com/office/drawing/2014/main" val="20003"/>
                    </a:ext>
                  </a:extLst>
                </a:gridCol>
              </a:tblGrid>
              <a:tr h="338321">
                <a:tc>
                  <a:txBody>
                    <a:bodyPr/>
                    <a:lstStyle/>
                    <a:p>
                      <a:pPr marL="65405">
                        <a:lnSpc>
                          <a:spcPct val="100000"/>
                        </a:lnSpc>
                      </a:pPr>
                      <a:r>
                        <a:rPr sz="1400" b="1" dirty="0">
                          <a:latin typeface="Times New Roman"/>
                          <a:cs typeface="Times New Roman"/>
                        </a:rPr>
                        <a:t>Date</a:t>
                      </a:r>
                      <a:endParaRPr sz="14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19050" cap="flat" cmpd="sng" algn="ctr">
                      <a:solidFill>
                        <a:srgbClr val="000000"/>
                      </a:solidFill>
                      <a:prstDash val="solid"/>
                      <a:round/>
                      <a:headEnd type="none" w="med" len="med"/>
                      <a:tailEnd type="none" w="med" len="med"/>
                    </a:lnB>
                  </a:tcPr>
                </a:tc>
                <a:tc>
                  <a:txBody>
                    <a:bodyPr/>
                    <a:lstStyle/>
                    <a:p>
                      <a:pPr marL="65405">
                        <a:lnSpc>
                          <a:spcPct val="100000"/>
                        </a:lnSpc>
                      </a:pPr>
                      <a:r>
                        <a:rPr sz="1400" b="1" spc="-5" dirty="0">
                          <a:latin typeface="Times New Roman"/>
                          <a:cs typeface="Times New Roman"/>
                        </a:rPr>
                        <a:t>Reason</a:t>
                      </a:r>
                      <a:r>
                        <a:rPr sz="1400" b="1" spc="-15" dirty="0">
                          <a:latin typeface="Times New Roman"/>
                          <a:cs typeface="Times New Roman"/>
                        </a:rPr>
                        <a:t> </a:t>
                      </a:r>
                      <a:r>
                        <a:rPr sz="1400" b="1" spc="-10" dirty="0">
                          <a:latin typeface="Times New Roman"/>
                          <a:cs typeface="Times New Roman"/>
                        </a:rPr>
                        <a:t>For </a:t>
                      </a:r>
                      <a:r>
                        <a:rPr sz="1400" b="1" spc="-5" dirty="0">
                          <a:latin typeface="Times New Roman"/>
                          <a:cs typeface="Times New Roman"/>
                        </a:rPr>
                        <a:t>Changes</a:t>
                      </a:r>
                      <a:endParaRPr sz="14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19050">
                      <a:solidFill>
                        <a:srgbClr val="000000"/>
                      </a:solidFill>
                      <a:prstDash val="solid"/>
                    </a:lnB>
                  </a:tcPr>
                </a:tc>
                <a:tc>
                  <a:txBody>
                    <a:bodyPr/>
                    <a:lstStyle/>
                    <a:p>
                      <a:pPr marL="65405">
                        <a:lnSpc>
                          <a:spcPct val="100000"/>
                        </a:lnSpc>
                      </a:pPr>
                      <a:r>
                        <a:rPr sz="1400" b="1" spc="-20" dirty="0">
                          <a:latin typeface="Times New Roman"/>
                          <a:cs typeface="Times New Roman"/>
                        </a:rPr>
                        <a:t>Version</a:t>
                      </a:r>
                      <a:endParaRPr sz="1400">
                        <a:latin typeface="Times New Roman"/>
                        <a:cs typeface="Times New Roman"/>
                      </a:endParaRPr>
                    </a:p>
                  </a:txBody>
                  <a:tcPr marL="0" marR="0" marT="0" marB="0">
                    <a:lnL w="952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43305">
                <a:tc>
                  <a:txBody>
                    <a:bodyPr/>
                    <a:lstStyle/>
                    <a:p>
                      <a:pPr marL="65405">
                        <a:lnSpc>
                          <a:spcPct val="100000"/>
                        </a:lnSpc>
                      </a:pPr>
                      <a:r>
                        <a:rPr lang="en-US" sz="1400" dirty="0">
                          <a:latin typeface="Times New Roman"/>
                          <a:cs typeface="Times New Roman"/>
                        </a:rPr>
                        <a:t>20-Feb</a:t>
                      </a:r>
                      <a:endParaRPr sz="14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To improved gesture recognition accuracy and performance optimizations.</a:t>
                      </a:r>
                    </a:p>
                    <a:p>
                      <a:pPr marL="65405">
                        <a:lnSpc>
                          <a:spcPct val="100000"/>
                        </a:lnSpc>
                      </a:pPr>
                      <a:endParaRPr sz="14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65405">
                        <a:lnSpc>
                          <a:spcPct val="100000"/>
                        </a:lnSpc>
                      </a:pPr>
                      <a:r>
                        <a:rPr lang="en-US" sz="1400" dirty="0">
                          <a:latin typeface="Times New Roman"/>
                          <a:cs typeface="Times New Roman"/>
                        </a:rPr>
                        <a:t>1.0</a:t>
                      </a:r>
                      <a:endParaRPr sz="1400" dirty="0">
                        <a:latin typeface="Times New Roman"/>
                        <a:cs typeface="Times New Roman"/>
                      </a:endParaRPr>
                    </a:p>
                  </a:txBody>
                  <a:tcPr marL="0" marR="0" marT="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51095">
                <a:tc>
                  <a:txBody>
                    <a:bodyPr/>
                    <a:lstStyle/>
                    <a:p>
                      <a:pPr marL="65405">
                        <a:lnSpc>
                          <a:spcPts val="1400"/>
                        </a:lnSpc>
                      </a:pPr>
                      <a:r>
                        <a:rPr lang="en-US" sz="1400" dirty="0">
                          <a:latin typeface="Times New Roman"/>
                          <a:cs typeface="Times New Roman"/>
                        </a:rPr>
                        <a:t>28-Feb</a:t>
                      </a:r>
                      <a:endParaRPr sz="14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marR="142875">
                        <a:lnSpc>
                          <a:spcPts val="1430"/>
                        </a:lnSpc>
                        <a:spcBef>
                          <a:spcPts val="15"/>
                        </a:spcBef>
                      </a:pPr>
                      <a:r>
                        <a:rPr lang="en-US" sz="1400" dirty="0">
                          <a:latin typeface="Times New Roman"/>
                          <a:cs typeface="Times New Roman"/>
                        </a:rPr>
                        <a:t>Adding more gesture in YOLOV8</a:t>
                      </a:r>
                      <a:endParaRPr sz="1400" dirty="0">
                        <a:latin typeface="Times New Roman"/>
                        <a:cs typeface="Times New Roman"/>
                      </a:endParaRPr>
                    </a:p>
                  </a:txBody>
                  <a:tcPr marL="0" marR="0" marT="1905"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5405">
                        <a:lnSpc>
                          <a:spcPts val="1400"/>
                        </a:lnSpc>
                      </a:pPr>
                      <a:r>
                        <a:rPr lang="en-US" sz="1400" dirty="0">
                          <a:latin typeface="Times New Roman"/>
                          <a:cs typeface="Times New Roman"/>
                        </a:rPr>
                        <a:t>1.1</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9525"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02"/>
                  </a:ext>
                </a:extLst>
              </a:tr>
              <a:tr h="563869">
                <a:tc>
                  <a:txBody>
                    <a:bodyPr/>
                    <a:lstStyle/>
                    <a:p>
                      <a:pPr marL="65405">
                        <a:lnSpc>
                          <a:spcPct val="100000"/>
                        </a:lnSpc>
                      </a:pPr>
                      <a:r>
                        <a:rPr lang="en-US" sz="1400" dirty="0">
                          <a:latin typeface="Times New Roman"/>
                          <a:cs typeface="Times New Roman"/>
                        </a:rPr>
                        <a:t>10-March</a:t>
                      </a:r>
                      <a:endParaRPr sz="14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marR="379095">
                        <a:lnSpc>
                          <a:spcPts val="1430"/>
                        </a:lnSpc>
                        <a:spcBef>
                          <a:spcPts val="55"/>
                        </a:spcBef>
                      </a:pPr>
                      <a:r>
                        <a:rPr lang="en-US" sz="1400" dirty="0">
                          <a:latin typeface="Times New Roman"/>
                          <a:cs typeface="Times New Roman"/>
                        </a:rPr>
                        <a:t>Issue in Realtime implementation </a:t>
                      </a:r>
                      <a:endParaRPr sz="1400" dirty="0">
                        <a:latin typeface="Times New Roman"/>
                        <a:cs typeface="Times New Roman"/>
                      </a:endParaRPr>
                    </a:p>
                  </a:txBody>
                  <a:tcPr marL="0" marR="0" marT="6985"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5405">
                        <a:lnSpc>
                          <a:spcPct val="100000"/>
                        </a:lnSpc>
                      </a:pPr>
                      <a:r>
                        <a:rPr lang="en-US" sz="1400" dirty="0">
                          <a:latin typeface="Times New Roman"/>
                          <a:cs typeface="Times New Roman"/>
                        </a:rPr>
                        <a:t>1.2</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03"/>
                  </a:ext>
                </a:extLst>
              </a:tr>
              <a:tr h="521578">
                <a:tc>
                  <a:txBody>
                    <a:bodyPr/>
                    <a:lstStyle/>
                    <a:p>
                      <a:pPr marL="65405">
                        <a:lnSpc>
                          <a:spcPct val="100000"/>
                        </a:lnSpc>
                      </a:pPr>
                      <a:r>
                        <a:rPr lang="en-US" sz="1400" dirty="0">
                          <a:latin typeface="Times New Roman"/>
                          <a:cs typeface="Times New Roman"/>
                        </a:rPr>
                        <a:t>22-March</a:t>
                      </a:r>
                      <a:endParaRPr sz="14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Optimization of Haar cascade model</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2.0</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1315">
                <a:tc>
                  <a:txBody>
                    <a:bodyPr/>
                    <a:lstStyle/>
                    <a:p>
                      <a:pPr marL="65405">
                        <a:lnSpc>
                          <a:spcPct val="100000"/>
                        </a:lnSpc>
                      </a:pPr>
                      <a:r>
                        <a:rPr lang="en-US" sz="1400" dirty="0">
                          <a:latin typeface="Times New Roman"/>
                          <a:cs typeface="Times New Roman"/>
                        </a:rPr>
                        <a:t>10-April</a:t>
                      </a:r>
                      <a:endParaRPr sz="14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Lack of quantization and unable to deploy in Kotlin environment</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2.1</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8267970"/>
                  </a:ext>
                </a:extLst>
              </a:tr>
              <a:tr h="572326">
                <a:tc>
                  <a:txBody>
                    <a:bodyPr/>
                    <a:lstStyle/>
                    <a:p>
                      <a:pPr marL="65405">
                        <a:lnSpc>
                          <a:spcPct val="100000"/>
                        </a:lnSpc>
                      </a:pPr>
                      <a:r>
                        <a:rPr lang="en-US" sz="1400" dirty="0">
                          <a:latin typeface="Times New Roman"/>
                          <a:cs typeface="Times New Roman"/>
                        </a:rPr>
                        <a:t>17-April</a:t>
                      </a:r>
                      <a:endParaRPr sz="14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Enhancing UI elements with more gestures added with Unit Testing required</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r>
                        <a:rPr lang="en-US" sz="1400" dirty="0">
                          <a:latin typeface="Times New Roman"/>
                          <a:cs typeface="Times New Roman"/>
                        </a:rPr>
                        <a:t>3.0</a:t>
                      </a:r>
                      <a:endParaRPr sz="14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99079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4</a:t>
            </a:r>
            <a:endParaRPr sz="1000">
              <a:latin typeface="Times New Roman"/>
              <a:cs typeface="Times New Roman"/>
            </a:endParaRPr>
          </a:p>
        </p:txBody>
      </p:sp>
      <p:sp>
        <p:nvSpPr>
          <p:cNvPr id="4" name="object 4"/>
          <p:cNvSpPr txBox="1"/>
          <p:nvPr/>
        </p:nvSpPr>
        <p:spPr>
          <a:xfrm>
            <a:off x="810170" y="1044575"/>
            <a:ext cx="6151880" cy="8281370"/>
          </a:xfrm>
          <a:prstGeom prst="rect">
            <a:avLst/>
          </a:prstGeom>
        </p:spPr>
        <p:txBody>
          <a:bodyPr vert="horz" wrap="square" lIns="0" tIns="12700" rIns="0" bIns="0" rtlCol="0">
            <a:spAutoFit/>
          </a:bodyPr>
          <a:lstStyle/>
          <a:p>
            <a:pPr marL="469900" indent="-457834">
              <a:lnSpc>
                <a:spcPct val="100000"/>
              </a:lnSpc>
              <a:spcBef>
                <a:spcPts val="100"/>
              </a:spcBef>
              <a:buAutoNum type="arabicPeriod"/>
              <a:tabLst>
                <a:tab pos="469900" algn="l"/>
                <a:tab pos="470534" algn="l"/>
              </a:tabLst>
            </a:pPr>
            <a:r>
              <a:rPr sz="2400" b="1" spc="-5" dirty="0">
                <a:latin typeface="Times New Roman"/>
                <a:cs typeface="Times New Roman"/>
              </a:rPr>
              <a:t>Introduction</a:t>
            </a:r>
            <a:endParaRPr sz="2400" dirty="0">
              <a:latin typeface="Times New Roman"/>
              <a:cs typeface="Times New Roman"/>
            </a:endParaRPr>
          </a:p>
          <a:p>
            <a:pPr marL="12066" lvl="1">
              <a:lnSpc>
                <a:spcPct val="100000"/>
              </a:lnSpc>
              <a:spcBef>
                <a:spcPts val="1465"/>
              </a:spcBef>
              <a:tabLst>
                <a:tab pos="469900" algn="l"/>
                <a:tab pos="470534" algn="l"/>
              </a:tabLst>
            </a:pPr>
            <a:r>
              <a:rPr lang="en-IN" b="1" spc="-10" dirty="0">
                <a:latin typeface="Times New Roman"/>
                <a:cs typeface="Times New Roman"/>
              </a:rPr>
              <a:t>1.1	</a:t>
            </a:r>
            <a:r>
              <a:rPr b="1" spc="-10" dirty="0">
                <a:latin typeface="Times New Roman"/>
                <a:cs typeface="Times New Roman"/>
              </a:rPr>
              <a:t>Purpose</a:t>
            </a:r>
            <a:endParaRPr dirty="0">
              <a:latin typeface="Times New Roman"/>
              <a:cs typeface="Times New Roman"/>
            </a:endParaRPr>
          </a:p>
          <a:p>
            <a:pPr lvl="1">
              <a:lnSpc>
                <a:spcPct val="100000"/>
              </a:lnSpc>
              <a:spcBef>
                <a:spcPts val="40"/>
              </a:spcBef>
              <a:buFont typeface="Times New Roman"/>
              <a:buAutoNum type="arabicPeriod"/>
            </a:pPr>
            <a:endParaRPr sz="1150" dirty="0">
              <a:latin typeface="Times New Roman"/>
              <a:cs typeface="Times New Roman"/>
            </a:endParaRPr>
          </a:p>
          <a:p>
            <a:pPr marL="12700" marR="5715" algn="just">
              <a:lnSpc>
                <a:spcPct val="102299"/>
              </a:lnSpc>
            </a:pPr>
            <a:r>
              <a:rPr lang="en-US" sz="1600" spc="-10" dirty="0">
                <a:latin typeface="Arial" panose="020B0604020202020204" pitchFamily="34" charset="0"/>
                <a:cs typeface="Arial" panose="020B0604020202020204" pitchFamily="34" charset="0"/>
              </a:rPr>
              <a:t>This document serves as the Software Requirements Specification (SRS) for the "Gesture-Based Selfie Capture App," developed using Kotlin version 7 or higher and integrating a TensorFlow Lite (TFLite) model, specifically EfficientDet-D0, for gesture detection. The primary goal of this document is to outline the functionalities and requirements of the app in detail.</a:t>
            </a:r>
          </a:p>
          <a:p>
            <a:pPr marL="12700" marR="5715" algn="just">
              <a:lnSpc>
                <a:spcPct val="102299"/>
              </a:lnSpc>
            </a:pPr>
            <a:endParaRPr lang="en-US" sz="1250" dirty="0">
              <a:latin typeface="Microsoft Sans Serif"/>
              <a:cs typeface="Microsoft Sans Serif"/>
            </a:endParaRPr>
          </a:p>
          <a:p>
            <a:pPr marL="12066" lvl="1">
              <a:lnSpc>
                <a:spcPct val="100000"/>
              </a:lnSpc>
              <a:tabLst>
                <a:tab pos="469900" algn="l"/>
                <a:tab pos="470534" algn="l"/>
              </a:tabLst>
            </a:pPr>
            <a:r>
              <a:rPr lang="en-IN" b="1" spc="-5" dirty="0">
                <a:latin typeface="Times New Roman"/>
                <a:cs typeface="Times New Roman"/>
              </a:rPr>
              <a:t>1.2	</a:t>
            </a:r>
            <a:r>
              <a:rPr b="1" spc="-5" dirty="0">
                <a:latin typeface="Times New Roman"/>
                <a:cs typeface="Times New Roman"/>
              </a:rPr>
              <a:t>Document</a:t>
            </a:r>
            <a:r>
              <a:rPr b="1" spc="-25" dirty="0">
                <a:latin typeface="Times New Roman"/>
                <a:cs typeface="Times New Roman"/>
              </a:rPr>
              <a:t> </a:t>
            </a:r>
            <a:r>
              <a:rPr b="1" spc="-15" dirty="0">
                <a:latin typeface="Times New Roman"/>
                <a:cs typeface="Times New Roman"/>
              </a:rPr>
              <a:t>Conventions</a:t>
            </a:r>
            <a:endParaRPr dirty="0">
              <a:latin typeface="Times New Roman"/>
              <a:cs typeface="Times New Roman"/>
            </a:endParaRPr>
          </a:p>
          <a:p>
            <a:pPr lvl="1">
              <a:lnSpc>
                <a:spcPct val="100000"/>
              </a:lnSpc>
              <a:spcBef>
                <a:spcPts val="40"/>
              </a:spcBef>
              <a:buFont typeface="Times New Roman"/>
              <a:buAutoNum type="arabicPeriod" startAt="2"/>
            </a:pPr>
            <a:endParaRPr sz="1500" dirty="0">
              <a:latin typeface="Arial" panose="020B0604020202020204" pitchFamily="34" charset="0"/>
              <a:cs typeface="Arial" panose="020B0604020202020204" pitchFamily="34" charset="0"/>
            </a:endParaRPr>
          </a:p>
          <a:p>
            <a:pPr marL="12700" marR="132715">
              <a:lnSpc>
                <a:spcPct val="102299"/>
              </a:lnSpc>
              <a:spcBef>
                <a:spcPts val="5"/>
              </a:spcBef>
            </a:pPr>
            <a:r>
              <a:rPr sz="1600" spc="-5" dirty="0">
                <a:latin typeface="Arial" panose="020B0604020202020204" pitchFamily="34" charset="0"/>
                <a:cs typeface="Arial" panose="020B0604020202020204" pitchFamily="34" charset="0"/>
              </a:rPr>
              <a:t>The</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font</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that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followed</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in</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this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arial</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and</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its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size</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1</a:t>
            </a:r>
            <a:r>
              <a:rPr lang="en-IN" sz="1600" spc="-5" dirty="0">
                <a:latin typeface="Arial" panose="020B0604020202020204" pitchFamily="34" charset="0"/>
                <a:cs typeface="Arial" panose="020B0604020202020204" pitchFamily="34" charset="0"/>
              </a:rPr>
              <a:t>6</a:t>
            </a:r>
            <a:r>
              <a:rPr sz="1600" spc="-5" dirty="0">
                <a:latin typeface="Arial" panose="020B0604020202020204" pitchFamily="34" charset="0"/>
                <a:cs typeface="Arial" panose="020B0604020202020204" pitchFamily="34" charset="0"/>
              </a:rPr>
              <a: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Special</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highlighting</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done</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by </a:t>
            </a:r>
            <a:r>
              <a:rPr sz="160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making</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the</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text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bold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so</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that</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important</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keywords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can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easily</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be</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differentiated.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Every</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requirement </a:t>
            </a:r>
            <a:r>
              <a:rPr sz="1600" spc="-5" dirty="0">
                <a:latin typeface="Arial" panose="020B0604020202020204" pitchFamily="34" charset="0"/>
                <a:cs typeface="Arial" panose="020B0604020202020204" pitchFamily="34" charset="0"/>
              </a:rPr>
              <a:t> stated</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this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has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its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own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unique</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priority</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and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every</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functionality</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equally</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important.</a:t>
            </a:r>
            <a:endParaRPr sz="1600" dirty="0">
              <a:latin typeface="Arial" panose="020B0604020202020204" pitchFamily="34" charset="0"/>
              <a:cs typeface="Arial" panose="020B0604020202020204" pitchFamily="34" charset="0"/>
            </a:endParaRPr>
          </a:p>
          <a:p>
            <a:pPr>
              <a:lnSpc>
                <a:spcPct val="100000"/>
              </a:lnSpc>
            </a:pPr>
            <a:endParaRPr sz="1200" dirty="0">
              <a:latin typeface="Microsoft Sans Serif"/>
              <a:cs typeface="Microsoft Sans Serif"/>
            </a:endParaRPr>
          </a:p>
          <a:p>
            <a:pPr>
              <a:lnSpc>
                <a:spcPct val="100000"/>
              </a:lnSpc>
              <a:spcBef>
                <a:spcPts val="30"/>
              </a:spcBef>
            </a:pPr>
            <a:endParaRPr sz="1250" dirty="0">
              <a:latin typeface="Microsoft Sans Serif"/>
              <a:cs typeface="Microsoft Sans Serif"/>
            </a:endParaRPr>
          </a:p>
          <a:p>
            <a:pPr marL="12066" lvl="1">
              <a:lnSpc>
                <a:spcPct val="100000"/>
              </a:lnSpc>
              <a:tabLst>
                <a:tab pos="469900" algn="l"/>
                <a:tab pos="470534" algn="l"/>
              </a:tabLst>
            </a:pPr>
            <a:r>
              <a:rPr lang="en-IN" b="1" spc="-5" dirty="0">
                <a:latin typeface="Times New Roman"/>
                <a:cs typeface="Times New Roman"/>
              </a:rPr>
              <a:t>1.3	</a:t>
            </a:r>
            <a:r>
              <a:rPr b="1" spc="-5" dirty="0">
                <a:latin typeface="Times New Roman"/>
                <a:cs typeface="Times New Roman"/>
              </a:rPr>
              <a:t>Intended</a:t>
            </a:r>
            <a:r>
              <a:rPr b="1" spc="-20" dirty="0">
                <a:latin typeface="Times New Roman"/>
                <a:cs typeface="Times New Roman"/>
              </a:rPr>
              <a:t> </a:t>
            </a:r>
            <a:r>
              <a:rPr b="1" spc="-15" dirty="0">
                <a:latin typeface="Times New Roman"/>
                <a:cs typeface="Times New Roman"/>
              </a:rPr>
              <a:t>Audience</a:t>
            </a:r>
            <a:endParaRPr dirty="0">
              <a:latin typeface="Times New Roman"/>
              <a:cs typeface="Times New Roman"/>
            </a:endParaRPr>
          </a:p>
          <a:p>
            <a:pPr lvl="1">
              <a:lnSpc>
                <a:spcPct val="100000"/>
              </a:lnSpc>
              <a:spcBef>
                <a:spcPts val="40"/>
              </a:spcBef>
              <a:buFont typeface="Times New Roman"/>
              <a:buAutoNum type="arabicPeriod" startAt="3"/>
            </a:pPr>
            <a:endParaRPr sz="1150" dirty="0">
              <a:latin typeface="Times New Roman"/>
              <a:cs typeface="Times New Roman"/>
            </a:endParaRPr>
          </a:p>
          <a:p>
            <a:pPr marL="12700" marR="5080" algn="just">
              <a:lnSpc>
                <a:spcPct val="102299"/>
              </a:lnSpc>
            </a:pPr>
            <a:r>
              <a:rPr lang="en-US" sz="1600" spc="-10" dirty="0">
                <a:latin typeface="Microsoft Sans Serif"/>
                <a:cs typeface="Microsoft Sans Serif"/>
              </a:rPr>
              <a:t>The intended audience for this document includes the development team responsible for building and maintaining the Gesture-Based Selfie Capture App. This team should have expertise in Kotlin, TensorFlow Lite, and TFLite models to understand and implement the outlined requirements effectively.</a:t>
            </a:r>
          </a:p>
          <a:p>
            <a:pPr marL="12700" marR="5080" algn="just">
              <a:lnSpc>
                <a:spcPct val="102299"/>
              </a:lnSpc>
            </a:pPr>
            <a:endParaRPr lang="en-US" sz="1600" spc="-10" dirty="0">
              <a:latin typeface="Microsoft Sans Serif"/>
              <a:cs typeface="Microsoft Sans Serif"/>
            </a:endParaRPr>
          </a:p>
          <a:p>
            <a:pPr marL="12700" marR="5080" algn="just">
              <a:lnSpc>
                <a:spcPct val="102299"/>
              </a:lnSpc>
            </a:pPr>
            <a:r>
              <a:rPr lang="en-US" sz="1600" spc="-10" dirty="0">
                <a:latin typeface="Microsoft Sans Serif"/>
                <a:cs typeface="Microsoft Sans Serif"/>
              </a:rPr>
              <a:t>Additionally, stakeholders such as users, testers, and project managers involved in the app's development and deployment are also part of the intended audience. Their feedback and insights will be valuable for refining and improving the app's functionality and user experience.</a:t>
            </a:r>
            <a:endParaRPr dirty="0">
              <a:latin typeface="Microsoft Sans Serif"/>
              <a:cs typeface="Microsoft Sans Serif"/>
            </a:endParaRPr>
          </a:p>
          <a:p>
            <a:pPr>
              <a:lnSpc>
                <a:spcPct val="100000"/>
              </a:lnSpc>
              <a:spcBef>
                <a:spcPts val="30"/>
              </a:spcBef>
            </a:pPr>
            <a:endParaRPr sz="125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5</a:t>
            </a:r>
            <a:endParaRPr sz="1000">
              <a:latin typeface="Times New Roman"/>
              <a:cs typeface="Times New Roman"/>
            </a:endParaRPr>
          </a:p>
        </p:txBody>
      </p:sp>
      <p:sp>
        <p:nvSpPr>
          <p:cNvPr id="4" name="object 4"/>
          <p:cNvSpPr txBox="1"/>
          <p:nvPr/>
        </p:nvSpPr>
        <p:spPr>
          <a:xfrm>
            <a:off x="810170" y="1076388"/>
            <a:ext cx="6116955" cy="9341019"/>
          </a:xfrm>
          <a:prstGeom prst="rect">
            <a:avLst/>
          </a:prstGeom>
        </p:spPr>
        <p:txBody>
          <a:bodyPr vert="horz" wrap="square" lIns="0" tIns="12700" rIns="0" bIns="0" rtlCol="0">
            <a:spAutoFit/>
          </a:bodyPr>
          <a:lstStyle/>
          <a:p>
            <a:pPr marL="12066" lvl="1">
              <a:lnSpc>
                <a:spcPct val="100000"/>
              </a:lnSpc>
              <a:tabLst>
                <a:tab pos="469900" algn="l"/>
                <a:tab pos="470534" algn="l"/>
              </a:tabLst>
            </a:pPr>
            <a:r>
              <a:rPr lang="en-US" b="1" spc="-10" dirty="0">
                <a:latin typeface="Times New Roman"/>
                <a:cs typeface="Times New Roman"/>
              </a:rPr>
              <a:t>1.4</a:t>
            </a:r>
            <a:r>
              <a:rPr lang="en-US" sz="1400" b="1" spc="-10" dirty="0">
                <a:latin typeface="Times New Roman"/>
                <a:cs typeface="Times New Roman"/>
              </a:rPr>
              <a:t>	</a:t>
            </a:r>
            <a:r>
              <a:rPr lang="en-US" b="1" spc="-10" dirty="0">
                <a:latin typeface="Arial" panose="020B0604020202020204" pitchFamily="34" charset="0"/>
                <a:cs typeface="Arial" panose="020B0604020202020204" pitchFamily="34" charset="0"/>
              </a:rPr>
              <a:t>Product</a:t>
            </a:r>
            <a:r>
              <a:rPr lang="en-US" b="1" spc="-40" dirty="0">
                <a:latin typeface="Arial" panose="020B0604020202020204" pitchFamily="34" charset="0"/>
                <a:cs typeface="Arial" panose="020B0604020202020204" pitchFamily="34" charset="0"/>
              </a:rPr>
              <a:t> </a:t>
            </a:r>
            <a:r>
              <a:rPr lang="en-US" b="1" spc="-5" dirty="0">
                <a:latin typeface="Arial" panose="020B0604020202020204" pitchFamily="34" charset="0"/>
                <a:cs typeface="Arial" panose="020B0604020202020204" pitchFamily="34" charset="0"/>
              </a:rPr>
              <a:t>Scope</a:t>
            </a:r>
          </a:p>
          <a:p>
            <a:pPr marL="12066" lvl="1">
              <a:lnSpc>
                <a:spcPct val="100000"/>
              </a:lnSpc>
              <a:tabLst>
                <a:tab pos="469900" algn="l"/>
                <a:tab pos="470534" algn="l"/>
              </a:tabLst>
            </a:pPr>
            <a:endParaRPr lang="en-US" dirty="0">
              <a:latin typeface="Arial" panose="020B0604020202020204" pitchFamily="34" charset="0"/>
              <a:cs typeface="Arial" panose="020B0604020202020204" pitchFamily="34" charset="0"/>
            </a:endParaRPr>
          </a:p>
          <a:p>
            <a:pPr>
              <a:lnSpc>
                <a:spcPct val="100000"/>
              </a:lnSpc>
              <a:spcBef>
                <a:spcPts val="45"/>
              </a:spcBef>
            </a:pPr>
            <a:r>
              <a:rPr lang="en-US" sz="1600" dirty="0">
                <a:latin typeface="Arial" panose="020B0604020202020204" pitchFamily="34" charset="0"/>
                <a:cs typeface="Arial" panose="020B0604020202020204" pitchFamily="34" charset="0"/>
              </a:rPr>
              <a:t>The Gesture-Based Selfie Capture App aims to provide users with a seamless and interactive experience by leveraging gesture detection technology. Specifically, the app will automatically capture selfies based on detecting predefined gestures such as smiles, heart hands, victory signs, and thumbs-up gestures.</a:t>
            </a:r>
          </a:p>
          <a:p>
            <a:pPr>
              <a:lnSpc>
                <a:spcPct val="100000"/>
              </a:lnSpc>
              <a:spcBef>
                <a:spcPts val="45"/>
              </a:spcBef>
            </a:pPr>
            <a:endParaRPr lang="en-US" sz="1600" dirty="0">
              <a:latin typeface="Arial" panose="020B0604020202020204" pitchFamily="34" charset="0"/>
              <a:cs typeface="Arial" panose="020B0604020202020204" pitchFamily="34" charset="0"/>
            </a:endParaRPr>
          </a:p>
          <a:p>
            <a:pPr>
              <a:lnSpc>
                <a:spcPct val="100000"/>
              </a:lnSpc>
              <a:spcBef>
                <a:spcPts val="45"/>
              </a:spcBef>
            </a:pPr>
            <a:r>
              <a:rPr lang="en-US" sz="1600" dirty="0">
                <a:latin typeface="Arial" panose="020B0604020202020204" pitchFamily="34" charset="0"/>
                <a:cs typeface="Arial" panose="020B0604020202020204" pitchFamily="34" charset="0"/>
              </a:rPr>
              <a:t>Key features of the app include:</a:t>
            </a:r>
          </a:p>
          <a:p>
            <a:pPr>
              <a:lnSpc>
                <a:spcPct val="100000"/>
              </a:lnSpc>
              <a:spcBef>
                <a:spcPts val="45"/>
              </a:spcBef>
            </a:pPr>
            <a:endParaRPr lang="en-US" sz="1600" dirty="0">
              <a:latin typeface="Arial" panose="020B0604020202020204" pitchFamily="34" charset="0"/>
              <a:cs typeface="Arial" panose="020B0604020202020204" pitchFamily="34" charset="0"/>
            </a:endParaRP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Gesture Detection: Utilizing the EfficientDet-D0 model for accurate and efficient gesture recognition.</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Selfie Capture: Automatically capturing selfies when the app detects predefined gestures.</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Real-Time Feedback: Providing real-time feedback to users during gesture detection for enhanced usability.</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User Interface: Designing an intuitive and user-friendly interface for seamless interaction with the app.</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Compatibility: Ensuring compatibility with Kotlin version 7 or higher for optimal performance and reliability.</a:t>
            </a:r>
          </a:p>
          <a:p>
            <a:pPr>
              <a:lnSpc>
                <a:spcPct val="100000"/>
              </a:lnSpc>
              <a:spcBef>
                <a:spcPts val="45"/>
              </a:spcBef>
            </a:pPr>
            <a:r>
              <a:rPr lang="en-US" sz="1600" dirty="0">
                <a:latin typeface="Arial" panose="020B0604020202020204" pitchFamily="34" charset="0"/>
                <a:cs typeface="Arial" panose="020B0604020202020204" pitchFamily="34" charset="0"/>
              </a:rPr>
              <a:t>The app's scope extends to users who want to capture selfies effortlessly using gesture recognition technology. It aligns with modern trends in mobile app development and offers a unique and engaging experience for users.</a:t>
            </a:r>
          </a:p>
          <a:p>
            <a:pPr marL="12066" lvl="1">
              <a:lnSpc>
                <a:spcPct val="100000"/>
              </a:lnSpc>
              <a:spcBef>
                <a:spcPts val="100"/>
              </a:spcBef>
              <a:tabLst>
                <a:tab pos="469900" algn="l"/>
                <a:tab pos="470534" algn="l"/>
              </a:tabLst>
            </a:pPr>
            <a:endParaRPr lang="en-IN" sz="1400" b="1" spc="-10" dirty="0">
              <a:latin typeface="Times New Roman"/>
              <a:cs typeface="Times New Roman"/>
            </a:endParaRPr>
          </a:p>
          <a:p>
            <a:pPr marL="12066" lvl="1">
              <a:lnSpc>
                <a:spcPct val="100000"/>
              </a:lnSpc>
              <a:spcBef>
                <a:spcPts val="100"/>
              </a:spcBef>
              <a:tabLst>
                <a:tab pos="469900" algn="l"/>
                <a:tab pos="470534" algn="l"/>
              </a:tabLst>
            </a:pPr>
            <a:r>
              <a:rPr lang="en-IN" sz="2000" b="1" spc="-10" dirty="0">
                <a:latin typeface="Times New Roman"/>
                <a:cs typeface="Times New Roman"/>
              </a:rPr>
              <a:t>1.5</a:t>
            </a:r>
            <a:r>
              <a:rPr lang="en-IN" sz="1400" b="1" spc="-10" dirty="0">
                <a:latin typeface="Times New Roman"/>
                <a:cs typeface="Times New Roman"/>
              </a:rPr>
              <a:t>	</a:t>
            </a:r>
            <a:r>
              <a:rPr b="1" spc="-10" dirty="0">
                <a:latin typeface="Arial" panose="020B0604020202020204" pitchFamily="34" charset="0"/>
                <a:cs typeface="Arial" panose="020B0604020202020204" pitchFamily="34" charset="0"/>
              </a:rPr>
              <a:t>References</a:t>
            </a:r>
            <a:endParaRPr dirty="0">
              <a:latin typeface="Arial" panose="020B0604020202020204" pitchFamily="34" charset="0"/>
              <a:cs typeface="Arial" panose="020B0604020202020204" pitchFamily="34" charset="0"/>
            </a:endParaRPr>
          </a:p>
          <a:p>
            <a:pPr lvl="1">
              <a:lnSpc>
                <a:spcPct val="100000"/>
              </a:lnSpc>
              <a:spcBef>
                <a:spcPts val="10"/>
              </a:spcBef>
              <a:buAutoNum type="arabicPeriod" startAt="5"/>
            </a:pPr>
            <a:endParaRPr sz="1200" dirty="0">
              <a:latin typeface="Times New Roman"/>
              <a:cs typeface="Times New Roman"/>
            </a:endParaRPr>
          </a:p>
          <a:p>
            <a:pPr marL="12700">
              <a:lnSpc>
                <a:spcPct val="100000"/>
              </a:lnSpc>
              <a:spcBef>
                <a:spcPts val="5"/>
              </a:spcBef>
            </a:pPr>
            <a:r>
              <a:rPr sz="1600" spc="-5" dirty="0">
                <a:latin typeface="Arial" panose="020B0604020202020204" pitchFamily="34" charset="0"/>
                <a:cs typeface="Arial" panose="020B0604020202020204" pitchFamily="34" charset="0"/>
              </a:rPr>
              <a:t>The</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refers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to</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the</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following</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assignments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submitted:</a:t>
            </a:r>
            <a:endParaRPr sz="1600" dirty="0">
              <a:latin typeface="Arial" panose="020B0604020202020204" pitchFamily="34" charset="0"/>
              <a:cs typeface="Arial" panose="020B0604020202020204" pitchFamily="34" charset="0"/>
            </a:endParaRPr>
          </a:p>
          <a:p>
            <a:pPr marL="469900" lvl="2" indent="-229235">
              <a:lnSpc>
                <a:spcPct val="100000"/>
              </a:lnSpc>
              <a:spcBef>
                <a:spcPts val="30"/>
              </a:spcBef>
              <a:buChar char="●"/>
              <a:tabLst>
                <a:tab pos="469900" algn="l"/>
                <a:tab pos="470534" algn="l"/>
              </a:tabLst>
            </a:pPr>
            <a:r>
              <a:rPr lang="en-IN" sz="1600" spc="-10" dirty="0">
                <a:latin typeface="Arial" panose="020B0604020202020204" pitchFamily="34" charset="0"/>
                <a:cs typeface="Arial" panose="020B0604020202020204" pitchFamily="34" charset="0"/>
              </a:rPr>
              <a:t>Lecture-2 Software Engineering</a:t>
            </a:r>
          </a:p>
          <a:p>
            <a:pPr marL="469900" lvl="2" indent="-229235">
              <a:lnSpc>
                <a:spcPct val="100000"/>
              </a:lnSpc>
              <a:spcBef>
                <a:spcPts val="30"/>
              </a:spcBef>
              <a:buChar char="●"/>
              <a:tabLst>
                <a:tab pos="469900" algn="l"/>
                <a:tab pos="470534" algn="l"/>
              </a:tabLst>
            </a:pPr>
            <a:r>
              <a:rPr lang="en-US" sz="1600" b="0" i="0" dirty="0">
                <a:effectLst/>
                <a:latin typeface="Roboto" panose="02000000000000000000" pitchFamily="2" charset="0"/>
              </a:rPr>
              <a:t>ISO/IEC/IEEE 29148:2018(en) Systems and software engineering — Life cycle processes — Requirements engineering</a:t>
            </a:r>
          </a:p>
          <a:p>
            <a:pPr marL="469900" lvl="2" indent="-229235">
              <a:lnSpc>
                <a:spcPct val="100000"/>
              </a:lnSpc>
              <a:spcBef>
                <a:spcPts val="30"/>
              </a:spcBef>
              <a:buChar char="●"/>
              <a:tabLst>
                <a:tab pos="469900" algn="l"/>
                <a:tab pos="470534" algn="l"/>
              </a:tabLst>
            </a:pPr>
            <a:r>
              <a:rPr lang="en-IN" sz="1600" spc="-10" dirty="0">
                <a:latin typeface="Arial" panose="020B0604020202020204" pitchFamily="34" charset="0"/>
                <a:cs typeface="Arial" panose="020B0604020202020204" pitchFamily="34" charset="0"/>
                <a:hlinkClick r:id="rId2"/>
              </a:rPr>
              <a:t>https://www.iso.org/obp/ui/en/#iso:std:iso-iec-ieee:29148:ed-2:v1:en</a:t>
            </a:r>
            <a:endParaRPr lang="en-US" sz="1600" spc="-10" dirty="0">
              <a:latin typeface="Roboto" panose="02000000000000000000" pitchFamily="2" charset="0"/>
              <a:cs typeface="Arial" panose="020B0604020202020204" pitchFamily="34" charset="0"/>
            </a:endParaRPr>
          </a:p>
          <a:p>
            <a:pPr marL="240665" lvl="2">
              <a:lnSpc>
                <a:spcPct val="100000"/>
              </a:lnSpc>
              <a:spcBef>
                <a:spcPts val="30"/>
              </a:spcBef>
              <a:tabLst>
                <a:tab pos="469900" algn="l"/>
                <a:tab pos="470534" algn="l"/>
              </a:tabLst>
            </a:pPr>
            <a:endParaRPr lang="en-IN" sz="1600" dirty="0">
              <a:latin typeface="Arial" panose="020B0604020202020204" pitchFamily="34" charset="0"/>
              <a:cs typeface="Arial" panose="020B0604020202020204" pitchFamily="34" charset="0"/>
            </a:endParaRPr>
          </a:p>
          <a:p>
            <a:pPr lvl="2">
              <a:lnSpc>
                <a:spcPct val="100000"/>
              </a:lnSpc>
              <a:spcBef>
                <a:spcPts val="35"/>
              </a:spcBef>
              <a:buFont typeface="Microsoft Sans Serif"/>
              <a:buChar char="●"/>
            </a:pPr>
            <a:endParaRPr lang="en-IN" sz="1450" dirty="0">
              <a:latin typeface="Microsoft Sans Serif"/>
              <a:cs typeface="Microsoft Sans Serif"/>
            </a:endParaRPr>
          </a:p>
          <a:p>
            <a:pPr>
              <a:lnSpc>
                <a:spcPct val="100000"/>
              </a:lnSpc>
            </a:pPr>
            <a:endParaRPr sz="1200" dirty="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6</a:t>
            </a:r>
            <a:endParaRPr sz="1000" dirty="0">
              <a:latin typeface="Times New Roman"/>
              <a:cs typeface="Times New Roman"/>
            </a:endParaRPr>
          </a:p>
        </p:txBody>
      </p:sp>
      <p:sp>
        <p:nvSpPr>
          <p:cNvPr id="11" name="object 4">
            <a:extLst>
              <a:ext uri="{FF2B5EF4-FFF2-40B4-BE49-F238E27FC236}">
                <a16:creationId xmlns:a16="http://schemas.microsoft.com/office/drawing/2014/main" id="{A5138D7E-F23C-CD23-41BC-38BF9563A8DA}"/>
              </a:ext>
            </a:extLst>
          </p:cNvPr>
          <p:cNvSpPr txBox="1"/>
          <p:nvPr/>
        </p:nvSpPr>
        <p:spPr>
          <a:xfrm>
            <a:off x="626562" y="914400"/>
            <a:ext cx="6519276" cy="8268930"/>
          </a:xfrm>
          <a:prstGeom prst="rect">
            <a:avLst/>
          </a:prstGeom>
        </p:spPr>
        <p:txBody>
          <a:bodyPr vert="horz" wrap="square" lIns="0" tIns="12700" rIns="0" bIns="0" rtlCol="0">
            <a:spAutoFit/>
          </a:bodyPr>
          <a:lstStyle/>
          <a:p>
            <a:pPr marL="469900" indent="-457834">
              <a:lnSpc>
                <a:spcPct val="100000"/>
              </a:lnSpc>
              <a:spcBef>
                <a:spcPts val="100"/>
              </a:spcBef>
              <a:buAutoNum type="arabicPeriod" startAt="2"/>
              <a:tabLst>
                <a:tab pos="469900" algn="l"/>
                <a:tab pos="470534" algn="l"/>
              </a:tabLst>
            </a:pPr>
            <a:r>
              <a:rPr sz="2400" b="1" spc="-5" dirty="0">
                <a:latin typeface="Arial" panose="020B0604020202020204" pitchFamily="34" charset="0"/>
                <a:cs typeface="Arial" panose="020B0604020202020204" pitchFamily="34" charset="0"/>
              </a:rPr>
              <a:t>Overall</a:t>
            </a:r>
            <a:r>
              <a:rPr sz="2400" b="1" spc="-4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Description</a:t>
            </a:r>
            <a:endParaRPr lang="en-IN"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IN" b="1" dirty="0">
              <a:latin typeface="Times New Roman"/>
              <a:cs typeface="Times New Roman"/>
            </a:endParaRPr>
          </a:p>
          <a:p>
            <a:pPr marL="12066">
              <a:lnSpc>
                <a:spcPct val="100000"/>
              </a:lnSpc>
              <a:spcBef>
                <a:spcPts val="100"/>
              </a:spcBef>
              <a:tabLst>
                <a:tab pos="469900" algn="l"/>
                <a:tab pos="470534" algn="l"/>
              </a:tabLst>
            </a:pPr>
            <a:r>
              <a:rPr lang="en-US" sz="2000" b="1" dirty="0">
                <a:latin typeface="Arial" panose="020B0604020202020204" pitchFamily="34" charset="0"/>
                <a:cs typeface="Arial" panose="020B0604020202020204" pitchFamily="34" charset="0"/>
              </a:rPr>
              <a:t>2.1 Product Perspective</a:t>
            </a:r>
          </a:p>
          <a:p>
            <a:pPr marL="12066">
              <a:lnSpc>
                <a:spcPct val="100000"/>
              </a:lnSpc>
              <a:spcBef>
                <a:spcPts val="100"/>
              </a:spcBef>
              <a:tabLst>
                <a:tab pos="469900" algn="l"/>
                <a:tab pos="470534" algn="l"/>
              </a:tabLst>
            </a:pPr>
            <a:endParaRPr lang="en-US"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The Gesture-Based Selfie Capture App is a standalone product designed to enhance user experience by automating selfie capture through gesture recognition technology. It is not a replacement for existing systems but rather a new, innovative solution in the mobile app market. The app operates independently, requiring no integration with other systems or products.</a:t>
            </a:r>
          </a:p>
          <a:p>
            <a:pPr marL="469900" indent="-457834">
              <a:lnSpc>
                <a:spcPct val="100000"/>
              </a:lnSpc>
              <a:spcBef>
                <a:spcPts val="100"/>
              </a:spcBef>
              <a:buAutoNum type="arabicPeriod" startAt="2"/>
              <a:tabLst>
                <a:tab pos="469900" algn="l"/>
                <a:tab pos="470534" algn="l"/>
              </a:tabLst>
            </a:pPr>
            <a:endParaRPr lang="en-US" sz="1600" dirty="0">
              <a:latin typeface="Arial" panose="020B0604020202020204" pitchFamily="34" charset="0"/>
              <a:ea typeface="Microsoft Sans Serif"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A simple diagram illustrating the major components of the app, such as the gesture detection module, selfie capture functionality, user interface, and external interfaces (if any), can provide a visual understanding of its architecture and interactions.</a:t>
            </a:r>
          </a:p>
          <a:p>
            <a:pPr marL="469900" indent="-457834">
              <a:lnSpc>
                <a:spcPct val="100000"/>
              </a:lnSpc>
              <a:spcBef>
                <a:spcPts val="100"/>
              </a:spcBef>
              <a:buAutoNum type="arabicPeriod" startAt="2"/>
              <a:tabLst>
                <a:tab pos="469900" algn="l"/>
                <a:tab pos="470534" algn="l"/>
              </a:tabLst>
            </a:pPr>
            <a:endParaRPr lang="en-US"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2000" b="1" dirty="0">
                <a:latin typeface="Arial" panose="020B0604020202020204" pitchFamily="34" charset="0"/>
                <a:cs typeface="Arial" panose="020B0604020202020204" pitchFamily="34" charset="0"/>
              </a:rPr>
              <a:t>2.2 Product Functions</a:t>
            </a:r>
          </a:p>
          <a:p>
            <a:pPr marL="469900" indent="-457834">
              <a:lnSpc>
                <a:spcPct val="100000"/>
              </a:lnSpc>
              <a:spcBef>
                <a:spcPts val="100"/>
              </a:spcBef>
              <a:buAutoNum type="arabicPeriod" startAt="2"/>
              <a:tabLst>
                <a:tab pos="469900" algn="l"/>
                <a:tab pos="470534" algn="l"/>
              </a:tabLst>
            </a:pPr>
            <a:endParaRPr lang="en-US" sz="2400" b="1" dirty="0">
              <a:latin typeface="Arial" panose="020B0604020202020204" pitchFamily="34" charset="0"/>
              <a:cs typeface="Arial" panose="020B0604020202020204" pitchFamily="34" charset="0"/>
            </a:endParaRP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Gesture Detection: The app must accurately detect predefined gestures such as smiles, heart hands, victory signs, and thumbs-up gestures.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Selfie Capture: Automatically capture selfies when the app detects the specified gestures.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Real-Time Feedback: Provide users with real-time feedback during gesture detection to enhance user experience.</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User Interface: Design an intuitive and user-friendly interface for seamless interaction with the app.</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A top-level data flow diagram or object class diagram can visually represent the major functions and their relationships within the app.</a:t>
            </a:r>
            <a:endParaRPr lang="en-IN" sz="1600" dirty="0">
              <a:latin typeface="Arial" panose="020B0604020202020204" pitchFamily="34" charset="0"/>
              <a:ea typeface="Microsoft Sans Serif" panose="020B0604020202020204" pitchFamily="34" charset="0"/>
              <a:cs typeface="Arial" panose="020B0604020202020204" pitchFamily="34" charset="0"/>
            </a:endParaRPr>
          </a:p>
          <a:p>
            <a:pPr marL="469900" indent="-457834">
              <a:lnSpc>
                <a:spcPct val="100000"/>
              </a:lnSpc>
              <a:spcBef>
                <a:spcPts val="100"/>
              </a:spcBef>
              <a:buAutoNum type="arabicPeriod" startAt="2"/>
              <a:tabLst>
                <a:tab pos="469900" algn="l"/>
                <a:tab pos="470534" algn="l"/>
              </a:tabLst>
            </a:pPr>
            <a:endParaRPr lang="en-IN"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77000"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7</a:t>
            </a:r>
          </a:p>
        </p:txBody>
      </p:sp>
      <p:sp>
        <p:nvSpPr>
          <p:cNvPr id="6" name="object 6"/>
          <p:cNvSpPr txBox="1"/>
          <p:nvPr/>
        </p:nvSpPr>
        <p:spPr>
          <a:xfrm>
            <a:off x="810170" y="6045200"/>
            <a:ext cx="6148705" cy="2721258"/>
          </a:xfrm>
          <a:prstGeom prst="rect">
            <a:avLst/>
          </a:prstGeom>
        </p:spPr>
        <p:txBody>
          <a:bodyPr vert="horz" wrap="square" lIns="0" tIns="12700" rIns="0" bIns="0" rtlCol="0">
            <a:spAutoFit/>
          </a:bodyPr>
          <a:lstStyle/>
          <a:p>
            <a:pPr marL="2540" algn="ctr">
              <a:lnSpc>
                <a:spcPct val="100000"/>
              </a:lnSpc>
              <a:spcBef>
                <a:spcPts val="100"/>
              </a:spcBef>
            </a:pPr>
            <a:r>
              <a:rPr lang="en-US" sz="1600" dirty="0">
                <a:latin typeface="Arial" panose="020B0604020202020204" pitchFamily="34" charset="0"/>
                <a:cs typeface="Arial" panose="020B0604020202020204" pitchFamily="34" charset="0"/>
              </a:rPr>
              <a:t>The system shall process visual data. It will begin by accepting a raw image for input. Pre-processing steps, including noise reduction and image sharpening, may be applied to enhance the data. Developers will create a dataset for training, and the system will subsequently train a model using this data. The trained model can then be exported to a low-powered device for deployment. This device will capture frames of visual data, and the system will perform inference on these frames to extract insights. The system should return results based on the analysis, such as smile detection within a captured frame. Additionally, the system might be equipped to automatically capture photos.</a:t>
            </a:r>
          </a:p>
        </p:txBody>
      </p:sp>
      <p:pic>
        <p:nvPicPr>
          <p:cNvPr id="10" name="Picture 9">
            <a:extLst>
              <a:ext uri="{FF2B5EF4-FFF2-40B4-BE49-F238E27FC236}">
                <a16:creationId xmlns:a16="http://schemas.microsoft.com/office/drawing/2014/main" id="{BCDCF87B-7000-E27A-38BA-4CFED836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08" y="1003213"/>
            <a:ext cx="6468027" cy="4676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dirty="0">
                <a:latin typeface="Times New Roman"/>
                <a:cs typeface="Times New Roman"/>
              </a:rPr>
              <a:t>8</a:t>
            </a:r>
          </a:p>
        </p:txBody>
      </p:sp>
      <p:sp>
        <p:nvSpPr>
          <p:cNvPr id="14" name="TextBox 13">
            <a:extLst>
              <a:ext uri="{FF2B5EF4-FFF2-40B4-BE49-F238E27FC236}">
                <a16:creationId xmlns:a16="http://schemas.microsoft.com/office/drawing/2014/main" id="{9B3E6BB2-5AFA-3319-8FC2-CD7DB73D31EE}"/>
              </a:ext>
            </a:extLst>
          </p:cNvPr>
          <p:cNvSpPr txBox="1"/>
          <p:nvPr/>
        </p:nvSpPr>
        <p:spPr>
          <a:xfrm>
            <a:off x="381000" y="513945"/>
            <a:ext cx="6781800" cy="5380960"/>
          </a:xfrm>
          <a:prstGeom prst="rect">
            <a:avLst/>
          </a:prstGeom>
          <a:noFill/>
        </p:spPr>
        <p:txBody>
          <a:bodyPr wrap="square">
            <a:spAutoFit/>
          </a:bodyPr>
          <a:lstStyle/>
          <a:p>
            <a:endParaRPr lang="en-IN"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800" b="1" dirty="0">
                <a:latin typeface="Arial" panose="020B0604020202020204" pitchFamily="34" charset="0"/>
                <a:cs typeface="Arial" panose="020B0604020202020204" pitchFamily="34" charset="0"/>
              </a:rPr>
              <a:t>2.3	System Functions</a:t>
            </a: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Gesture Detection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must accurately detect predefined gestures, including smiles, heart hands, victory signs, and thumbs-up gestures.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Utilize the EfficientDet-D0 model for gesture recognition.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Selfie Capture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Automatically capture a selfie upon successful detection of a specified gesture.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Save the captured selfie to the device's gallery.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User Interface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Design an intuitive and user-friendly interface with clear instructions for gesture capture.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Storage Management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 efficient storage management to prevent excessive use of device storage.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Enable users to view their captured selfies within the app.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Offline Mode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basic app functionalities such as gesture detection and selfie capture work offline.</a:t>
            </a:r>
          </a:p>
        </p:txBody>
      </p:sp>
      <p:sp>
        <p:nvSpPr>
          <p:cNvPr id="16" name="TextBox 15">
            <a:extLst>
              <a:ext uri="{FF2B5EF4-FFF2-40B4-BE49-F238E27FC236}">
                <a16:creationId xmlns:a16="http://schemas.microsoft.com/office/drawing/2014/main" id="{637A52BD-80A6-7F38-46C5-68899A4E3A1F}"/>
              </a:ext>
            </a:extLst>
          </p:cNvPr>
          <p:cNvSpPr txBox="1"/>
          <p:nvPr/>
        </p:nvSpPr>
        <p:spPr>
          <a:xfrm>
            <a:off x="381000" y="5814862"/>
            <a:ext cx="6781800" cy="3903633"/>
          </a:xfrm>
          <a:prstGeom prst="rect">
            <a:avLst/>
          </a:prstGeom>
          <a:noFill/>
        </p:spPr>
        <p:txBody>
          <a:bodyPr wrap="square">
            <a:spAutoFit/>
          </a:bodyPr>
          <a:lstStyle/>
          <a:p>
            <a:endParaRPr lang="en-IN"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800" b="1" dirty="0">
                <a:latin typeface="Arial" panose="020B0604020202020204" pitchFamily="34" charset="0"/>
                <a:cs typeface="Arial" panose="020B0604020202020204" pitchFamily="34" charset="0"/>
              </a:rPr>
              <a:t>2.4</a:t>
            </a:r>
            <a:r>
              <a:rPr lang="en-US" b="1" dirty="0">
                <a:latin typeface="Arial" panose="020B0604020202020204" pitchFamily="34" charset="0"/>
                <a:cs typeface="Arial" panose="020B0604020202020204" pitchFamily="34" charset="0"/>
              </a:rPr>
              <a:t>	Others functionality</a:t>
            </a:r>
            <a:endParaRPr lang="en-US" sz="18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Performance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must have minimal latency in gesture detection and selfie capture.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should operate smoothly on devices with varying hardware capabilities.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user interface should be intuitive and easy to navigate.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Reliability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should consistently detect gestures accurately under different lighting and environmental conditions.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that selfie capture is reliable and does not result in lost or corrupted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9</a:t>
            </a:r>
            <a:endParaRPr sz="1000" dirty="0">
              <a:latin typeface="Times New Roman"/>
              <a:cs typeface="Times New Roman"/>
            </a:endParaRPr>
          </a:p>
        </p:txBody>
      </p:sp>
      <p:sp>
        <p:nvSpPr>
          <p:cNvPr id="11" name="TextBox 10">
            <a:extLst>
              <a:ext uri="{FF2B5EF4-FFF2-40B4-BE49-F238E27FC236}">
                <a16:creationId xmlns:a16="http://schemas.microsoft.com/office/drawing/2014/main" id="{F75C083D-B3E6-5DCD-8390-51F9F67E1E13}"/>
              </a:ext>
            </a:extLst>
          </p:cNvPr>
          <p:cNvSpPr txBox="1"/>
          <p:nvPr/>
        </p:nvSpPr>
        <p:spPr>
          <a:xfrm>
            <a:off x="685800" y="762000"/>
            <a:ext cx="6175920" cy="353943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Scalability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 scalable backend infrastructure to support data storage needs.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can add up to 50+ models in near future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Compliance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Adhere to privacy regulations and guidelines regarding user data collection, storage, and sharing.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compliance with platform-specific app store policies and requirements.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Compatibility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should be compatible with a wide range of Android devices running Kotlin version 1.9.23 or higher.</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compatibility with different screen sizes, resolutions, and Android OS versions..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2649</Words>
  <Application>Microsoft Office PowerPoint</Application>
  <PresentationFormat>Custom</PresentationFormat>
  <Paragraphs>285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Microsoft Sans Serif</vt:lpstr>
      <vt:lpstr>Roboto</vt:lpstr>
      <vt:lpstr>Söhne</vt:lpstr>
      <vt:lpstr>Times New Roman</vt:lpstr>
      <vt:lpstr>Trebuchet MS</vt:lpstr>
      <vt:lpstr>Office Theme</vt:lpstr>
      <vt:lpstr>Software Requirements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Advait Gaur</dc:creator>
  <cp:lastModifiedBy>Advait Gaur</cp:lastModifiedBy>
  <cp:revision>3</cp:revision>
  <dcterms:created xsi:type="dcterms:W3CDTF">2024-04-26T20:49:52Z</dcterms:created>
  <dcterms:modified xsi:type="dcterms:W3CDTF">2024-04-27T12:36:39Z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2018-02-26T00:00:00Z</vt:filetime>
  </property>
  <property fmtid="{D5CDD505-2E9C-101B-9397-08002B2CF9AE}" pid="3" name="Creator">
    <vt:lpwstr>Mozilla/5.0 (X11; Linux x86_64) AppleWebKit/537.36 (KHTML, like Gecko) Chrome/64.0.3282.167 Safari/537.36</vt:lpwstr>
  </property>
  <property fmtid="{D5CDD505-2E9C-101B-9397-08002B2CF9AE}" pid="4" name="LastSaved">
    <vt:filetime>2024-04-26T00:00:00Z</vt:filetime>
  </property>
</Properties>
</file>