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0" r:id="rId7"/>
    <p:sldId id="262" r:id="rId8"/>
    <p:sldId id="265"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93" d="100"/>
          <a:sy n="93" d="100"/>
        </p:scale>
        <p:origin x="77"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03E4000-A6B9-4620-BA79-A73736E6A467}" type="datetimeFigureOut">
              <a:rPr lang="en-IN" smtClean="0"/>
              <a:t>07-02-2024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38769876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3E4000-A6B9-4620-BA79-A73736E6A467}"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423143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E4000-A6B9-4620-BA79-A73736E6A467}"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1257621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E4000-A6B9-4620-BA79-A73736E6A467}"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31873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E4000-A6B9-4620-BA79-A73736E6A467}"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3691392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E4000-A6B9-4620-BA79-A73736E6A467}"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2322118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E4000-A6B9-4620-BA79-A73736E6A467}"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3822237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E4000-A6B9-4620-BA79-A73736E6A467}"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55CB-AD05-4BC7-81F6-771C08CEC786}"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7448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E4000-A6B9-4620-BA79-A73736E6A467}"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176283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E4000-A6B9-4620-BA79-A73736E6A467}"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109535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E4000-A6B9-4620-BA79-A73736E6A467}"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45293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E4000-A6B9-4620-BA79-A73736E6A467}"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353231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3E4000-A6B9-4620-BA79-A73736E6A467}" type="datetimeFigureOut">
              <a:rPr lang="en-IN" smtClean="0"/>
              <a:t>07-02-2024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21999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3E4000-A6B9-4620-BA79-A73736E6A467}" type="datetimeFigureOut">
              <a:rPr lang="en-IN" smtClean="0"/>
              <a:t>07-02-2024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308083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03E4000-A6B9-4620-BA79-A73736E6A467}" type="datetimeFigureOut">
              <a:rPr lang="en-IN" smtClean="0"/>
              <a:t>07-02-2024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233150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3E4000-A6B9-4620-BA79-A73736E6A467}"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17645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3E4000-A6B9-4620-BA79-A73736E6A467}"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55CB-AD05-4BC7-81F6-771C08CEC786}" type="slidenum">
              <a:rPr lang="en-IN" smtClean="0"/>
              <a:t>‹#›</a:t>
            </a:fld>
            <a:endParaRPr lang="en-IN"/>
          </a:p>
        </p:txBody>
      </p:sp>
    </p:spTree>
    <p:extLst>
      <p:ext uri="{BB962C8B-B14F-4D97-AF65-F5344CB8AC3E}">
        <p14:creationId xmlns:p14="http://schemas.microsoft.com/office/powerpoint/2010/main" val="119616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3E4000-A6B9-4620-BA79-A73736E6A467}" type="datetimeFigureOut">
              <a:rPr lang="en-IN" smtClean="0"/>
              <a:t>07-02-2024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5E55CB-AD05-4BC7-81F6-771C08CEC786}" type="slidenum">
              <a:rPr lang="en-IN" smtClean="0"/>
              <a:t>‹#›</a:t>
            </a:fld>
            <a:endParaRPr lang="en-IN"/>
          </a:p>
        </p:txBody>
      </p:sp>
    </p:spTree>
    <p:extLst>
      <p:ext uri="{BB962C8B-B14F-4D97-AF65-F5344CB8AC3E}">
        <p14:creationId xmlns:p14="http://schemas.microsoft.com/office/powerpoint/2010/main" val="3826146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814E-65CF-C512-EB3D-ED21DD372579}"/>
              </a:ext>
            </a:extLst>
          </p:cNvPr>
          <p:cNvSpPr>
            <a:spLocks noGrp="1"/>
          </p:cNvSpPr>
          <p:nvPr>
            <p:ph type="ctrTitle"/>
          </p:nvPr>
        </p:nvSpPr>
        <p:spPr/>
        <p:txBody>
          <a:bodyPr/>
          <a:lstStyle/>
          <a:p>
            <a:r>
              <a:rPr lang="en-US" dirty="0">
                <a:latin typeface="AIGDT" panose="00000400000000000000" pitchFamily="2" charset="2"/>
              </a:rPr>
              <a:t>DEEPFAKE DETECTION</a:t>
            </a:r>
            <a:endParaRPr lang="en-IN" dirty="0">
              <a:latin typeface="AIGDT" panose="00000400000000000000" pitchFamily="2" charset="2"/>
            </a:endParaRPr>
          </a:p>
        </p:txBody>
      </p:sp>
      <p:sp>
        <p:nvSpPr>
          <p:cNvPr id="3" name="Subtitle 2">
            <a:extLst>
              <a:ext uri="{FF2B5EF4-FFF2-40B4-BE49-F238E27FC236}">
                <a16:creationId xmlns:a16="http://schemas.microsoft.com/office/drawing/2014/main" id="{81B45AC1-DC43-C49D-35EF-F46319B6D7B6}"/>
              </a:ext>
            </a:extLst>
          </p:cNvPr>
          <p:cNvSpPr>
            <a:spLocks noGrp="1"/>
          </p:cNvSpPr>
          <p:nvPr>
            <p:ph type="subTitle" idx="1"/>
          </p:nvPr>
        </p:nvSpPr>
        <p:spPr/>
        <p:txBody>
          <a:bodyPr/>
          <a:lstStyle/>
          <a:p>
            <a:r>
              <a:rPr lang="en-US" dirty="0"/>
              <a:t>Team starks</a:t>
            </a:r>
          </a:p>
          <a:p>
            <a:r>
              <a:rPr lang="en-US" dirty="0"/>
              <a:t>07/02/2024</a:t>
            </a:r>
            <a:endParaRPr lang="en-IN" dirty="0"/>
          </a:p>
        </p:txBody>
      </p:sp>
    </p:spTree>
    <p:extLst>
      <p:ext uri="{BB962C8B-B14F-4D97-AF65-F5344CB8AC3E}">
        <p14:creationId xmlns:p14="http://schemas.microsoft.com/office/powerpoint/2010/main" val="123061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42B8-F706-36EB-5B50-41B9A3B8005F}"/>
              </a:ext>
            </a:extLst>
          </p:cNvPr>
          <p:cNvSpPr>
            <a:spLocks noGrp="1"/>
          </p:cNvSpPr>
          <p:nvPr>
            <p:ph type="title"/>
          </p:nvPr>
        </p:nvSpPr>
        <p:spPr/>
        <p:txBody>
          <a:bodyPr/>
          <a:lstStyle/>
          <a:p>
            <a:r>
              <a:rPr lang="en-US" dirty="0"/>
              <a:t>The problem statement</a:t>
            </a:r>
            <a:endParaRPr lang="en-IN" dirty="0"/>
          </a:p>
        </p:txBody>
      </p:sp>
      <p:sp>
        <p:nvSpPr>
          <p:cNvPr id="3" name="Content Placeholder 2">
            <a:extLst>
              <a:ext uri="{FF2B5EF4-FFF2-40B4-BE49-F238E27FC236}">
                <a16:creationId xmlns:a16="http://schemas.microsoft.com/office/drawing/2014/main" id="{D7A6D9B3-FEA2-F0EF-8E3B-A2A1C2E1A367}"/>
              </a:ext>
            </a:extLst>
          </p:cNvPr>
          <p:cNvSpPr>
            <a:spLocks noGrp="1"/>
          </p:cNvSpPr>
          <p:nvPr>
            <p:ph idx="1"/>
          </p:nvPr>
        </p:nvSpPr>
        <p:spPr>
          <a:xfrm>
            <a:off x="685801" y="1963025"/>
            <a:ext cx="10131425" cy="3828176"/>
          </a:xfrm>
        </p:spPr>
        <p:txBody>
          <a:bodyPr>
            <a:normAutofit fontScale="92500" lnSpcReduction="20000"/>
          </a:bodyPr>
          <a:lstStyle/>
          <a:p>
            <a:pPr marL="0" indent="0">
              <a:buNone/>
            </a:pPr>
            <a:r>
              <a:rPr lang="en-US" sz="1800" b="0" i="0" u="none" strike="noStrike" dirty="0">
                <a:effectLst/>
                <a:latin typeface="Arial" panose="020B0604020202020204" pitchFamily="34" charset="0"/>
              </a:rPr>
              <a:t>1. </a:t>
            </a:r>
            <a:r>
              <a:rPr lang="en-US" sz="1800" b="1" i="0" u="none" strike="noStrike" dirty="0">
                <a:effectLst/>
                <a:latin typeface="Arial" panose="020B0604020202020204" pitchFamily="34" charset="0"/>
              </a:rPr>
              <a:t>Deepfake Menace</a:t>
            </a:r>
            <a:r>
              <a:rPr lang="en-US" sz="1800" b="0" i="0" u="none" strike="noStrike" dirty="0">
                <a:effectLst/>
                <a:latin typeface="Arial" panose="020B0604020202020204" pitchFamily="34" charset="0"/>
              </a:rPr>
              <a:t>: In an era defined by technological advancement, the rise of deepfakes, powered by AI, poses a significant threat. Reports, like the World Economic Forum's Global Risks Report, emphasize AI-generated misinformation as a major global risk, surpassing concerns about climate change.</a:t>
            </a:r>
          </a:p>
          <a:p>
            <a:pPr marL="0" indent="0">
              <a:buNone/>
            </a:pPr>
            <a:endParaRPr lang="en-US" sz="1800" b="0" i="0" u="none" strike="noStrike" dirty="0">
              <a:effectLst/>
              <a:latin typeface="Arial" panose="020B0604020202020204" pitchFamily="34" charset="0"/>
            </a:endParaRPr>
          </a:p>
          <a:p>
            <a:pPr marL="0" indent="0">
              <a:buNone/>
            </a:pPr>
            <a:r>
              <a:rPr lang="en-US" sz="1800" b="0" i="0" u="none" strike="noStrike" dirty="0">
                <a:effectLst/>
                <a:latin typeface="Arial" panose="020B0604020202020204" pitchFamily="34" charset="0"/>
              </a:rPr>
              <a:t>2. </a:t>
            </a:r>
            <a:r>
              <a:rPr lang="en-US" sz="1800" b="1" i="0" u="none" strike="noStrike" dirty="0">
                <a:effectLst/>
                <a:latin typeface="Arial" panose="020B0604020202020204" pitchFamily="34" charset="0"/>
              </a:rPr>
              <a:t>Political Integrity at Stake</a:t>
            </a:r>
            <a:r>
              <a:rPr lang="en-US" sz="1800" b="0" i="0" u="none" strike="noStrike" dirty="0">
                <a:effectLst/>
                <a:latin typeface="Arial" panose="020B0604020202020204" pitchFamily="34" charset="0"/>
              </a:rPr>
              <a:t>: Deepfake instances, including AI-crafted speeches by political leaders and manipulated videos impacting election integrity, highlight the profound impact on political narratives. With crucial global elections approaching, there's a pressing need to combat deepfakes' potential to manipulate public opinion.</a:t>
            </a:r>
          </a:p>
          <a:p>
            <a:pPr marL="0" indent="0">
              <a:buNone/>
            </a:pPr>
            <a:endParaRPr lang="en-US" sz="1800" b="0" i="0" u="none" strike="noStrike" dirty="0">
              <a:effectLst/>
              <a:latin typeface="Arial" panose="020B0604020202020204" pitchFamily="34" charset="0"/>
            </a:endParaRPr>
          </a:p>
          <a:p>
            <a:pPr marL="0" indent="0">
              <a:buNone/>
            </a:pPr>
            <a:r>
              <a:rPr lang="en-US" sz="1800" b="0" i="0" u="none" strike="noStrike" dirty="0">
                <a:effectLst/>
                <a:latin typeface="Arial" panose="020B0604020202020204" pitchFamily="34" charset="0"/>
              </a:rPr>
              <a:t>3. </a:t>
            </a:r>
            <a:r>
              <a:rPr lang="en-US" sz="1800" b="1" i="0" u="none" strike="noStrike" dirty="0">
                <a:effectLst/>
                <a:latin typeface="Arial" panose="020B0604020202020204" pitchFamily="34" charset="0"/>
              </a:rPr>
              <a:t>Urgent Call for Deepfake Detection</a:t>
            </a:r>
            <a:r>
              <a:rPr lang="en-US" sz="1800" b="0" i="0" u="none" strike="noStrike" dirty="0">
                <a:effectLst/>
                <a:latin typeface="Arial" panose="020B0604020202020204" pitchFamily="34" charset="0"/>
              </a:rPr>
              <a:t>: The escalating threat calls for urgent action in developing advanced deepfake detection mechanisms. Generative AI tools like ChatGPT raise concerns about the ease of manipulation, underscoring the necessity to safeguard information authenticity, protect democratic processes, and ensure trust and truth prevail.</a:t>
            </a:r>
            <a:endParaRPr lang="en-IN" dirty="0"/>
          </a:p>
        </p:txBody>
      </p:sp>
    </p:spTree>
    <p:extLst>
      <p:ext uri="{BB962C8B-B14F-4D97-AF65-F5344CB8AC3E}">
        <p14:creationId xmlns:p14="http://schemas.microsoft.com/office/powerpoint/2010/main" val="270842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35E4-6EAE-D011-DD52-15B89317A80C}"/>
              </a:ext>
            </a:extLst>
          </p:cNvPr>
          <p:cNvSpPr>
            <a:spLocks noGrp="1"/>
          </p:cNvSpPr>
          <p:nvPr>
            <p:ph type="title"/>
          </p:nvPr>
        </p:nvSpPr>
        <p:spPr/>
        <p:txBody>
          <a:bodyPr/>
          <a:lstStyle/>
          <a:p>
            <a:r>
              <a:rPr lang="en-US" dirty="0"/>
              <a:t>Technical stack</a:t>
            </a:r>
            <a:endParaRPr lang="en-IN" dirty="0"/>
          </a:p>
        </p:txBody>
      </p:sp>
      <p:sp>
        <p:nvSpPr>
          <p:cNvPr id="3" name="Content Placeholder 2">
            <a:extLst>
              <a:ext uri="{FF2B5EF4-FFF2-40B4-BE49-F238E27FC236}">
                <a16:creationId xmlns:a16="http://schemas.microsoft.com/office/drawing/2014/main" id="{92B41487-72E2-6DF1-CFC8-14B213E1AA0D}"/>
              </a:ext>
            </a:extLst>
          </p:cNvPr>
          <p:cNvSpPr>
            <a:spLocks noGrp="1"/>
          </p:cNvSpPr>
          <p:nvPr>
            <p:ph idx="1"/>
          </p:nvPr>
        </p:nvSpPr>
        <p:spPr/>
        <p:txBody>
          <a:bodyPr/>
          <a:lstStyle/>
          <a:p>
            <a:r>
              <a:rPr lang="en-US" dirty="0"/>
              <a:t>Programming languages: Python</a:t>
            </a:r>
          </a:p>
          <a:p>
            <a:r>
              <a:rPr lang="en-US" dirty="0"/>
              <a:t>Machine learning frameworks: TensorFlow ,  </a:t>
            </a:r>
            <a:r>
              <a:rPr lang="en-US" dirty="0" err="1"/>
              <a:t>Pytorch</a:t>
            </a:r>
            <a:r>
              <a:rPr lang="en-US" dirty="0"/>
              <a:t>  , </a:t>
            </a:r>
            <a:r>
              <a:rPr lang="en-US" dirty="0" err="1"/>
              <a:t>Keras</a:t>
            </a:r>
            <a:r>
              <a:rPr lang="en-US" dirty="0"/>
              <a:t>  , Scikit Learn </a:t>
            </a:r>
          </a:p>
          <a:p>
            <a:r>
              <a:rPr lang="en-US" dirty="0" err="1"/>
              <a:t>FastAPI</a:t>
            </a:r>
            <a:endParaRPr lang="en-US" dirty="0"/>
          </a:p>
          <a:p>
            <a:r>
              <a:rPr lang="en-US" dirty="0"/>
              <a:t>React</a:t>
            </a:r>
          </a:p>
          <a:p>
            <a:r>
              <a:rPr lang="en-US" dirty="0"/>
              <a:t>Mongo DB</a:t>
            </a:r>
          </a:p>
          <a:p>
            <a:pPr marL="0" indent="0">
              <a:buNone/>
            </a:pPr>
            <a:endParaRPr lang="en-US" dirty="0"/>
          </a:p>
          <a:p>
            <a:endParaRPr lang="en-IN" dirty="0"/>
          </a:p>
        </p:txBody>
      </p:sp>
    </p:spTree>
    <p:extLst>
      <p:ext uri="{BB962C8B-B14F-4D97-AF65-F5344CB8AC3E}">
        <p14:creationId xmlns:p14="http://schemas.microsoft.com/office/powerpoint/2010/main" val="130343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75D2-D8B3-94BC-805E-CEAB8785A5CD}"/>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0206F2BD-8411-451F-605B-74F04E529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736523" y="335894"/>
            <a:ext cx="10268123" cy="652210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41DB49B-6CCE-79E4-BC01-4637558DCE01}"/>
              </a:ext>
            </a:extLst>
          </p:cNvPr>
          <p:cNvSpPr/>
          <p:nvPr/>
        </p:nvSpPr>
        <p:spPr>
          <a:xfrm rot="16200000">
            <a:off x="-2130253" y="3015249"/>
            <a:ext cx="628204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USERFLOW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1613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7D71-F03E-706D-D58B-86226C4EBE4B}"/>
              </a:ext>
            </a:extLst>
          </p:cNvPr>
          <p:cNvSpPr>
            <a:spLocks noGrp="1"/>
          </p:cNvSpPr>
          <p:nvPr>
            <p:ph type="title"/>
          </p:nvPr>
        </p:nvSpPr>
        <p:spPr/>
        <p:txBody>
          <a:bodyPr/>
          <a:lstStyle/>
          <a:p>
            <a:r>
              <a:rPr lang="en-US" dirty="0"/>
              <a:t>Key features</a:t>
            </a:r>
            <a:endParaRPr lang="en-IN" dirty="0"/>
          </a:p>
        </p:txBody>
      </p:sp>
      <p:sp>
        <p:nvSpPr>
          <p:cNvPr id="3" name="Content Placeholder 2">
            <a:extLst>
              <a:ext uri="{FF2B5EF4-FFF2-40B4-BE49-F238E27FC236}">
                <a16:creationId xmlns:a16="http://schemas.microsoft.com/office/drawing/2014/main" id="{37C606DD-28F0-5C48-8555-286451E57C21}"/>
              </a:ext>
            </a:extLst>
          </p:cNvPr>
          <p:cNvSpPr>
            <a:spLocks noGrp="1"/>
          </p:cNvSpPr>
          <p:nvPr>
            <p:ph idx="1"/>
          </p:nvPr>
        </p:nvSpPr>
        <p:spPr/>
        <p:txBody>
          <a:bodyPr>
            <a:normAutofit fontScale="70000" lnSpcReduction="20000"/>
          </a:bodyPr>
          <a:lstStyle/>
          <a:p>
            <a:r>
              <a:rPr lang="en-US" dirty="0"/>
              <a:t>Specialized Detectors for Comprehensive Detection: Employing multiple detectors trained to detect specific kinds of manipulations in videos ensures comprehensive coverage, making adversarial attacks more challenging and minimizing the risk of missing deepfakes.</a:t>
            </a:r>
          </a:p>
          <a:p>
            <a:endParaRPr lang="en-US" dirty="0"/>
          </a:p>
          <a:p>
            <a:r>
              <a:rPr lang="en-US" dirty="0"/>
              <a:t>Efficient Video Processing Techniques: Utilizing fast video processing techniques like </a:t>
            </a:r>
            <a:r>
              <a:rPr lang="en-US" dirty="0" err="1"/>
              <a:t>Mediapipe</a:t>
            </a:r>
            <a:r>
              <a:rPr lang="en-US" dirty="0"/>
              <a:t> and implementing parallel processing significantly reduces computational overhead, enabling quicker analysis of videos without compromising accuracy.</a:t>
            </a:r>
          </a:p>
          <a:p>
            <a:endParaRPr lang="en-US" dirty="0"/>
          </a:p>
          <a:p>
            <a:r>
              <a:rPr lang="en-US" dirty="0"/>
              <a:t>Aggregate Model for Enhanced Insights: A specially designed aggregate model considers individual probabilities from multiple detectors to produce an aggregated probability, addressing conflicting probabilities and providing more insightful results to users.</a:t>
            </a:r>
          </a:p>
          <a:p>
            <a:endParaRPr lang="en-US" dirty="0"/>
          </a:p>
          <a:p>
            <a:r>
              <a:rPr lang="en-US" dirty="0"/>
              <a:t>Continuous Improvement through Human-in-Loop System: Incorporating a human-in-loop system allows for the analysis of video inputs and outputs by experts, facilitating continuous improvement of the detection models based on historical performance and feedback.</a:t>
            </a:r>
          </a:p>
          <a:p>
            <a:endParaRPr lang="en-US" dirty="0"/>
          </a:p>
          <a:p>
            <a:r>
              <a:rPr lang="en-US" dirty="0"/>
              <a:t>Dataset Expansion: The system's adaptability to emerging deepfake technologies is enhanced by continuously generating historical performance data for newer models using custom datasets combining diverse sources like DFDC, </a:t>
            </a:r>
            <a:r>
              <a:rPr lang="en-US" dirty="0" err="1"/>
              <a:t>CelebDf</a:t>
            </a:r>
            <a:r>
              <a:rPr lang="en-US" dirty="0"/>
              <a:t>, and Face Forensic ++.</a:t>
            </a:r>
            <a:endParaRPr lang="en-IN" dirty="0"/>
          </a:p>
        </p:txBody>
      </p:sp>
    </p:spTree>
    <p:extLst>
      <p:ext uri="{BB962C8B-B14F-4D97-AF65-F5344CB8AC3E}">
        <p14:creationId xmlns:p14="http://schemas.microsoft.com/office/powerpoint/2010/main" val="252984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B3B9-C3E0-C7A9-28E0-EABE083E9CF5}"/>
              </a:ext>
            </a:extLst>
          </p:cNvPr>
          <p:cNvSpPr>
            <a:spLocks noGrp="1"/>
          </p:cNvSpPr>
          <p:nvPr>
            <p:ph type="title"/>
          </p:nvPr>
        </p:nvSpPr>
        <p:spPr/>
        <p:txBody>
          <a:bodyPr/>
          <a:lstStyle/>
          <a:p>
            <a:r>
              <a:rPr lang="en-US" dirty="0"/>
              <a:t>AI Model DEVELOPMENT</a:t>
            </a:r>
            <a:endParaRPr lang="en-IN" dirty="0"/>
          </a:p>
        </p:txBody>
      </p:sp>
      <p:sp>
        <p:nvSpPr>
          <p:cNvPr id="3" name="Content Placeholder 2">
            <a:extLst>
              <a:ext uri="{FF2B5EF4-FFF2-40B4-BE49-F238E27FC236}">
                <a16:creationId xmlns:a16="http://schemas.microsoft.com/office/drawing/2014/main" id="{CD3EEC09-E883-E6AA-8B31-F96F81ED06AF}"/>
              </a:ext>
            </a:extLst>
          </p:cNvPr>
          <p:cNvSpPr>
            <a:spLocks noGrp="1"/>
          </p:cNvSpPr>
          <p:nvPr>
            <p:ph idx="1"/>
          </p:nvPr>
        </p:nvSpPr>
        <p:spPr>
          <a:xfrm>
            <a:off x="685801" y="2150456"/>
            <a:ext cx="10131425" cy="3649133"/>
          </a:xfrm>
        </p:spPr>
        <p:txBody>
          <a:bodyPr/>
          <a:lstStyle/>
          <a:p>
            <a:r>
              <a:rPr lang="en-US" dirty="0"/>
              <a:t>Obtaining open source detectors </a:t>
            </a:r>
          </a:p>
          <a:p>
            <a:r>
              <a:rPr lang="en-US" dirty="0"/>
              <a:t>Defining the model architecture for probability aggregation</a:t>
            </a:r>
          </a:p>
          <a:p>
            <a:r>
              <a:rPr lang="en-US" dirty="0"/>
              <a:t>Historic performance data preparation </a:t>
            </a:r>
          </a:p>
          <a:p>
            <a:r>
              <a:rPr lang="en-US" dirty="0"/>
              <a:t>Training aggregate model </a:t>
            </a:r>
          </a:p>
          <a:p>
            <a:r>
              <a:rPr lang="en-US" dirty="0"/>
              <a:t>Improving accuracy by analyzing the performance metrics</a:t>
            </a:r>
          </a:p>
          <a:p>
            <a:endParaRPr lang="en-IN" dirty="0"/>
          </a:p>
        </p:txBody>
      </p:sp>
      <p:pic>
        <p:nvPicPr>
          <p:cNvPr id="5" name="Picture 4">
            <a:extLst>
              <a:ext uri="{FF2B5EF4-FFF2-40B4-BE49-F238E27FC236}">
                <a16:creationId xmlns:a16="http://schemas.microsoft.com/office/drawing/2014/main" id="{F0F6EFE1-523C-3BDF-F767-A7D5AA388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3205" y="836596"/>
            <a:ext cx="3202994" cy="2534742"/>
          </a:xfrm>
          <a:prstGeom prst="rect">
            <a:avLst/>
          </a:prstGeom>
        </p:spPr>
      </p:pic>
      <p:pic>
        <p:nvPicPr>
          <p:cNvPr id="7" name="Picture 6">
            <a:extLst>
              <a:ext uri="{FF2B5EF4-FFF2-40B4-BE49-F238E27FC236}">
                <a16:creationId xmlns:a16="http://schemas.microsoft.com/office/drawing/2014/main" id="{21A1C1F1-0F7D-360E-6D00-29C5C34FB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3205" y="3647851"/>
            <a:ext cx="3261978" cy="2534742"/>
          </a:xfrm>
          <a:prstGeom prst="rect">
            <a:avLst/>
          </a:prstGeom>
        </p:spPr>
      </p:pic>
    </p:spTree>
    <p:extLst>
      <p:ext uri="{BB962C8B-B14F-4D97-AF65-F5344CB8AC3E}">
        <p14:creationId xmlns:p14="http://schemas.microsoft.com/office/powerpoint/2010/main" val="120040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98F0-74A7-DC39-8366-749BE1532287}"/>
              </a:ext>
            </a:extLst>
          </p:cNvPr>
          <p:cNvSpPr>
            <a:spLocks noGrp="1"/>
          </p:cNvSpPr>
          <p:nvPr>
            <p:ph type="title"/>
          </p:nvPr>
        </p:nvSpPr>
        <p:spPr/>
        <p:txBody>
          <a:bodyPr/>
          <a:lstStyle/>
          <a:p>
            <a:r>
              <a:rPr lang="en-US" dirty="0"/>
              <a:t>Results </a:t>
            </a:r>
            <a:endParaRPr lang="en-IN" dirty="0"/>
          </a:p>
        </p:txBody>
      </p:sp>
      <p:sp>
        <p:nvSpPr>
          <p:cNvPr id="3" name="Content Placeholder 2">
            <a:extLst>
              <a:ext uri="{FF2B5EF4-FFF2-40B4-BE49-F238E27FC236}">
                <a16:creationId xmlns:a16="http://schemas.microsoft.com/office/drawing/2014/main" id="{5BC11D6E-5320-F63F-0A3D-1BE5738CE0A6}"/>
              </a:ext>
            </a:extLst>
          </p:cNvPr>
          <p:cNvSpPr>
            <a:spLocks noGrp="1"/>
          </p:cNvSpPr>
          <p:nvPr>
            <p:ph idx="1"/>
          </p:nvPr>
        </p:nvSpPr>
        <p:spPr>
          <a:xfrm>
            <a:off x="685801" y="2150456"/>
            <a:ext cx="10131425" cy="3649133"/>
          </a:xfrm>
        </p:spPr>
        <p:txBody>
          <a:bodyPr/>
          <a:lstStyle/>
          <a:p>
            <a:r>
              <a:rPr lang="en-US" dirty="0"/>
              <a:t>On paper, a commendable accuracy of 79% has been achieved, exceeding the project's initial aim of 75%.</a:t>
            </a:r>
          </a:p>
          <a:p>
            <a:r>
              <a:rPr lang="en-US" dirty="0"/>
              <a:t>Users have the ability to upload videos and receive outputs in the form of easily interpretable graphs.</a:t>
            </a:r>
          </a:p>
          <a:p>
            <a:r>
              <a:rPr lang="en-US" dirty="0"/>
              <a:t>The website currently functions with an intuitive user interface and user experience.</a:t>
            </a:r>
            <a:endParaRPr lang="en-IN" dirty="0"/>
          </a:p>
        </p:txBody>
      </p:sp>
    </p:spTree>
    <p:extLst>
      <p:ext uri="{BB962C8B-B14F-4D97-AF65-F5344CB8AC3E}">
        <p14:creationId xmlns:p14="http://schemas.microsoft.com/office/powerpoint/2010/main" val="415087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94AE-2629-8A1C-16A9-80942D53C118}"/>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5D27E289-FBB3-63C9-9A7B-7B414F2A2043}"/>
              </a:ext>
            </a:extLst>
          </p:cNvPr>
          <p:cNvSpPr>
            <a:spLocks noGrp="1"/>
          </p:cNvSpPr>
          <p:nvPr>
            <p:ph idx="1"/>
          </p:nvPr>
        </p:nvSpPr>
        <p:spPr/>
        <p:txBody>
          <a:bodyPr/>
          <a:lstStyle/>
          <a:p>
            <a:r>
              <a:rPr lang="en-US" dirty="0"/>
              <a:t>Shrish Kumar - Frontend Developer &amp; AI/ML Developer</a:t>
            </a:r>
          </a:p>
          <a:p>
            <a:r>
              <a:rPr lang="en-US" dirty="0"/>
              <a:t>B. Mahesh Raj - AI/ML Developer</a:t>
            </a:r>
          </a:p>
          <a:p>
            <a:r>
              <a:rPr lang="en-US" dirty="0"/>
              <a:t>Kishore </a:t>
            </a:r>
            <a:r>
              <a:rPr lang="en-US" dirty="0" err="1"/>
              <a:t>Kuttalam</a:t>
            </a:r>
            <a:r>
              <a:rPr lang="en-US" dirty="0"/>
              <a:t> R. - AI/ML Developer</a:t>
            </a:r>
          </a:p>
          <a:p>
            <a:r>
              <a:rPr lang="en-US" dirty="0" err="1"/>
              <a:t>Advaith</a:t>
            </a:r>
            <a:r>
              <a:rPr lang="en-US" dirty="0"/>
              <a:t> Sajeev - Full stack and AI/ML Developer</a:t>
            </a:r>
          </a:p>
          <a:p>
            <a:r>
              <a:rPr lang="en-US" dirty="0" err="1"/>
              <a:t>Sarath</a:t>
            </a:r>
            <a:r>
              <a:rPr lang="en-US" dirty="0"/>
              <a:t> Chandran - Backend Developer &amp; AI/ML Developer</a:t>
            </a:r>
          </a:p>
          <a:p>
            <a:endParaRPr lang="en-IN" dirty="0"/>
          </a:p>
        </p:txBody>
      </p:sp>
    </p:spTree>
    <p:extLst>
      <p:ext uri="{BB962C8B-B14F-4D97-AF65-F5344CB8AC3E}">
        <p14:creationId xmlns:p14="http://schemas.microsoft.com/office/powerpoint/2010/main" val="279408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C705-508F-AB8C-D5EE-B1CD3B62D65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5B922A2-D8BE-3863-7377-73AF1974B5FC}"/>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E137F34A-8A27-85C5-2E5D-2D7A42F20BCA}"/>
              </a:ext>
            </a:extLst>
          </p:cNvPr>
          <p:cNvSpPr/>
          <p:nvPr/>
        </p:nvSpPr>
        <p:spPr>
          <a:xfrm>
            <a:off x="4327664" y="2967335"/>
            <a:ext cx="353667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524095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359</TotalTime>
  <Words>496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AIGDT</vt:lpstr>
      <vt:lpstr>Arial</vt:lpstr>
      <vt:lpstr>Calibri</vt:lpstr>
      <vt:lpstr>Calibri Light</vt:lpstr>
      <vt:lpstr>Celestial</vt:lpstr>
      <vt:lpstr>DEEPFAKE DETECTION</vt:lpstr>
      <vt:lpstr>The problem statement</vt:lpstr>
      <vt:lpstr>Technical stack</vt:lpstr>
      <vt:lpstr>PowerPoint Presentation</vt:lpstr>
      <vt:lpstr>Key features</vt:lpstr>
      <vt:lpstr>AI Model DEVELOPMENT</vt:lpstr>
      <vt:lpstr>Results </vt:lpstr>
      <vt:lpstr>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DEEPFAKE DETECTION</dc:title>
  <dc:creator>Sharath C</dc:creator>
  <cp:lastModifiedBy>Shrish Kumar</cp:lastModifiedBy>
  <cp:revision>3</cp:revision>
  <dcterms:created xsi:type="dcterms:W3CDTF">2024-02-06T20:34:02Z</dcterms:created>
  <dcterms:modified xsi:type="dcterms:W3CDTF">2024-02-07T17:23:26Z</dcterms:modified>
</cp:coreProperties>
</file>