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3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6835" autoAdjust="0"/>
  </p:normalViewPr>
  <p:slideViewPr>
    <p:cSldViewPr snapToGrid="0">
      <p:cViewPr varScale="1">
        <p:scale>
          <a:sx n="101" d="100"/>
          <a:sy n="101" d="100"/>
        </p:scale>
        <p:origin x="4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tx1"/>
                </a:solidFill>
              </a:rPr>
              <a:t>Top 5 Users by</a:t>
            </a:r>
            <a:r>
              <a:rPr lang="en-US" b="1" baseline="0" dirty="0">
                <a:solidFill>
                  <a:schemeClr val="tx1"/>
                </a:solidFill>
              </a:rPr>
              <a:t> Location</a:t>
            </a:r>
            <a:endParaRPr lang="en-US" b="1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Order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c:spPr>
          <c:invertIfNegative val="0"/>
          <c:dLbls>
            <c:spPr>
              <a:solidFill>
                <a:schemeClr val="bg1">
                  <a:lumMod val="65000"/>
                  <a:alpha val="2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Chicago</c:v>
                </c:pt>
                <c:pt idx="1">
                  <c:v>Boston</c:v>
                </c:pt>
                <c:pt idx="2">
                  <c:v>New York</c:v>
                </c:pt>
                <c:pt idx="3">
                  <c:v>San Francisco</c:v>
                </c:pt>
                <c:pt idx="4">
                  <c:v>Seattle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15</c:v>
                </c:pt>
                <c:pt idx="1">
                  <c:v>14</c:v>
                </c:pt>
                <c:pt idx="2">
                  <c:v>12</c:v>
                </c:pt>
                <c:pt idx="3">
                  <c:v>10</c:v>
                </c:pt>
                <c:pt idx="4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3D-42C9-900A-31D782502B8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67778543"/>
        <c:axId val="1167768943"/>
      </c:barChart>
      <c:catAx>
        <c:axId val="11677785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7768943"/>
        <c:crosses val="autoZero"/>
        <c:auto val="1"/>
        <c:lblAlgn val="ctr"/>
        <c:lblOffset val="100"/>
        <c:noMultiLvlLbl val="0"/>
      </c:catAx>
      <c:valAx>
        <c:axId val="116776894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167778543"/>
        <c:crosses val="autoZero"/>
        <c:crossBetween val="between"/>
      </c:valAx>
      <c:spPr>
        <a:noFill/>
        <a:ln>
          <a:solidFill>
            <a:schemeClr val="accent6">
              <a:lumMod val="5000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tx1"/>
                </a:solidFill>
              </a:rPr>
              <a:t>Customer Rating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923884514435698"/>
          <c:y val="0.15793910480904708"/>
          <c:w val="0.77078156897054539"/>
          <c:h val="0.7612332695554466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Rating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3E5-4FE9-90A2-DBA2FFF4953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3E5-4FE9-90A2-DBA2FFF4953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3E5-4FE9-90A2-DBA2FFF4953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3E5-4FE9-90A2-DBA2FFF4953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3E5-4FE9-90A2-DBA2FFF49535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3E5-4FE9-90A2-DBA2FFF49535}"/>
              </c:ext>
            </c:extLst>
          </c:dPt>
          <c:dLbls>
            <c:dLbl>
              <c:idx val="0"/>
              <c:layout>
                <c:manualLayout>
                  <c:x val="3.0092592592592424E-2"/>
                  <c:y val="-0.1600297522130999"/>
                </c:manualLayout>
              </c:layout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3E5-4FE9-90A2-DBA2FFF49535}"/>
                </c:ext>
              </c:extLst>
            </c:dLbl>
            <c:dLbl>
              <c:idx val="1"/>
              <c:layout>
                <c:manualLayout>
                  <c:x val="7.870370370370354E-2"/>
                  <c:y val="0.15088519494377986"/>
                </c:manualLayout>
              </c:layout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3E5-4FE9-90A2-DBA2FFF49535}"/>
                </c:ext>
              </c:extLst>
            </c:dLbl>
            <c:dLbl>
              <c:idx val="2"/>
              <c:layout>
                <c:manualLayout>
                  <c:x val="-0.16203703703703703"/>
                  <c:y val="7.3156458154559942E-2"/>
                </c:manualLayout>
              </c:layout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3E5-4FE9-90A2-DBA2FFF49535}"/>
                </c:ext>
              </c:extLst>
            </c:dLbl>
            <c:dLbl>
              <c:idx val="3"/>
              <c:layout>
                <c:manualLayout>
                  <c:x val="-8.7962962962962965E-2"/>
                  <c:y val="-0.17603272743440984"/>
                </c:manualLayout>
              </c:layout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3E5-4FE9-90A2-DBA2FFF49535}"/>
                </c:ext>
              </c:extLst>
            </c:dLbl>
            <c:dLbl>
              <c:idx val="4"/>
              <c:layout>
                <c:manualLayout>
                  <c:x val="-6.018518518518521E-2"/>
                  <c:y val="-0.12573766245314991"/>
                </c:manualLayout>
              </c:layout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C3E5-4FE9-90A2-DBA2FFF49535}"/>
                </c:ext>
              </c:extLst>
            </c:dLbl>
            <c:dLbl>
              <c:idx val="5"/>
              <c:layout>
                <c:manualLayout>
                  <c:x val="-2.3148148148148147E-3"/>
                  <c:y val="-9.3731712010529919E-2"/>
                </c:manualLayout>
              </c:layout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C3E5-4FE9-90A2-DBA2FFF49535}"/>
                </c:ext>
              </c:extLst>
            </c:dLbl>
            <c:spPr>
              <a:solidFill>
                <a:srgbClr val="FFFFFF"/>
              </a:solidFill>
              <a:ln>
                <a:solidFill>
                  <a:srgbClr val="000000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Sheet1!$A$2:$A$7</c:f>
              <c:strCache>
                <c:ptCount val="6"/>
                <c:pt idx="0">
                  <c:v>Grilled Chicken</c:v>
                </c:pt>
                <c:pt idx="1">
                  <c:v>Spaghetti</c:v>
                </c:pt>
                <c:pt idx="2">
                  <c:v>Caesar Salad</c:v>
                </c:pt>
                <c:pt idx="3">
                  <c:v>Pancakes</c:v>
                </c:pt>
                <c:pt idx="4">
                  <c:v>Veggie Burger</c:v>
                </c:pt>
                <c:pt idx="5">
                  <c:v>Oatmeal</c:v>
                </c:pt>
              </c:strCache>
            </c:strRef>
          </c:cat>
          <c:val>
            <c:numRef>
              <c:f>Sheet1!$B$2:$B$7</c:f>
              <c:numCache>
                <c:formatCode>0</c:formatCode>
                <c:ptCount val="6"/>
                <c:pt idx="0">
                  <c:v>19.099999999999998</c:v>
                </c:pt>
                <c:pt idx="1">
                  <c:v>18.5</c:v>
                </c:pt>
                <c:pt idx="2">
                  <c:v>13.1</c:v>
                </c:pt>
                <c:pt idx="3">
                  <c:v>8.8000000000000007</c:v>
                </c:pt>
                <c:pt idx="4">
                  <c:v>8.6999999999999993</c:v>
                </c:pt>
                <c:pt idx="5">
                  <c:v>4.0999999999999996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62-4618-A782-B3E2ECF0C7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tx1"/>
                </a:solidFill>
              </a:rPr>
              <a:t>Total Orders By Age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Orders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accent6">
                  <a:lumMod val="50000"/>
                </a:schemeClr>
              </a:solidFill>
            </a:ln>
            <a:effectLst/>
          </c:spPr>
          <c:invertIfNegative val="0"/>
          <c:dLbls>
            <c:spPr>
              <a:solidFill>
                <a:schemeClr val="bg1">
                  <a:lumMod val="65000"/>
                  <a:alpha val="7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</c:f>
              <c:numCache>
                <c:formatCode>General</c:formatCode>
                <c:ptCount val="10"/>
                <c:pt idx="0">
                  <c:v>42</c:v>
                </c:pt>
                <c:pt idx="1">
                  <c:v>38</c:v>
                </c:pt>
                <c:pt idx="2">
                  <c:v>28</c:v>
                </c:pt>
                <c:pt idx="3">
                  <c:v>27</c:v>
                </c:pt>
                <c:pt idx="4">
                  <c:v>30</c:v>
                </c:pt>
                <c:pt idx="5">
                  <c:v>29</c:v>
                </c:pt>
                <c:pt idx="6">
                  <c:v>35</c:v>
                </c:pt>
                <c:pt idx="7">
                  <c:v>25</c:v>
                </c:pt>
                <c:pt idx="8">
                  <c:v>33</c:v>
                </c:pt>
                <c:pt idx="9">
                  <c:v>31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15</c:v>
                </c:pt>
                <c:pt idx="1">
                  <c:v>14</c:v>
                </c:pt>
                <c:pt idx="2">
                  <c:v>12</c:v>
                </c:pt>
                <c:pt idx="3">
                  <c:v>10</c:v>
                </c:pt>
                <c:pt idx="4">
                  <c:v>9</c:v>
                </c:pt>
                <c:pt idx="5">
                  <c:v>8</c:v>
                </c:pt>
                <c:pt idx="6">
                  <c:v>8</c:v>
                </c:pt>
                <c:pt idx="7">
                  <c:v>7</c:v>
                </c:pt>
                <c:pt idx="8">
                  <c:v>6</c:v>
                </c:pt>
                <c:pt idx="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73-442E-B411-EBB3594667D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49367455"/>
        <c:axId val="49350175"/>
      </c:barChart>
      <c:catAx>
        <c:axId val="49367455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350175"/>
        <c:crosses val="autoZero"/>
        <c:auto val="1"/>
        <c:lblAlgn val="ctr"/>
        <c:lblOffset val="100"/>
        <c:noMultiLvlLbl val="0"/>
      </c:catAx>
      <c:valAx>
        <c:axId val="49350175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493674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tx1"/>
                </a:solidFill>
              </a:rPr>
              <a:t>Total Cooking Session by Dished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Total Coocking Count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EA2-4410-A379-095D5AB1FC71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EA2-4410-A379-095D5AB1FC71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EA2-4410-A379-095D5AB1FC71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EA2-4410-A379-095D5AB1FC71}"/>
              </c:ext>
            </c:extLst>
          </c:dPt>
          <c:dPt>
            <c:idx val="4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FEA2-4410-A379-095D5AB1FC71}"/>
              </c:ext>
            </c:extLst>
          </c:dPt>
          <c:dPt>
            <c:idx val="5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FEA2-4410-A379-095D5AB1FC71}"/>
              </c:ext>
            </c:extLst>
          </c:dPt>
          <c:dLbls>
            <c:dLbl>
              <c:idx val="0"/>
              <c:layout>
                <c:manualLayout>
                  <c:x val="7.1632545187324342E-2"/>
                  <c:y val="-0.17525924823006681"/>
                </c:manualLayout>
              </c:layout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EA2-4410-A379-095D5AB1FC71}"/>
                </c:ext>
              </c:extLst>
            </c:dLbl>
            <c:dLbl>
              <c:idx val="1"/>
              <c:layout>
                <c:manualLayout>
                  <c:x val="6.9074240002062665E-2"/>
                  <c:y val="0.16142299179085101"/>
                </c:manualLayout>
              </c:layout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EA2-4410-A379-095D5AB1FC71}"/>
                </c:ext>
              </c:extLst>
            </c:dLbl>
            <c:dLbl>
              <c:idx val="2"/>
              <c:layout>
                <c:manualLayout>
                  <c:x val="-0.10489051259572503"/>
                  <c:y val="9.2241709594772001E-2"/>
                </c:manualLayout>
              </c:layout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EA2-4410-A379-095D5AB1FC71}"/>
                </c:ext>
              </c:extLst>
            </c:dLbl>
            <c:dLbl>
              <c:idx val="3"/>
              <c:layout>
                <c:manualLayout>
                  <c:x val="-0.10233220741046339"/>
                  <c:y val="1.3836256439215801E-2"/>
                </c:manualLayout>
              </c:layout>
              <c:spPr>
                <a:solidFill>
                  <a:schemeClr val="bg1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EA2-4410-A379-095D5AB1FC71}"/>
                </c:ext>
              </c:extLst>
            </c:dLbl>
            <c:dLbl>
              <c:idx val="4"/>
              <c:layout>
                <c:manualLayout>
                  <c:x val="-9.7215597039940177E-2"/>
                  <c:y val="-8.3017538635294805E-2"/>
                </c:manualLayout>
              </c:layout>
              <c:spPr>
                <a:solidFill>
                  <a:schemeClr val="bg1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EA2-4410-A379-095D5AB1FC71}"/>
                </c:ext>
              </c:extLst>
            </c:dLbl>
            <c:dLbl>
              <c:idx val="5"/>
              <c:layout>
                <c:manualLayout>
                  <c:x val="-1.2791525926307919E-2"/>
                  <c:y val="-0.15219882083137382"/>
                </c:manualLayout>
              </c:layout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FEA2-4410-A379-095D5AB1FC71}"/>
                </c:ext>
              </c:extLst>
            </c:dLbl>
            <c:spPr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Grilled Chicken</c:v>
                </c:pt>
                <c:pt idx="1">
                  <c:v>Spaghetti</c:v>
                </c:pt>
                <c:pt idx="2">
                  <c:v>Caesar Salad</c:v>
                </c:pt>
                <c:pt idx="3">
                  <c:v>Veggie Burger</c:v>
                </c:pt>
                <c:pt idx="4">
                  <c:v>Pancakes</c:v>
                </c:pt>
                <c:pt idx="5">
                  <c:v>Oatmeal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</c:v>
                </c:pt>
                <c:pt idx="1">
                  <c:v>4</c:v>
                </c:pt>
                <c:pt idx="2">
                  <c:v>3</c:v>
                </c:pt>
                <c:pt idx="3">
                  <c:v>2</c:v>
                </c:pt>
                <c:pt idx="4">
                  <c:v>2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FEA2-4410-A379-095D5AB1FC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1.5349831111569501E-2"/>
          <c:y val="0.25605790164636927"/>
          <c:w val="0.27617186492793233"/>
          <c:h val="0.6342256689793672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tx1"/>
                </a:solidFill>
              </a:rPr>
              <a:t>Total Cooking Session by Meal</a:t>
            </a:r>
            <a:r>
              <a:rPr lang="en-US" b="1" baseline="0" dirty="0">
                <a:solidFill>
                  <a:schemeClr val="tx1"/>
                </a:solidFill>
              </a:rPr>
              <a:t> Type</a:t>
            </a:r>
            <a:endParaRPr lang="en-US" b="1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Total Coocking Count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397-4732-AB66-C353FFA4A065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397-4732-AB66-C353FFA4A065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397-4732-AB66-C353FFA4A065}"/>
              </c:ext>
            </c:extLst>
          </c:dPt>
          <c:dLbls>
            <c:dLbl>
              <c:idx val="0"/>
              <c:layout>
                <c:manualLayout>
                  <c:x val="7.6749155557847601E-2"/>
                  <c:y val="-0.14758673535163522"/>
                </c:manualLayout>
              </c:layout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397-4732-AB66-C353FFA4A065}"/>
                </c:ext>
              </c:extLst>
            </c:dLbl>
            <c:dLbl>
              <c:idx val="1"/>
              <c:layout>
                <c:manualLayout>
                  <c:x val="9.7215597039940177E-2"/>
                  <c:y val="0.14297464987189659"/>
                </c:manualLayout>
              </c:layout>
              <c:spPr>
                <a:solidFill>
                  <a:schemeClr val="bg1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397-4732-AB66-C353FFA4A065}"/>
                </c:ext>
              </c:extLst>
            </c:dLbl>
            <c:dLbl>
              <c:idx val="2"/>
              <c:layout>
                <c:manualLayout>
                  <c:x val="-2.046644148209267E-2"/>
                  <c:y val="-0.21215593206797562"/>
                </c:manualLayout>
              </c:layout>
              <c:spPr>
                <a:solidFill>
                  <a:schemeClr val="bg1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397-4732-AB66-C353FFA4A065}"/>
                </c:ext>
              </c:extLst>
            </c:dLbl>
            <c:spPr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Breakfast</c:v>
                </c:pt>
                <c:pt idx="1">
                  <c:v>Dinner</c:v>
                </c:pt>
                <c:pt idx="2">
                  <c:v>Lunch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8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397-4732-AB66-C353FFA4A0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62" b="1" i="0" u="none" strike="noStrike" baseline="0" dirty="0">
                <a:solidFill>
                  <a:schemeClr val="tx1"/>
                </a:solidFill>
              </a:rPr>
              <a:t>Revenue Analysis of Orders by Status</a:t>
            </a:r>
            <a:endParaRPr lang="en-US" b="1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Canceled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c:spPr>
          <c:invertIfNegative val="0"/>
          <c:dLbls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$12.5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2486-4F4F-B052-9DCF9E215302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/>
                      <a:t>$11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2486-4F4F-B052-9DCF9E21530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</c:f>
              <c:numCache>
                <c:formatCode>d\-mmm\-yy</c:formatCode>
                <c:ptCount val="8"/>
                <c:pt idx="0">
                  <c:v>45627</c:v>
                </c:pt>
                <c:pt idx="1">
                  <c:v>45634</c:v>
                </c:pt>
                <c:pt idx="2">
                  <c:v>45630</c:v>
                </c:pt>
                <c:pt idx="3">
                  <c:v>45629</c:v>
                </c:pt>
                <c:pt idx="4">
                  <c:v>45633</c:v>
                </c:pt>
                <c:pt idx="5">
                  <c:v>45632</c:v>
                </c:pt>
                <c:pt idx="6">
                  <c:v>45628</c:v>
                </c:pt>
                <c:pt idx="7">
                  <c:v>45631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2" formatCode="&quot;$&quot;#,##0">
                  <c:v>11</c:v>
                </c:pt>
                <c:pt idx="6" formatCode="&quot;$&quot;#,##0">
                  <c:v>12.5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59-46A2-BD90-CAD111D2DB8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Completed</c:v>
                </c:pt>
              </c:strCache>
            </c:strRef>
          </c:tx>
          <c:spPr>
            <a:solidFill>
              <a:srgbClr val="00B05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</c:f>
              <c:numCache>
                <c:formatCode>d\-mmm\-yy</c:formatCode>
                <c:ptCount val="8"/>
                <c:pt idx="0">
                  <c:v>45627</c:v>
                </c:pt>
                <c:pt idx="1">
                  <c:v>45634</c:v>
                </c:pt>
                <c:pt idx="2">
                  <c:v>45630</c:v>
                </c:pt>
                <c:pt idx="3">
                  <c:v>45629</c:v>
                </c:pt>
                <c:pt idx="4">
                  <c:v>45633</c:v>
                </c:pt>
                <c:pt idx="5">
                  <c:v>45632</c:v>
                </c:pt>
                <c:pt idx="6">
                  <c:v>45628</c:v>
                </c:pt>
                <c:pt idx="7">
                  <c:v>45631</c:v>
                </c:pt>
              </c:numCache>
            </c:numRef>
          </c:cat>
          <c:val>
            <c:numRef>
              <c:f>Sheet1!$C$2:$C$9</c:f>
              <c:numCache>
                <c:formatCode>"$"#,##0</c:formatCode>
                <c:ptCount val="8"/>
                <c:pt idx="0">
                  <c:v>25</c:v>
                </c:pt>
                <c:pt idx="1">
                  <c:v>25</c:v>
                </c:pt>
                <c:pt idx="2">
                  <c:v>13.5</c:v>
                </c:pt>
                <c:pt idx="3">
                  <c:v>23</c:v>
                </c:pt>
                <c:pt idx="4">
                  <c:v>22</c:v>
                </c:pt>
                <c:pt idx="5">
                  <c:v>21</c:v>
                </c:pt>
                <c:pt idx="6">
                  <c:v>8</c:v>
                </c:pt>
                <c:pt idx="7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759-46A2-BD90-CAD111D2DB8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0310031"/>
        <c:axId val="50293231"/>
      </c:barChart>
      <c:dateAx>
        <c:axId val="50310031"/>
        <c:scaling>
          <c:orientation val="minMax"/>
        </c:scaling>
        <c:delete val="0"/>
        <c:axPos val="b"/>
        <c:numFmt formatCode="d\-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293231"/>
        <c:crosses val="autoZero"/>
        <c:auto val="1"/>
        <c:lblOffset val="100"/>
        <c:baseTimeUnit val="days"/>
      </c:dateAx>
      <c:valAx>
        <c:axId val="50293231"/>
        <c:scaling>
          <c:orientation val="minMax"/>
        </c:scaling>
        <c:delete val="1"/>
        <c:axPos val="l"/>
        <c:numFmt formatCode="&quot;$&quot;#,##0" sourceLinked="1"/>
        <c:majorTickMark val="none"/>
        <c:minorTickMark val="none"/>
        <c:tickLblPos val="nextTo"/>
        <c:crossAx val="503100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987123-20B0-4EB6-B9A4-F0077DB650F7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FB4EB-6D93-4379-AB06-718190980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931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 have analyzed the user base by location to identify the top 5 users from each region.</a:t>
            </a:r>
            <a:endParaRPr lang="en-US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Among the popular dishes, Grilled Chicken &amp; Spaghetti received the highest average rating of 19 stars, indicating high user satisfaction. In contrast, Oatmeal received a lower rating of 4 stars, which suggests areas for improvement.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5FB4EB-6D93-4379-AB06-7181909803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226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IN" dirty="0"/>
              <a:t>Demographic Analysis of user’s age , meal type and total cooking session’s</a:t>
            </a:r>
          </a:p>
          <a:p>
            <a:r>
              <a:rPr lang="en-US" dirty="0"/>
              <a:t>The age of 42 has the highest no of order of 15</a:t>
            </a:r>
          </a:p>
          <a:p>
            <a:r>
              <a:rPr lang="en-US" dirty="0"/>
              <a:t>Dinner showed higher order volumes compared to lunch.</a:t>
            </a:r>
          </a:p>
          <a:p>
            <a:r>
              <a:rPr lang="en-US" dirty="0"/>
              <a:t>In total cooking session grilled chicken and spaghetti turned out to be more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5FB4EB-6D93-4379-AB06-7181909803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624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Overall the above is the Revenue Analysis, in the  total order’s of  16 orders 2 where cancelled.</a:t>
            </a:r>
          </a:p>
          <a:p>
            <a:r>
              <a:rPr lang="en-IN" dirty="0"/>
              <a:t>The total revenue generated by 14 order’s is  $180</a:t>
            </a:r>
          </a:p>
          <a:p>
            <a:r>
              <a:rPr lang="en-IN" dirty="0"/>
              <a:t>The Cancellation Loss or 2 order’s Is $23.5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5FB4EB-6D93-4379-AB06-7181909803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33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8E770-44AE-47D5-B4B1-71BEC9A9D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63960"/>
            <a:ext cx="9456049" cy="3594112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A91C7-81A9-46F3-B0F4-D9AB88085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667581"/>
            <a:ext cx="9456049" cy="1197387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648C8-9681-4994-B52A-1A8BC791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102693"/>
            <a:ext cx="2743200" cy="365125"/>
          </a:xfrm>
        </p:spPr>
        <p:txBody>
          <a:bodyPr/>
          <a:lstStyle/>
          <a:p>
            <a:fld id="{AE3425CA-4B9D-4420-BB9E-C250DB30E421}" type="datetime1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7F203-CB10-488B-82DC-9D0571A5E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B2E9B-C8B7-4716-9D05-265A04246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D8031-DD67-43C6-94A0-646636C95560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140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3C3B3-C67F-4C48-A663-EF010429E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C4B3F-B3CB-4CF0-AEC8-1893A6A27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6D005-2B71-4325-A646-A2278C3A2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B861-3779-4E37-8DF0-E9EB3EA96210}" type="datetime1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56B01-AE16-42EF-B970-5CAF0C891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F9BE2-24F4-4F83-8E64-4307C979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823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601120-856A-4F01-B7C1-D87A1E5F8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874324" y="552782"/>
            <a:ext cx="2620891" cy="52947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62358-C84C-4947-B826-FF738422E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52782"/>
            <a:ext cx="6803155" cy="52947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71139-AA1A-46DB-B793-17FB8E6E8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8388-E864-4553-9937-AE9FC5E50CFC}" type="datetime1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E06F6-0FE2-40FB-BFEE-010C22293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A7B1B-13A1-41BA-B924-FD11450C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001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2B9A-9384-46B2-8B4F-B9C2035CA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3CF4-CD0B-4F3C-A1CE-1BA3EFDEE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DE659-17B0-4F70-8F1C-93BF4DB64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1E1E-C50D-4FD4-8B1E-ECD78340D9AB}" type="datetime1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B0750-AB4E-4FCF-9B52-BC954760B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66B99-C716-4464-B695-623F4C5A9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847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2233A-AD59-4FB1-A1CA-AABFAE040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782"/>
            <a:ext cx="9538428" cy="371441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56964-650B-4E87-9541-0E659DEC0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9" y="4672584"/>
            <a:ext cx="9538428" cy="1143802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1BB50-DF4A-47B5-A3AD-18712A3AD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3AFB-9E54-459E-8C6D-0913AC3BA5D7}" type="datetime1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F59B3-D1B8-4A51-AD6E-868C5BF6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CA779-6272-4A15-A566-20C4E9A60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B86E8F-91EA-4626-BCA8-3B4973C7C9D6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231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52A00-5BBD-436C-BB6D-CE650FC46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3"/>
            <a:ext cx="9683871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B3E2E-F3C4-4CDD-9138-86AE7A1B5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1248" y="2108362"/>
            <a:ext cx="4507926" cy="372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95CD01-B639-46B6-B53D-18FE1E39A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99171" y="2108362"/>
            <a:ext cx="4825948" cy="372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E34C3-86AC-48F9-92A4-F17BFAF9E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44B6-0CA7-46BA-A00B-1E68E5C3ED0C}" type="datetime1">
              <a:rPr lang="en-US" smtClean="0"/>
              <a:t>12/24/2024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D6A29-C51F-4654-82AD-04056FA6C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1EEB6-57E6-40E7-9702-1D5999B5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29C81A-4806-44FF-99D8-13A65B2D066F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8DDCF9-5353-4B5F-8565-8C27F795A4BF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781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0D1A9-BF08-4C6D-805E-244B234EE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7784"/>
            <a:ext cx="943957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0C1D8-0907-4FDB-BFAD-36E14AF98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114185"/>
            <a:ext cx="4438887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A4441-5FC3-4F86-8ADE-ED90424DB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1248" y="2900451"/>
            <a:ext cx="4438887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CEB34D-DB36-47E0-AE2C-FBEBA2720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95090" y="2114185"/>
            <a:ext cx="4485728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056219-D498-410D-8F2C-03045AE48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95090" y="2900451"/>
            <a:ext cx="4485730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8DC9AD-F6B8-44D0-8169-84553C1F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F549-537C-41EC-B9CC-5B6A9AC2A6A7}" type="datetime1">
              <a:rPr lang="en-US" smtClean="0"/>
              <a:t>12/24/2024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9985ED-7382-4F00-845D-4F27841B5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A2CC25-9EC7-4706-9BD4-5E20C4B33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DBC7D26-1B30-46B8-8221-09886FA3D030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186A75-E140-4995-A8BB-89B5ACE678D2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775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221C2-B85F-435F-8DF3-C714A5472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99FE38-24D5-4D5F-A92E-E4F8B23FB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8D56-3D0E-48B8-8218-1F3A06A96C62}" type="datetime1">
              <a:rPr lang="en-US" smtClean="0"/>
              <a:t>12/24/2024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9DF69-BE29-4038-9744-17BFC57B8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B9496F-64EC-46E7-97F0-BCB7E79F8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978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9F19E0-8FE3-45E8-A227-D74EEF1A6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309E-27D4-401F-A74A-DEA16C7B51DC}" type="datetime1">
              <a:rPr lang="en-US" smtClean="0"/>
              <a:t>12/24/2024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B1926-56F3-40BC-A03F-62B969419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FE2B6-07A4-4AA0-9BCE-204E13DA4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894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6266A-CB24-44C5-B2E8-01142084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9283"/>
            <a:ext cx="4603963" cy="2572489"/>
          </a:xfrm>
        </p:spPr>
        <p:txBody>
          <a:bodyPr anchor="ctr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9DBD1-7133-47A5-A771-2CEA1853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0796" y="549283"/>
            <a:ext cx="4455517" cy="53197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A729F-B24D-424E-B067-003B0601F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8" y="3296498"/>
            <a:ext cx="4603963" cy="2572489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A7323-5497-426C-9DD9-3CF69E88E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2B81-2BC3-42D7-B67D-05C685AA80AD}" type="datetime1">
              <a:rPr lang="en-US" smtClean="0"/>
              <a:t>12/24/2024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D7667-4D25-40AF-9D6D-FCB2C21E8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50918-EDF8-47A5-BEA8-AC9A7A153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515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C5D2B-FAFB-4BC9-A917-610FDCD0B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782"/>
            <a:ext cx="4608576" cy="2569464"/>
          </a:xfr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26A694-5302-42BE-8A7A-6007C10F8F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25952" y="552783"/>
            <a:ext cx="4663440" cy="530826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4481C-81D6-4329-8203-70B3FCC3F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9" y="3300984"/>
            <a:ext cx="4608576" cy="2569464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D6C12-26C4-4DF7-B013-56D0849AC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8F2B-E487-4905-B553-FB649F2B6F23}" type="datetime1">
              <a:rPr lang="en-US" smtClean="0"/>
              <a:t>12/24/2024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2F307-FB97-40EC-8517-E6F351B3D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1B397-305A-42B7-A763-829634B93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145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4BD48A-4D17-4225-AC4D-67B4C686C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2"/>
            <a:ext cx="9489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14A2B-77AF-4E51-B0C1-0D361EF81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096199"/>
            <a:ext cx="9489000" cy="3747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9C2F5-57CA-4152-A766-8F877538F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1248" y="61026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cap="all" spc="3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EF7C3A7-D6F6-4D38-A7C3-B72967BB81A6}" type="datetime1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25FB5-D02B-4BB9-8B8B-D1A11CFE8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4260" y="24276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244FF-6F88-4090-A77F-499DF9AAE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5546" y="5878515"/>
            <a:ext cx="952229" cy="420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3200" b="1" kern="1200" cap="all" spc="3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94AEDE-F25F-43E6-A2C4-7FFF41074990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793C08-EF4C-422B-A728-6C717C47DF6F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825BC6-56A8-46DE-8037-A9A577624B0D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180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ain Frame">
            <a:extLst>
              <a:ext uri="{FF2B5EF4-FFF2-40B4-BE49-F238E27FC236}">
                <a16:creationId xmlns:a16="http://schemas.microsoft.com/office/drawing/2014/main" id="{9502469D-C562-48E3-ABA2-3CFA55C52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60546" y="334928"/>
            <a:ext cx="6263710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AD96D1-F9DF-5492-42DC-7619F8E79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2502" y="663960"/>
            <a:ext cx="4481500" cy="3509902"/>
          </a:xfrm>
        </p:spPr>
        <p:txBody>
          <a:bodyPr>
            <a:normAutofit/>
          </a:bodyPr>
          <a:lstStyle/>
          <a:p>
            <a:r>
              <a:rPr lang="en-US" sz="3800"/>
              <a:t>End-to-End Analysis of User Behavior, Orders, and Cooking Sessions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8F8116-2AB0-C030-7924-AF96CF1174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07733" y="4843713"/>
            <a:ext cx="4475229" cy="1034782"/>
          </a:xfrm>
        </p:spPr>
        <p:txBody>
          <a:bodyPr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700" dirty="0"/>
              <a:t>Understanding the Connections Between User Demographics, Dish Preferences, and Session Ratings</a:t>
            </a:r>
          </a:p>
        </p:txBody>
      </p:sp>
      <p:pic>
        <p:nvPicPr>
          <p:cNvPr id="6" name="Picture 5" descr="A blue circle with white text&#10;&#10;Description automatically generated">
            <a:extLst>
              <a:ext uri="{FF2B5EF4-FFF2-40B4-BE49-F238E27FC236}">
                <a16:creationId xmlns:a16="http://schemas.microsoft.com/office/drawing/2014/main" id="{E6535690-16D9-2DED-67D4-2DA3187180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335" y="2054229"/>
            <a:ext cx="2923456" cy="2749541"/>
          </a:xfrm>
          <a:prstGeom prst="rect">
            <a:avLst/>
          </a:prstGeom>
        </p:spPr>
      </p:pic>
      <p:cxnSp>
        <p:nvCxnSpPr>
          <p:cNvPr id="28" name="Main Vertical Connector">
            <a:extLst>
              <a:ext uri="{FF2B5EF4-FFF2-40B4-BE49-F238E27FC236}">
                <a16:creationId xmlns:a16="http://schemas.microsoft.com/office/drawing/2014/main" id="{6D4C177C-581F-4CC8-A686-0B6D25DC6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FCB2E8B-F8CC-4CF1-9D6C-B01F64C8D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62600" y="4508787"/>
            <a:ext cx="518609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Main Horizontal Connector">
            <a:extLst>
              <a:ext uri="{FF2B5EF4-FFF2-40B4-BE49-F238E27FC236}">
                <a16:creationId xmlns:a16="http://schemas.microsoft.com/office/drawing/2014/main" id="{05B8EA5E-9C54-40D2-A319-5533E7D50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60546" y="6047437"/>
            <a:ext cx="51881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412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D02C6EF-6BD1-88E8-CCD7-09FAF532ED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4431354"/>
              </p:ext>
            </p:extLst>
          </p:nvPr>
        </p:nvGraphicFramePr>
        <p:xfrm>
          <a:off x="394585" y="358160"/>
          <a:ext cx="5368262" cy="56917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89C3FBF8-2E1F-5457-DD2A-F419FCD796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9007777"/>
              </p:ext>
            </p:extLst>
          </p:nvPr>
        </p:nvGraphicFramePr>
        <p:xfrm>
          <a:off x="5762848" y="426434"/>
          <a:ext cx="5486400" cy="55552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155047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F15F80D8-2DF5-00A0-1585-D7FCE29A3A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1800493"/>
              </p:ext>
            </p:extLst>
          </p:nvPr>
        </p:nvGraphicFramePr>
        <p:xfrm>
          <a:off x="435934" y="368793"/>
          <a:ext cx="5968409" cy="56704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113D7E1A-FDE6-8763-AC0F-B5D0274C61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9564192"/>
              </p:ext>
            </p:extLst>
          </p:nvPr>
        </p:nvGraphicFramePr>
        <p:xfrm>
          <a:off x="6404344" y="3122428"/>
          <a:ext cx="4964224" cy="27536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F088A4E7-A55B-E7D4-CA68-6EBC471D71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3784349"/>
              </p:ext>
            </p:extLst>
          </p:nvPr>
        </p:nvGraphicFramePr>
        <p:xfrm>
          <a:off x="6404344" y="368793"/>
          <a:ext cx="4964224" cy="27536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42DA96F-340B-3E02-29D8-556AFE1BFD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943111"/>
              </p:ext>
            </p:extLst>
          </p:nvPr>
        </p:nvGraphicFramePr>
        <p:xfrm>
          <a:off x="4047649" y="1136645"/>
          <a:ext cx="2184400" cy="121793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466614647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3590814008"/>
                    </a:ext>
                  </a:extLst>
                </a:gridCol>
              </a:tblGrid>
              <a:tr h="1587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Time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Total Order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7126405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PM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810422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PM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373677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PM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058138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AM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1656989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 PM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435993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AM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3883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4190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FC4A28-F30E-B7F1-DE9B-A866A428DD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702ED4-F35C-BB11-3C56-EB203BAFA619}"/>
              </a:ext>
            </a:extLst>
          </p:cNvPr>
          <p:cNvSpPr txBox="1"/>
          <p:nvPr/>
        </p:nvSpPr>
        <p:spPr>
          <a:xfrm>
            <a:off x="3829050" y="418444"/>
            <a:ext cx="3502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Total Revenue</a:t>
            </a:r>
          </a:p>
          <a:p>
            <a:pPr algn="ctr"/>
            <a:r>
              <a:rPr lang="en-US" sz="3600" b="1" dirty="0">
                <a:solidFill>
                  <a:srgbClr val="00B050"/>
                </a:solidFill>
              </a:rPr>
              <a:t>$180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ADE80C-E827-9AD2-28E3-F29928F11D91}"/>
              </a:ext>
            </a:extLst>
          </p:cNvPr>
          <p:cNvSpPr txBox="1"/>
          <p:nvPr/>
        </p:nvSpPr>
        <p:spPr>
          <a:xfrm>
            <a:off x="300990" y="445770"/>
            <a:ext cx="3528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Total Orders</a:t>
            </a:r>
          </a:p>
          <a:p>
            <a:pPr algn="ctr"/>
            <a:r>
              <a:rPr lang="en-US" sz="3600" b="1" dirty="0"/>
              <a:t>16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00806C-5B1D-80F2-4BCF-6630813F03ED}"/>
              </a:ext>
            </a:extLst>
          </p:cNvPr>
          <p:cNvSpPr txBox="1"/>
          <p:nvPr/>
        </p:nvSpPr>
        <p:spPr>
          <a:xfrm>
            <a:off x="7104888" y="445770"/>
            <a:ext cx="3502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Total Cancelled Orders</a:t>
            </a:r>
          </a:p>
          <a:p>
            <a:pPr algn="ctr"/>
            <a:r>
              <a:rPr lang="en-US" sz="3600" b="1" dirty="0">
                <a:solidFill>
                  <a:schemeClr val="accent2"/>
                </a:solidFill>
              </a:rPr>
              <a:t>2, ($23.5)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3AC07C7B-A7E4-0904-582F-224877783E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160800"/>
              </p:ext>
            </p:extLst>
          </p:nvPr>
        </p:nvGraphicFramePr>
        <p:xfrm>
          <a:off x="808990" y="1369101"/>
          <a:ext cx="9798050" cy="46087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73903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6B87D33-2513-479D-4F35-EDD2E6FC02E3}"/>
              </a:ext>
            </a:extLst>
          </p:cNvPr>
          <p:cNvSpPr/>
          <p:nvPr/>
        </p:nvSpPr>
        <p:spPr>
          <a:xfrm>
            <a:off x="365760" y="2240280"/>
            <a:ext cx="10355580" cy="12687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Thank You 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989E40-03A9-42DF-139C-3E6700329DFA}"/>
              </a:ext>
            </a:extLst>
          </p:cNvPr>
          <p:cNvSpPr/>
          <p:nvPr/>
        </p:nvSpPr>
        <p:spPr>
          <a:xfrm>
            <a:off x="706296" y="3164138"/>
            <a:ext cx="1961230" cy="2648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Advaith U</a:t>
            </a:r>
          </a:p>
        </p:txBody>
      </p:sp>
    </p:spTree>
    <p:extLst>
      <p:ext uri="{BB962C8B-B14F-4D97-AF65-F5344CB8AC3E}">
        <p14:creationId xmlns:p14="http://schemas.microsoft.com/office/powerpoint/2010/main" val="3418227152"/>
      </p:ext>
    </p:extLst>
  </p:cSld>
  <p:clrMapOvr>
    <a:masterClrMapping/>
  </p:clrMapOvr>
</p:sld>
</file>

<file path=ppt/theme/theme1.xml><?xml version="1.0" encoding="utf-8"?>
<a:theme xmlns:a="http://schemas.openxmlformats.org/drawingml/2006/main" name="MimeoVTI">
  <a:themeElements>
    <a:clrScheme name="AnalogousFromRegularSeed_2SEEDS">
      <a:dk1>
        <a:srgbClr val="000000"/>
      </a:dk1>
      <a:lt1>
        <a:srgbClr val="FFFFFF"/>
      </a:lt1>
      <a:dk2>
        <a:srgbClr val="32271C"/>
      </a:dk2>
      <a:lt2>
        <a:srgbClr val="F0F2F3"/>
      </a:lt2>
      <a:accent1>
        <a:srgbClr val="D55B17"/>
      </a:accent1>
      <a:accent2>
        <a:srgbClr val="E72935"/>
      </a:accent2>
      <a:accent3>
        <a:srgbClr val="C39F23"/>
      </a:accent3>
      <a:accent4>
        <a:srgbClr val="13B3AD"/>
      </a:accent4>
      <a:accent5>
        <a:srgbClr val="299FE7"/>
      </a:accent5>
      <a:accent6>
        <a:srgbClr val="2247D7"/>
      </a:accent6>
      <a:hlink>
        <a:srgbClr val="3F91BF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meoVTI" id="{63E3BFD8-7F9C-46D1-A4F3-04054403C108}" vid="{C505C190-EE38-45FD-8294-6454536D04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300</Words>
  <Application>Microsoft Office PowerPoint</Application>
  <PresentationFormat>Widescreen</PresentationFormat>
  <Paragraphs>59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Arial</vt:lpstr>
      <vt:lpstr>Elephant</vt:lpstr>
      <vt:lpstr>Univers Condensed</vt:lpstr>
      <vt:lpstr>MimeoVTI</vt:lpstr>
      <vt:lpstr>End-to-End Analysis of User Behavior, Orders, and Cooking Sessions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Sibgath, Sayed</dc:creator>
  <cp:lastModifiedBy>Advaith Uthaman</cp:lastModifiedBy>
  <cp:revision>6</cp:revision>
  <dcterms:created xsi:type="dcterms:W3CDTF">2024-12-23T15:28:53Z</dcterms:created>
  <dcterms:modified xsi:type="dcterms:W3CDTF">2024-12-24T03:20:32Z</dcterms:modified>
</cp:coreProperties>
</file>