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70" r:id="rId3"/>
    <p:sldId id="271" r:id="rId4"/>
    <p:sldId id="272" r:id="rId5"/>
    <p:sldId id="273" r:id="rId6"/>
    <p:sldId id="261" r:id="rId7"/>
    <p:sldId id="262" r:id="rId8"/>
    <p:sldId id="263" r:id="rId9"/>
    <p:sldId id="264" r:id="rId10"/>
    <p:sldId id="265" r:id="rId11"/>
    <p:sldId id="268" r:id="rId12"/>
    <p:sldId id="269" r:id="rId13"/>
    <p:sldId id="274" r:id="rId14"/>
    <p:sldId id="257" r:id="rId15"/>
    <p:sldId id="258" r:id="rId16"/>
    <p:sldId id="275" r:id="rId17"/>
    <p:sldId id="260" r:id="rId18"/>
    <p:sldId id="276" r:id="rId19"/>
    <p:sldId id="277" r:id="rId20"/>
    <p:sldId id="278" r:id="rId21"/>
    <p:sldId id="279" r:id="rId22"/>
    <p:sldId id="280" r:id="rId23"/>
    <p:sldId id="281"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FACC4-B53F-47A0-B908-7DCE562505F5}" type="doc">
      <dgm:prSet loTypeId="urn:diagrams.loki3.com/BracketList" loCatId="list" qsTypeId="urn:microsoft.com/office/officeart/2005/8/quickstyle/simple3" qsCatId="simple" csTypeId="urn:microsoft.com/office/officeart/2005/8/colors/accent0_1" csCatId="mainScheme" phldr="1"/>
      <dgm:spPr/>
      <dgm:t>
        <a:bodyPr/>
        <a:lstStyle/>
        <a:p>
          <a:endParaRPr lang="en-IN"/>
        </a:p>
      </dgm:t>
    </dgm:pt>
    <dgm:pt modelId="{1839ABBE-F160-42D7-97CC-34E21089E831}">
      <dgm:prSet/>
      <dgm:spPr/>
      <dgm:t>
        <a:bodyPr/>
        <a:lstStyle/>
        <a:p>
          <a:r>
            <a:rPr lang="en-IN" b="1" i="0" dirty="0"/>
            <a:t>Stop High Risk Loans</a:t>
          </a:r>
          <a:endParaRPr lang="en-IN" dirty="0"/>
        </a:p>
      </dgm:t>
    </dgm:pt>
    <dgm:pt modelId="{2BAF20BA-79D3-4E75-8B25-FEAEEE455D50}" type="parTrans" cxnId="{9CDF880C-A41A-4EA1-8F1F-377439E5B44A}">
      <dgm:prSet/>
      <dgm:spPr/>
      <dgm:t>
        <a:bodyPr/>
        <a:lstStyle/>
        <a:p>
          <a:endParaRPr lang="en-IN"/>
        </a:p>
      </dgm:t>
    </dgm:pt>
    <dgm:pt modelId="{19FD6A63-BAB2-4974-97FB-A10665515364}" type="sibTrans" cxnId="{9CDF880C-A41A-4EA1-8F1F-377439E5B44A}">
      <dgm:prSet/>
      <dgm:spPr/>
      <dgm:t>
        <a:bodyPr/>
        <a:lstStyle/>
        <a:p>
          <a:endParaRPr lang="en-IN"/>
        </a:p>
      </dgm:t>
    </dgm:pt>
    <dgm:pt modelId="{5266D7FF-5E6E-41B0-8139-11EC0E467339}">
      <dgm:prSet/>
      <dgm:spPr/>
      <dgm:t>
        <a:bodyPr/>
        <a:lstStyle/>
        <a:p>
          <a:r>
            <a:rPr lang="en-IN" b="0" i="0" dirty="0" err="1"/>
            <a:t>pub_rec_bankruptcy</a:t>
          </a:r>
          <a:r>
            <a:rPr lang="en-IN" b="0" i="0" dirty="0"/>
            <a:t> = 2</a:t>
          </a:r>
          <a:endParaRPr lang="en-IN" dirty="0"/>
        </a:p>
      </dgm:t>
    </dgm:pt>
    <dgm:pt modelId="{223FCBAD-8FA4-4D15-AD2F-BB6821248F6E}" type="parTrans" cxnId="{3F65FB07-2222-4771-81A2-F377A3B5C1A8}">
      <dgm:prSet/>
      <dgm:spPr/>
      <dgm:t>
        <a:bodyPr/>
        <a:lstStyle/>
        <a:p>
          <a:endParaRPr lang="en-IN"/>
        </a:p>
      </dgm:t>
    </dgm:pt>
    <dgm:pt modelId="{2398963C-CAC7-4DA9-854B-712E745D2CE2}" type="sibTrans" cxnId="{3F65FB07-2222-4771-81A2-F377A3B5C1A8}">
      <dgm:prSet/>
      <dgm:spPr/>
      <dgm:t>
        <a:bodyPr/>
        <a:lstStyle/>
        <a:p>
          <a:endParaRPr lang="en-IN"/>
        </a:p>
      </dgm:t>
    </dgm:pt>
    <dgm:pt modelId="{4355DAE9-C4E6-4641-BEAF-0242337C8A0A}">
      <dgm:prSet/>
      <dgm:spPr/>
      <dgm:t>
        <a:bodyPr/>
        <a:lstStyle/>
        <a:p>
          <a:r>
            <a:rPr lang="en-IN" b="0" i="0" dirty="0"/>
            <a:t>grade F</a:t>
          </a:r>
          <a:endParaRPr lang="en-IN" dirty="0"/>
        </a:p>
      </dgm:t>
    </dgm:pt>
    <dgm:pt modelId="{9D24C4DA-614E-41B8-9DF6-2F81FD867E70}" type="parTrans" cxnId="{1E9FFB56-D15B-4A4E-8C75-17FF6E0A180C}">
      <dgm:prSet/>
      <dgm:spPr/>
      <dgm:t>
        <a:bodyPr/>
        <a:lstStyle/>
        <a:p>
          <a:endParaRPr lang="en-IN"/>
        </a:p>
      </dgm:t>
    </dgm:pt>
    <dgm:pt modelId="{3C4914AF-2BFC-4EC5-B552-C27FCC6D2C7F}" type="sibTrans" cxnId="{1E9FFB56-D15B-4A4E-8C75-17FF6E0A180C}">
      <dgm:prSet/>
      <dgm:spPr/>
      <dgm:t>
        <a:bodyPr/>
        <a:lstStyle/>
        <a:p>
          <a:endParaRPr lang="en-IN"/>
        </a:p>
      </dgm:t>
    </dgm:pt>
    <dgm:pt modelId="{7D4605F5-FD58-4BD6-B0AA-6F7C1C230AD0}">
      <dgm:prSet/>
      <dgm:spPr/>
      <dgm:t>
        <a:bodyPr/>
        <a:lstStyle/>
        <a:p>
          <a:r>
            <a:rPr lang="en-IN" b="0" i="0" dirty="0" err="1"/>
            <a:t>int_rate</a:t>
          </a:r>
          <a:r>
            <a:rPr lang="en-IN" b="0" i="0" dirty="0"/>
            <a:t> &gt; 20%</a:t>
          </a:r>
          <a:endParaRPr lang="en-IN" dirty="0"/>
        </a:p>
      </dgm:t>
    </dgm:pt>
    <dgm:pt modelId="{0E505EFE-692E-4239-BCAE-49FC6E22016C}" type="parTrans" cxnId="{7D45B11F-21C1-4486-AC9E-A68C29B867D2}">
      <dgm:prSet/>
      <dgm:spPr/>
      <dgm:t>
        <a:bodyPr/>
        <a:lstStyle/>
        <a:p>
          <a:endParaRPr lang="en-IN"/>
        </a:p>
      </dgm:t>
    </dgm:pt>
    <dgm:pt modelId="{716247AE-9182-42EB-932F-F34F144A8249}" type="sibTrans" cxnId="{7D45B11F-21C1-4486-AC9E-A68C29B867D2}">
      <dgm:prSet/>
      <dgm:spPr/>
      <dgm:t>
        <a:bodyPr/>
        <a:lstStyle/>
        <a:p>
          <a:endParaRPr lang="en-IN"/>
        </a:p>
      </dgm:t>
    </dgm:pt>
    <dgm:pt modelId="{E15D7215-4B61-49C3-90ED-A06EDDEA5CFA}">
      <dgm:prSet/>
      <dgm:spPr/>
      <dgm:t>
        <a:bodyPr/>
        <a:lstStyle/>
        <a:p>
          <a:r>
            <a:rPr lang="en-IN" b="1" i="0" dirty="0"/>
            <a:t>Reduce Medium Risk Loans</a:t>
          </a:r>
          <a:endParaRPr lang="en-IN" dirty="0"/>
        </a:p>
      </dgm:t>
    </dgm:pt>
    <dgm:pt modelId="{435C564B-BF2D-4A95-9DE3-B71C2A660107}" type="parTrans" cxnId="{A648BC3F-F2D4-4B09-B098-6BDF495385F2}">
      <dgm:prSet/>
      <dgm:spPr/>
      <dgm:t>
        <a:bodyPr/>
        <a:lstStyle/>
        <a:p>
          <a:endParaRPr lang="en-IN"/>
        </a:p>
      </dgm:t>
    </dgm:pt>
    <dgm:pt modelId="{C0DDB6D7-73B7-4388-981D-C1B802CF0355}" type="sibTrans" cxnId="{A648BC3F-F2D4-4B09-B098-6BDF495385F2}">
      <dgm:prSet/>
      <dgm:spPr/>
      <dgm:t>
        <a:bodyPr/>
        <a:lstStyle/>
        <a:p>
          <a:endParaRPr lang="en-IN"/>
        </a:p>
      </dgm:t>
    </dgm:pt>
    <dgm:pt modelId="{12A6CF1F-D691-49BA-BBAE-74C215A15AEC}">
      <dgm:prSet/>
      <dgm:spPr/>
      <dgm:t>
        <a:bodyPr/>
        <a:lstStyle/>
        <a:p>
          <a:r>
            <a:rPr lang="en-IN" b="0" i="0" dirty="0" err="1"/>
            <a:t>pub_rec_bankruptcy</a:t>
          </a:r>
          <a:r>
            <a:rPr lang="en-IN" b="0" i="0" dirty="0"/>
            <a:t> = 1</a:t>
          </a:r>
          <a:endParaRPr lang="en-IN" dirty="0"/>
        </a:p>
      </dgm:t>
    </dgm:pt>
    <dgm:pt modelId="{481EFAD1-A8A5-4CB4-BD67-2CB2F2AFB7D5}" type="parTrans" cxnId="{9B9F696F-AC48-445A-B9C0-84C0AC23A267}">
      <dgm:prSet/>
      <dgm:spPr/>
      <dgm:t>
        <a:bodyPr/>
        <a:lstStyle/>
        <a:p>
          <a:endParaRPr lang="en-IN"/>
        </a:p>
      </dgm:t>
    </dgm:pt>
    <dgm:pt modelId="{B1EABE14-14D9-45C1-89B2-C1BDB3E83B7C}" type="sibTrans" cxnId="{9B9F696F-AC48-445A-B9C0-84C0AC23A267}">
      <dgm:prSet/>
      <dgm:spPr/>
      <dgm:t>
        <a:bodyPr/>
        <a:lstStyle/>
        <a:p>
          <a:endParaRPr lang="en-IN"/>
        </a:p>
      </dgm:t>
    </dgm:pt>
    <dgm:pt modelId="{DCD7976D-D81F-406B-AC9D-D08126C7D184}">
      <dgm:prSet/>
      <dgm:spPr/>
      <dgm:t>
        <a:bodyPr/>
        <a:lstStyle/>
        <a:p>
          <a:r>
            <a:rPr lang="en-IN" b="0" i="0" dirty="0"/>
            <a:t>state in (FL, NY, NV, CA, TX, NJ)</a:t>
          </a:r>
          <a:endParaRPr lang="en-IN" dirty="0"/>
        </a:p>
      </dgm:t>
    </dgm:pt>
    <dgm:pt modelId="{F7CDB5FE-9E2E-4124-BE7B-5EA9C278E213}" type="parTrans" cxnId="{6CD03811-B34F-4BC4-99ED-089046271115}">
      <dgm:prSet/>
      <dgm:spPr/>
      <dgm:t>
        <a:bodyPr/>
        <a:lstStyle/>
        <a:p>
          <a:endParaRPr lang="en-IN"/>
        </a:p>
      </dgm:t>
    </dgm:pt>
    <dgm:pt modelId="{59F93851-90BB-41F8-A731-45D406831AE3}" type="sibTrans" cxnId="{6CD03811-B34F-4BC4-99ED-089046271115}">
      <dgm:prSet/>
      <dgm:spPr/>
      <dgm:t>
        <a:bodyPr/>
        <a:lstStyle/>
        <a:p>
          <a:endParaRPr lang="en-IN"/>
        </a:p>
      </dgm:t>
    </dgm:pt>
    <dgm:pt modelId="{24FA886E-064E-48BC-9968-7BFA237FB67F}">
      <dgm:prSet/>
      <dgm:spPr/>
      <dgm:t>
        <a:bodyPr/>
        <a:lstStyle/>
        <a:p>
          <a:r>
            <a:rPr lang="en-IN" b="0" i="0" dirty="0"/>
            <a:t>term = 60 months</a:t>
          </a:r>
          <a:endParaRPr lang="en-IN" dirty="0"/>
        </a:p>
      </dgm:t>
    </dgm:pt>
    <dgm:pt modelId="{742CA6CF-90C4-452D-A907-816F1E787B7D}" type="parTrans" cxnId="{02C51E6D-55D1-4478-A59E-207A3E44048F}">
      <dgm:prSet/>
      <dgm:spPr/>
      <dgm:t>
        <a:bodyPr/>
        <a:lstStyle/>
        <a:p>
          <a:endParaRPr lang="en-IN"/>
        </a:p>
      </dgm:t>
    </dgm:pt>
    <dgm:pt modelId="{1DD387AD-5D3A-4F0C-AD53-8EC53F34B3AD}" type="sibTrans" cxnId="{02C51E6D-55D1-4478-A59E-207A3E44048F}">
      <dgm:prSet/>
      <dgm:spPr/>
      <dgm:t>
        <a:bodyPr/>
        <a:lstStyle/>
        <a:p>
          <a:endParaRPr lang="en-IN"/>
        </a:p>
      </dgm:t>
    </dgm:pt>
    <dgm:pt modelId="{13B1ED25-98C9-4988-9DBF-AE7A8213C393}">
      <dgm:prSet/>
      <dgm:spPr/>
      <dgm:t>
        <a:bodyPr/>
        <a:lstStyle/>
        <a:p>
          <a:r>
            <a:rPr lang="en-IN" b="1" i="0" dirty="0"/>
            <a:t>Increase Low Risk Loans</a:t>
          </a:r>
          <a:endParaRPr lang="en-IN" dirty="0"/>
        </a:p>
      </dgm:t>
    </dgm:pt>
    <dgm:pt modelId="{F5C404BC-1CB9-4F5B-BD71-50EE6AEB0387}" type="parTrans" cxnId="{6E8FA37D-60A7-45DE-9FDB-ACBE06A11C4E}">
      <dgm:prSet/>
      <dgm:spPr/>
      <dgm:t>
        <a:bodyPr/>
        <a:lstStyle/>
        <a:p>
          <a:endParaRPr lang="en-IN"/>
        </a:p>
      </dgm:t>
    </dgm:pt>
    <dgm:pt modelId="{1B2BC693-7150-445C-A486-259E3EF8EDE6}" type="sibTrans" cxnId="{6E8FA37D-60A7-45DE-9FDB-ACBE06A11C4E}">
      <dgm:prSet/>
      <dgm:spPr/>
      <dgm:t>
        <a:bodyPr/>
        <a:lstStyle/>
        <a:p>
          <a:endParaRPr lang="en-IN"/>
        </a:p>
      </dgm:t>
    </dgm:pt>
    <dgm:pt modelId="{E3E2170E-EC0F-4051-86F9-E408CACC81C6}">
      <dgm:prSet/>
      <dgm:spPr/>
      <dgm:t>
        <a:bodyPr/>
        <a:lstStyle/>
        <a:p>
          <a:r>
            <a:rPr lang="en-IN" b="0" i="0" dirty="0" err="1"/>
            <a:t>pub_rec_bankruptcies</a:t>
          </a:r>
          <a:r>
            <a:rPr lang="en-IN" b="0" i="0" dirty="0"/>
            <a:t> = 0</a:t>
          </a:r>
          <a:endParaRPr lang="en-IN" dirty="0"/>
        </a:p>
      </dgm:t>
    </dgm:pt>
    <dgm:pt modelId="{5DCB5155-313C-451D-A17B-D702E2698361}" type="parTrans" cxnId="{BA362DB9-BCAC-41CF-8FAC-A7ACF2551EA4}">
      <dgm:prSet/>
      <dgm:spPr/>
      <dgm:t>
        <a:bodyPr/>
        <a:lstStyle/>
        <a:p>
          <a:endParaRPr lang="en-IN"/>
        </a:p>
      </dgm:t>
    </dgm:pt>
    <dgm:pt modelId="{9C7D596D-FA51-40CC-AF78-68E4AC2CD006}" type="sibTrans" cxnId="{BA362DB9-BCAC-41CF-8FAC-A7ACF2551EA4}">
      <dgm:prSet/>
      <dgm:spPr/>
      <dgm:t>
        <a:bodyPr/>
        <a:lstStyle/>
        <a:p>
          <a:endParaRPr lang="en-IN"/>
        </a:p>
      </dgm:t>
    </dgm:pt>
    <dgm:pt modelId="{9BA51562-222F-4B6D-BE34-EB7BC2E0FECE}">
      <dgm:prSet/>
      <dgm:spPr/>
      <dgm:t>
        <a:bodyPr/>
        <a:lstStyle/>
        <a:p>
          <a:r>
            <a:rPr lang="en-IN" b="0" i="0" dirty="0"/>
            <a:t>grade 'A'</a:t>
          </a:r>
          <a:endParaRPr lang="en-IN" dirty="0"/>
        </a:p>
      </dgm:t>
    </dgm:pt>
    <dgm:pt modelId="{17CEE3C6-CE4B-402F-A141-8B55066B30E2}" type="parTrans" cxnId="{BA88493C-AEE6-44A3-B8F8-235DB559BDFC}">
      <dgm:prSet/>
      <dgm:spPr/>
      <dgm:t>
        <a:bodyPr/>
        <a:lstStyle/>
        <a:p>
          <a:endParaRPr lang="en-IN"/>
        </a:p>
      </dgm:t>
    </dgm:pt>
    <dgm:pt modelId="{8933D131-8364-4014-B048-EF3446FEE40C}" type="sibTrans" cxnId="{BA88493C-AEE6-44A3-B8F8-235DB559BDFC}">
      <dgm:prSet/>
      <dgm:spPr/>
      <dgm:t>
        <a:bodyPr/>
        <a:lstStyle/>
        <a:p>
          <a:endParaRPr lang="en-IN"/>
        </a:p>
      </dgm:t>
    </dgm:pt>
    <dgm:pt modelId="{A21938EB-B1B8-4F5D-8721-11AE2138A99A}">
      <dgm:prSet/>
      <dgm:spPr/>
      <dgm:t>
        <a:bodyPr/>
        <a:lstStyle/>
        <a:p>
          <a:r>
            <a:rPr lang="en-IN" b="0" i="0" dirty="0"/>
            <a:t>term = 36 months</a:t>
          </a:r>
          <a:endParaRPr lang="en-IN" dirty="0"/>
        </a:p>
      </dgm:t>
    </dgm:pt>
    <dgm:pt modelId="{86313482-014C-4252-8932-EDBB5DF987D6}" type="parTrans" cxnId="{BD32C222-487F-47EC-9C7A-CF3898A3718E}">
      <dgm:prSet/>
      <dgm:spPr/>
      <dgm:t>
        <a:bodyPr/>
        <a:lstStyle/>
        <a:p>
          <a:endParaRPr lang="en-IN"/>
        </a:p>
      </dgm:t>
    </dgm:pt>
    <dgm:pt modelId="{12F5649E-5E18-4EDE-8F24-2436C8EE1724}" type="sibTrans" cxnId="{BD32C222-487F-47EC-9C7A-CF3898A3718E}">
      <dgm:prSet/>
      <dgm:spPr/>
      <dgm:t>
        <a:bodyPr/>
        <a:lstStyle/>
        <a:p>
          <a:endParaRPr lang="en-IN"/>
        </a:p>
      </dgm:t>
    </dgm:pt>
    <dgm:pt modelId="{B6F97611-96E2-48ED-B8B9-4D782FAF36AC}">
      <dgm:prSet/>
      <dgm:spPr/>
      <dgm:t>
        <a:bodyPr/>
        <a:lstStyle/>
        <a:p>
          <a:r>
            <a:rPr lang="en-IN" b="0" i="0" dirty="0"/>
            <a:t>purpose = credit card</a:t>
          </a:r>
          <a:endParaRPr lang="en-IN" dirty="0"/>
        </a:p>
      </dgm:t>
    </dgm:pt>
    <dgm:pt modelId="{C249A680-F934-48D7-821D-F23D633FBDAF}" type="parTrans" cxnId="{67418638-67E6-409B-B22D-D066853C3542}">
      <dgm:prSet/>
      <dgm:spPr/>
      <dgm:t>
        <a:bodyPr/>
        <a:lstStyle/>
        <a:p>
          <a:endParaRPr lang="en-IN"/>
        </a:p>
      </dgm:t>
    </dgm:pt>
    <dgm:pt modelId="{7CD9A0EE-81C9-44F7-9258-84344F2E3E8D}" type="sibTrans" cxnId="{67418638-67E6-409B-B22D-D066853C3542}">
      <dgm:prSet/>
      <dgm:spPr/>
      <dgm:t>
        <a:bodyPr/>
        <a:lstStyle/>
        <a:p>
          <a:endParaRPr lang="en-IN"/>
        </a:p>
      </dgm:t>
    </dgm:pt>
    <dgm:pt modelId="{2D0035B8-2654-49F7-B01B-B38A918EBA02}">
      <dgm:prSet/>
      <dgm:spPr/>
      <dgm:t>
        <a:bodyPr/>
        <a:lstStyle/>
        <a:p>
          <a:r>
            <a:rPr lang="en-IN" b="0" i="0"/>
            <a:t>lesser loan amount</a:t>
          </a:r>
          <a:endParaRPr lang="en-IN"/>
        </a:p>
      </dgm:t>
    </dgm:pt>
    <dgm:pt modelId="{D671CF35-78AE-4651-B972-6E272B3D01ED}" type="parTrans" cxnId="{D028D653-A6A7-41EA-97D3-80AB32A3F49D}">
      <dgm:prSet/>
      <dgm:spPr/>
      <dgm:t>
        <a:bodyPr/>
        <a:lstStyle/>
        <a:p>
          <a:endParaRPr lang="en-IN"/>
        </a:p>
      </dgm:t>
    </dgm:pt>
    <dgm:pt modelId="{89B680AE-E82D-484B-9B8E-2065673CE446}" type="sibTrans" cxnId="{D028D653-A6A7-41EA-97D3-80AB32A3F49D}">
      <dgm:prSet/>
      <dgm:spPr/>
      <dgm:t>
        <a:bodyPr/>
        <a:lstStyle/>
        <a:p>
          <a:endParaRPr lang="en-IN"/>
        </a:p>
      </dgm:t>
    </dgm:pt>
    <dgm:pt modelId="{88EE8C4A-64CA-4118-8823-719EA7EC2B7F}">
      <dgm:prSet/>
      <dgm:spPr/>
      <dgm:t>
        <a:bodyPr/>
        <a:lstStyle/>
        <a:p>
          <a:r>
            <a:rPr lang="en-IN" b="0" i="0"/>
            <a:t>lower dti</a:t>
          </a:r>
          <a:endParaRPr lang="en-IN"/>
        </a:p>
      </dgm:t>
    </dgm:pt>
    <dgm:pt modelId="{AF094082-9FB4-48D9-A20A-DA379774DC53}" type="parTrans" cxnId="{DB7994B3-2D04-492F-88CB-09B9D6C6E453}">
      <dgm:prSet/>
      <dgm:spPr/>
      <dgm:t>
        <a:bodyPr/>
        <a:lstStyle/>
        <a:p>
          <a:endParaRPr lang="en-IN"/>
        </a:p>
      </dgm:t>
    </dgm:pt>
    <dgm:pt modelId="{9E77080A-46FD-458A-BE95-20E7F9243911}" type="sibTrans" cxnId="{DB7994B3-2D04-492F-88CB-09B9D6C6E453}">
      <dgm:prSet/>
      <dgm:spPr/>
      <dgm:t>
        <a:bodyPr/>
        <a:lstStyle/>
        <a:p>
          <a:endParaRPr lang="en-IN"/>
        </a:p>
      </dgm:t>
    </dgm:pt>
    <dgm:pt modelId="{4D11B61E-1E10-4AEA-93DD-AA90F7F9E0A8}">
      <dgm:prSet/>
      <dgm:spPr/>
      <dgm:t>
        <a:bodyPr/>
        <a:lstStyle/>
        <a:p>
          <a:r>
            <a:rPr lang="en-IN" b="0" i="0" dirty="0" err="1"/>
            <a:t>annual_inc</a:t>
          </a:r>
          <a:r>
            <a:rPr lang="en-IN" b="0" i="0" dirty="0"/>
            <a:t> &lt; 15000</a:t>
          </a:r>
          <a:endParaRPr lang="en-IN" dirty="0"/>
        </a:p>
      </dgm:t>
    </dgm:pt>
    <dgm:pt modelId="{FA2D8EA3-0AD7-46F7-89D1-06BCB0FF7995}" type="parTrans" cxnId="{7E9E7665-7C02-4075-ADE2-A31A3EC8A1FA}">
      <dgm:prSet/>
      <dgm:spPr/>
      <dgm:t>
        <a:bodyPr/>
        <a:lstStyle/>
        <a:p>
          <a:endParaRPr lang="en-IN"/>
        </a:p>
      </dgm:t>
    </dgm:pt>
    <dgm:pt modelId="{643B143A-518D-41C4-A67C-A539F5D69693}" type="sibTrans" cxnId="{7E9E7665-7C02-4075-ADE2-A31A3EC8A1FA}">
      <dgm:prSet/>
      <dgm:spPr/>
      <dgm:t>
        <a:bodyPr/>
        <a:lstStyle/>
        <a:p>
          <a:endParaRPr lang="en-IN"/>
        </a:p>
      </dgm:t>
    </dgm:pt>
    <dgm:pt modelId="{00AA76F3-6864-4557-A1F0-86766F45AB13}">
      <dgm:prSet/>
      <dgm:spPr/>
      <dgm:t>
        <a:bodyPr/>
        <a:lstStyle/>
        <a:p>
          <a:r>
            <a:rPr lang="en-IN" b="0" i="0" dirty="0"/>
            <a:t>grade &gt; 'C'</a:t>
          </a:r>
          <a:endParaRPr lang="en-IN" dirty="0"/>
        </a:p>
      </dgm:t>
    </dgm:pt>
    <dgm:pt modelId="{9CA6DEE2-9F0E-413D-9513-28139DC0CBD6}" type="parTrans" cxnId="{D45DD8E5-E781-40FD-97DD-2AAF828F2AE0}">
      <dgm:prSet/>
      <dgm:spPr/>
      <dgm:t>
        <a:bodyPr/>
        <a:lstStyle/>
        <a:p>
          <a:endParaRPr lang="en-IN"/>
        </a:p>
      </dgm:t>
    </dgm:pt>
    <dgm:pt modelId="{29982CDE-3837-4735-B0EE-BFA540AA110B}" type="sibTrans" cxnId="{D45DD8E5-E781-40FD-97DD-2AAF828F2AE0}">
      <dgm:prSet/>
      <dgm:spPr/>
      <dgm:t>
        <a:bodyPr/>
        <a:lstStyle/>
        <a:p>
          <a:endParaRPr lang="en-IN"/>
        </a:p>
      </dgm:t>
    </dgm:pt>
    <dgm:pt modelId="{4400D9E1-6F41-4025-BD5C-215F99AB7E98}">
      <dgm:prSet/>
      <dgm:spPr/>
      <dgm:t>
        <a:bodyPr/>
        <a:lstStyle/>
        <a:p>
          <a:r>
            <a:rPr lang="en-IN" b="0" i="0" dirty="0" err="1"/>
            <a:t>int_rate</a:t>
          </a:r>
          <a:r>
            <a:rPr lang="en-IN" b="0" i="0" dirty="0"/>
            <a:t> &gt; 12.5%</a:t>
          </a:r>
          <a:endParaRPr lang="en-IN" dirty="0"/>
        </a:p>
      </dgm:t>
    </dgm:pt>
    <dgm:pt modelId="{98B9A067-5E7F-4D83-9709-924FABC9E252}" type="parTrans" cxnId="{9954E638-FD02-4513-8C62-843F6047B81F}">
      <dgm:prSet/>
      <dgm:spPr/>
      <dgm:t>
        <a:bodyPr/>
        <a:lstStyle/>
        <a:p>
          <a:endParaRPr lang="en-IN"/>
        </a:p>
      </dgm:t>
    </dgm:pt>
    <dgm:pt modelId="{9FBFDDCD-FDD0-46B7-BFEF-3363D91D2D77}" type="sibTrans" cxnId="{9954E638-FD02-4513-8C62-843F6047B81F}">
      <dgm:prSet/>
      <dgm:spPr/>
      <dgm:t>
        <a:bodyPr/>
        <a:lstStyle/>
        <a:p>
          <a:endParaRPr lang="en-IN"/>
        </a:p>
      </dgm:t>
    </dgm:pt>
    <dgm:pt modelId="{A9CA1C38-2E47-47F6-B20C-3A4A13117D5A}">
      <dgm:prSet/>
      <dgm:spPr/>
      <dgm:t>
        <a:bodyPr/>
        <a:lstStyle/>
        <a:p>
          <a:r>
            <a:rPr lang="en-IN" b="0" i="0" dirty="0" err="1"/>
            <a:t>int_rate</a:t>
          </a:r>
          <a:r>
            <a:rPr lang="en-IN" b="0" i="0" dirty="0"/>
            <a:t> 7.5-10%</a:t>
          </a:r>
          <a:endParaRPr lang="en-IN" dirty="0"/>
        </a:p>
      </dgm:t>
    </dgm:pt>
    <dgm:pt modelId="{DC911861-7D62-4B94-A98A-DDBA568E1CAF}" type="parTrans" cxnId="{66AA60B5-FFE9-48FA-89A1-90BEE5AEB619}">
      <dgm:prSet/>
      <dgm:spPr/>
      <dgm:t>
        <a:bodyPr/>
        <a:lstStyle/>
        <a:p>
          <a:endParaRPr lang="en-IN"/>
        </a:p>
      </dgm:t>
    </dgm:pt>
    <dgm:pt modelId="{2DCFB710-E374-41C0-BB87-71A5BABD9AEB}" type="sibTrans" cxnId="{66AA60B5-FFE9-48FA-89A1-90BEE5AEB619}">
      <dgm:prSet/>
      <dgm:spPr/>
      <dgm:t>
        <a:bodyPr/>
        <a:lstStyle/>
        <a:p>
          <a:endParaRPr lang="en-IN"/>
        </a:p>
      </dgm:t>
    </dgm:pt>
    <dgm:pt modelId="{CECD291B-4412-408C-81D3-95C234D88E6F}" type="pres">
      <dgm:prSet presAssocID="{E9EFACC4-B53F-47A0-B908-7DCE562505F5}" presName="Name0" presStyleCnt="0">
        <dgm:presLayoutVars>
          <dgm:dir/>
          <dgm:animLvl val="lvl"/>
          <dgm:resizeHandles val="exact"/>
        </dgm:presLayoutVars>
      </dgm:prSet>
      <dgm:spPr/>
    </dgm:pt>
    <dgm:pt modelId="{59610A73-67FF-4435-A848-E146DAB46228}" type="pres">
      <dgm:prSet presAssocID="{1839ABBE-F160-42D7-97CC-34E21089E831}" presName="linNode" presStyleCnt="0"/>
      <dgm:spPr/>
    </dgm:pt>
    <dgm:pt modelId="{EC754AD2-4B74-4CF9-94D3-DBB54346CACE}" type="pres">
      <dgm:prSet presAssocID="{1839ABBE-F160-42D7-97CC-34E21089E831}" presName="parTx" presStyleLbl="revTx" presStyleIdx="0" presStyleCnt="3">
        <dgm:presLayoutVars>
          <dgm:chMax val="1"/>
          <dgm:bulletEnabled val="1"/>
        </dgm:presLayoutVars>
      </dgm:prSet>
      <dgm:spPr/>
    </dgm:pt>
    <dgm:pt modelId="{E2C1BA57-8EDB-4296-AA63-7E33DC97EE77}" type="pres">
      <dgm:prSet presAssocID="{1839ABBE-F160-42D7-97CC-34E21089E831}" presName="bracket" presStyleLbl="parChTrans1D1" presStyleIdx="0" presStyleCnt="3"/>
      <dgm:spPr/>
    </dgm:pt>
    <dgm:pt modelId="{CE6D35F1-267D-4610-871C-30415EFE1690}" type="pres">
      <dgm:prSet presAssocID="{1839ABBE-F160-42D7-97CC-34E21089E831}" presName="spH" presStyleCnt="0"/>
      <dgm:spPr/>
    </dgm:pt>
    <dgm:pt modelId="{057FDBE7-D8FF-43B0-BBAA-FB444A598E22}" type="pres">
      <dgm:prSet presAssocID="{1839ABBE-F160-42D7-97CC-34E21089E831}" presName="desTx" presStyleLbl="node1" presStyleIdx="0" presStyleCnt="3">
        <dgm:presLayoutVars>
          <dgm:bulletEnabled val="1"/>
        </dgm:presLayoutVars>
      </dgm:prSet>
      <dgm:spPr/>
    </dgm:pt>
    <dgm:pt modelId="{F489C505-E5C5-4714-9526-1BB4278CC29D}" type="pres">
      <dgm:prSet presAssocID="{19FD6A63-BAB2-4974-97FB-A10665515364}" presName="spV" presStyleCnt="0"/>
      <dgm:spPr/>
    </dgm:pt>
    <dgm:pt modelId="{5573F338-B4FA-4FD1-B1F2-30D074A80042}" type="pres">
      <dgm:prSet presAssocID="{E15D7215-4B61-49C3-90ED-A06EDDEA5CFA}" presName="linNode" presStyleCnt="0"/>
      <dgm:spPr/>
    </dgm:pt>
    <dgm:pt modelId="{F9BA0B1D-3323-4B20-BD7D-5BD5DC71CE63}" type="pres">
      <dgm:prSet presAssocID="{E15D7215-4B61-49C3-90ED-A06EDDEA5CFA}" presName="parTx" presStyleLbl="revTx" presStyleIdx="1" presStyleCnt="3">
        <dgm:presLayoutVars>
          <dgm:chMax val="1"/>
          <dgm:bulletEnabled val="1"/>
        </dgm:presLayoutVars>
      </dgm:prSet>
      <dgm:spPr/>
    </dgm:pt>
    <dgm:pt modelId="{A7487B47-11F5-4D66-BF19-1A9788D80F4C}" type="pres">
      <dgm:prSet presAssocID="{E15D7215-4B61-49C3-90ED-A06EDDEA5CFA}" presName="bracket" presStyleLbl="parChTrans1D1" presStyleIdx="1" presStyleCnt="3"/>
      <dgm:spPr/>
    </dgm:pt>
    <dgm:pt modelId="{D7A0EE70-0B92-423D-BE07-B6D361B942C8}" type="pres">
      <dgm:prSet presAssocID="{E15D7215-4B61-49C3-90ED-A06EDDEA5CFA}" presName="spH" presStyleCnt="0"/>
      <dgm:spPr/>
    </dgm:pt>
    <dgm:pt modelId="{5400F491-8963-437A-A869-BD3A2393E288}" type="pres">
      <dgm:prSet presAssocID="{E15D7215-4B61-49C3-90ED-A06EDDEA5CFA}" presName="desTx" presStyleLbl="node1" presStyleIdx="1" presStyleCnt="3">
        <dgm:presLayoutVars>
          <dgm:bulletEnabled val="1"/>
        </dgm:presLayoutVars>
      </dgm:prSet>
      <dgm:spPr/>
    </dgm:pt>
    <dgm:pt modelId="{D7A6386C-99E9-45E0-A5C8-09419116CD9B}" type="pres">
      <dgm:prSet presAssocID="{C0DDB6D7-73B7-4388-981D-C1B802CF0355}" presName="spV" presStyleCnt="0"/>
      <dgm:spPr/>
    </dgm:pt>
    <dgm:pt modelId="{95EFBA92-2307-4971-8F55-91D38DCDF1C1}" type="pres">
      <dgm:prSet presAssocID="{13B1ED25-98C9-4988-9DBF-AE7A8213C393}" presName="linNode" presStyleCnt="0"/>
      <dgm:spPr/>
    </dgm:pt>
    <dgm:pt modelId="{F142FB82-7EED-4DAE-AEF6-1A69D7DD11B8}" type="pres">
      <dgm:prSet presAssocID="{13B1ED25-98C9-4988-9DBF-AE7A8213C393}" presName="parTx" presStyleLbl="revTx" presStyleIdx="2" presStyleCnt="3">
        <dgm:presLayoutVars>
          <dgm:chMax val="1"/>
          <dgm:bulletEnabled val="1"/>
        </dgm:presLayoutVars>
      </dgm:prSet>
      <dgm:spPr/>
    </dgm:pt>
    <dgm:pt modelId="{ED74E35D-6C38-4308-A65A-50F98A099B30}" type="pres">
      <dgm:prSet presAssocID="{13B1ED25-98C9-4988-9DBF-AE7A8213C393}" presName="bracket" presStyleLbl="parChTrans1D1" presStyleIdx="2" presStyleCnt="3"/>
      <dgm:spPr/>
    </dgm:pt>
    <dgm:pt modelId="{2A88EBDD-0FC0-44E7-9F31-DF50EC2465F9}" type="pres">
      <dgm:prSet presAssocID="{13B1ED25-98C9-4988-9DBF-AE7A8213C393}" presName="spH" presStyleCnt="0"/>
      <dgm:spPr/>
    </dgm:pt>
    <dgm:pt modelId="{4CE507EA-730B-46E2-B99D-CAD0069DD6A4}" type="pres">
      <dgm:prSet presAssocID="{13B1ED25-98C9-4988-9DBF-AE7A8213C393}" presName="desTx" presStyleLbl="node1" presStyleIdx="2" presStyleCnt="3" custLinFactNeighborY="483">
        <dgm:presLayoutVars>
          <dgm:bulletEnabled val="1"/>
        </dgm:presLayoutVars>
      </dgm:prSet>
      <dgm:spPr/>
    </dgm:pt>
  </dgm:ptLst>
  <dgm:cxnLst>
    <dgm:cxn modelId="{3F65FB07-2222-4771-81A2-F377A3B5C1A8}" srcId="{1839ABBE-F160-42D7-97CC-34E21089E831}" destId="{5266D7FF-5E6E-41B0-8139-11EC0E467339}" srcOrd="0" destOrd="0" parTransId="{223FCBAD-8FA4-4D15-AD2F-BB6821248F6E}" sibTransId="{2398963C-CAC7-4DA9-854B-712E745D2CE2}"/>
    <dgm:cxn modelId="{9CDF880C-A41A-4EA1-8F1F-377439E5B44A}" srcId="{E9EFACC4-B53F-47A0-B908-7DCE562505F5}" destId="{1839ABBE-F160-42D7-97CC-34E21089E831}" srcOrd="0" destOrd="0" parTransId="{2BAF20BA-79D3-4E75-8B25-FEAEEE455D50}" sibTransId="{19FD6A63-BAB2-4974-97FB-A10665515364}"/>
    <dgm:cxn modelId="{C5EED50C-E2EB-4FED-A170-D8652BED10F6}" type="presOf" srcId="{4355DAE9-C4E6-4641-BEAF-0242337C8A0A}" destId="{057FDBE7-D8FF-43B0-BBAA-FB444A598E22}" srcOrd="0" destOrd="1" presId="urn:diagrams.loki3.com/BracketList"/>
    <dgm:cxn modelId="{CE07BD0D-B930-4AA2-AB34-A4AF764A6185}" type="presOf" srcId="{A9CA1C38-2E47-47F6-B20C-3A4A13117D5A}" destId="{4CE507EA-730B-46E2-B99D-CAD0069DD6A4}" srcOrd="0" destOrd="2" presId="urn:diagrams.loki3.com/BracketList"/>
    <dgm:cxn modelId="{DD94EB10-8BAD-4453-B240-748B527A0012}" type="presOf" srcId="{E3E2170E-EC0F-4051-86F9-E408CACC81C6}" destId="{4CE507EA-730B-46E2-B99D-CAD0069DD6A4}" srcOrd="0" destOrd="0" presId="urn:diagrams.loki3.com/BracketList"/>
    <dgm:cxn modelId="{6CD03811-B34F-4BC4-99ED-089046271115}" srcId="{E15D7215-4B61-49C3-90ED-A06EDDEA5CFA}" destId="{DCD7976D-D81F-406B-AC9D-D08126C7D184}" srcOrd="4" destOrd="0" parTransId="{F7CDB5FE-9E2E-4124-BE7B-5EA9C278E213}" sibTransId="{59F93851-90BB-41F8-A731-45D406831AE3}"/>
    <dgm:cxn modelId="{0581A212-F4D9-4BD0-A45E-ABBC0C2D1EA2}" type="presOf" srcId="{2D0035B8-2654-49F7-B01B-B38A918EBA02}" destId="{4CE507EA-730B-46E2-B99D-CAD0069DD6A4}" srcOrd="0" destOrd="5" presId="urn:diagrams.loki3.com/BracketList"/>
    <dgm:cxn modelId="{9CB1811B-D50B-4987-A320-6660165B38A2}" type="presOf" srcId="{4400D9E1-6F41-4025-BD5C-215F99AB7E98}" destId="{5400F491-8963-437A-A869-BD3A2393E288}" srcOrd="0" destOrd="2" presId="urn:diagrams.loki3.com/BracketList"/>
    <dgm:cxn modelId="{7D45B11F-21C1-4486-AC9E-A68C29B867D2}" srcId="{1839ABBE-F160-42D7-97CC-34E21089E831}" destId="{7D4605F5-FD58-4BD6-B0AA-6F7C1C230AD0}" srcOrd="2" destOrd="0" parTransId="{0E505EFE-692E-4239-BCAE-49FC6E22016C}" sibTransId="{716247AE-9182-42EB-932F-F34F144A8249}"/>
    <dgm:cxn modelId="{BD32C222-487F-47EC-9C7A-CF3898A3718E}" srcId="{13B1ED25-98C9-4988-9DBF-AE7A8213C393}" destId="{A21938EB-B1B8-4F5D-8721-11AE2138A99A}" srcOrd="3" destOrd="0" parTransId="{86313482-014C-4252-8932-EDBB5DF987D6}" sibTransId="{12F5649E-5E18-4EDE-8F24-2436C8EE1724}"/>
    <dgm:cxn modelId="{F3BDB12B-B7BB-4A74-996D-D94BC8FF7BBE}" type="presOf" srcId="{13B1ED25-98C9-4988-9DBF-AE7A8213C393}" destId="{F142FB82-7EED-4DAE-AEF6-1A69D7DD11B8}" srcOrd="0" destOrd="0" presId="urn:diagrams.loki3.com/BracketList"/>
    <dgm:cxn modelId="{6703A632-713F-4B33-B1C7-5C59F1C2FB6C}" type="presOf" srcId="{4D11B61E-1E10-4AEA-93DD-AA90F7F9E0A8}" destId="{5400F491-8963-437A-A869-BD3A2393E288}" srcOrd="0" destOrd="3" presId="urn:diagrams.loki3.com/BracketList"/>
    <dgm:cxn modelId="{67418638-67E6-409B-B22D-D066853C3542}" srcId="{13B1ED25-98C9-4988-9DBF-AE7A8213C393}" destId="{B6F97611-96E2-48ED-B8B9-4D782FAF36AC}" srcOrd="4" destOrd="0" parTransId="{C249A680-F934-48D7-821D-F23D633FBDAF}" sibTransId="{7CD9A0EE-81C9-44F7-9258-84344F2E3E8D}"/>
    <dgm:cxn modelId="{9954E638-FD02-4513-8C62-843F6047B81F}" srcId="{E15D7215-4B61-49C3-90ED-A06EDDEA5CFA}" destId="{4400D9E1-6F41-4025-BD5C-215F99AB7E98}" srcOrd="2" destOrd="0" parTransId="{98B9A067-5E7F-4D83-9709-924FABC9E252}" sibTransId="{9FBFDDCD-FDD0-46B7-BFEF-3363D91D2D77}"/>
    <dgm:cxn modelId="{838A043C-E039-48C3-AAFE-D72EB08B43ED}" type="presOf" srcId="{A21938EB-B1B8-4F5D-8721-11AE2138A99A}" destId="{4CE507EA-730B-46E2-B99D-CAD0069DD6A4}" srcOrd="0" destOrd="3" presId="urn:diagrams.loki3.com/BracketList"/>
    <dgm:cxn modelId="{BA88493C-AEE6-44A3-B8F8-235DB559BDFC}" srcId="{13B1ED25-98C9-4988-9DBF-AE7A8213C393}" destId="{9BA51562-222F-4B6D-BE34-EB7BC2E0FECE}" srcOrd="1" destOrd="0" parTransId="{17CEE3C6-CE4B-402F-A141-8B55066B30E2}" sibTransId="{8933D131-8364-4014-B048-EF3446FEE40C}"/>
    <dgm:cxn modelId="{A648BC3F-F2D4-4B09-B098-6BDF495385F2}" srcId="{E9EFACC4-B53F-47A0-B908-7DCE562505F5}" destId="{E15D7215-4B61-49C3-90ED-A06EDDEA5CFA}" srcOrd="1" destOrd="0" parTransId="{435C564B-BF2D-4A95-9DE3-B71C2A660107}" sibTransId="{C0DDB6D7-73B7-4388-981D-C1B802CF0355}"/>
    <dgm:cxn modelId="{7E9E7665-7C02-4075-ADE2-A31A3EC8A1FA}" srcId="{E15D7215-4B61-49C3-90ED-A06EDDEA5CFA}" destId="{4D11B61E-1E10-4AEA-93DD-AA90F7F9E0A8}" srcOrd="3" destOrd="0" parTransId="{FA2D8EA3-0AD7-46F7-89D1-06BCB0FF7995}" sibTransId="{643B143A-518D-41C4-A67C-A539F5D69693}"/>
    <dgm:cxn modelId="{FEBFFB48-0D82-4401-85AA-21CC00EB93E6}" type="presOf" srcId="{24FA886E-064E-48BC-9968-7BFA237FB67F}" destId="{5400F491-8963-437A-A869-BD3A2393E288}" srcOrd="0" destOrd="5" presId="urn:diagrams.loki3.com/BracketList"/>
    <dgm:cxn modelId="{AAC45D69-959C-4241-9C3D-2DCF091C3A22}" type="presOf" srcId="{12A6CF1F-D691-49BA-BBAE-74C215A15AEC}" destId="{5400F491-8963-437A-A869-BD3A2393E288}" srcOrd="0" destOrd="0" presId="urn:diagrams.loki3.com/BracketList"/>
    <dgm:cxn modelId="{02C51E6D-55D1-4478-A59E-207A3E44048F}" srcId="{E15D7215-4B61-49C3-90ED-A06EDDEA5CFA}" destId="{24FA886E-064E-48BC-9968-7BFA237FB67F}" srcOrd="5" destOrd="0" parTransId="{742CA6CF-90C4-452D-A907-816F1E787B7D}" sibTransId="{1DD387AD-5D3A-4F0C-AD53-8EC53F34B3AD}"/>
    <dgm:cxn modelId="{9B9F696F-AC48-445A-B9C0-84C0AC23A267}" srcId="{E15D7215-4B61-49C3-90ED-A06EDDEA5CFA}" destId="{12A6CF1F-D691-49BA-BBAE-74C215A15AEC}" srcOrd="0" destOrd="0" parTransId="{481EFAD1-A8A5-4CB4-BD67-2CB2F2AFB7D5}" sibTransId="{B1EABE14-14D9-45C1-89B2-C1BDB3E83B7C}"/>
    <dgm:cxn modelId="{8C526F4F-5C9A-4152-A07C-A4B8F98F6860}" type="presOf" srcId="{7D4605F5-FD58-4BD6-B0AA-6F7C1C230AD0}" destId="{057FDBE7-D8FF-43B0-BBAA-FB444A598E22}" srcOrd="0" destOrd="2" presId="urn:diagrams.loki3.com/BracketList"/>
    <dgm:cxn modelId="{D028D653-A6A7-41EA-97D3-80AB32A3F49D}" srcId="{13B1ED25-98C9-4988-9DBF-AE7A8213C393}" destId="{2D0035B8-2654-49F7-B01B-B38A918EBA02}" srcOrd="5" destOrd="0" parTransId="{D671CF35-78AE-4651-B972-6E272B3D01ED}" sibTransId="{89B680AE-E82D-484B-9B8E-2065673CE446}"/>
    <dgm:cxn modelId="{3C5E0C56-FB6C-403D-BAC4-F9D6A5DD081C}" type="presOf" srcId="{1839ABBE-F160-42D7-97CC-34E21089E831}" destId="{EC754AD2-4B74-4CF9-94D3-DBB54346CACE}" srcOrd="0" destOrd="0" presId="urn:diagrams.loki3.com/BracketList"/>
    <dgm:cxn modelId="{1E9FFB56-D15B-4A4E-8C75-17FF6E0A180C}" srcId="{1839ABBE-F160-42D7-97CC-34E21089E831}" destId="{4355DAE9-C4E6-4641-BEAF-0242337C8A0A}" srcOrd="1" destOrd="0" parTransId="{9D24C4DA-614E-41B8-9DF6-2F81FD867E70}" sibTransId="{3C4914AF-2BFC-4EC5-B552-C27FCC6D2C7F}"/>
    <dgm:cxn modelId="{6E8FA37D-60A7-45DE-9FDB-ACBE06A11C4E}" srcId="{E9EFACC4-B53F-47A0-B908-7DCE562505F5}" destId="{13B1ED25-98C9-4988-9DBF-AE7A8213C393}" srcOrd="2" destOrd="0" parTransId="{F5C404BC-1CB9-4F5B-BD71-50EE6AEB0387}" sibTransId="{1B2BC693-7150-445C-A486-259E3EF8EDE6}"/>
    <dgm:cxn modelId="{3777037E-D57D-4006-A21C-2A490FFADB20}" type="presOf" srcId="{E9EFACC4-B53F-47A0-B908-7DCE562505F5}" destId="{CECD291B-4412-408C-81D3-95C234D88E6F}" srcOrd="0" destOrd="0" presId="urn:diagrams.loki3.com/BracketList"/>
    <dgm:cxn modelId="{9832CE84-C09A-4D89-BF3B-4E5C815F41D5}" type="presOf" srcId="{00AA76F3-6864-4557-A1F0-86766F45AB13}" destId="{5400F491-8963-437A-A869-BD3A2393E288}" srcOrd="0" destOrd="1" presId="urn:diagrams.loki3.com/BracketList"/>
    <dgm:cxn modelId="{A639C89C-952F-42EA-AAED-D86D1EED0977}" type="presOf" srcId="{DCD7976D-D81F-406B-AC9D-D08126C7D184}" destId="{5400F491-8963-437A-A869-BD3A2393E288}" srcOrd="0" destOrd="4" presId="urn:diagrams.loki3.com/BracketList"/>
    <dgm:cxn modelId="{EA1CADA5-03F0-4E5B-9E5C-7A4B526FD562}" type="presOf" srcId="{5266D7FF-5E6E-41B0-8139-11EC0E467339}" destId="{057FDBE7-D8FF-43B0-BBAA-FB444A598E22}" srcOrd="0" destOrd="0" presId="urn:diagrams.loki3.com/BracketList"/>
    <dgm:cxn modelId="{DB7994B3-2D04-492F-88CB-09B9D6C6E453}" srcId="{13B1ED25-98C9-4988-9DBF-AE7A8213C393}" destId="{88EE8C4A-64CA-4118-8823-719EA7EC2B7F}" srcOrd="6" destOrd="0" parTransId="{AF094082-9FB4-48D9-A20A-DA379774DC53}" sibTransId="{9E77080A-46FD-458A-BE95-20E7F9243911}"/>
    <dgm:cxn modelId="{66AA60B5-FFE9-48FA-89A1-90BEE5AEB619}" srcId="{13B1ED25-98C9-4988-9DBF-AE7A8213C393}" destId="{A9CA1C38-2E47-47F6-B20C-3A4A13117D5A}" srcOrd="2" destOrd="0" parTransId="{DC911861-7D62-4B94-A98A-DDBA568E1CAF}" sibTransId="{2DCFB710-E374-41C0-BB87-71A5BABD9AEB}"/>
    <dgm:cxn modelId="{BA362DB9-BCAC-41CF-8FAC-A7ACF2551EA4}" srcId="{13B1ED25-98C9-4988-9DBF-AE7A8213C393}" destId="{E3E2170E-EC0F-4051-86F9-E408CACC81C6}" srcOrd="0" destOrd="0" parTransId="{5DCB5155-313C-451D-A17B-D702E2698361}" sibTransId="{9C7D596D-FA51-40CC-AF78-68E4AC2CD006}"/>
    <dgm:cxn modelId="{850252C2-7597-4570-91BB-8D4F6EC84F64}" type="presOf" srcId="{E15D7215-4B61-49C3-90ED-A06EDDEA5CFA}" destId="{F9BA0B1D-3323-4B20-BD7D-5BD5DC71CE63}" srcOrd="0" destOrd="0" presId="urn:diagrams.loki3.com/BracketList"/>
    <dgm:cxn modelId="{DA27FEC5-BE44-4F9A-9908-679EC29EA661}" type="presOf" srcId="{B6F97611-96E2-48ED-B8B9-4D782FAF36AC}" destId="{4CE507EA-730B-46E2-B99D-CAD0069DD6A4}" srcOrd="0" destOrd="4" presId="urn:diagrams.loki3.com/BracketList"/>
    <dgm:cxn modelId="{AD5E08CA-5ABB-47B8-B8C5-CD3B347E7801}" type="presOf" srcId="{88EE8C4A-64CA-4118-8823-719EA7EC2B7F}" destId="{4CE507EA-730B-46E2-B99D-CAD0069DD6A4}" srcOrd="0" destOrd="6" presId="urn:diagrams.loki3.com/BracketList"/>
    <dgm:cxn modelId="{8234A4D6-5FDA-4FDB-A80E-C6137A01FB45}" type="presOf" srcId="{9BA51562-222F-4B6D-BE34-EB7BC2E0FECE}" destId="{4CE507EA-730B-46E2-B99D-CAD0069DD6A4}" srcOrd="0" destOrd="1" presId="urn:diagrams.loki3.com/BracketList"/>
    <dgm:cxn modelId="{D45DD8E5-E781-40FD-97DD-2AAF828F2AE0}" srcId="{E15D7215-4B61-49C3-90ED-A06EDDEA5CFA}" destId="{00AA76F3-6864-4557-A1F0-86766F45AB13}" srcOrd="1" destOrd="0" parTransId="{9CA6DEE2-9F0E-413D-9513-28139DC0CBD6}" sibTransId="{29982CDE-3837-4735-B0EE-BFA540AA110B}"/>
    <dgm:cxn modelId="{46B88790-73D0-4F5C-A6EE-7B545A4457B7}" type="presParOf" srcId="{CECD291B-4412-408C-81D3-95C234D88E6F}" destId="{59610A73-67FF-4435-A848-E146DAB46228}" srcOrd="0" destOrd="0" presId="urn:diagrams.loki3.com/BracketList"/>
    <dgm:cxn modelId="{1597DFAE-A952-498C-843E-86571F5E68CA}" type="presParOf" srcId="{59610A73-67FF-4435-A848-E146DAB46228}" destId="{EC754AD2-4B74-4CF9-94D3-DBB54346CACE}" srcOrd="0" destOrd="0" presId="urn:diagrams.loki3.com/BracketList"/>
    <dgm:cxn modelId="{8B1CDD52-04CF-4EE8-98BC-D785029E6445}" type="presParOf" srcId="{59610A73-67FF-4435-A848-E146DAB46228}" destId="{E2C1BA57-8EDB-4296-AA63-7E33DC97EE77}" srcOrd="1" destOrd="0" presId="urn:diagrams.loki3.com/BracketList"/>
    <dgm:cxn modelId="{2E1A77DF-F136-4AC5-9E59-2BC25F4A30FB}" type="presParOf" srcId="{59610A73-67FF-4435-A848-E146DAB46228}" destId="{CE6D35F1-267D-4610-871C-30415EFE1690}" srcOrd="2" destOrd="0" presId="urn:diagrams.loki3.com/BracketList"/>
    <dgm:cxn modelId="{84011E44-1534-4C31-B45D-DC0D54BD0B90}" type="presParOf" srcId="{59610A73-67FF-4435-A848-E146DAB46228}" destId="{057FDBE7-D8FF-43B0-BBAA-FB444A598E22}" srcOrd="3" destOrd="0" presId="urn:diagrams.loki3.com/BracketList"/>
    <dgm:cxn modelId="{BCC4BD46-AF7C-4562-85CE-29B2D6170C57}" type="presParOf" srcId="{CECD291B-4412-408C-81D3-95C234D88E6F}" destId="{F489C505-E5C5-4714-9526-1BB4278CC29D}" srcOrd="1" destOrd="0" presId="urn:diagrams.loki3.com/BracketList"/>
    <dgm:cxn modelId="{E77DA1A9-AD35-46BF-A33A-F77313C19803}" type="presParOf" srcId="{CECD291B-4412-408C-81D3-95C234D88E6F}" destId="{5573F338-B4FA-4FD1-B1F2-30D074A80042}" srcOrd="2" destOrd="0" presId="urn:diagrams.loki3.com/BracketList"/>
    <dgm:cxn modelId="{25BD4C67-651E-47D7-9FFB-06AD5370892A}" type="presParOf" srcId="{5573F338-B4FA-4FD1-B1F2-30D074A80042}" destId="{F9BA0B1D-3323-4B20-BD7D-5BD5DC71CE63}" srcOrd="0" destOrd="0" presId="urn:diagrams.loki3.com/BracketList"/>
    <dgm:cxn modelId="{A40CDA62-DCA2-4DA4-A95C-DE46D846B326}" type="presParOf" srcId="{5573F338-B4FA-4FD1-B1F2-30D074A80042}" destId="{A7487B47-11F5-4D66-BF19-1A9788D80F4C}" srcOrd="1" destOrd="0" presId="urn:diagrams.loki3.com/BracketList"/>
    <dgm:cxn modelId="{E7D6F298-C85A-4F49-905A-8DB8749D0867}" type="presParOf" srcId="{5573F338-B4FA-4FD1-B1F2-30D074A80042}" destId="{D7A0EE70-0B92-423D-BE07-B6D361B942C8}" srcOrd="2" destOrd="0" presId="urn:diagrams.loki3.com/BracketList"/>
    <dgm:cxn modelId="{E613FEE6-DD54-4E04-AECF-801AF954718F}" type="presParOf" srcId="{5573F338-B4FA-4FD1-B1F2-30D074A80042}" destId="{5400F491-8963-437A-A869-BD3A2393E288}" srcOrd="3" destOrd="0" presId="urn:diagrams.loki3.com/BracketList"/>
    <dgm:cxn modelId="{53A485DB-3BAF-4D8A-A072-D1F9F1AD39F9}" type="presParOf" srcId="{CECD291B-4412-408C-81D3-95C234D88E6F}" destId="{D7A6386C-99E9-45E0-A5C8-09419116CD9B}" srcOrd="3" destOrd="0" presId="urn:diagrams.loki3.com/BracketList"/>
    <dgm:cxn modelId="{063A4E5C-A2C9-4DF0-9C8B-09639E201EB2}" type="presParOf" srcId="{CECD291B-4412-408C-81D3-95C234D88E6F}" destId="{95EFBA92-2307-4971-8F55-91D38DCDF1C1}" srcOrd="4" destOrd="0" presId="urn:diagrams.loki3.com/BracketList"/>
    <dgm:cxn modelId="{8CB062FE-0A44-418E-87F3-53527D0532B7}" type="presParOf" srcId="{95EFBA92-2307-4971-8F55-91D38DCDF1C1}" destId="{F142FB82-7EED-4DAE-AEF6-1A69D7DD11B8}" srcOrd="0" destOrd="0" presId="urn:diagrams.loki3.com/BracketList"/>
    <dgm:cxn modelId="{03EFCF97-F6DF-45BD-B9F8-1B50646F1447}" type="presParOf" srcId="{95EFBA92-2307-4971-8F55-91D38DCDF1C1}" destId="{ED74E35D-6C38-4308-A65A-50F98A099B30}" srcOrd="1" destOrd="0" presId="urn:diagrams.loki3.com/BracketList"/>
    <dgm:cxn modelId="{739B21AE-131F-4F65-AA1A-8C345E7AD357}" type="presParOf" srcId="{95EFBA92-2307-4971-8F55-91D38DCDF1C1}" destId="{2A88EBDD-0FC0-44E7-9F31-DF50EC2465F9}" srcOrd="2" destOrd="0" presId="urn:diagrams.loki3.com/BracketList"/>
    <dgm:cxn modelId="{514F5975-603E-4B6A-9422-E9DDACCDE6AA}" type="presParOf" srcId="{95EFBA92-2307-4971-8F55-91D38DCDF1C1}" destId="{4CE507EA-730B-46E2-B99D-CAD0069DD6A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54AD2-4B74-4CF9-94D3-DBB54346CACE}">
      <dsp:nvSpPr>
        <dsp:cNvPr id="0" name=""/>
        <dsp:cNvSpPr/>
      </dsp:nvSpPr>
      <dsp:spPr>
        <a:xfrm>
          <a:off x="3207" y="267046"/>
          <a:ext cx="1640837"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IN" sz="1700" b="1" i="0" kern="1200" dirty="0"/>
            <a:t>Stop High Risk Loans</a:t>
          </a:r>
          <a:endParaRPr lang="en-IN" sz="1700" kern="1200" dirty="0"/>
        </a:p>
      </dsp:txBody>
      <dsp:txXfrm>
        <a:off x="3207" y="267046"/>
        <a:ext cx="1640837" cy="568012"/>
      </dsp:txXfrm>
    </dsp:sp>
    <dsp:sp modelId="{E2C1BA57-8EDB-4296-AA63-7E33DC97EE77}">
      <dsp:nvSpPr>
        <dsp:cNvPr id="0" name=""/>
        <dsp:cNvSpPr/>
      </dsp:nvSpPr>
      <dsp:spPr>
        <a:xfrm>
          <a:off x="1644045" y="80667"/>
          <a:ext cx="328167" cy="940770"/>
        </a:xfrm>
        <a:prstGeom prst="leftBrace">
          <a:avLst>
            <a:gd name="adj1" fmla="val 35000"/>
            <a:gd name="adj2" fmla="val 50000"/>
          </a:avLst>
        </a:pr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7FDBE7-D8FF-43B0-BBAA-FB444A598E22}">
      <dsp:nvSpPr>
        <dsp:cNvPr id="0" name=""/>
        <dsp:cNvSpPr/>
      </dsp:nvSpPr>
      <dsp:spPr>
        <a:xfrm>
          <a:off x="2103479" y="80667"/>
          <a:ext cx="4463077" cy="940770"/>
        </a:xfrm>
        <a:prstGeom prst="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IN" sz="1700" b="0" i="0" kern="1200" dirty="0" err="1"/>
            <a:t>pub_rec_bankruptcy</a:t>
          </a:r>
          <a:r>
            <a:rPr lang="en-IN" sz="1700" b="0" i="0" kern="1200" dirty="0"/>
            <a:t> = 2</a:t>
          </a:r>
          <a:endParaRPr lang="en-IN" sz="1700" kern="1200" dirty="0"/>
        </a:p>
        <a:p>
          <a:pPr marL="171450" lvl="1" indent="-171450" algn="l" defTabSz="755650">
            <a:lnSpc>
              <a:spcPct val="90000"/>
            </a:lnSpc>
            <a:spcBef>
              <a:spcPct val="0"/>
            </a:spcBef>
            <a:spcAft>
              <a:spcPct val="15000"/>
            </a:spcAft>
            <a:buChar char="•"/>
          </a:pPr>
          <a:r>
            <a:rPr lang="en-IN" sz="1700" b="0" i="0" kern="1200" dirty="0"/>
            <a:t>grade F</a:t>
          </a:r>
          <a:endParaRPr lang="en-IN" sz="1700" kern="1200" dirty="0"/>
        </a:p>
        <a:p>
          <a:pPr marL="171450" lvl="1" indent="-171450" algn="l" defTabSz="755650">
            <a:lnSpc>
              <a:spcPct val="90000"/>
            </a:lnSpc>
            <a:spcBef>
              <a:spcPct val="0"/>
            </a:spcBef>
            <a:spcAft>
              <a:spcPct val="15000"/>
            </a:spcAft>
            <a:buChar char="•"/>
          </a:pPr>
          <a:r>
            <a:rPr lang="en-IN" sz="1700" b="0" i="0" kern="1200" dirty="0" err="1"/>
            <a:t>int_rate</a:t>
          </a:r>
          <a:r>
            <a:rPr lang="en-IN" sz="1700" b="0" i="0" kern="1200" dirty="0"/>
            <a:t> &gt; 20%</a:t>
          </a:r>
          <a:endParaRPr lang="en-IN" sz="1700" kern="1200" dirty="0"/>
        </a:p>
      </dsp:txBody>
      <dsp:txXfrm>
        <a:off x="2103479" y="80667"/>
        <a:ext cx="4463077" cy="940770"/>
      </dsp:txXfrm>
    </dsp:sp>
    <dsp:sp modelId="{F9BA0B1D-3323-4B20-BD7D-5BD5DC71CE63}">
      <dsp:nvSpPr>
        <dsp:cNvPr id="0" name=""/>
        <dsp:cNvSpPr/>
      </dsp:nvSpPr>
      <dsp:spPr>
        <a:xfrm>
          <a:off x="3207" y="1569787"/>
          <a:ext cx="1640837" cy="820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IN" sz="1700" b="1" i="0" kern="1200" dirty="0"/>
            <a:t>Reduce Medium Risk Loans</a:t>
          </a:r>
          <a:endParaRPr lang="en-IN" sz="1700" kern="1200" dirty="0"/>
        </a:p>
      </dsp:txBody>
      <dsp:txXfrm>
        <a:off x="3207" y="1569787"/>
        <a:ext cx="1640837" cy="820462"/>
      </dsp:txXfrm>
    </dsp:sp>
    <dsp:sp modelId="{A7487B47-11F5-4D66-BF19-1A9788D80F4C}">
      <dsp:nvSpPr>
        <dsp:cNvPr id="0" name=""/>
        <dsp:cNvSpPr/>
      </dsp:nvSpPr>
      <dsp:spPr>
        <a:xfrm>
          <a:off x="1644045" y="1082638"/>
          <a:ext cx="328167" cy="1794761"/>
        </a:xfrm>
        <a:prstGeom prst="leftBrace">
          <a:avLst>
            <a:gd name="adj1" fmla="val 35000"/>
            <a:gd name="adj2" fmla="val 50000"/>
          </a:avLst>
        </a:pr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00F491-8963-437A-A869-BD3A2393E288}">
      <dsp:nvSpPr>
        <dsp:cNvPr id="0" name=""/>
        <dsp:cNvSpPr/>
      </dsp:nvSpPr>
      <dsp:spPr>
        <a:xfrm>
          <a:off x="2103479" y="1082638"/>
          <a:ext cx="4463077" cy="1794761"/>
        </a:xfrm>
        <a:prstGeom prst="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IN" sz="1700" b="0" i="0" kern="1200" dirty="0" err="1"/>
            <a:t>pub_rec_bankruptcy</a:t>
          </a:r>
          <a:r>
            <a:rPr lang="en-IN" sz="1700" b="0" i="0" kern="1200" dirty="0"/>
            <a:t> = 1</a:t>
          </a:r>
          <a:endParaRPr lang="en-IN" sz="1700" kern="1200" dirty="0"/>
        </a:p>
        <a:p>
          <a:pPr marL="171450" lvl="1" indent="-171450" algn="l" defTabSz="755650">
            <a:lnSpc>
              <a:spcPct val="90000"/>
            </a:lnSpc>
            <a:spcBef>
              <a:spcPct val="0"/>
            </a:spcBef>
            <a:spcAft>
              <a:spcPct val="15000"/>
            </a:spcAft>
            <a:buChar char="•"/>
          </a:pPr>
          <a:r>
            <a:rPr lang="en-IN" sz="1700" b="0" i="0" kern="1200" dirty="0"/>
            <a:t>grade &gt; 'C'</a:t>
          </a:r>
          <a:endParaRPr lang="en-IN" sz="1700" kern="1200" dirty="0"/>
        </a:p>
        <a:p>
          <a:pPr marL="171450" lvl="1" indent="-171450" algn="l" defTabSz="755650">
            <a:lnSpc>
              <a:spcPct val="90000"/>
            </a:lnSpc>
            <a:spcBef>
              <a:spcPct val="0"/>
            </a:spcBef>
            <a:spcAft>
              <a:spcPct val="15000"/>
            </a:spcAft>
            <a:buChar char="•"/>
          </a:pPr>
          <a:r>
            <a:rPr lang="en-IN" sz="1700" b="0" i="0" kern="1200" dirty="0" err="1"/>
            <a:t>int_rate</a:t>
          </a:r>
          <a:r>
            <a:rPr lang="en-IN" sz="1700" b="0" i="0" kern="1200" dirty="0"/>
            <a:t> &gt; 12.5%</a:t>
          </a:r>
          <a:endParaRPr lang="en-IN" sz="1700" kern="1200" dirty="0"/>
        </a:p>
        <a:p>
          <a:pPr marL="171450" lvl="1" indent="-171450" algn="l" defTabSz="755650">
            <a:lnSpc>
              <a:spcPct val="90000"/>
            </a:lnSpc>
            <a:spcBef>
              <a:spcPct val="0"/>
            </a:spcBef>
            <a:spcAft>
              <a:spcPct val="15000"/>
            </a:spcAft>
            <a:buChar char="•"/>
          </a:pPr>
          <a:r>
            <a:rPr lang="en-IN" sz="1700" b="0" i="0" kern="1200" dirty="0" err="1"/>
            <a:t>annual_inc</a:t>
          </a:r>
          <a:r>
            <a:rPr lang="en-IN" sz="1700" b="0" i="0" kern="1200" dirty="0"/>
            <a:t> &lt; 15000</a:t>
          </a:r>
          <a:endParaRPr lang="en-IN" sz="1700" kern="1200" dirty="0"/>
        </a:p>
        <a:p>
          <a:pPr marL="171450" lvl="1" indent="-171450" algn="l" defTabSz="755650">
            <a:lnSpc>
              <a:spcPct val="90000"/>
            </a:lnSpc>
            <a:spcBef>
              <a:spcPct val="0"/>
            </a:spcBef>
            <a:spcAft>
              <a:spcPct val="15000"/>
            </a:spcAft>
            <a:buChar char="•"/>
          </a:pPr>
          <a:r>
            <a:rPr lang="en-IN" sz="1700" b="0" i="0" kern="1200" dirty="0"/>
            <a:t>state in (FL, NY, NV, CA, TX, NJ)</a:t>
          </a:r>
          <a:endParaRPr lang="en-IN" sz="1700" kern="1200" dirty="0"/>
        </a:p>
        <a:p>
          <a:pPr marL="171450" lvl="1" indent="-171450" algn="l" defTabSz="755650">
            <a:lnSpc>
              <a:spcPct val="90000"/>
            </a:lnSpc>
            <a:spcBef>
              <a:spcPct val="0"/>
            </a:spcBef>
            <a:spcAft>
              <a:spcPct val="15000"/>
            </a:spcAft>
            <a:buChar char="•"/>
          </a:pPr>
          <a:r>
            <a:rPr lang="en-IN" sz="1700" b="0" i="0" kern="1200" dirty="0"/>
            <a:t>term = 60 months</a:t>
          </a:r>
          <a:endParaRPr lang="en-IN" sz="1700" kern="1200" dirty="0"/>
        </a:p>
      </dsp:txBody>
      <dsp:txXfrm>
        <a:off x="2103479" y="1082638"/>
        <a:ext cx="4463077" cy="1794761"/>
      </dsp:txXfrm>
    </dsp:sp>
    <dsp:sp modelId="{F142FB82-7EED-4DAE-AEF6-1A69D7DD11B8}">
      <dsp:nvSpPr>
        <dsp:cNvPr id="0" name=""/>
        <dsp:cNvSpPr/>
      </dsp:nvSpPr>
      <dsp:spPr>
        <a:xfrm>
          <a:off x="3207" y="3684116"/>
          <a:ext cx="1640837"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IN" sz="1700" b="1" i="0" kern="1200" dirty="0"/>
            <a:t>Increase Low Risk Loans</a:t>
          </a:r>
          <a:endParaRPr lang="en-IN" sz="1700" kern="1200" dirty="0"/>
        </a:p>
      </dsp:txBody>
      <dsp:txXfrm>
        <a:off x="3207" y="3684116"/>
        <a:ext cx="1640837" cy="568012"/>
      </dsp:txXfrm>
    </dsp:sp>
    <dsp:sp modelId="{ED74E35D-6C38-4308-A65A-50F98A099B30}">
      <dsp:nvSpPr>
        <dsp:cNvPr id="0" name=""/>
        <dsp:cNvSpPr/>
      </dsp:nvSpPr>
      <dsp:spPr>
        <a:xfrm>
          <a:off x="1644045" y="2938600"/>
          <a:ext cx="328167" cy="2059045"/>
        </a:xfrm>
        <a:prstGeom prst="leftBrace">
          <a:avLst>
            <a:gd name="adj1" fmla="val 35000"/>
            <a:gd name="adj2" fmla="val 50000"/>
          </a:avLst>
        </a:prstGeom>
        <a:noFill/>
        <a:ln w="19050" cap="rnd"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E507EA-730B-46E2-B99D-CAD0069DD6A4}">
      <dsp:nvSpPr>
        <dsp:cNvPr id="0" name=""/>
        <dsp:cNvSpPr/>
      </dsp:nvSpPr>
      <dsp:spPr>
        <a:xfrm>
          <a:off x="2103479" y="2948545"/>
          <a:ext cx="4463077" cy="2059045"/>
        </a:xfrm>
        <a:prstGeom prst="rect">
          <a:avLst/>
        </a:prstGeom>
        <a:gradFill rotWithShape="0">
          <a:gsLst>
            <a:gs pos="0">
              <a:schemeClr val="lt1">
                <a:hueOff val="0"/>
                <a:satOff val="0"/>
                <a:lumOff val="0"/>
                <a:alphaOff val="0"/>
                <a:tint val="64000"/>
                <a:lumMod val="118000"/>
              </a:schemeClr>
            </a:gs>
            <a:gs pos="100000">
              <a:schemeClr val="l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IN" sz="1700" b="0" i="0" kern="1200" dirty="0" err="1"/>
            <a:t>pub_rec_bankruptcies</a:t>
          </a:r>
          <a:r>
            <a:rPr lang="en-IN" sz="1700" b="0" i="0" kern="1200" dirty="0"/>
            <a:t> = 0</a:t>
          </a:r>
          <a:endParaRPr lang="en-IN" sz="1700" kern="1200" dirty="0"/>
        </a:p>
        <a:p>
          <a:pPr marL="171450" lvl="1" indent="-171450" algn="l" defTabSz="755650">
            <a:lnSpc>
              <a:spcPct val="90000"/>
            </a:lnSpc>
            <a:spcBef>
              <a:spcPct val="0"/>
            </a:spcBef>
            <a:spcAft>
              <a:spcPct val="15000"/>
            </a:spcAft>
            <a:buChar char="•"/>
          </a:pPr>
          <a:r>
            <a:rPr lang="en-IN" sz="1700" b="0" i="0" kern="1200" dirty="0"/>
            <a:t>grade 'A'</a:t>
          </a:r>
          <a:endParaRPr lang="en-IN" sz="1700" kern="1200" dirty="0"/>
        </a:p>
        <a:p>
          <a:pPr marL="171450" lvl="1" indent="-171450" algn="l" defTabSz="755650">
            <a:lnSpc>
              <a:spcPct val="90000"/>
            </a:lnSpc>
            <a:spcBef>
              <a:spcPct val="0"/>
            </a:spcBef>
            <a:spcAft>
              <a:spcPct val="15000"/>
            </a:spcAft>
            <a:buChar char="•"/>
          </a:pPr>
          <a:r>
            <a:rPr lang="en-IN" sz="1700" b="0" i="0" kern="1200" dirty="0" err="1"/>
            <a:t>int_rate</a:t>
          </a:r>
          <a:r>
            <a:rPr lang="en-IN" sz="1700" b="0" i="0" kern="1200" dirty="0"/>
            <a:t> 7.5-10%</a:t>
          </a:r>
          <a:endParaRPr lang="en-IN" sz="1700" kern="1200" dirty="0"/>
        </a:p>
        <a:p>
          <a:pPr marL="171450" lvl="1" indent="-171450" algn="l" defTabSz="755650">
            <a:lnSpc>
              <a:spcPct val="90000"/>
            </a:lnSpc>
            <a:spcBef>
              <a:spcPct val="0"/>
            </a:spcBef>
            <a:spcAft>
              <a:spcPct val="15000"/>
            </a:spcAft>
            <a:buChar char="•"/>
          </a:pPr>
          <a:r>
            <a:rPr lang="en-IN" sz="1700" b="0" i="0" kern="1200" dirty="0"/>
            <a:t>term = 36 months</a:t>
          </a:r>
          <a:endParaRPr lang="en-IN" sz="1700" kern="1200" dirty="0"/>
        </a:p>
        <a:p>
          <a:pPr marL="171450" lvl="1" indent="-171450" algn="l" defTabSz="755650">
            <a:lnSpc>
              <a:spcPct val="90000"/>
            </a:lnSpc>
            <a:spcBef>
              <a:spcPct val="0"/>
            </a:spcBef>
            <a:spcAft>
              <a:spcPct val="15000"/>
            </a:spcAft>
            <a:buChar char="•"/>
          </a:pPr>
          <a:r>
            <a:rPr lang="en-IN" sz="1700" b="0" i="0" kern="1200" dirty="0"/>
            <a:t>purpose = credit card</a:t>
          </a:r>
          <a:endParaRPr lang="en-IN" sz="1700" kern="1200" dirty="0"/>
        </a:p>
        <a:p>
          <a:pPr marL="171450" lvl="1" indent="-171450" algn="l" defTabSz="755650">
            <a:lnSpc>
              <a:spcPct val="90000"/>
            </a:lnSpc>
            <a:spcBef>
              <a:spcPct val="0"/>
            </a:spcBef>
            <a:spcAft>
              <a:spcPct val="15000"/>
            </a:spcAft>
            <a:buChar char="•"/>
          </a:pPr>
          <a:r>
            <a:rPr lang="en-IN" sz="1700" b="0" i="0" kern="1200"/>
            <a:t>lesser loan amount</a:t>
          </a:r>
          <a:endParaRPr lang="en-IN" sz="1700" kern="1200"/>
        </a:p>
        <a:p>
          <a:pPr marL="171450" lvl="1" indent="-171450" algn="l" defTabSz="755650">
            <a:lnSpc>
              <a:spcPct val="90000"/>
            </a:lnSpc>
            <a:spcBef>
              <a:spcPct val="0"/>
            </a:spcBef>
            <a:spcAft>
              <a:spcPct val="15000"/>
            </a:spcAft>
            <a:buChar char="•"/>
          </a:pPr>
          <a:r>
            <a:rPr lang="en-IN" sz="1700" b="0" i="0" kern="1200"/>
            <a:t>lower dti</a:t>
          </a:r>
          <a:endParaRPr lang="en-IN" sz="1700" kern="1200"/>
        </a:p>
      </dsp:txBody>
      <dsp:txXfrm>
        <a:off x="2103479" y="2948545"/>
        <a:ext cx="4463077" cy="205904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7DEE9-B344-463C-8912-53A2BD48C3DE}"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4F414-0392-455C-905D-D17B59415157}" type="slidenum">
              <a:rPr lang="en-IN" smtClean="0"/>
              <a:t>‹#›</a:t>
            </a:fld>
            <a:endParaRPr lang="en-IN"/>
          </a:p>
        </p:txBody>
      </p:sp>
    </p:spTree>
    <p:extLst>
      <p:ext uri="{BB962C8B-B14F-4D97-AF65-F5344CB8AC3E}">
        <p14:creationId xmlns:p14="http://schemas.microsoft.com/office/powerpoint/2010/main" val="933752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427277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E5786-280A-4690-A947-F1E893D36F73}"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424040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36903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011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785136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3573847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57879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3049365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253638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267631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402046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E5786-280A-4690-A947-F1E893D36F73}"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102146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E5786-280A-4690-A947-F1E893D36F73}"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94148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360252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404927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0E5786-280A-4690-A947-F1E893D36F73}" type="datetimeFigureOut">
              <a:rPr lang="en-IN" smtClean="0"/>
              <a:t>23-06-2024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407299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E5786-280A-4690-A947-F1E893D36F73}"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1CF3B4-C60C-42DD-9DD5-45A8FA191E36}" type="slidenum">
              <a:rPr lang="en-IN" smtClean="0"/>
              <a:t>‹#›</a:t>
            </a:fld>
            <a:endParaRPr lang="en-IN"/>
          </a:p>
        </p:txBody>
      </p:sp>
    </p:spTree>
    <p:extLst>
      <p:ext uri="{BB962C8B-B14F-4D97-AF65-F5344CB8AC3E}">
        <p14:creationId xmlns:p14="http://schemas.microsoft.com/office/powerpoint/2010/main" val="273406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0E5786-280A-4690-A947-F1E893D36F73}" type="datetimeFigureOut">
              <a:rPr lang="en-IN" smtClean="0"/>
              <a:t>23-06-2024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1CF3B4-C60C-42DD-9DD5-45A8FA191E36}" type="slidenum">
              <a:rPr lang="en-IN" smtClean="0"/>
              <a:t>‹#›</a:t>
            </a:fld>
            <a:endParaRPr lang="en-IN"/>
          </a:p>
        </p:txBody>
      </p:sp>
    </p:spTree>
    <p:extLst>
      <p:ext uri="{BB962C8B-B14F-4D97-AF65-F5344CB8AC3E}">
        <p14:creationId xmlns:p14="http://schemas.microsoft.com/office/powerpoint/2010/main" val="66175022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62FB-A56C-4BFD-8C16-0D485826B9E0}"/>
              </a:ext>
            </a:extLst>
          </p:cNvPr>
          <p:cNvSpPr>
            <a:spLocks noGrp="1"/>
          </p:cNvSpPr>
          <p:nvPr>
            <p:ph type="ctrTitle"/>
          </p:nvPr>
        </p:nvSpPr>
        <p:spPr/>
        <p:txBody>
          <a:bodyPr/>
          <a:lstStyle/>
          <a:p>
            <a:r>
              <a:rPr lang="en-US" dirty="0"/>
              <a:t>Lending Club - Case Study</a:t>
            </a:r>
            <a:endParaRPr lang="en-IN" dirty="0"/>
          </a:p>
        </p:txBody>
      </p:sp>
      <p:sp>
        <p:nvSpPr>
          <p:cNvPr id="3" name="Subtitle 2">
            <a:extLst>
              <a:ext uri="{FF2B5EF4-FFF2-40B4-BE49-F238E27FC236}">
                <a16:creationId xmlns:a16="http://schemas.microsoft.com/office/drawing/2014/main" id="{121877AB-C881-4057-A4EC-382978D60356}"/>
              </a:ext>
            </a:extLst>
          </p:cNvPr>
          <p:cNvSpPr>
            <a:spLocks noGrp="1"/>
          </p:cNvSpPr>
          <p:nvPr>
            <p:ph type="subTitle" idx="1"/>
          </p:nvPr>
        </p:nvSpPr>
        <p:spPr/>
        <p:txBody>
          <a:bodyPr/>
          <a:lstStyle/>
          <a:p>
            <a:r>
              <a:rPr lang="en-US" dirty="0"/>
              <a:t>Chidambaram Ananthakrishnan &amp; Chethan Gowda</a:t>
            </a:r>
            <a:endParaRPr lang="en-IN" dirty="0"/>
          </a:p>
        </p:txBody>
      </p:sp>
    </p:spTree>
    <p:extLst>
      <p:ext uri="{BB962C8B-B14F-4D97-AF65-F5344CB8AC3E}">
        <p14:creationId xmlns:p14="http://schemas.microsoft.com/office/powerpoint/2010/main" val="110700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22A7-5A48-4ABF-A2F6-7E89AA46AE51}"/>
              </a:ext>
            </a:extLst>
          </p:cNvPr>
          <p:cNvSpPr>
            <a:spLocks noGrp="1"/>
          </p:cNvSpPr>
          <p:nvPr>
            <p:ph type="title"/>
          </p:nvPr>
        </p:nvSpPr>
        <p:spPr/>
        <p:txBody>
          <a:bodyPr/>
          <a:lstStyle/>
          <a:p>
            <a:r>
              <a:rPr lang="en-US" dirty="0"/>
              <a:t>Observations</a:t>
            </a:r>
            <a:endParaRPr lang="en-IN" dirty="0"/>
          </a:p>
        </p:txBody>
      </p:sp>
      <p:pic>
        <p:nvPicPr>
          <p:cNvPr id="4" name="Picture 3" descr="Graphical user interface, chart, scatter chart&#10;&#10;Description automatically generated">
            <a:extLst>
              <a:ext uri="{FF2B5EF4-FFF2-40B4-BE49-F238E27FC236}">
                <a16:creationId xmlns:a16="http://schemas.microsoft.com/office/drawing/2014/main" id="{47359C9A-7AA7-427A-859D-81ED5CD6FC64}"/>
              </a:ext>
            </a:extLst>
          </p:cNvPr>
          <p:cNvPicPr>
            <a:picLocks noChangeAspect="1"/>
          </p:cNvPicPr>
          <p:nvPr/>
        </p:nvPicPr>
        <p:blipFill>
          <a:blip r:embed="rId2"/>
          <a:stretch>
            <a:fillRect/>
          </a:stretch>
        </p:blipFill>
        <p:spPr>
          <a:xfrm>
            <a:off x="6921788" y="1493792"/>
            <a:ext cx="4870174" cy="4465030"/>
          </a:xfrm>
          <a:prstGeom prst="rect">
            <a:avLst/>
          </a:prstGeom>
        </p:spPr>
      </p:pic>
      <p:sp>
        <p:nvSpPr>
          <p:cNvPr id="5" name="TextBox 4">
            <a:extLst>
              <a:ext uri="{FF2B5EF4-FFF2-40B4-BE49-F238E27FC236}">
                <a16:creationId xmlns:a16="http://schemas.microsoft.com/office/drawing/2014/main" id="{D68641DF-46E6-4233-BA6E-4C8EDB9C0F49}"/>
              </a:ext>
            </a:extLst>
          </p:cNvPr>
          <p:cNvSpPr txBox="1"/>
          <p:nvPr/>
        </p:nvSpPr>
        <p:spPr>
          <a:xfrm>
            <a:off x="646111" y="1853249"/>
            <a:ext cx="5347184"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pple-system"/>
              </a:rPr>
              <a:t>Borrowers with higher </a:t>
            </a:r>
            <a:r>
              <a:rPr lang="en-US" b="0" i="0" dirty="0" err="1">
                <a:effectLst/>
                <a:latin typeface="-apple-system"/>
              </a:rPr>
              <a:t>annual_inc</a:t>
            </a:r>
            <a:r>
              <a:rPr lang="en-US" b="0" i="0" dirty="0">
                <a:effectLst/>
                <a:latin typeface="-apple-system"/>
              </a:rPr>
              <a:t> go for higher loan amount</a:t>
            </a:r>
            <a:endParaRPr lang="en-IN" dirty="0"/>
          </a:p>
        </p:txBody>
      </p:sp>
    </p:spTree>
    <p:extLst>
      <p:ext uri="{BB962C8B-B14F-4D97-AF65-F5344CB8AC3E}">
        <p14:creationId xmlns:p14="http://schemas.microsoft.com/office/powerpoint/2010/main" val="261242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22A7-5A48-4ABF-A2F6-7E89AA46AE51}"/>
              </a:ext>
            </a:extLst>
          </p:cNvPr>
          <p:cNvSpPr>
            <a:spLocks noGrp="1"/>
          </p:cNvSpPr>
          <p:nvPr>
            <p:ph type="title"/>
          </p:nvPr>
        </p:nvSpPr>
        <p:spPr>
          <a:xfrm>
            <a:off x="838200" y="365126"/>
            <a:ext cx="7930415" cy="376020"/>
          </a:xfrm>
        </p:spPr>
        <p:txBody>
          <a:bodyPr>
            <a:normAutofit fontScale="90000"/>
          </a:bodyPr>
          <a:lstStyle/>
          <a:p>
            <a:r>
              <a:rPr lang="en-US" dirty="0"/>
              <a:t>Observations</a:t>
            </a:r>
            <a:endParaRPr lang="en-IN" dirty="0"/>
          </a:p>
        </p:txBody>
      </p:sp>
      <p:pic>
        <p:nvPicPr>
          <p:cNvPr id="3" name="Picture 2">
            <a:extLst>
              <a:ext uri="{FF2B5EF4-FFF2-40B4-BE49-F238E27FC236}">
                <a16:creationId xmlns:a16="http://schemas.microsoft.com/office/drawing/2014/main" id="{C182E89B-A238-889B-FB8D-822022B2DD20}"/>
              </a:ext>
            </a:extLst>
          </p:cNvPr>
          <p:cNvPicPr>
            <a:picLocks noChangeAspect="1"/>
          </p:cNvPicPr>
          <p:nvPr/>
        </p:nvPicPr>
        <p:blipFill>
          <a:blip r:embed="rId2"/>
          <a:stretch>
            <a:fillRect/>
          </a:stretch>
        </p:blipFill>
        <p:spPr>
          <a:xfrm>
            <a:off x="4119614" y="365127"/>
            <a:ext cx="7045691" cy="6479838"/>
          </a:xfrm>
          <a:prstGeom prst="rect">
            <a:avLst/>
          </a:prstGeom>
        </p:spPr>
      </p:pic>
      <p:sp>
        <p:nvSpPr>
          <p:cNvPr id="9" name="TextBox 8">
            <a:extLst>
              <a:ext uri="{FF2B5EF4-FFF2-40B4-BE49-F238E27FC236}">
                <a16:creationId xmlns:a16="http://schemas.microsoft.com/office/drawing/2014/main" id="{1411AC54-41C0-3DBB-00F7-54789F371607}"/>
              </a:ext>
            </a:extLst>
          </p:cNvPr>
          <p:cNvSpPr txBox="1"/>
          <p:nvPr/>
        </p:nvSpPr>
        <p:spPr>
          <a:xfrm>
            <a:off x="288758" y="1790299"/>
            <a:ext cx="3301465" cy="646331"/>
          </a:xfrm>
          <a:prstGeom prst="rect">
            <a:avLst/>
          </a:prstGeom>
          <a:noFill/>
        </p:spPr>
        <p:txBody>
          <a:bodyPr wrap="square" rtlCol="0">
            <a:spAutoFit/>
          </a:bodyPr>
          <a:lstStyle/>
          <a:p>
            <a:pPr marL="285750" indent="-285750">
              <a:buFont typeface="Arial" panose="020B0604020202020204" pitchFamily="34" charset="0"/>
              <a:buChar char="•"/>
            </a:pPr>
            <a:r>
              <a:rPr lang="en-US" b="0" i="0">
                <a:effectLst/>
                <a:latin typeface="-apple-system"/>
              </a:rPr>
              <a:t>Interest go higher with the Grades</a:t>
            </a:r>
            <a:endParaRPr lang="en-US" b="0" i="0" dirty="0">
              <a:effectLst/>
              <a:latin typeface="-apple-system"/>
            </a:endParaRPr>
          </a:p>
        </p:txBody>
      </p:sp>
    </p:spTree>
    <p:extLst>
      <p:ext uri="{BB962C8B-B14F-4D97-AF65-F5344CB8AC3E}">
        <p14:creationId xmlns:p14="http://schemas.microsoft.com/office/powerpoint/2010/main" val="234232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22A7-5A48-4ABF-A2F6-7E89AA46AE51}"/>
              </a:ext>
            </a:extLst>
          </p:cNvPr>
          <p:cNvSpPr>
            <a:spLocks noGrp="1"/>
          </p:cNvSpPr>
          <p:nvPr>
            <p:ph type="title"/>
          </p:nvPr>
        </p:nvSpPr>
        <p:spPr>
          <a:xfrm>
            <a:off x="462014" y="365126"/>
            <a:ext cx="8306602" cy="366394"/>
          </a:xfrm>
        </p:spPr>
        <p:txBody>
          <a:bodyPr>
            <a:normAutofit fontScale="90000"/>
          </a:bodyPr>
          <a:lstStyle/>
          <a:p>
            <a:r>
              <a:rPr lang="en-US" dirty="0"/>
              <a:t>Observations</a:t>
            </a:r>
            <a:endParaRPr lang="en-IN" dirty="0"/>
          </a:p>
        </p:txBody>
      </p:sp>
      <p:sp>
        <p:nvSpPr>
          <p:cNvPr id="9" name="TextBox 8">
            <a:extLst>
              <a:ext uri="{FF2B5EF4-FFF2-40B4-BE49-F238E27FC236}">
                <a16:creationId xmlns:a16="http://schemas.microsoft.com/office/drawing/2014/main" id="{1411AC54-41C0-3DBB-00F7-54789F371607}"/>
              </a:ext>
            </a:extLst>
          </p:cNvPr>
          <p:cNvSpPr txBox="1"/>
          <p:nvPr/>
        </p:nvSpPr>
        <p:spPr>
          <a:xfrm>
            <a:off x="327259" y="1790300"/>
            <a:ext cx="4957010" cy="3139321"/>
          </a:xfrm>
          <a:prstGeom prst="rect">
            <a:avLst/>
          </a:prstGeom>
          <a:noFill/>
        </p:spPr>
        <p:txBody>
          <a:bodyPr wrap="square" rtlCol="0">
            <a:spAutoFit/>
          </a:bodyPr>
          <a:lstStyle/>
          <a:p>
            <a:endParaRPr lang="en-US" b="0" i="0" dirty="0">
              <a:effectLst/>
              <a:latin typeface="-apple-system"/>
            </a:endParaRPr>
          </a:p>
          <a:p>
            <a:pPr marL="285750" indent="-285750">
              <a:buFont typeface="Arial" panose="020B0604020202020204" pitchFamily="34" charset="0"/>
              <a:buChar char="•"/>
            </a:pPr>
            <a:r>
              <a:rPr lang="en-US" b="0" i="0" dirty="0">
                <a:effectLst/>
                <a:latin typeface="-apple-system"/>
              </a:rPr>
              <a:t>Safer investments leads to lower default rate as we have </a:t>
            </a:r>
          </a:p>
          <a:p>
            <a:r>
              <a:rPr lang="en-US" dirty="0">
                <a:latin typeface="-apple-system"/>
              </a:rPr>
              <a:t>     </a:t>
            </a:r>
            <a:r>
              <a:rPr lang="en-US" b="0" i="0" dirty="0">
                <a:effectLst/>
                <a:latin typeface="-apple-system"/>
              </a:rPr>
              <a:t>seen in the year of 2009.</a:t>
            </a:r>
          </a:p>
          <a:p>
            <a:pPr marL="285750" indent="-285750">
              <a:buFont typeface="Arial" panose="020B0604020202020204" pitchFamily="34" charset="0"/>
              <a:buChar char="•"/>
            </a:pPr>
            <a:r>
              <a:rPr lang="en-US" b="0" i="0" dirty="0">
                <a:effectLst/>
                <a:latin typeface="-apple-system"/>
              </a:rPr>
              <a:t>Number of loans increase with the month of the year. </a:t>
            </a:r>
          </a:p>
          <a:p>
            <a:pPr marL="285750" indent="-285750">
              <a:buFont typeface="Arial" panose="020B0604020202020204" pitchFamily="34" charset="0"/>
              <a:buChar char="•"/>
            </a:pPr>
            <a:r>
              <a:rPr lang="en-US" b="0" i="0" dirty="0">
                <a:effectLst/>
                <a:latin typeface="-apple-system"/>
              </a:rPr>
              <a:t>Only two of the purpose of the loans can be seen having increasing trend with month which are credit_card &amp; debt_consolidation and these are top 2 reasons for loans.</a:t>
            </a:r>
          </a:p>
          <a:p>
            <a:pPr marL="285750" indent="-285750">
              <a:buFont typeface="Arial" panose="020B0604020202020204" pitchFamily="34" charset="0"/>
              <a:buChar char="•"/>
            </a:pPr>
            <a:endParaRPr lang="en-US" b="0" i="0" dirty="0">
              <a:effectLst/>
              <a:latin typeface="-apple-system"/>
            </a:endParaRPr>
          </a:p>
        </p:txBody>
      </p:sp>
      <p:pic>
        <p:nvPicPr>
          <p:cNvPr id="4" name="Picture 3">
            <a:extLst>
              <a:ext uri="{FF2B5EF4-FFF2-40B4-BE49-F238E27FC236}">
                <a16:creationId xmlns:a16="http://schemas.microsoft.com/office/drawing/2014/main" id="{B33D2642-5253-ED45-3485-6AA1DB4FBB76}"/>
              </a:ext>
            </a:extLst>
          </p:cNvPr>
          <p:cNvPicPr>
            <a:picLocks noChangeAspect="1"/>
          </p:cNvPicPr>
          <p:nvPr/>
        </p:nvPicPr>
        <p:blipFill>
          <a:blip r:embed="rId2"/>
          <a:stretch>
            <a:fillRect/>
          </a:stretch>
        </p:blipFill>
        <p:spPr>
          <a:xfrm>
            <a:off x="5483449" y="1406756"/>
            <a:ext cx="5969975" cy="4044488"/>
          </a:xfrm>
          <a:prstGeom prst="rect">
            <a:avLst/>
          </a:prstGeom>
        </p:spPr>
      </p:pic>
    </p:spTree>
    <p:extLst>
      <p:ext uri="{BB962C8B-B14F-4D97-AF65-F5344CB8AC3E}">
        <p14:creationId xmlns:p14="http://schemas.microsoft.com/office/powerpoint/2010/main" val="272689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Default Rates by Loan Amount</a:t>
            </a:r>
          </a:p>
        </p:txBody>
      </p:sp>
      <p:pic>
        <p:nvPicPr>
          <p:cNvPr id="3" name="Picture 2" descr="default_loan_amoun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79" y="452718"/>
            <a:ext cx="9906455" cy="1400530"/>
          </a:xfrm>
        </p:spPr>
        <p:txBody>
          <a:bodyPr/>
          <a:lstStyle/>
          <a:p>
            <a:r>
              <a:rPr dirty="0"/>
              <a:t>Interest Rates and Default</a:t>
            </a:r>
          </a:p>
        </p:txBody>
      </p:sp>
      <p:pic>
        <p:nvPicPr>
          <p:cNvPr id="3" name="Picture 2" descr="interest_rate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Annual Income and Default</a:t>
            </a:r>
          </a:p>
        </p:txBody>
      </p:sp>
      <p:pic>
        <p:nvPicPr>
          <p:cNvPr id="3" name="Picture 2" descr="annual_income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Debt-to-Income Ratio and Default</a:t>
            </a:r>
          </a:p>
        </p:txBody>
      </p:sp>
      <p:pic>
        <p:nvPicPr>
          <p:cNvPr id="3" name="Picture 2" descr="dti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Term of the Loan and Default</a:t>
            </a:r>
          </a:p>
        </p:txBody>
      </p:sp>
      <p:pic>
        <p:nvPicPr>
          <p:cNvPr id="3" name="Picture 2" descr="term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Home Ownership and Default</a:t>
            </a:r>
          </a:p>
        </p:txBody>
      </p:sp>
      <p:pic>
        <p:nvPicPr>
          <p:cNvPr id="3" name="Picture 2" descr="home_ownership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Verification Status and Default</a:t>
            </a:r>
          </a:p>
        </p:txBody>
      </p:sp>
      <p:pic>
        <p:nvPicPr>
          <p:cNvPr id="3" name="Picture 2" descr="verification_status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859272-3734-4CE3-B09A-0A2C0E8576F2}"/>
              </a:ext>
            </a:extLst>
          </p:cNvPr>
          <p:cNvSpPr>
            <a:spLocks noGrp="1"/>
          </p:cNvSpPr>
          <p:nvPr>
            <p:ph type="title"/>
          </p:nvPr>
        </p:nvSpPr>
        <p:spPr>
          <a:xfrm>
            <a:off x="674986" y="414217"/>
            <a:ext cx="9277535" cy="1222078"/>
          </a:xfrm>
        </p:spPr>
        <p:txBody>
          <a:bodyPr/>
          <a:lstStyle/>
          <a:p>
            <a:r>
              <a:rPr lang="en-US" dirty="0"/>
              <a:t>Introduction &amp; Objective</a:t>
            </a:r>
            <a:endParaRPr lang="en-IN" dirty="0"/>
          </a:p>
        </p:txBody>
      </p:sp>
      <p:sp>
        <p:nvSpPr>
          <p:cNvPr id="5" name="TextBox 4">
            <a:extLst>
              <a:ext uri="{FF2B5EF4-FFF2-40B4-BE49-F238E27FC236}">
                <a16:creationId xmlns:a16="http://schemas.microsoft.com/office/drawing/2014/main" id="{5E9ABDC1-BFD3-486A-9985-EF6BDE12A9A4}"/>
              </a:ext>
            </a:extLst>
          </p:cNvPr>
          <p:cNvSpPr txBox="1"/>
          <p:nvPr/>
        </p:nvSpPr>
        <p:spPr>
          <a:xfrm>
            <a:off x="1441174" y="2228671"/>
            <a:ext cx="8965096" cy="3416320"/>
          </a:xfrm>
          <a:prstGeom prst="rect">
            <a:avLst/>
          </a:prstGeom>
          <a:noFill/>
        </p:spPr>
        <p:txBody>
          <a:bodyPr wrap="square" rtlCol="0">
            <a:spAutoFit/>
          </a:bodyPr>
          <a:lstStyle/>
          <a:p>
            <a:pPr marL="285750" indent="-285750">
              <a:buFontTx/>
              <a:buChar char="-"/>
            </a:pPr>
            <a:r>
              <a:rPr lang="en-US" dirty="0"/>
              <a:t>Lending Club operates as an online loan marketplace, offering borrowers quick access to loans at competitive rates. The company faces significant financial losses primarily from borrowers who default on their loans. </a:t>
            </a:r>
          </a:p>
          <a:p>
            <a:endParaRPr lang="en-US" dirty="0"/>
          </a:p>
          <a:p>
            <a:pPr marL="285750" indent="-285750">
              <a:buFontTx/>
              <a:buChar char="-"/>
            </a:pPr>
            <a:r>
              <a:rPr lang="en-US" dirty="0"/>
              <a:t>To mitigate these losses, Lending Club aims to uncover the key factors contributing to loan defaults through exploratory data analysis (EDA) of their loan data. The objective is to gain insights that will enable informed decisions on loan approvals, setting suitable interest rates, and effectively managing risk. </a:t>
            </a:r>
          </a:p>
          <a:p>
            <a:pPr marL="285750" indent="-285750">
              <a:buFontTx/>
              <a:buChar char="-"/>
            </a:pPr>
            <a:endParaRPr lang="en-US" dirty="0"/>
          </a:p>
          <a:p>
            <a:pPr marL="285750" indent="-285750">
              <a:buFontTx/>
              <a:buChar char="-"/>
            </a:pPr>
            <a:r>
              <a:rPr lang="en-US" dirty="0"/>
              <a:t>Ultimately, the goal is to minimize financial risk by identifying and understanding the drivers behind loan defaults.</a:t>
            </a:r>
            <a:endParaRPr lang="en-IN" dirty="0"/>
          </a:p>
        </p:txBody>
      </p:sp>
    </p:spTree>
    <p:extLst>
      <p:ext uri="{BB962C8B-B14F-4D97-AF65-F5344CB8AC3E}">
        <p14:creationId xmlns:p14="http://schemas.microsoft.com/office/powerpoint/2010/main" val="233480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 y="452718"/>
            <a:ext cx="9646573" cy="1400530"/>
          </a:xfrm>
        </p:spPr>
        <p:txBody>
          <a:bodyPr/>
          <a:lstStyle/>
          <a:p>
            <a:r>
              <a:rPr dirty="0"/>
              <a:t>Employment Length and Default</a:t>
            </a:r>
          </a:p>
        </p:txBody>
      </p:sp>
      <p:pic>
        <p:nvPicPr>
          <p:cNvPr id="3" name="Picture 2" descr="emp_length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Loan Purpose and Default</a:t>
            </a:r>
          </a:p>
        </p:txBody>
      </p:sp>
      <p:pic>
        <p:nvPicPr>
          <p:cNvPr id="3" name="Picture 2" descr="purpose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Geographic Influence on Default</a:t>
            </a:r>
          </a:p>
        </p:txBody>
      </p:sp>
      <p:pic>
        <p:nvPicPr>
          <p:cNvPr id="3" name="Picture 2" descr="state_default.png"/>
          <p:cNvPicPr>
            <a:picLocks noChangeAspect="1"/>
          </p:cNvPicPr>
          <p:nvPr/>
        </p:nvPicPr>
        <p:blipFill>
          <a:blip r:embed="rId2"/>
          <a:stretch>
            <a:fillRect/>
          </a:stretch>
        </p:blipFill>
        <p:spPr>
          <a:xfrm>
            <a:off x="2438400" y="1371600"/>
            <a:ext cx="7315200" cy="4114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Public Record Bankruptcies and Default</a:t>
            </a:r>
          </a:p>
        </p:txBody>
      </p:sp>
      <p:pic>
        <p:nvPicPr>
          <p:cNvPr id="3" name="Picture 2" descr="bankruptcies_default.png"/>
          <p:cNvPicPr>
            <a:picLocks noChangeAspect="1"/>
          </p:cNvPicPr>
          <p:nvPr/>
        </p:nvPicPr>
        <p:blipFill>
          <a:blip r:embed="rId2"/>
          <a:stretch>
            <a:fillRect/>
          </a:stretch>
        </p:blipFill>
        <p:spPr>
          <a:xfrm>
            <a:off x="2014888" y="2035743"/>
            <a:ext cx="7315200" cy="4114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4B06-C561-40E4-B4A2-78C47ED9DD86}"/>
              </a:ext>
            </a:extLst>
          </p:cNvPr>
          <p:cNvSpPr>
            <a:spLocks noGrp="1"/>
          </p:cNvSpPr>
          <p:nvPr>
            <p:ph type="title"/>
          </p:nvPr>
        </p:nvSpPr>
        <p:spPr/>
        <p:txBody>
          <a:bodyPr/>
          <a:lstStyle/>
          <a:p>
            <a:r>
              <a:rPr lang="en-IN" dirty="0"/>
              <a:t>Recommendations</a:t>
            </a:r>
          </a:p>
        </p:txBody>
      </p:sp>
      <p:graphicFrame>
        <p:nvGraphicFramePr>
          <p:cNvPr id="4" name="Diagram 3">
            <a:extLst>
              <a:ext uri="{FF2B5EF4-FFF2-40B4-BE49-F238E27FC236}">
                <a16:creationId xmlns:a16="http://schemas.microsoft.com/office/drawing/2014/main" id="{2FA2A868-6DEA-4733-AB36-D1D8A0571330}"/>
              </a:ext>
            </a:extLst>
          </p:cNvPr>
          <p:cNvGraphicFramePr/>
          <p:nvPr>
            <p:extLst>
              <p:ext uri="{D42A27DB-BD31-4B8C-83A1-F6EECF244321}">
                <p14:modId xmlns:p14="http://schemas.microsoft.com/office/powerpoint/2010/main" val="1259307615"/>
              </p:ext>
            </p:extLst>
          </p:nvPr>
        </p:nvGraphicFramePr>
        <p:xfrm>
          <a:off x="4918212" y="1414562"/>
          <a:ext cx="6569765"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06EA5B2-11EA-40AB-AC3D-2BA17C977207}"/>
              </a:ext>
            </a:extLst>
          </p:cNvPr>
          <p:cNvSpPr txBox="1"/>
          <p:nvPr/>
        </p:nvSpPr>
        <p:spPr>
          <a:xfrm>
            <a:off x="1264352" y="1773802"/>
            <a:ext cx="3035620" cy="1200329"/>
          </a:xfrm>
          <a:prstGeom prst="rect">
            <a:avLst/>
          </a:prstGeom>
          <a:noFill/>
        </p:spPr>
        <p:txBody>
          <a:bodyPr wrap="square" rtlCol="0">
            <a:spAutoFit/>
          </a:bodyPr>
          <a:lstStyle/>
          <a:p>
            <a:r>
              <a:rPr lang="en-US" dirty="0"/>
              <a:t>Our recommendation is to modify the loan approval/grant process based on these factors.</a:t>
            </a:r>
            <a:endParaRPr lang="en-IN" dirty="0"/>
          </a:p>
        </p:txBody>
      </p:sp>
    </p:spTree>
    <p:extLst>
      <p:ext uri="{BB962C8B-B14F-4D97-AF65-F5344CB8AC3E}">
        <p14:creationId xmlns:p14="http://schemas.microsoft.com/office/powerpoint/2010/main" val="349038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46E6-178E-49AB-8ABB-BA35173F9C6E}"/>
              </a:ext>
            </a:extLst>
          </p:cNvPr>
          <p:cNvSpPr>
            <a:spLocks noGrp="1"/>
          </p:cNvSpPr>
          <p:nvPr>
            <p:ph type="title"/>
          </p:nvPr>
        </p:nvSpPr>
        <p:spPr>
          <a:xfrm>
            <a:off x="646111" y="452718"/>
            <a:ext cx="9404723" cy="673438"/>
          </a:xfrm>
        </p:spPr>
        <p:txBody>
          <a:bodyPr/>
          <a:lstStyle/>
          <a:p>
            <a:r>
              <a:rPr lang="en-US" dirty="0"/>
              <a:t>Data Overview</a:t>
            </a:r>
            <a:endParaRPr lang="en-IN" dirty="0"/>
          </a:p>
        </p:txBody>
      </p:sp>
      <p:pic>
        <p:nvPicPr>
          <p:cNvPr id="4" name="Picture 3" descr="Chart, pie chart&#10;&#10;Description automatically generated">
            <a:extLst>
              <a:ext uri="{FF2B5EF4-FFF2-40B4-BE49-F238E27FC236}">
                <a16:creationId xmlns:a16="http://schemas.microsoft.com/office/drawing/2014/main" id="{F3FD91FF-3DDA-4D60-9E78-2B747417426D}"/>
              </a:ext>
            </a:extLst>
          </p:cNvPr>
          <p:cNvPicPr>
            <a:picLocks noChangeAspect="1"/>
          </p:cNvPicPr>
          <p:nvPr/>
        </p:nvPicPr>
        <p:blipFill>
          <a:blip r:embed="rId2"/>
          <a:stretch>
            <a:fillRect/>
          </a:stretch>
        </p:blipFill>
        <p:spPr>
          <a:xfrm>
            <a:off x="7410247" y="1892221"/>
            <a:ext cx="3943553" cy="3073558"/>
          </a:xfrm>
          <a:prstGeom prst="rect">
            <a:avLst/>
          </a:prstGeom>
        </p:spPr>
      </p:pic>
      <p:sp>
        <p:nvSpPr>
          <p:cNvPr id="5" name="TextBox 4">
            <a:extLst>
              <a:ext uri="{FF2B5EF4-FFF2-40B4-BE49-F238E27FC236}">
                <a16:creationId xmlns:a16="http://schemas.microsoft.com/office/drawing/2014/main" id="{44139C8F-C317-42B2-8E7C-B9C3C1868372}"/>
              </a:ext>
            </a:extLst>
          </p:cNvPr>
          <p:cNvSpPr txBox="1"/>
          <p:nvPr/>
        </p:nvSpPr>
        <p:spPr>
          <a:xfrm>
            <a:off x="646111" y="1892221"/>
            <a:ext cx="6120448" cy="3693319"/>
          </a:xfrm>
          <a:prstGeom prst="rect">
            <a:avLst/>
          </a:prstGeom>
          <a:noFill/>
        </p:spPr>
        <p:txBody>
          <a:bodyPr wrap="square" rtlCol="0">
            <a:spAutoFit/>
          </a:bodyPr>
          <a:lstStyle/>
          <a:p>
            <a:pPr marL="285750" indent="-285750">
              <a:buFont typeface="Wingdings" panose="05000000000000000000" pitchFamily="2" charset="2"/>
              <a:buChar char="ü"/>
            </a:pPr>
            <a:r>
              <a:rPr lang="en-US" dirty="0"/>
              <a:t>The dataset comprises comprehensive records of loan applications processed between 2007 and 2011. </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It includes detailed information on applicant demographics, loan specifics, and the repayment status of loans categorized into three types:</a:t>
            </a:r>
            <a:br>
              <a:rPr lang="en-US" dirty="0"/>
            </a:br>
            <a:endParaRPr lang="en-US" dirty="0"/>
          </a:p>
          <a:p>
            <a:pPr marL="742950" lvl="1" indent="-285750">
              <a:buFontTx/>
              <a:buChar char="-"/>
            </a:pPr>
            <a:r>
              <a:rPr lang="en-US" dirty="0"/>
              <a:t>Fully Paid (Not Default)</a:t>
            </a:r>
          </a:p>
          <a:p>
            <a:pPr marL="742950" lvl="1" indent="-285750">
              <a:buFontTx/>
              <a:buChar char="-"/>
            </a:pPr>
            <a:r>
              <a:rPr lang="en-US" dirty="0"/>
              <a:t>Charged Off  (Default)</a:t>
            </a:r>
          </a:p>
          <a:p>
            <a:pPr marL="742950" lvl="1" indent="-285750">
              <a:buFontTx/>
              <a:buChar char="-"/>
            </a:pPr>
            <a:r>
              <a:rPr lang="en-US" dirty="0"/>
              <a:t>Current (Excluded from analysis)</a:t>
            </a:r>
            <a:endParaRPr lang="en-IN" dirty="0"/>
          </a:p>
          <a:p>
            <a:r>
              <a:rPr lang="en-US" dirty="0"/>
              <a:t>                       </a:t>
            </a:r>
          </a:p>
          <a:p>
            <a:endParaRPr lang="en-IN" dirty="0"/>
          </a:p>
        </p:txBody>
      </p:sp>
    </p:spTree>
    <p:extLst>
      <p:ext uri="{BB962C8B-B14F-4D97-AF65-F5344CB8AC3E}">
        <p14:creationId xmlns:p14="http://schemas.microsoft.com/office/powerpoint/2010/main" val="22896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F417-22F2-436D-9D5F-8BD07D4AC191}"/>
              </a:ext>
            </a:extLst>
          </p:cNvPr>
          <p:cNvSpPr>
            <a:spLocks noGrp="1"/>
          </p:cNvSpPr>
          <p:nvPr>
            <p:ph type="title"/>
          </p:nvPr>
        </p:nvSpPr>
        <p:spPr>
          <a:xfrm>
            <a:off x="646111" y="452718"/>
            <a:ext cx="9404723" cy="914069"/>
          </a:xfrm>
        </p:spPr>
        <p:txBody>
          <a:bodyPr/>
          <a:lstStyle/>
          <a:p>
            <a:r>
              <a:rPr lang="en-US" dirty="0"/>
              <a:t>Observations</a:t>
            </a:r>
            <a:endParaRPr lang="en-IN" dirty="0"/>
          </a:p>
        </p:txBody>
      </p:sp>
      <p:sp>
        <p:nvSpPr>
          <p:cNvPr id="3" name="TextBox 2">
            <a:extLst>
              <a:ext uri="{FF2B5EF4-FFF2-40B4-BE49-F238E27FC236}">
                <a16:creationId xmlns:a16="http://schemas.microsoft.com/office/drawing/2014/main" id="{8A210A2B-218A-4A5C-908C-33D106A8A3B2}"/>
              </a:ext>
            </a:extLst>
          </p:cNvPr>
          <p:cNvSpPr txBox="1"/>
          <p:nvPr/>
        </p:nvSpPr>
        <p:spPr>
          <a:xfrm>
            <a:off x="192505" y="1366788"/>
            <a:ext cx="6910939" cy="2308324"/>
          </a:xfrm>
          <a:prstGeom prst="rect">
            <a:avLst/>
          </a:prstGeom>
          <a:noFill/>
        </p:spPr>
        <p:txBody>
          <a:bodyPr wrap="square" rtlCol="0">
            <a:spAutoFit/>
          </a:bodyPr>
          <a:lstStyle/>
          <a:p>
            <a:pPr marL="285750" indent="-285750" algn="l">
              <a:buFont typeface="Arial" panose="020B0604020202020204" pitchFamily="34" charset="0"/>
              <a:buChar char="•"/>
            </a:pPr>
            <a:r>
              <a:rPr lang="en-US" dirty="0"/>
              <a:t>The majority of loans have a duration of 36 months. </a:t>
            </a:r>
          </a:p>
          <a:p>
            <a:pPr marL="285750" indent="-285750" algn="l">
              <a:buFont typeface="Arial" panose="020B0604020202020204" pitchFamily="34" charset="0"/>
              <a:buChar char="•"/>
            </a:pPr>
            <a:r>
              <a:rPr lang="en-US" dirty="0"/>
              <a:t>Most loans are used for debt consolidation purposes. </a:t>
            </a:r>
          </a:p>
          <a:p>
            <a:pPr marL="285750" indent="-285750" algn="l">
              <a:buFont typeface="Arial" panose="020B0604020202020204" pitchFamily="34" charset="0"/>
              <a:buChar char="•"/>
            </a:pPr>
            <a:r>
              <a:rPr lang="en-US" dirty="0"/>
              <a:t>A significant portion of loans is acquired by individuals residing in rented accommodations or mortgaged properties. </a:t>
            </a:r>
          </a:p>
          <a:p>
            <a:pPr marL="285750" indent="-285750" algn="l">
              <a:buFont typeface="Arial" panose="020B0604020202020204" pitchFamily="34" charset="0"/>
              <a:buChar char="•"/>
            </a:pPr>
            <a:r>
              <a:rPr lang="en-US" dirty="0"/>
              <a:t>There is an upward trend in loan counts observed both on a monthly basis (January to December) and annually from 2007 to 2011.</a:t>
            </a:r>
            <a:endParaRPr lang="en-US" i="0" dirty="0">
              <a:effectLst/>
              <a:latin typeface="-apple-system"/>
            </a:endParaRPr>
          </a:p>
        </p:txBody>
      </p:sp>
      <p:pic>
        <p:nvPicPr>
          <p:cNvPr id="7" name="Picture 6" descr="Chart, bar chart&#10;&#10;Description automatically generated">
            <a:extLst>
              <a:ext uri="{FF2B5EF4-FFF2-40B4-BE49-F238E27FC236}">
                <a16:creationId xmlns:a16="http://schemas.microsoft.com/office/drawing/2014/main" id="{E4FF8869-E766-4A0B-9BD9-CF1757C55C94}"/>
              </a:ext>
            </a:extLst>
          </p:cNvPr>
          <p:cNvPicPr>
            <a:picLocks noChangeAspect="1"/>
          </p:cNvPicPr>
          <p:nvPr/>
        </p:nvPicPr>
        <p:blipFill>
          <a:blip r:embed="rId2"/>
          <a:stretch>
            <a:fillRect/>
          </a:stretch>
        </p:blipFill>
        <p:spPr>
          <a:xfrm>
            <a:off x="0" y="3950995"/>
            <a:ext cx="2317162" cy="2203336"/>
          </a:xfrm>
          <a:prstGeom prst="rect">
            <a:avLst/>
          </a:prstGeom>
        </p:spPr>
      </p:pic>
      <p:pic>
        <p:nvPicPr>
          <p:cNvPr id="11" name="Picture 10" descr="Chart, bar chart&#10;&#10;Description automatically generated">
            <a:extLst>
              <a:ext uri="{FF2B5EF4-FFF2-40B4-BE49-F238E27FC236}">
                <a16:creationId xmlns:a16="http://schemas.microsoft.com/office/drawing/2014/main" id="{F9138623-D0EB-4EFF-A61E-A542BE6AF1BA}"/>
              </a:ext>
            </a:extLst>
          </p:cNvPr>
          <p:cNvPicPr>
            <a:picLocks noChangeAspect="1"/>
          </p:cNvPicPr>
          <p:nvPr/>
        </p:nvPicPr>
        <p:blipFill>
          <a:blip r:embed="rId3"/>
          <a:stretch>
            <a:fillRect/>
          </a:stretch>
        </p:blipFill>
        <p:spPr>
          <a:xfrm>
            <a:off x="2319673" y="3950995"/>
            <a:ext cx="3819115" cy="2203335"/>
          </a:xfrm>
          <a:prstGeom prst="rect">
            <a:avLst/>
          </a:prstGeom>
        </p:spPr>
      </p:pic>
      <p:pic>
        <p:nvPicPr>
          <p:cNvPr id="13" name="Picture 12" descr="Chart, bar chart&#10;&#10;Description automatically generated">
            <a:extLst>
              <a:ext uri="{FF2B5EF4-FFF2-40B4-BE49-F238E27FC236}">
                <a16:creationId xmlns:a16="http://schemas.microsoft.com/office/drawing/2014/main" id="{A45D67FD-8DA4-45E3-93A4-E6E1B8A112EC}"/>
              </a:ext>
            </a:extLst>
          </p:cNvPr>
          <p:cNvPicPr>
            <a:picLocks noChangeAspect="1"/>
          </p:cNvPicPr>
          <p:nvPr/>
        </p:nvPicPr>
        <p:blipFill>
          <a:blip r:embed="rId4"/>
          <a:stretch>
            <a:fillRect/>
          </a:stretch>
        </p:blipFill>
        <p:spPr>
          <a:xfrm>
            <a:off x="7187495" y="703672"/>
            <a:ext cx="4702895" cy="3120695"/>
          </a:xfrm>
          <a:prstGeom prst="rect">
            <a:avLst/>
          </a:prstGeom>
        </p:spPr>
      </p:pic>
      <p:pic>
        <p:nvPicPr>
          <p:cNvPr id="15" name="Picture 14" descr="Chart, bar chart&#10;&#10;Description automatically generated">
            <a:extLst>
              <a:ext uri="{FF2B5EF4-FFF2-40B4-BE49-F238E27FC236}">
                <a16:creationId xmlns:a16="http://schemas.microsoft.com/office/drawing/2014/main" id="{80DB096C-6C75-4268-8B97-15CCAFAB324D}"/>
              </a:ext>
            </a:extLst>
          </p:cNvPr>
          <p:cNvPicPr>
            <a:picLocks noChangeAspect="1"/>
          </p:cNvPicPr>
          <p:nvPr/>
        </p:nvPicPr>
        <p:blipFill>
          <a:blip r:embed="rId5"/>
          <a:stretch>
            <a:fillRect/>
          </a:stretch>
        </p:blipFill>
        <p:spPr>
          <a:xfrm>
            <a:off x="6138788" y="3960670"/>
            <a:ext cx="3051411" cy="2203334"/>
          </a:xfrm>
          <a:prstGeom prst="rect">
            <a:avLst/>
          </a:prstGeom>
        </p:spPr>
      </p:pic>
      <p:pic>
        <p:nvPicPr>
          <p:cNvPr id="17" name="Picture 16" descr="Chart, bar chart&#10;&#10;Description automatically generated">
            <a:extLst>
              <a:ext uri="{FF2B5EF4-FFF2-40B4-BE49-F238E27FC236}">
                <a16:creationId xmlns:a16="http://schemas.microsoft.com/office/drawing/2014/main" id="{785FADE3-FEE5-4A76-B1CF-B45FC966F2D4}"/>
              </a:ext>
            </a:extLst>
          </p:cNvPr>
          <p:cNvPicPr>
            <a:picLocks noChangeAspect="1"/>
          </p:cNvPicPr>
          <p:nvPr/>
        </p:nvPicPr>
        <p:blipFill>
          <a:blip r:embed="rId6"/>
          <a:stretch>
            <a:fillRect/>
          </a:stretch>
        </p:blipFill>
        <p:spPr>
          <a:xfrm>
            <a:off x="9190199" y="3956073"/>
            <a:ext cx="2882694" cy="2198255"/>
          </a:xfrm>
          <a:prstGeom prst="rect">
            <a:avLst/>
          </a:prstGeom>
        </p:spPr>
      </p:pic>
    </p:spTree>
    <p:extLst>
      <p:ext uri="{BB962C8B-B14F-4D97-AF65-F5344CB8AC3E}">
        <p14:creationId xmlns:p14="http://schemas.microsoft.com/office/powerpoint/2010/main" val="294209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30A2-2140-4512-A934-4453DB1D00C5}"/>
              </a:ext>
            </a:extLst>
          </p:cNvPr>
          <p:cNvSpPr>
            <a:spLocks noGrp="1"/>
          </p:cNvSpPr>
          <p:nvPr>
            <p:ph type="title"/>
          </p:nvPr>
        </p:nvSpPr>
        <p:spPr/>
        <p:txBody>
          <a:bodyPr/>
          <a:lstStyle/>
          <a:p>
            <a:r>
              <a:rPr lang="en-US" dirty="0"/>
              <a:t>Observations</a:t>
            </a:r>
            <a:endParaRPr lang="en-IN" dirty="0"/>
          </a:p>
        </p:txBody>
      </p:sp>
      <p:sp>
        <p:nvSpPr>
          <p:cNvPr id="3" name="TextBox 2">
            <a:extLst>
              <a:ext uri="{FF2B5EF4-FFF2-40B4-BE49-F238E27FC236}">
                <a16:creationId xmlns:a16="http://schemas.microsoft.com/office/drawing/2014/main" id="{13D7DBA2-0EC8-4E87-ADE1-9EA094DF58CC}"/>
              </a:ext>
            </a:extLst>
          </p:cNvPr>
          <p:cNvSpPr txBox="1"/>
          <p:nvPr/>
        </p:nvSpPr>
        <p:spPr>
          <a:xfrm>
            <a:off x="298277" y="1559293"/>
            <a:ext cx="6785811"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apple-system"/>
              </a:rPr>
              <a:t>Higher annual income correlates with higher default rates.</a:t>
            </a:r>
          </a:p>
          <a:p>
            <a:pPr marL="285750" indent="-285750" algn="l">
              <a:buFont typeface="Arial" panose="020B0604020202020204" pitchFamily="34" charset="0"/>
              <a:buChar char="•"/>
            </a:pPr>
            <a:r>
              <a:rPr lang="en-US" b="0" i="0" dirty="0">
                <a:effectLst/>
                <a:latin typeface="-apple-system"/>
              </a:rPr>
              <a:t>Borrowers with annual income exceeding $15,000 are less likely to default.</a:t>
            </a:r>
          </a:p>
          <a:p>
            <a:pPr marL="285750" indent="-285750" algn="l">
              <a:buFont typeface="Arial" panose="020B0604020202020204" pitchFamily="34" charset="0"/>
              <a:buChar char="•"/>
            </a:pPr>
            <a:r>
              <a:rPr lang="en-US" b="0" i="0" dirty="0">
                <a:effectLst/>
                <a:latin typeface="-apple-system"/>
              </a:rPr>
              <a:t>A higher debt-to-income ratio (DTI) is associated with higher default rates.</a:t>
            </a:r>
          </a:p>
          <a:p>
            <a:pPr marL="285750" indent="-285750" algn="l">
              <a:buFont typeface="Arial" panose="020B0604020202020204" pitchFamily="34" charset="0"/>
              <a:buChar char="•"/>
            </a:pPr>
            <a:r>
              <a:rPr lang="en-US" b="0" i="0" dirty="0">
                <a:effectLst/>
                <a:latin typeface="-apple-system"/>
              </a:rPr>
              <a:t>Higher interest rates correspond to higher default rates.</a:t>
            </a:r>
          </a:p>
          <a:p>
            <a:pPr marL="285750" indent="-285750" algn="l">
              <a:buFont typeface="Arial" panose="020B0604020202020204" pitchFamily="34" charset="0"/>
              <a:buChar char="•"/>
            </a:pPr>
            <a:r>
              <a:rPr lang="en-US" b="0" i="0" dirty="0">
                <a:effectLst/>
                <a:latin typeface="-apple-system"/>
              </a:rPr>
              <a:t>Larger loan amounts are associated with higher default rates.</a:t>
            </a:r>
          </a:p>
        </p:txBody>
      </p:sp>
      <p:pic>
        <p:nvPicPr>
          <p:cNvPr id="7" name="Picture 6" descr="Chart, bar chart&#10;&#10;Description automatically generated">
            <a:extLst>
              <a:ext uri="{FF2B5EF4-FFF2-40B4-BE49-F238E27FC236}">
                <a16:creationId xmlns:a16="http://schemas.microsoft.com/office/drawing/2014/main" id="{164BFFA7-5938-4583-B330-88AB60864A68}"/>
              </a:ext>
            </a:extLst>
          </p:cNvPr>
          <p:cNvPicPr>
            <a:picLocks noChangeAspect="1"/>
          </p:cNvPicPr>
          <p:nvPr/>
        </p:nvPicPr>
        <p:blipFill>
          <a:blip r:embed="rId2"/>
          <a:stretch>
            <a:fillRect/>
          </a:stretch>
        </p:blipFill>
        <p:spPr>
          <a:xfrm>
            <a:off x="7246038" y="1028958"/>
            <a:ext cx="3657115" cy="2875750"/>
          </a:xfrm>
          <a:prstGeom prst="rect">
            <a:avLst/>
          </a:prstGeom>
        </p:spPr>
      </p:pic>
      <p:pic>
        <p:nvPicPr>
          <p:cNvPr id="9" name="Picture 8" descr="Chart, bar chart&#10;&#10;Description automatically generated">
            <a:extLst>
              <a:ext uri="{FF2B5EF4-FFF2-40B4-BE49-F238E27FC236}">
                <a16:creationId xmlns:a16="http://schemas.microsoft.com/office/drawing/2014/main" id="{CE965A2B-60E7-427F-BF0B-12D1B897F455}"/>
              </a:ext>
            </a:extLst>
          </p:cNvPr>
          <p:cNvPicPr>
            <a:picLocks noChangeAspect="1"/>
          </p:cNvPicPr>
          <p:nvPr/>
        </p:nvPicPr>
        <p:blipFill>
          <a:blip r:embed="rId3"/>
          <a:stretch>
            <a:fillRect/>
          </a:stretch>
        </p:blipFill>
        <p:spPr>
          <a:xfrm>
            <a:off x="1034926" y="3982250"/>
            <a:ext cx="9614306" cy="2479045"/>
          </a:xfrm>
          <a:prstGeom prst="rect">
            <a:avLst/>
          </a:prstGeom>
        </p:spPr>
      </p:pic>
    </p:spTree>
    <p:extLst>
      <p:ext uri="{BB962C8B-B14F-4D97-AF65-F5344CB8AC3E}">
        <p14:creationId xmlns:p14="http://schemas.microsoft.com/office/powerpoint/2010/main" val="425261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4A1F-63A7-4847-8BAE-F86DA44DE6C0}"/>
              </a:ext>
            </a:extLst>
          </p:cNvPr>
          <p:cNvSpPr>
            <a:spLocks noGrp="1"/>
          </p:cNvSpPr>
          <p:nvPr>
            <p:ph type="title"/>
          </p:nvPr>
        </p:nvSpPr>
        <p:spPr/>
        <p:txBody>
          <a:bodyPr/>
          <a:lstStyle/>
          <a:p>
            <a:r>
              <a:rPr lang="en-US" dirty="0"/>
              <a:t>Observations</a:t>
            </a:r>
            <a:endParaRPr lang="en-IN" dirty="0"/>
          </a:p>
        </p:txBody>
      </p:sp>
      <p:sp>
        <p:nvSpPr>
          <p:cNvPr id="3" name="TextBox 2">
            <a:extLst>
              <a:ext uri="{FF2B5EF4-FFF2-40B4-BE49-F238E27FC236}">
                <a16:creationId xmlns:a16="http://schemas.microsoft.com/office/drawing/2014/main" id="{4FFA1E8D-9EFB-4AE0-8CB4-DA912AE9C76D}"/>
              </a:ext>
            </a:extLst>
          </p:cNvPr>
          <p:cNvSpPr txBox="1"/>
          <p:nvPr/>
        </p:nvSpPr>
        <p:spPr>
          <a:xfrm>
            <a:off x="838200" y="1690688"/>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borrowers originate from highly populated states such as CA, NY, NJ, and FL, each with at least 2000 loans. These states also show a high default rate of 15% or more.</a:t>
            </a:r>
          </a:p>
          <a:p>
            <a:pPr marL="285750" indent="-285750">
              <a:buFont typeface="Arial" panose="020B0604020202020204" pitchFamily="34" charset="0"/>
              <a:buChar char="•"/>
            </a:pPr>
            <a:r>
              <a:rPr lang="en-US" dirty="0"/>
              <a:t> Nebraska, despite having the highest default rate, has only 5 loans in total. Nevada also exhibits a high default rate.</a:t>
            </a:r>
            <a:endParaRPr lang="en-IN" dirty="0"/>
          </a:p>
        </p:txBody>
      </p:sp>
      <p:pic>
        <p:nvPicPr>
          <p:cNvPr id="5" name="Picture 4" descr="Chart, bar chart&#10;&#10;Description automatically generated">
            <a:extLst>
              <a:ext uri="{FF2B5EF4-FFF2-40B4-BE49-F238E27FC236}">
                <a16:creationId xmlns:a16="http://schemas.microsoft.com/office/drawing/2014/main" id="{DC5DA9BD-98A2-479C-B070-40C7225479BC}"/>
              </a:ext>
            </a:extLst>
          </p:cNvPr>
          <p:cNvPicPr>
            <a:picLocks noChangeAspect="1"/>
          </p:cNvPicPr>
          <p:nvPr/>
        </p:nvPicPr>
        <p:blipFill>
          <a:blip r:embed="rId2"/>
          <a:stretch>
            <a:fillRect/>
          </a:stretch>
        </p:blipFill>
        <p:spPr>
          <a:xfrm>
            <a:off x="886460" y="3016251"/>
            <a:ext cx="10419080" cy="3616790"/>
          </a:xfrm>
          <a:prstGeom prst="rect">
            <a:avLst/>
          </a:prstGeom>
        </p:spPr>
      </p:pic>
    </p:spTree>
    <p:extLst>
      <p:ext uri="{BB962C8B-B14F-4D97-AF65-F5344CB8AC3E}">
        <p14:creationId xmlns:p14="http://schemas.microsoft.com/office/powerpoint/2010/main" val="171489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C9AD-E5E0-4D1F-AFF3-852AF550DC52}"/>
              </a:ext>
            </a:extLst>
          </p:cNvPr>
          <p:cNvSpPr>
            <a:spLocks noGrp="1"/>
          </p:cNvSpPr>
          <p:nvPr>
            <p:ph type="title"/>
          </p:nvPr>
        </p:nvSpPr>
        <p:spPr/>
        <p:txBody>
          <a:bodyPr/>
          <a:lstStyle/>
          <a:p>
            <a:r>
              <a:rPr lang="en-US" dirty="0"/>
              <a:t>Observations</a:t>
            </a:r>
            <a:endParaRPr lang="en-IN" dirty="0"/>
          </a:p>
        </p:txBody>
      </p:sp>
      <p:sp>
        <p:nvSpPr>
          <p:cNvPr id="3" name="TextBox 2">
            <a:extLst>
              <a:ext uri="{FF2B5EF4-FFF2-40B4-BE49-F238E27FC236}">
                <a16:creationId xmlns:a16="http://schemas.microsoft.com/office/drawing/2014/main" id="{E37491E5-8D87-45DC-94A4-C8113AA3ED7A}"/>
              </a:ext>
            </a:extLst>
          </p:cNvPr>
          <p:cNvSpPr txBox="1"/>
          <p:nvPr/>
        </p:nvSpPr>
        <p:spPr>
          <a:xfrm>
            <a:off x="838200" y="1678802"/>
            <a:ext cx="10774680" cy="1200329"/>
          </a:xfrm>
          <a:prstGeom prst="rect">
            <a:avLst/>
          </a:prstGeom>
          <a:noFill/>
        </p:spPr>
        <p:txBody>
          <a:bodyPr wrap="square" rtlCol="0">
            <a:spAutoFit/>
          </a:bodyPr>
          <a:lstStyle/>
          <a:p>
            <a:pPr marL="285750" indent="-285750" algn="l">
              <a:buFont typeface="Arial" panose="020B0604020202020204" pitchFamily="34" charset="0"/>
              <a:buChar char="•"/>
            </a:pPr>
            <a:r>
              <a:rPr lang="en-US" dirty="0"/>
              <a:t>The loan purposes with more than 2000 counts and a default rate of at least 10% include credit card, debt consolidation, home improvement, and major purchase. </a:t>
            </a:r>
          </a:p>
          <a:p>
            <a:pPr marL="285750" indent="-285750" algn="l">
              <a:buFont typeface="Arial" panose="020B0604020202020204" pitchFamily="34" charset="0"/>
              <a:buChar char="•"/>
            </a:pPr>
            <a:r>
              <a:rPr lang="en-US" dirty="0"/>
              <a:t>Debt consolidation accounts for the majority of loan investments and exhibits a notably high default rate exceeding 15%.</a:t>
            </a:r>
            <a:endParaRPr lang="en-US" i="0" dirty="0">
              <a:effectLst/>
              <a:latin typeface="-apple-system"/>
            </a:endParaRPr>
          </a:p>
        </p:txBody>
      </p:sp>
      <p:pic>
        <p:nvPicPr>
          <p:cNvPr id="5" name="Picture 4" descr="Chart, bar chart&#10;&#10;Description automatically generated">
            <a:extLst>
              <a:ext uri="{FF2B5EF4-FFF2-40B4-BE49-F238E27FC236}">
                <a16:creationId xmlns:a16="http://schemas.microsoft.com/office/drawing/2014/main" id="{6AFD97FC-8FFF-4D15-BC45-2209333EBCE7}"/>
              </a:ext>
            </a:extLst>
          </p:cNvPr>
          <p:cNvPicPr>
            <a:picLocks noChangeAspect="1"/>
          </p:cNvPicPr>
          <p:nvPr/>
        </p:nvPicPr>
        <p:blipFill>
          <a:blip r:embed="rId2"/>
          <a:stretch>
            <a:fillRect/>
          </a:stretch>
        </p:blipFill>
        <p:spPr>
          <a:xfrm>
            <a:off x="162331" y="3281064"/>
            <a:ext cx="8087367" cy="3319093"/>
          </a:xfrm>
          <a:prstGeom prst="rect">
            <a:avLst/>
          </a:prstGeom>
        </p:spPr>
      </p:pic>
      <p:pic>
        <p:nvPicPr>
          <p:cNvPr id="9" name="Picture 8" descr="Chart, bar chart&#10;&#10;Description automatically generated">
            <a:extLst>
              <a:ext uri="{FF2B5EF4-FFF2-40B4-BE49-F238E27FC236}">
                <a16:creationId xmlns:a16="http://schemas.microsoft.com/office/drawing/2014/main" id="{3D7CE14B-54F7-4A41-B6F2-67BFCFAF4DF3}"/>
              </a:ext>
            </a:extLst>
          </p:cNvPr>
          <p:cNvPicPr>
            <a:picLocks noChangeAspect="1"/>
          </p:cNvPicPr>
          <p:nvPr/>
        </p:nvPicPr>
        <p:blipFill>
          <a:blip r:embed="rId3"/>
          <a:stretch>
            <a:fillRect/>
          </a:stretch>
        </p:blipFill>
        <p:spPr>
          <a:xfrm>
            <a:off x="7985986" y="3281064"/>
            <a:ext cx="4206014" cy="3319093"/>
          </a:xfrm>
          <a:prstGeom prst="rect">
            <a:avLst/>
          </a:prstGeom>
        </p:spPr>
      </p:pic>
    </p:spTree>
    <p:extLst>
      <p:ext uri="{BB962C8B-B14F-4D97-AF65-F5344CB8AC3E}">
        <p14:creationId xmlns:p14="http://schemas.microsoft.com/office/powerpoint/2010/main" val="93426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7D2F-8380-48AD-9B72-70596FDC2087}"/>
              </a:ext>
            </a:extLst>
          </p:cNvPr>
          <p:cNvSpPr>
            <a:spLocks noGrp="1"/>
          </p:cNvSpPr>
          <p:nvPr>
            <p:ph type="title"/>
          </p:nvPr>
        </p:nvSpPr>
        <p:spPr>
          <a:xfrm>
            <a:off x="327259" y="452718"/>
            <a:ext cx="9723575" cy="1400530"/>
          </a:xfrm>
        </p:spPr>
        <p:txBody>
          <a:bodyPr/>
          <a:lstStyle/>
          <a:p>
            <a:r>
              <a:rPr lang="en-US" dirty="0"/>
              <a:t>Observations</a:t>
            </a:r>
            <a:endParaRPr lang="en-IN" dirty="0"/>
          </a:p>
        </p:txBody>
      </p:sp>
      <p:sp>
        <p:nvSpPr>
          <p:cNvPr id="3" name="TextBox 2">
            <a:extLst>
              <a:ext uri="{FF2B5EF4-FFF2-40B4-BE49-F238E27FC236}">
                <a16:creationId xmlns:a16="http://schemas.microsoft.com/office/drawing/2014/main" id="{31FAC73D-3ECE-4AF0-A415-49B0A2EE9CEB}"/>
              </a:ext>
            </a:extLst>
          </p:cNvPr>
          <p:cNvSpPr txBox="1"/>
          <p:nvPr/>
        </p:nvSpPr>
        <p:spPr>
          <a:xfrm>
            <a:off x="143680" y="1363429"/>
            <a:ext cx="1040958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60-month loans have a higher default rate (~15%) than 36-month loans.</a:t>
            </a:r>
          </a:p>
          <a:p>
            <a:pPr marL="285750" indent="-285750">
              <a:buFont typeface="Arial" panose="020B0604020202020204" pitchFamily="34" charset="0"/>
              <a:buChar char="•"/>
            </a:pPr>
            <a:r>
              <a:rPr lang="en-US" dirty="0"/>
              <a:t>Verified loans have the highest default rate, followed by Source Verified loans, while Not Verified loans have the lowest default rate.</a:t>
            </a:r>
          </a:p>
          <a:p>
            <a:pPr marL="285750" indent="-285750">
              <a:buFont typeface="Arial" panose="020B0604020202020204" pitchFamily="34" charset="0"/>
              <a:buChar char="•"/>
            </a:pPr>
            <a:r>
              <a:rPr lang="en-US" dirty="0"/>
              <a:t>Borrowers with prior bankruptcies are more likely to default, especially those with multiple bankruptcies.</a:t>
            </a:r>
          </a:p>
          <a:p>
            <a:pPr marL="285750" indent="-285750">
              <a:buFont typeface="Arial" panose="020B0604020202020204" pitchFamily="34" charset="0"/>
              <a:buChar char="•"/>
            </a:pPr>
            <a:r>
              <a:rPr lang="en-US" dirty="0"/>
              <a:t>Loans issued in 2009 saw a decreased default rate, likely due to more cautious lending practices post the 2007-2008 banking crisis.</a:t>
            </a:r>
            <a:endParaRPr lang="en-IN" dirty="0"/>
          </a:p>
        </p:txBody>
      </p:sp>
      <p:pic>
        <p:nvPicPr>
          <p:cNvPr id="5" name="Picture 4" descr="Chart, bar chart, box and whisker chart&#10;&#10;Description automatically generated">
            <a:extLst>
              <a:ext uri="{FF2B5EF4-FFF2-40B4-BE49-F238E27FC236}">
                <a16:creationId xmlns:a16="http://schemas.microsoft.com/office/drawing/2014/main" id="{EF6C83C9-4067-4682-92E5-D34C7E4344C5}"/>
              </a:ext>
            </a:extLst>
          </p:cNvPr>
          <p:cNvPicPr>
            <a:picLocks noChangeAspect="1"/>
          </p:cNvPicPr>
          <p:nvPr/>
        </p:nvPicPr>
        <p:blipFill>
          <a:blip r:embed="rId2"/>
          <a:stretch>
            <a:fillRect/>
          </a:stretch>
        </p:blipFill>
        <p:spPr>
          <a:xfrm>
            <a:off x="226648" y="4188957"/>
            <a:ext cx="2343058" cy="2243706"/>
          </a:xfrm>
          <a:prstGeom prst="rect">
            <a:avLst/>
          </a:prstGeom>
        </p:spPr>
      </p:pic>
      <p:pic>
        <p:nvPicPr>
          <p:cNvPr id="7" name="Picture 6" descr="Chart, bar chart&#10;&#10;Description automatically generated">
            <a:extLst>
              <a:ext uri="{FF2B5EF4-FFF2-40B4-BE49-F238E27FC236}">
                <a16:creationId xmlns:a16="http://schemas.microsoft.com/office/drawing/2014/main" id="{B361C764-651A-4F0F-98BB-13628C5AEDD0}"/>
              </a:ext>
            </a:extLst>
          </p:cNvPr>
          <p:cNvPicPr>
            <a:picLocks noChangeAspect="1"/>
          </p:cNvPicPr>
          <p:nvPr/>
        </p:nvPicPr>
        <p:blipFill>
          <a:blip r:embed="rId3"/>
          <a:stretch>
            <a:fillRect/>
          </a:stretch>
        </p:blipFill>
        <p:spPr>
          <a:xfrm>
            <a:off x="2772890" y="4168887"/>
            <a:ext cx="3119926" cy="2333671"/>
          </a:xfrm>
          <a:prstGeom prst="rect">
            <a:avLst/>
          </a:prstGeom>
        </p:spPr>
      </p:pic>
      <p:pic>
        <p:nvPicPr>
          <p:cNvPr id="9" name="Picture 8" descr="Chart&#10;&#10;Description automatically generated">
            <a:extLst>
              <a:ext uri="{FF2B5EF4-FFF2-40B4-BE49-F238E27FC236}">
                <a16:creationId xmlns:a16="http://schemas.microsoft.com/office/drawing/2014/main" id="{B031A3B1-8AE1-49AA-AA21-3F46BC2FC12F}"/>
              </a:ext>
            </a:extLst>
          </p:cNvPr>
          <p:cNvPicPr>
            <a:picLocks noChangeAspect="1"/>
          </p:cNvPicPr>
          <p:nvPr/>
        </p:nvPicPr>
        <p:blipFill>
          <a:blip r:embed="rId4"/>
          <a:stretch>
            <a:fillRect/>
          </a:stretch>
        </p:blipFill>
        <p:spPr>
          <a:xfrm>
            <a:off x="6096000" y="4168887"/>
            <a:ext cx="2343057" cy="2283847"/>
          </a:xfrm>
          <a:prstGeom prst="rect">
            <a:avLst/>
          </a:prstGeom>
        </p:spPr>
      </p:pic>
      <p:pic>
        <p:nvPicPr>
          <p:cNvPr id="11" name="Picture 10" descr="Chart, bar chart&#10;&#10;Description automatically generated">
            <a:extLst>
              <a:ext uri="{FF2B5EF4-FFF2-40B4-BE49-F238E27FC236}">
                <a16:creationId xmlns:a16="http://schemas.microsoft.com/office/drawing/2014/main" id="{22D6BE53-7E69-472E-A4D1-7BC8D02D3738}"/>
              </a:ext>
            </a:extLst>
          </p:cNvPr>
          <p:cNvPicPr>
            <a:picLocks noChangeAspect="1"/>
          </p:cNvPicPr>
          <p:nvPr/>
        </p:nvPicPr>
        <p:blipFill>
          <a:blip r:embed="rId5"/>
          <a:stretch>
            <a:fillRect/>
          </a:stretch>
        </p:blipFill>
        <p:spPr>
          <a:xfrm>
            <a:off x="8774009" y="4154833"/>
            <a:ext cx="3052231" cy="2339484"/>
          </a:xfrm>
          <a:prstGeom prst="rect">
            <a:avLst/>
          </a:prstGeom>
        </p:spPr>
      </p:pic>
    </p:spTree>
    <p:extLst>
      <p:ext uri="{BB962C8B-B14F-4D97-AF65-F5344CB8AC3E}">
        <p14:creationId xmlns:p14="http://schemas.microsoft.com/office/powerpoint/2010/main" val="180573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5079-41DF-4FB5-970C-C0623A627ADD}"/>
              </a:ext>
            </a:extLst>
          </p:cNvPr>
          <p:cNvSpPr>
            <a:spLocks noGrp="1"/>
          </p:cNvSpPr>
          <p:nvPr>
            <p:ph type="title"/>
          </p:nvPr>
        </p:nvSpPr>
        <p:spPr>
          <a:xfrm>
            <a:off x="452387" y="283845"/>
            <a:ext cx="10901413" cy="1325563"/>
          </a:xfrm>
        </p:spPr>
        <p:txBody>
          <a:bodyPr/>
          <a:lstStyle/>
          <a:p>
            <a:r>
              <a:rPr lang="en-US" dirty="0"/>
              <a:t>Observations</a:t>
            </a:r>
            <a:endParaRPr lang="en-IN" dirty="0"/>
          </a:p>
        </p:txBody>
      </p:sp>
      <p:pic>
        <p:nvPicPr>
          <p:cNvPr id="4" name="Picture 3" descr="Chart, bar chart&#10;&#10;Description automatically generated">
            <a:extLst>
              <a:ext uri="{FF2B5EF4-FFF2-40B4-BE49-F238E27FC236}">
                <a16:creationId xmlns:a16="http://schemas.microsoft.com/office/drawing/2014/main" id="{2524C658-9595-414B-85D5-3E4C53950322}"/>
              </a:ext>
            </a:extLst>
          </p:cNvPr>
          <p:cNvPicPr>
            <a:picLocks noChangeAspect="1"/>
          </p:cNvPicPr>
          <p:nvPr/>
        </p:nvPicPr>
        <p:blipFill>
          <a:blip r:embed="rId2"/>
          <a:stretch>
            <a:fillRect/>
          </a:stretch>
        </p:blipFill>
        <p:spPr>
          <a:xfrm>
            <a:off x="1455728" y="3361937"/>
            <a:ext cx="4528511" cy="3081080"/>
          </a:xfrm>
          <a:prstGeom prst="rect">
            <a:avLst/>
          </a:prstGeom>
        </p:spPr>
      </p:pic>
      <p:sp>
        <p:nvSpPr>
          <p:cNvPr id="5" name="TextBox 4">
            <a:extLst>
              <a:ext uri="{FF2B5EF4-FFF2-40B4-BE49-F238E27FC236}">
                <a16:creationId xmlns:a16="http://schemas.microsoft.com/office/drawing/2014/main" id="{C71AF24F-F7D2-49CE-B04D-098E04517530}"/>
              </a:ext>
            </a:extLst>
          </p:cNvPr>
          <p:cNvSpPr txBox="1"/>
          <p:nvPr/>
        </p:nvSpPr>
        <p:spPr>
          <a:xfrm>
            <a:off x="712269" y="1798320"/>
            <a:ext cx="1031133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pple-system"/>
              </a:rPr>
              <a:t>Loans with grades of 'C' and higher exhibit a high default rate, notably exceeding 40% for F5 and G3 grades.</a:t>
            </a:r>
          </a:p>
          <a:p>
            <a:pPr marL="285750" indent="-285750">
              <a:buFont typeface="Arial" panose="020B0604020202020204" pitchFamily="34" charset="0"/>
              <a:buChar char="•"/>
            </a:pPr>
            <a:r>
              <a:rPr lang="en-US" b="0" i="0" dirty="0">
                <a:effectLst/>
                <a:latin typeface="-apple-system"/>
              </a:rPr>
              <a:t>There is a pronounced increase in default rates for loans with interest rates exceeding 12.5%.</a:t>
            </a:r>
          </a:p>
          <a:p>
            <a:pPr marL="285750" indent="-285750">
              <a:buFont typeface="Arial" panose="020B0604020202020204" pitchFamily="34" charset="0"/>
              <a:buChar char="•"/>
            </a:pPr>
            <a:r>
              <a:rPr lang="en-US" b="0" i="0" dirty="0">
                <a:effectLst/>
                <a:latin typeface="-apple-system"/>
              </a:rPr>
              <a:t>Default rates surpass 30% for loans with interest rates greater than 20%.</a:t>
            </a:r>
          </a:p>
        </p:txBody>
      </p:sp>
      <p:pic>
        <p:nvPicPr>
          <p:cNvPr id="7" name="Picture 6" descr="Chart, bar chart&#10;&#10;Description automatically generated">
            <a:extLst>
              <a:ext uri="{FF2B5EF4-FFF2-40B4-BE49-F238E27FC236}">
                <a16:creationId xmlns:a16="http://schemas.microsoft.com/office/drawing/2014/main" id="{602F956D-ABDC-4A07-8777-2A7B10B75FE3}"/>
              </a:ext>
            </a:extLst>
          </p:cNvPr>
          <p:cNvPicPr>
            <a:picLocks noChangeAspect="1"/>
          </p:cNvPicPr>
          <p:nvPr/>
        </p:nvPicPr>
        <p:blipFill>
          <a:blip r:embed="rId3"/>
          <a:stretch>
            <a:fillRect/>
          </a:stretch>
        </p:blipFill>
        <p:spPr>
          <a:xfrm>
            <a:off x="6580834" y="3361937"/>
            <a:ext cx="4155438" cy="3262383"/>
          </a:xfrm>
          <a:prstGeom prst="rect">
            <a:avLst/>
          </a:prstGeom>
        </p:spPr>
      </p:pic>
    </p:spTree>
    <p:extLst>
      <p:ext uri="{BB962C8B-B14F-4D97-AF65-F5344CB8AC3E}">
        <p14:creationId xmlns:p14="http://schemas.microsoft.com/office/powerpoint/2010/main" val="2230144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151</TotalTime>
  <Words>790</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Arial</vt:lpstr>
      <vt:lpstr>Calibri</vt:lpstr>
      <vt:lpstr>Century Gothic</vt:lpstr>
      <vt:lpstr>Wingdings</vt:lpstr>
      <vt:lpstr>Wingdings 3</vt:lpstr>
      <vt:lpstr>Ion</vt:lpstr>
      <vt:lpstr>Lending Club - Case Study</vt:lpstr>
      <vt:lpstr>Introduction &amp; Objective</vt:lpstr>
      <vt:lpstr>Data Overview</vt:lpstr>
      <vt:lpstr>Observations</vt:lpstr>
      <vt:lpstr>Observations</vt:lpstr>
      <vt:lpstr>Observations</vt:lpstr>
      <vt:lpstr>Observations</vt:lpstr>
      <vt:lpstr>Observations</vt:lpstr>
      <vt:lpstr>Observations</vt:lpstr>
      <vt:lpstr>Observations</vt:lpstr>
      <vt:lpstr>Observations</vt:lpstr>
      <vt:lpstr>Observations</vt:lpstr>
      <vt:lpstr>Default Rates by Loan Amount</vt:lpstr>
      <vt:lpstr>Interest Rates and Default</vt:lpstr>
      <vt:lpstr>Annual Income and Default</vt:lpstr>
      <vt:lpstr>Debt-to-Income Ratio and Default</vt:lpstr>
      <vt:lpstr>Term of the Loan and Default</vt:lpstr>
      <vt:lpstr>Home Ownership and Default</vt:lpstr>
      <vt:lpstr>Verification Status and Default</vt:lpstr>
      <vt:lpstr>Employment Length and Default</vt:lpstr>
      <vt:lpstr>Loan Purpose and Default</vt:lpstr>
      <vt:lpstr>Geographic Influence on Default</vt:lpstr>
      <vt:lpstr>Public Record Bankruptcies and Default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 Case Study</dc:title>
  <dc:creator>paresh.pradhan@absolutdata.com</dc:creator>
  <cp:lastModifiedBy>Nagalakshmi C</cp:lastModifiedBy>
  <cp:revision>11</cp:revision>
  <dcterms:created xsi:type="dcterms:W3CDTF">2021-07-20T07:12:47Z</dcterms:created>
  <dcterms:modified xsi:type="dcterms:W3CDTF">2024-06-23T16:38:13Z</dcterms:modified>
</cp:coreProperties>
</file>