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2" r:id="rId4"/>
    <p:sldMasterId id="2147483683" r:id="rId5"/>
    <p:sldMasterId id="214748368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FCC883-0A1F-439A-A6E9-F0ADC06FC36D}">
  <a:tblStyle styleId="{2FFCC883-0A1F-439A-A6E9-F0ADC06FC3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41b21ac5f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안녕하십니까? 드림시큐리티 발표자 김종백 입니다. 발표 시작하겠습니다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g1241b21ac5f_0_3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2208ede1fc_1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>
                <a:solidFill>
                  <a:schemeClr val="dk1"/>
                </a:solidFill>
              </a:rPr>
              <a:t>유레카 서버에는 서비스들의 이름, 	IP주소, 	포트번호 등과 같은 인스턴스 정보들을 등록하고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>
                <a:solidFill>
                  <a:schemeClr val="dk1"/>
                </a:solidFill>
              </a:rPr>
              <a:t>게이트웨이가 유레카서버에 등록된 정보를 검색하여 해당 서비스에 접근가능 하도록 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오른쪽 그림은 마이크로 서비스가 등록된 모습을 보여주는 유레카 대쉬보드 입니다.</a:t>
            </a:r>
            <a:endParaRPr/>
          </a:p>
        </p:txBody>
      </p:sp>
      <p:sp>
        <p:nvSpPr>
          <p:cNvPr id="426" name="Google Shape;426;g12208ede1fc_13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2208ede1fc_1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>
                <a:solidFill>
                  <a:schemeClr val="dk1"/>
                </a:solidFill>
              </a:rPr>
              <a:t>CONFIG 는 서비스 설정을 내부가 아닌 외부 저장소인 깃허브에 저장하여, 	개발, 배포 등 원하는 환경을 선택하여 사용할 수 있게 합니다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>
                <a:solidFill>
                  <a:schemeClr val="dk1"/>
                </a:solidFill>
              </a:rPr>
              <a:t>오른쪽 코드처럼 서비스 내부 설정 파일에는 컨피그 서버만을 연결하고,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>
                <a:solidFill>
                  <a:schemeClr val="dk1"/>
                </a:solidFill>
              </a:rPr>
              <a:t>컨피그 서버는 깃허브 저장소 주소를 연결하여, 	서비스들이 외부에 있는 설정 정보들을 사용할 수 있게 해줍니다.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8" name="Google Shape;468;g12208ede1fc_13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2208ede1fc_3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>
                <a:solidFill>
                  <a:schemeClr val="dk1"/>
                </a:solidFill>
              </a:rPr>
              <a:t>CONFIG 는 서비스 설정을 내부가 아닌 외부 저장소인 깃허브에 저장하여, 	개발, 배포 등 원하는 환경을 선택하여 사용할 수 있게 합니다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4" name="Google Shape;514;g12208ede1fc_3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2208ede1fc_3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>
                <a:solidFill>
                  <a:schemeClr val="dk1"/>
                </a:solidFill>
              </a:rPr>
              <a:t>보시는 바와 같이 각</a:t>
            </a:r>
            <a:r>
              <a:rPr lang="ko">
                <a:solidFill>
                  <a:schemeClr val="dk1"/>
                </a:solidFill>
              </a:rPr>
              <a:t> </a:t>
            </a:r>
            <a:r>
              <a:rPr lang="ko">
                <a:solidFill>
                  <a:schemeClr val="dk1"/>
                </a:solidFill>
              </a:rPr>
              <a:t>서비스 내부 설정 파일에는 컨피그 서버만을 연결하고,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>
                <a:solidFill>
                  <a:schemeClr val="dk1"/>
                </a:solidFill>
              </a:rPr>
              <a:t>컨피그 서버는 깃허브 저장소 주소를 연결하여, 	서비스들이 외부에 있는 설정 정보들을 사용할 수 있게 해줍니다.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4" name="Google Shape;554;g12208ede1fc_30_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2208ede1fc_13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0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저희는 각 서비스간의 이동간 Single Sign On, 	</a:t>
            </a:r>
            <a:endParaRPr sz="10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0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즉 한번의 로그인으로 로그아웃 전까지 여러개의 서비스 이용이 가능한 상태를 지원하기 위해 	OAuth 2.0과 OIDC의 기능</a:t>
            </a:r>
            <a:r>
              <a:rPr lang="ko" sz="10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필요하였습니다.</a:t>
            </a:r>
            <a:endParaRPr sz="10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0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Oauth 2.0은 AccessToken을 발급하여 서비스 접근 권한을 얻게 하고, </a:t>
            </a:r>
            <a:endParaRPr sz="10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0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OIDC는 사용자 인증을 통해 신뢰되는 사용자임을 증명합니다.</a:t>
            </a:r>
            <a:endParaRPr sz="10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0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이에 두가지 기능을 지원하는	 Keycloak 오픈소스를 활용하여	인증인가 및 SSO를 구현하였습니다.</a:t>
            </a:r>
            <a:endParaRPr sz="10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0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오른쪽 그림을 보시면 인증되지 않은 사용자가 서비스 요청을 하면 </a:t>
            </a:r>
            <a:endParaRPr sz="10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0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keycloak에서 로그인 페이지를 요청하여 사용자를 인증합니다.</a:t>
            </a:r>
            <a:endParaRPr sz="10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0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keycloak에서는 인증된 정보를 토대로 사용자에게 AccessToken을 발행하여 	사용자가 서비스접근을 가능하도록 합니다.</a:t>
            </a:r>
            <a:endParaRPr sz="10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0" name="Google Shape;570;g12208ede1fc_13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2445c76939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MSA에서는 서비스 통신으로 인한 연쇄장애가 발생할 수 있습니다.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왼쪽 예시 그림처럼 한 서비스에서 </a:t>
            </a:r>
            <a:r>
              <a:rPr lang="ko">
                <a:solidFill>
                  <a:schemeClr val="dk1"/>
                </a:solidFill>
              </a:rPr>
              <a:t>지연장애나 서버</a:t>
            </a:r>
            <a:r>
              <a:rPr lang="ko"/>
              <a:t>에러가 발생하면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이를 호출하는 다른 서비스들도 장애가 발생할 수 있습니다.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이를 스스로 회복하기 위한 방안으로 	서킷브레이커 패턴을 사용하였습니다.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서킷브레이커는 이름처럼 회로차단기 역할을 수행하며 	장애를 격리시켜 전파를 막는 방법</a:t>
            </a:r>
            <a:r>
              <a:rPr lang="ko"/>
              <a:t>입니다</a:t>
            </a:r>
            <a:r>
              <a:rPr lang="ko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서비스 요청을 전달하는 게이트웨이에 추가하여 활용할 수 있습니다.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>
                <a:solidFill>
                  <a:schemeClr val="dk1"/>
                </a:solidFill>
              </a:rPr>
              <a:t>오른쪽 그림은 </a:t>
            </a:r>
            <a:r>
              <a:rPr lang="ko">
                <a:solidFill>
                  <a:schemeClr val="dk1"/>
                </a:solidFill>
              </a:rPr>
              <a:t>서킷브레이커 상태에 따라 서비스 접근을 통제하는 모습을 볼 수 있습니다.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8" name="Google Shape;618;g12445c76939_0_8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2208ede1fc_17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212529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서비스간 통신을 위하여 메세지 큐잉시스템인 KAFKA를 사용하였습니다</a:t>
            </a:r>
            <a:endParaRPr>
              <a:solidFill>
                <a:srgbClr val="212529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212529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KAFKA를 사용 하기 전에는 각각의 서비스를  각기 다른 파이프라인 연결구조로 직접 연결되어 있기 때문에 복잡하였습니다.</a:t>
            </a:r>
            <a:endParaRPr>
              <a:solidFill>
                <a:schemeClr val="accent3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212529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Kafka를 사용하면 보내는 쪽과</a:t>
            </a:r>
            <a:r>
              <a:rPr lang="ko">
                <a:solidFill>
                  <a:srgbClr val="212529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 받는쪽이 명확히 분리되어 느슨한 결합을 가지게 되며.</a:t>
            </a:r>
            <a:endParaRPr>
              <a:solidFill>
                <a:srgbClr val="212529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212529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어느 한 쪽의 서비스에서 문제가 발생하더라도 연쇄작용이 일어나지 않는 장점이 있습니다.</a:t>
            </a:r>
            <a:endParaRPr>
              <a:solidFill>
                <a:srgbClr val="212529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212529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producer는 broker에게 메시지를 전송을 하고, broker는 전달받은 메시지를 저장합니다. </a:t>
            </a:r>
            <a:endParaRPr>
              <a:solidFill>
                <a:srgbClr val="212529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212529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consumer는 자신이 원할 때 broker에서 메시지를 구독하여 데이터를 활용합니다.</a:t>
            </a:r>
            <a:endParaRPr>
              <a:solidFill>
                <a:srgbClr val="212529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5" name="Google Shape;705;g12208ede1fc_17_2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2445c76939_9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2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 및 배포하기 위한 환경을 도커로 구현하였습니다.</a:t>
            </a:r>
            <a:endParaRPr sz="12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도커 컨테이너는 도커 이미지를 기반으로 실행되는 프로세스입니다.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도커 이미지만 있다면 환경의 영향을 받지 않고 </a:t>
            </a:r>
            <a:r>
              <a:rPr lang="ko" sz="120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로컬, 클라우드 등 다양한 환경에서 컨테이너를 기동시킬 수 있기 때문에 활용성이 높습니다. </a:t>
            </a:r>
            <a:endParaRPr sz="1200">
              <a:solidFill>
                <a:srgbClr val="FF0000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오른쪽은 사용한 서비스들을 도커로 이미지화 하고 	컨테이너로 실행한 일부 모습입니다.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0" name="Google Shape;750;g12445c76939_9_3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2208ede1fc_1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다음은 프로젝트 역할 분담 및 일정 계획을 설명하겠습니다.</a:t>
            </a:r>
            <a:endParaRPr/>
          </a:p>
        </p:txBody>
      </p:sp>
      <p:sp>
        <p:nvSpPr>
          <p:cNvPr id="785" name="Google Shape;785;g12208ede1fc_17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12445c76939_9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저희는 프로젝트 진행에 필요한 요소들을 나누어 진행하였으며	 각 맡은 역할은 보시는 화면과 같습니다.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하낫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둘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4" name="Google Shape;794;g12445c76939_9_2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208ede1fc_24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208ede1fc_24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저희의 목차는 개요, 요구사항 분석,계획, 설계, 자체평가로 진행하겠습니다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2445c76939_9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프로젝트 시작하고 약 3주 동안은 MSA 및 인증인가 등 요구사항을 분석하고 학습하였습니다.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이후 프로젝트 설계와 </a:t>
            </a:r>
            <a:r>
              <a:rPr lang="ko"/>
              <a:t>개발을 진행하였습니다.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하낫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둘</a:t>
            </a:r>
            <a:endParaRPr/>
          </a:p>
        </p:txBody>
      </p:sp>
      <p:sp>
        <p:nvSpPr>
          <p:cNvPr id="820" name="Google Shape;820;g12445c76939_9_5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2208ede1fc_4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프로젝트 구현을 위해</a:t>
            </a:r>
            <a:r>
              <a:rPr lang="ko"/>
              <a:t> 사용한 개발환경 및 도구입니다. 요구사항 부분에서 설명 하였기 때문에 넘어 가겠습니다.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하나</a:t>
            </a:r>
            <a:endParaRPr/>
          </a:p>
        </p:txBody>
      </p:sp>
      <p:sp>
        <p:nvSpPr>
          <p:cNvPr id="831" name="Google Shape;831;g12208ede1fc_4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1241b21ac5f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다음은 프로젝트 설계 과정 및 프로젝트 구조를 설명하겠습니다.</a:t>
            </a:r>
            <a:endParaRPr/>
          </a:p>
        </p:txBody>
      </p:sp>
      <p:sp>
        <p:nvSpPr>
          <p:cNvPr id="896" name="Google Shape;896;g1241b21ac5f_0_8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24c004ddce_1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먼저 저희가 구현한 금융 대출 웹 서비스에는 	관리자, 	고객, 	승인자로 총 3가지의 역할이 있습니다.</a:t>
            </a:r>
            <a:endParaRPr/>
          </a:p>
        </p:txBody>
      </p:sp>
      <p:sp>
        <p:nvSpPr>
          <p:cNvPr id="905" name="Google Shape;905;g124c004ddce_1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24c004ddce_1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관리자는 대출상품을 등록하고 수정 및 삭제하는 상품관리 권한 있습니다.</a:t>
            </a:r>
            <a:endParaRPr/>
          </a:p>
        </p:txBody>
      </p:sp>
      <p:sp>
        <p:nvSpPr>
          <p:cNvPr id="938" name="Google Shape;938;g124c004ddce_10_1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124c004ddce_1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고객은 관리자가 등록한 대출상품 중에서	 원하는 대출상품을 신청하고, 	신청한 대출정보를 확인할 수 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59" name="Google Shape;959;g124c004ddce_10_1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24c004ddce_1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승인자는 고객이 신청한 주문을 바탕으로	  주문 승인 	또는 반려를 하는 		주문관리 권한이 있습니다.</a:t>
            </a:r>
            <a:endParaRPr/>
          </a:p>
        </p:txBody>
      </p:sp>
      <p:sp>
        <p:nvSpPr>
          <p:cNvPr id="982" name="Google Shape;982;g124c004ddce_10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1248d3a5fd1_3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저희가 구현한 프로젝트 구조입니다.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각각의 서비스들은 기능에 맞추어 분리하고 		권한별로 접근 가능하도록 설계하였습니다.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Main 서비스는 프로젝트 첫 화면으로 	서비스로 인증되지 않은 사용자도 접근이 가능하며 		권한별 다른 페이지를 보여줍니다.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user는 Main 서비스에서 상품을 선택하여 주문할 수 있습니다..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Order 서비스와 Confirm 서비스는 고객만 접근이 가능하며 		상품 주문과 주문 내역 확인이 가능합니다.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manage 서비스와 approve 서비스는 승인자만 접근이 가능하며	 대출 주문상태를 변경 할 수 있습니다.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>
                <a:solidFill>
                  <a:schemeClr val="dk1"/>
                </a:solidFill>
              </a:rPr>
              <a:t>Product 서비스는 관리자만 접근이 가능하여 상품 관리를 할 수 있습니다.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error fallback 서비스는 서킷브레이커를 통해 	다른 서비스 접근이 불가 시 에러페이지를 전달하는 서비스입니다.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 </a:t>
            </a:r>
            <a:endParaRPr/>
          </a:p>
        </p:txBody>
      </p:sp>
      <p:sp>
        <p:nvSpPr>
          <p:cNvPr id="1003" name="Google Shape;1003;g1248d3a5fd1_3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12208ede1fc_17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Kafka를 사용하여 main-서비스에서 order서비스로 		상품정보를 전송할 때 사용합니다.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/ order에서 confirm 서비스는 대출 신청한 정보를 전송하며,	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 manage에서 approve서비스로는 주문상태를 변경하기 위한 정보를 전송합니다.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그 외의 게이트웨이, keycloak, 유레카, config는 요구사항분석에서 설명 하였기 때문에 생략하겠습니다.</a:t>
            </a:r>
            <a:endParaRPr/>
          </a:p>
        </p:txBody>
      </p:sp>
      <p:sp>
        <p:nvSpPr>
          <p:cNvPr id="1089" name="Google Shape;1089;g12208ede1fc_17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12208ede1fc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서비스 접근 시 </a:t>
            </a:r>
            <a:r>
              <a:rPr lang="ko"/>
              <a:t>사용하는 API URL 목록입니다.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해당 부분은 시연 할 때 보여드리도록 하겠습니다.</a:t>
            </a:r>
            <a:endParaRPr/>
          </a:p>
        </p:txBody>
      </p:sp>
      <p:sp>
        <p:nvSpPr>
          <p:cNvPr id="1178" name="Google Shape;1178;g12208ede1fc_2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48d3a5fd1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48d3a5fd1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저희의 프로젝트 주제는 금융 대출 웹 서비스입니다.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마이크로 서비스 환경에서의 접근 보안시스템을 구현하는 것으로 목표설정을 하였으며.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보안과 밀접한 관계를 가지는 	핀테크를 구현하고자 주제를 선정하였습니다.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248d3a5fd1_0_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12208ede1fc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Products 테이블에는 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대출금융상품들이 담겨있는 테이블로서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대출금융상품에 필요한 상품이름, 대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출기간, 대출한도 등의 정보들이 담겨있습니다.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Orders 테이블에서는 고객이 대출 신청하게 될때, 주문 내용을 저장하여 고객과 승인자가 확인할 수 있도록 만든 테이블입니다.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92" name="Google Shape;1292;g12208ede1fc_1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1248d3a5fd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(2초 후 넘어가)(슉 넘어가자)</a:t>
            </a:r>
            <a:endParaRPr/>
          </a:p>
        </p:txBody>
      </p:sp>
      <p:sp>
        <p:nvSpPr>
          <p:cNvPr id="1313" name="Google Shape;1313;g1248d3a5fd1_0_2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124c004ddce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프로젝트를 진행하며 새롭게 알게 된 MSA 구조와 설계방안 등 개발에 필요한 부분들을 학습하고 적용하면서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앞으로 모노리식 구조의 프로젝트를 MSA화 할 수 있는 능력을 갖추었습니다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또한 keycloak으로 토큰을 발급받아 인증인가를 하는 과정을 통해 앞으로 회사에서 사용할 보안 시스템을 이해하고 활용할 수 있게 되었습니다.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msa 프로젝트의 보완 사항으로는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진행하면서  MSA 구조에서 서비스를 호출할 때 페이지 내에 있는 Css, JS 파일 갯수만큼 호출하는 것을 확인하였으며 서비스 성능이 저하될 것이 우려되어 이를 해결하는 것을 보완 과제로 삼았습니다.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22" name="Google Shape;1322;g124c004ddce_1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1241b21ac5f_0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이상 발표를 마치도록 하겠습니다.</a:t>
            </a:r>
            <a:endParaRPr/>
          </a:p>
        </p:txBody>
      </p:sp>
      <p:sp>
        <p:nvSpPr>
          <p:cNvPr id="1349" name="Google Shape;1349;g1241b21ac5f_0_10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208ede1fc_5_2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208ede1fc_5_2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프로젝트의 개발 범위는 MSA 환경구성, 	서비스 기능 구현, 	인증 인가 설정, 	각 서비스 간의 통신, 	설정 외부화관리, 	실행 및 배포, 	오류 처리를 목표로 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서비스 기능은 7가지로 구분하여 </a:t>
            </a:r>
            <a:r>
              <a:rPr lang="ko">
                <a:solidFill>
                  <a:schemeClr val="dk1"/>
                </a:solidFill>
              </a:rPr>
              <a:t>각 역할에 맞는 기능들로 구성하였습니다</a:t>
            </a:r>
            <a:endParaRPr/>
          </a:p>
        </p:txBody>
      </p:sp>
      <p:sp>
        <p:nvSpPr>
          <p:cNvPr id="236" name="Google Shape;236;g12208ede1fc_5_2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41b21ac5f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다음 페이지에서는 요구사항을 분석하고 저희 프로젝트에 어떻게 적용하였는지 설명하겠습니다.</a:t>
            </a:r>
            <a:endParaRPr/>
          </a:p>
        </p:txBody>
      </p:sp>
      <p:sp>
        <p:nvSpPr>
          <p:cNvPr id="269" name="Google Shape;269;g1241b21ac5f_0_7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41b21ac5f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먼저 회사의 요구사항을 바탕으로 저희는 주요 키워드를 MSA와 인증인가로 선정하였습니다.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프로젝트 진행을 위해 저희들은 	</a:t>
            </a:r>
            <a:r>
              <a:rPr lang="ko"/>
              <a:t>MSA가 무엇인지	 어떻게 활용을 하여야하는지 	인증인가 설정은 어떻게 구현하여야 되는지 알아야 하였습니다.</a:t>
            </a:r>
            <a:endParaRPr/>
          </a:p>
        </p:txBody>
      </p:sp>
      <p:sp>
        <p:nvSpPr>
          <p:cNvPr id="278" name="Google Shape;278;g1241b21ac5f_0_7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48d3a5fd1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왼쪽 그림과 같이 과거에는 모든 업무로직이 하나의 어플리케이션 형태로 제공되는 모놀리식 아키텍처였습니다.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모노리식아키텍처는 일부 서비스들의 변경사항 때문에 전체 어플리케이션 개발 및 운영에 영향을 주며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서비스 특성에 맞는 신기술 또는 구조를 적용하기 어려웠습니다.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이러한 단점을 보완하여 기능들을 독립적으로 구분한 구조가 	마이크로 서비스 아키텍처이며 (줄여서) MSA라고 부릅니다.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서비스들이 독립적으로 구성되기 때문에 일부 서비스의 장애가 있어도 전체 서비스에 주는 영향이 줄어듭니다.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또한 개발환경도 독립적으로 구성할 수 있어 유연한 확장성을 지원합니다.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1" name="Google Shape;291;g1248d3a5fd1_1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24c6c0ab1c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하지만 </a:t>
            </a:r>
            <a:r>
              <a:rPr lang="ko"/>
              <a:t>MSA 구조에서는 장점만 있는 것이 아닙니다.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서비스가 분리되어 있는 만큼 구조가 복잡하여 이를 운용할 수 있게 해주는 과정이 필요합니다.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저희의 프로젝트는 분리된 여러 서비스를 </a:t>
            </a:r>
            <a:r>
              <a:rPr lang="ko"/>
              <a:t>하나의 통로로 연결해주는</a:t>
            </a:r>
            <a:r>
              <a:rPr lang="ko"/>
              <a:t> 라우팅기능, 	서비스들의 정보를 등록하고 탐색하는 디스커버리 기능, 	설정중앙화, 보안, 서비스 통신, 실행 및 배포 과정으로 구성하였습니다.</a:t>
            </a:r>
            <a:endParaRPr/>
          </a:p>
        </p:txBody>
      </p:sp>
      <p:sp>
        <p:nvSpPr>
          <p:cNvPr id="329" name="Google Shape;329;g124c6c0ab1c_4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2208ede1fc_1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저희는 MSA를 쉽게 구성할 수 있도록 개발, 운영을 지원해주는 스프링클라우드를 사용하였습니다.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사용자의 요청에 따라 필요한 서비스만을 호출하여 사용할 수 있는 	게이트웨이입니다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게이트웨이에서는  path를 통해 접근 할 수 있는 라우팅기능과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각각의 포트를 사용하는 서비스들을 한개의 포트로 접근하여 서비스 내부 구조를 드러내지 않고 처리하는 프록시 구성이 가능합니다.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또한 연쇄장애를 방지하기 위해 msa 디자인패턴 중 하나인 서킷브레이커 설정을 통해 장애처리를 하였고,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인증인가 설정을 통해 권한별 	서비스 접근을 제한하였습니다.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8" name="Google Shape;378;g12208ede1fc_12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목차 및 간지">
  <p:cSld name="목차 및 간지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 rot="5400000">
            <a:off x="-1060060" y="1771259"/>
            <a:ext cx="5143500" cy="1600983"/>
            <a:chOff x="0" y="4723355"/>
            <a:chExt cx="9144000" cy="2134644"/>
          </a:xfrm>
        </p:grpSpPr>
        <p:pic>
          <p:nvPicPr>
            <p:cNvPr id="52" name="Google Shape;52;p13"/>
            <p:cNvPicPr preferRelativeResize="0"/>
            <p:nvPr/>
          </p:nvPicPr>
          <p:blipFill rotWithShape="1">
            <a:blip r:embed="rId2">
              <a:alphaModFix/>
            </a:blip>
            <a:srcRect b="0" l="0" r="0" t="73488"/>
            <a:stretch/>
          </p:blipFill>
          <p:spPr>
            <a:xfrm>
              <a:off x="0" y="5039832"/>
              <a:ext cx="9144000" cy="18181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" name="Google Shape;53;p13"/>
            <p:cNvSpPr/>
            <p:nvPr/>
          </p:nvSpPr>
          <p:spPr>
            <a:xfrm>
              <a:off x="0" y="4723355"/>
              <a:ext cx="9144000" cy="2057400"/>
            </a:xfrm>
            <a:prstGeom prst="rect">
              <a:avLst/>
            </a:prstGeom>
            <a:solidFill>
              <a:schemeClr val="lt1">
                <a:alpha val="6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Google Shape;54;p13"/>
          <p:cNvSpPr/>
          <p:nvPr/>
        </p:nvSpPr>
        <p:spPr>
          <a:xfrm>
            <a:off x="2" y="0"/>
            <a:ext cx="711300" cy="51435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1424" y="4503616"/>
            <a:ext cx="979196" cy="25803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108510" y="195736"/>
            <a:ext cx="38181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2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Digital Security, Authentication &amp; Copyright Protection With MARKANY</a:t>
            </a:r>
            <a:endParaRPr sz="82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492770" y="4813707"/>
            <a:ext cx="2463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MarkAny Confidential  |  ©2016 MarkAny Inc.</a:t>
            </a:r>
            <a:endParaRPr b="0" sz="8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4" name="Google Shape;94;p19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10" name="Google Shape;110;p22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1" name="Google Shape;111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3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8" name="Google Shape;118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9" name="Google Shape;139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0" name="Google Shape;14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3" name="Google Shape;14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" name="Google Shape;14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" name="Google Shape;150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2" name="Google Shape;15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8" name="Google Shape;158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9" name="Google Shape;15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2" name="Google Shape;16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6" name="Google Shape;166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7" name="Google Shape;167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8" name="Google Shape;16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71" name="Google Shape;17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4" name="Google Shape;174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  <a:defRPr b="0" i="0" sz="3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Relationship Id="rId7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17.png"/><Relationship Id="rId8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6.png"/><Relationship Id="rId5" Type="http://schemas.openxmlformats.org/officeDocument/2006/relationships/image" Target="../media/image16.jpg"/><Relationship Id="rId6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5.png"/><Relationship Id="rId5" Type="http://schemas.openxmlformats.org/officeDocument/2006/relationships/image" Target="../media/image32.png"/><Relationship Id="rId6" Type="http://schemas.openxmlformats.org/officeDocument/2006/relationships/image" Target="../media/image35.png"/><Relationship Id="rId7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image" Target="../media/image40.jpg"/><Relationship Id="rId10" Type="http://schemas.openxmlformats.org/officeDocument/2006/relationships/image" Target="../media/image30.jpg"/><Relationship Id="rId13" Type="http://schemas.openxmlformats.org/officeDocument/2006/relationships/image" Target="../media/image34.png"/><Relationship Id="rId12" Type="http://schemas.openxmlformats.org/officeDocument/2006/relationships/image" Target="../media/image29.png"/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21.jpg"/><Relationship Id="rId9" Type="http://schemas.openxmlformats.org/officeDocument/2006/relationships/image" Target="../media/image27.png"/><Relationship Id="rId15" Type="http://schemas.openxmlformats.org/officeDocument/2006/relationships/image" Target="../media/image37.png"/><Relationship Id="rId14" Type="http://schemas.openxmlformats.org/officeDocument/2006/relationships/image" Target="../media/image16.jpg"/><Relationship Id="rId16" Type="http://schemas.openxmlformats.org/officeDocument/2006/relationships/image" Target="../media/image36.png"/><Relationship Id="rId5" Type="http://schemas.openxmlformats.org/officeDocument/2006/relationships/image" Target="../media/image24.jpg"/><Relationship Id="rId6" Type="http://schemas.openxmlformats.org/officeDocument/2006/relationships/image" Target="../media/image33.png"/><Relationship Id="rId7" Type="http://schemas.openxmlformats.org/officeDocument/2006/relationships/image" Target="../media/image22.png"/><Relationship Id="rId8" Type="http://schemas.openxmlformats.org/officeDocument/2006/relationships/image" Target="../media/image3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8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8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0C0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8"/>
          <p:cNvSpPr/>
          <p:nvPr/>
        </p:nvSpPr>
        <p:spPr>
          <a:xfrm>
            <a:off x="3084017" y="778687"/>
            <a:ext cx="3023700" cy="3029400"/>
          </a:xfrm>
          <a:prstGeom prst="donut">
            <a:avLst>
              <a:gd fmla="val 30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38"/>
          <p:cNvSpPr/>
          <p:nvPr/>
        </p:nvSpPr>
        <p:spPr>
          <a:xfrm>
            <a:off x="3181742" y="882129"/>
            <a:ext cx="2840100" cy="2813700"/>
          </a:xfrm>
          <a:prstGeom prst="ellipse">
            <a:avLst/>
          </a:prstGeom>
          <a:solidFill>
            <a:schemeClr val="lt1">
              <a:alpha val="8941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84" name="Google Shape;184;p38"/>
          <p:cNvGrpSpPr/>
          <p:nvPr/>
        </p:nvGrpSpPr>
        <p:grpSpPr>
          <a:xfrm>
            <a:off x="2955357" y="2050872"/>
            <a:ext cx="3213334" cy="672310"/>
            <a:chOff x="4113972" y="2918065"/>
            <a:chExt cx="4444445" cy="898930"/>
          </a:xfrm>
        </p:grpSpPr>
        <p:sp>
          <p:nvSpPr>
            <p:cNvPr id="185" name="Google Shape;185;p38"/>
            <p:cNvSpPr txBox="1"/>
            <p:nvPr/>
          </p:nvSpPr>
          <p:spPr>
            <a:xfrm>
              <a:off x="4155017" y="2983595"/>
              <a:ext cx="4403400" cy="8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ko" sz="3600" u="none" cap="none" strike="noStrike">
                  <a:solidFill>
                    <a:srgbClr val="D8D8D8"/>
                  </a:solidFill>
                  <a:latin typeface="Arial"/>
                  <a:ea typeface="Arial"/>
                  <a:cs typeface="Arial"/>
                  <a:sym typeface="Arial"/>
                </a:rPr>
                <a:t>드림시큐리티</a:t>
              </a:r>
              <a:endParaRPr b="1" i="0" sz="3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8"/>
            <p:cNvSpPr txBox="1"/>
            <p:nvPr/>
          </p:nvSpPr>
          <p:spPr>
            <a:xfrm rot="-234">
              <a:off x="4113972" y="2918215"/>
              <a:ext cx="4403400" cy="8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ko" sz="36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드림시큐리티</a:t>
              </a:r>
              <a:endParaRPr b="1" i="0" sz="3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p38"/>
          <p:cNvSpPr txBox="1"/>
          <p:nvPr/>
        </p:nvSpPr>
        <p:spPr>
          <a:xfrm>
            <a:off x="1115684" y="4488431"/>
            <a:ext cx="6892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권희수  김종백  박준호  박현민</a:t>
            </a:r>
            <a:endParaRPr b="0" i="0" sz="1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38"/>
          <p:cNvSpPr txBox="1"/>
          <p:nvPr/>
        </p:nvSpPr>
        <p:spPr>
          <a:xfrm>
            <a:off x="0" y="2927025"/>
            <a:ext cx="70509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8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7"/>
          <p:cNvSpPr/>
          <p:nvPr/>
        </p:nvSpPr>
        <p:spPr>
          <a:xfrm>
            <a:off x="914350" y="993875"/>
            <a:ext cx="3441300" cy="3165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7"/>
          <p:cNvSpPr txBox="1"/>
          <p:nvPr/>
        </p:nvSpPr>
        <p:spPr>
          <a:xfrm>
            <a:off x="1264924" y="1297926"/>
            <a:ext cx="816600" cy="338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EUREKA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30" name="Google Shape;430;p47"/>
          <p:cNvCxnSpPr>
            <a:stCxn id="431" idx="2"/>
            <a:endCxn id="432" idx="0"/>
          </p:cNvCxnSpPr>
          <p:nvPr/>
        </p:nvCxnSpPr>
        <p:spPr>
          <a:xfrm>
            <a:off x="1670850" y="2886300"/>
            <a:ext cx="0" cy="63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3" name="Google Shape;433;p47"/>
          <p:cNvSpPr txBox="1"/>
          <p:nvPr/>
        </p:nvSpPr>
        <p:spPr>
          <a:xfrm>
            <a:off x="227607" y="62561"/>
            <a:ext cx="56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 sz="3000">
                <a:solidFill>
                  <a:srgbClr val="D0CECE"/>
                </a:solidFill>
              </a:rPr>
              <a:t>2</a:t>
            </a:r>
            <a:endParaRPr b="1" i="0" sz="30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47"/>
          <p:cNvSpPr txBox="1"/>
          <p:nvPr/>
        </p:nvSpPr>
        <p:spPr>
          <a:xfrm>
            <a:off x="185791" y="20261"/>
            <a:ext cx="56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 sz="3000">
                <a:solidFill>
                  <a:srgbClr val="0070C0"/>
                </a:solidFill>
              </a:rPr>
              <a:t>2</a:t>
            </a:r>
            <a:endParaRPr b="1" i="0" sz="30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47"/>
          <p:cNvSpPr txBox="1"/>
          <p:nvPr/>
        </p:nvSpPr>
        <p:spPr>
          <a:xfrm>
            <a:off x="967355" y="178050"/>
            <a:ext cx="3477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Spring Cloud - eureka</a:t>
            </a:r>
            <a:endParaRPr b="0" i="0" sz="15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6" name="Google Shape;436;p47"/>
          <p:cNvSpPr/>
          <p:nvPr/>
        </p:nvSpPr>
        <p:spPr>
          <a:xfrm>
            <a:off x="-12463" y="517438"/>
            <a:ext cx="4584300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7" name="Google Shape;437;p47"/>
          <p:cNvSpPr/>
          <p:nvPr/>
        </p:nvSpPr>
        <p:spPr>
          <a:xfrm>
            <a:off x="4572001" y="517439"/>
            <a:ext cx="4572000" cy="675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38" name="Google Shape;438;p47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787209" y="0"/>
            <a:ext cx="1385091" cy="531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439" name="Google Shape;439;p47"/>
          <p:cNvCxnSpPr>
            <a:stCxn id="429" idx="2"/>
            <a:endCxn id="431" idx="0"/>
          </p:cNvCxnSpPr>
          <p:nvPr/>
        </p:nvCxnSpPr>
        <p:spPr>
          <a:xfrm flipH="1">
            <a:off x="1670824" y="1636626"/>
            <a:ext cx="2400" cy="64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2" name="Google Shape;432;p47"/>
          <p:cNvSpPr txBox="1"/>
          <p:nvPr/>
        </p:nvSpPr>
        <p:spPr>
          <a:xfrm>
            <a:off x="1262543" y="3524125"/>
            <a:ext cx="816600" cy="323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CONFIG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0" name="Google Shape;440;p47"/>
          <p:cNvSpPr/>
          <p:nvPr/>
        </p:nvSpPr>
        <p:spPr>
          <a:xfrm>
            <a:off x="1366599" y="4390569"/>
            <a:ext cx="622800" cy="622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1" name="Google Shape;441;p47"/>
          <p:cNvCxnSpPr>
            <a:stCxn id="432" idx="2"/>
            <a:endCxn id="440" idx="0"/>
          </p:cNvCxnSpPr>
          <p:nvPr/>
        </p:nvCxnSpPr>
        <p:spPr>
          <a:xfrm>
            <a:off x="1670843" y="3847225"/>
            <a:ext cx="7200" cy="54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31" name="Google Shape;431;p47"/>
          <p:cNvSpPr txBox="1"/>
          <p:nvPr/>
        </p:nvSpPr>
        <p:spPr>
          <a:xfrm>
            <a:off x="1262550" y="2286000"/>
            <a:ext cx="816600" cy="600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GATEWAY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port : 8000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42" name="Google Shape;44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600" y="2354677"/>
            <a:ext cx="407950" cy="46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4761" y="4510857"/>
            <a:ext cx="486475" cy="38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47"/>
          <p:cNvPicPr preferRelativeResize="0"/>
          <p:nvPr/>
        </p:nvPicPr>
        <p:blipFill rotWithShape="1">
          <a:blip r:embed="rId6">
            <a:alphaModFix/>
          </a:blip>
          <a:srcRect b="3359" l="1106" r="68977" t="15877"/>
          <a:stretch/>
        </p:blipFill>
        <p:spPr>
          <a:xfrm>
            <a:off x="4796017" y="1267463"/>
            <a:ext cx="1775175" cy="29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47"/>
          <p:cNvPicPr preferRelativeResize="0"/>
          <p:nvPr/>
        </p:nvPicPr>
        <p:blipFill rotWithShape="1">
          <a:blip r:embed="rId6">
            <a:alphaModFix/>
          </a:blip>
          <a:srcRect b="3359" l="59409" r="1788" t="15877"/>
          <a:stretch/>
        </p:blipFill>
        <p:spPr>
          <a:xfrm>
            <a:off x="6565000" y="1267475"/>
            <a:ext cx="2302501" cy="2938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6" name="Google Shape;446;p47"/>
          <p:cNvCxnSpPr>
            <a:stCxn id="442" idx="3"/>
            <a:endCxn id="431" idx="1"/>
          </p:cNvCxnSpPr>
          <p:nvPr/>
        </p:nvCxnSpPr>
        <p:spPr>
          <a:xfrm flipH="1" rot="10800000">
            <a:off x="635550" y="2586002"/>
            <a:ext cx="6270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7" name="Google Shape;447;p47"/>
          <p:cNvSpPr txBox="1"/>
          <p:nvPr/>
        </p:nvSpPr>
        <p:spPr>
          <a:xfrm>
            <a:off x="4796025" y="760875"/>
            <a:ext cx="407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202124"/>
                </a:solidFill>
                <a:latin typeface="Malgun Gothic"/>
                <a:ea typeface="Malgun Gothic"/>
                <a:cs typeface="Malgun Gothic"/>
                <a:sym typeface="Malgun Gothic"/>
              </a:rPr>
              <a:t>Eureka DashBoard             </a:t>
            </a:r>
            <a:r>
              <a:rPr b="1" lang="ko" sz="1200">
                <a:solidFill>
                  <a:srgbClr val="202124"/>
                </a:solidFill>
                <a:latin typeface="Malgun Gothic"/>
                <a:ea typeface="Malgun Gothic"/>
                <a:cs typeface="Malgun Gothic"/>
                <a:sym typeface="Malgun Gothic"/>
              </a:rPr>
              <a:t>port : 8761</a:t>
            </a:r>
            <a:r>
              <a:rPr b="1" lang="ko" sz="1800">
                <a:solidFill>
                  <a:srgbClr val="202124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8" name="Google Shape;448;p47"/>
          <p:cNvSpPr txBox="1"/>
          <p:nvPr/>
        </p:nvSpPr>
        <p:spPr>
          <a:xfrm>
            <a:off x="1262550" y="2286000"/>
            <a:ext cx="816600" cy="600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GATEWAY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port : 8000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49" name="Google Shape;449;p47"/>
          <p:cNvGrpSpPr/>
          <p:nvPr/>
        </p:nvGrpSpPr>
        <p:grpSpPr>
          <a:xfrm>
            <a:off x="2592917" y="2074765"/>
            <a:ext cx="1775183" cy="530503"/>
            <a:chOff x="2722317" y="2123512"/>
            <a:chExt cx="1775183" cy="530503"/>
          </a:xfrm>
        </p:grpSpPr>
        <p:pic>
          <p:nvPicPr>
            <p:cNvPr id="450" name="Google Shape;450;p47"/>
            <p:cNvPicPr preferRelativeResize="0"/>
            <p:nvPr/>
          </p:nvPicPr>
          <p:blipFill rotWithShape="1">
            <a:blip r:embed="rId7">
              <a:alphaModFix/>
            </a:blip>
            <a:srcRect b="5045" l="68986" r="21879" t="73993"/>
            <a:stretch/>
          </p:blipFill>
          <p:spPr>
            <a:xfrm>
              <a:off x="2722317" y="2123512"/>
              <a:ext cx="443495" cy="4956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1" name="Google Shape;451;p47"/>
            <p:cNvSpPr txBox="1"/>
            <p:nvPr/>
          </p:nvSpPr>
          <p:spPr>
            <a:xfrm>
              <a:off x="3110657" y="2330915"/>
              <a:ext cx="11907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latin typeface="Malgun Gothic"/>
                  <a:ea typeface="Malgun Gothic"/>
                  <a:cs typeface="Malgun Gothic"/>
                  <a:sym typeface="Malgun Gothic"/>
                </a:rPr>
                <a:t>port : 8002</a:t>
              </a:r>
              <a:endParaRPr sz="9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2" name="Google Shape;452;p47"/>
            <p:cNvSpPr txBox="1"/>
            <p:nvPr/>
          </p:nvSpPr>
          <p:spPr>
            <a:xfrm>
              <a:off x="3165801" y="2129598"/>
              <a:ext cx="1331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latin typeface="Malgun Gothic"/>
                  <a:ea typeface="Malgun Gothic"/>
                  <a:cs typeface="Malgun Gothic"/>
                  <a:sym typeface="Malgun Gothic"/>
                </a:rPr>
                <a:t>order-service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53" name="Google Shape;453;p47"/>
          <p:cNvGrpSpPr/>
          <p:nvPr/>
        </p:nvGrpSpPr>
        <p:grpSpPr>
          <a:xfrm>
            <a:off x="2592917" y="3231815"/>
            <a:ext cx="1775183" cy="563285"/>
            <a:chOff x="2722317" y="3355965"/>
            <a:chExt cx="1775183" cy="563285"/>
          </a:xfrm>
        </p:grpSpPr>
        <p:pic>
          <p:nvPicPr>
            <p:cNvPr id="454" name="Google Shape;454;p47"/>
            <p:cNvPicPr preferRelativeResize="0"/>
            <p:nvPr/>
          </p:nvPicPr>
          <p:blipFill rotWithShape="1">
            <a:blip r:embed="rId7">
              <a:alphaModFix/>
            </a:blip>
            <a:srcRect b="5045" l="68986" r="21879" t="73993"/>
            <a:stretch/>
          </p:blipFill>
          <p:spPr>
            <a:xfrm>
              <a:off x="2722317" y="3355965"/>
              <a:ext cx="443495" cy="4956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5" name="Google Shape;455;p47"/>
            <p:cNvSpPr txBox="1"/>
            <p:nvPr/>
          </p:nvSpPr>
          <p:spPr>
            <a:xfrm>
              <a:off x="3110657" y="3596150"/>
              <a:ext cx="11907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latin typeface="Malgun Gothic"/>
                  <a:ea typeface="Malgun Gothic"/>
                  <a:cs typeface="Malgun Gothic"/>
                  <a:sym typeface="Malgun Gothic"/>
                </a:rPr>
                <a:t>port : 8003</a:t>
              </a:r>
              <a:endParaRPr sz="9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6" name="Google Shape;456;p47"/>
            <p:cNvSpPr txBox="1"/>
            <p:nvPr/>
          </p:nvSpPr>
          <p:spPr>
            <a:xfrm>
              <a:off x="3165801" y="3394825"/>
              <a:ext cx="1331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latin typeface="Malgun Gothic"/>
                  <a:ea typeface="Malgun Gothic"/>
                  <a:cs typeface="Malgun Gothic"/>
                  <a:sym typeface="Malgun Gothic"/>
                </a:rPr>
                <a:t>confirm-service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57" name="Google Shape;457;p47"/>
          <p:cNvGrpSpPr/>
          <p:nvPr/>
        </p:nvGrpSpPr>
        <p:grpSpPr>
          <a:xfrm>
            <a:off x="2593204" y="1443800"/>
            <a:ext cx="1699296" cy="517363"/>
            <a:chOff x="2722317" y="1443800"/>
            <a:chExt cx="1699296" cy="517363"/>
          </a:xfrm>
        </p:grpSpPr>
        <p:pic>
          <p:nvPicPr>
            <p:cNvPr id="458" name="Google Shape;458;p47"/>
            <p:cNvPicPr preferRelativeResize="0"/>
            <p:nvPr/>
          </p:nvPicPr>
          <p:blipFill rotWithShape="1">
            <a:blip r:embed="rId7">
              <a:alphaModFix/>
            </a:blip>
            <a:srcRect b="5045" l="68986" r="21879" t="73993"/>
            <a:stretch/>
          </p:blipFill>
          <p:spPr>
            <a:xfrm>
              <a:off x="2722317" y="1456625"/>
              <a:ext cx="443495" cy="4956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9" name="Google Shape;459;p47"/>
            <p:cNvSpPr txBox="1"/>
            <p:nvPr/>
          </p:nvSpPr>
          <p:spPr>
            <a:xfrm>
              <a:off x="3110657" y="1638063"/>
              <a:ext cx="11907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latin typeface="Malgun Gothic"/>
                  <a:ea typeface="Malgun Gothic"/>
                  <a:cs typeface="Malgun Gothic"/>
                  <a:sym typeface="Malgun Gothic"/>
                </a:rPr>
                <a:t>port : 8001</a:t>
              </a:r>
              <a:endParaRPr sz="9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0" name="Google Shape;460;p47"/>
            <p:cNvSpPr txBox="1"/>
            <p:nvPr/>
          </p:nvSpPr>
          <p:spPr>
            <a:xfrm>
              <a:off x="3165814" y="1443800"/>
              <a:ext cx="1255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latin typeface="Malgun Gothic"/>
                  <a:ea typeface="Malgun Gothic"/>
                  <a:cs typeface="Malgun Gothic"/>
                  <a:sym typeface="Malgun Gothic"/>
                </a:rPr>
                <a:t>main-service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61" name="Google Shape;461;p47"/>
          <p:cNvSpPr txBox="1"/>
          <p:nvPr/>
        </p:nvSpPr>
        <p:spPr>
          <a:xfrm>
            <a:off x="2950512" y="2745241"/>
            <a:ext cx="478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800"/>
              <a:buFont typeface="Malgun Gothic"/>
              <a:buChar char="●"/>
            </a:pPr>
            <a:r>
              <a:t/>
            </a:r>
            <a:endParaRPr sz="800">
              <a:solidFill>
                <a:srgbClr val="9E9E9E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9400" lvl="0" marL="45720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800"/>
              <a:buFont typeface="Malgun Gothic"/>
              <a:buChar char="●"/>
            </a:pPr>
            <a:r>
              <a:t/>
            </a:r>
            <a:endParaRPr sz="800">
              <a:solidFill>
                <a:srgbClr val="9E9E9E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9400" lvl="0" marL="45720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800"/>
              <a:buFont typeface="Malgun Gothic"/>
              <a:buChar char="●"/>
            </a:pPr>
            <a:r>
              <a:t/>
            </a:r>
            <a:endParaRPr sz="800">
              <a:solidFill>
                <a:srgbClr val="9E9E9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2" name="Google Shape;462;p47"/>
          <p:cNvCxnSpPr>
            <a:stCxn id="448" idx="3"/>
            <a:endCxn id="458" idx="1"/>
          </p:cNvCxnSpPr>
          <p:nvPr/>
        </p:nvCxnSpPr>
        <p:spPr>
          <a:xfrm flipH="1" rot="10800000">
            <a:off x="2079150" y="1704450"/>
            <a:ext cx="514200" cy="881700"/>
          </a:xfrm>
          <a:prstGeom prst="bentConnector3">
            <a:avLst>
              <a:gd fmla="val 4998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47"/>
          <p:cNvCxnSpPr>
            <a:stCxn id="448" idx="3"/>
            <a:endCxn id="450" idx="1"/>
          </p:cNvCxnSpPr>
          <p:nvPr/>
        </p:nvCxnSpPr>
        <p:spPr>
          <a:xfrm flipH="1" rot="10800000">
            <a:off x="2079150" y="2322450"/>
            <a:ext cx="513900" cy="263700"/>
          </a:xfrm>
          <a:prstGeom prst="bentConnector3">
            <a:avLst>
              <a:gd fmla="val 4998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47"/>
          <p:cNvCxnSpPr>
            <a:stCxn id="448" idx="3"/>
            <a:endCxn id="454" idx="1"/>
          </p:cNvCxnSpPr>
          <p:nvPr/>
        </p:nvCxnSpPr>
        <p:spPr>
          <a:xfrm>
            <a:off x="2079150" y="2586150"/>
            <a:ext cx="513900" cy="893400"/>
          </a:xfrm>
          <a:prstGeom prst="bentConnector3">
            <a:avLst>
              <a:gd fmla="val 4998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47"/>
          <p:cNvCxnSpPr/>
          <p:nvPr/>
        </p:nvCxnSpPr>
        <p:spPr>
          <a:xfrm>
            <a:off x="2336500" y="2811951"/>
            <a:ext cx="319200" cy="163500"/>
          </a:xfrm>
          <a:prstGeom prst="bentConnector3">
            <a:avLst>
              <a:gd fmla="val -15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8"/>
          <p:cNvSpPr/>
          <p:nvPr/>
        </p:nvSpPr>
        <p:spPr>
          <a:xfrm>
            <a:off x="914350" y="993875"/>
            <a:ext cx="3441300" cy="3165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8"/>
          <p:cNvSpPr txBox="1"/>
          <p:nvPr/>
        </p:nvSpPr>
        <p:spPr>
          <a:xfrm>
            <a:off x="1264924" y="1297926"/>
            <a:ext cx="816600" cy="33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EUREKA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72" name="Google Shape;472;p48"/>
          <p:cNvCxnSpPr>
            <a:stCxn id="473" idx="2"/>
            <a:endCxn id="474" idx="0"/>
          </p:cNvCxnSpPr>
          <p:nvPr/>
        </p:nvCxnSpPr>
        <p:spPr>
          <a:xfrm>
            <a:off x="1670850" y="2886300"/>
            <a:ext cx="0" cy="63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5" name="Google Shape;475;p48"/>
          <p:cNvSpPr txBox="1"/>
          <p:nvPr/>
        </p:nvSpPr>
        <p:spPr>
          <a:xfrm>
            <a:off x="227607" y="62561"/>
            <a:ext cx="56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 sz="3000">
                <a:solidFill>
                  <a:srgbClr val="D0CECE"/>
                </a:solidFill>
              </a:rPr>
              <a:t>2</a:t>
            </a:r>
            <a:endParaRPr b="1" i="0" sz="30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48"/>
          <p:cNvSpPr txBox="1"/>
          <p:nvPr/>
        </p:nvSpPr>
        <p:spPr>
          <a:xfrm>
            <a:off x="185791" y="20261"/>
            <a:ext cx="56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 sz="3000">
                <a:solidFill>
                  <a:srgbClr val="0070C0"/>
                </a:solidFill>
              </a:rPr>
              <a:t>2</a:t>
            </a:r>
            <a:endParaRPr b="1" i="0" sz="30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48"/>
          <p:cNvSpPr txBox="1"/>
          <p:nvPr/>
        </p:nvSpPr>
        <p:spPr>
          <a:xfrm>
            <a:off x="967355" y="178050"/>
            <a:ext cx="3477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Spring Cloud - config</a:t>
            </a:r>
            <a:endParaRPr b="0" i="0" sz="15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-12463" y="517438"/>
            <a:ext cx="4584300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9" name="Google Shape;479;p48"/>
          <p:cNvSpPr/>
          <p:nvPr/>
        </p:nvSpPr>
        <p:spPr>
          <a:xfrm>
            <a:off x="4572001" y="517439"/>
            <a:ext cx="4572000" cy="675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80" name="Google Shape;480;p48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787209" y="0"/>
            <a:ext cx="1385091" cy="531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481" name="Google Shape;481;p48"/>
          <p:cNvCxnSpPr>
            <a:stCxn id="471" idx="2"/>
            <a:endCxn id="473" idx="0"/>
          </p:cNvCxnSpPr>
          <p:nvPr/>
        </p:nvCxnSpPr>
        <p:spPr>
          <a:xfrm flipH="1">
            <a:off x="1670824" y="1636626"/>
            <a:ext cx="2400" cy="64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Google Shape;474;p48"/>
          <p:cNvSpPr txBox="1"/>
          <p:nvPr/>
        </p:nvSpPr>
        <p:spPr>
          <a:xfrm>
            <a:off x="1262543" y="3524125"/>
            <a:ext cx="816600" cy="32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CONFIG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2" name="Google Shape;482;p48"/>
          <p:cNvSpPr/>
          <p:nvPr/>
        </p:nvSpPr>
        <p:spPr>
          <a:xfrm>
            <a:off x="1366599" y="4390569"/>
            <a:ext cx="622800" cy="622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3" name="Google Shape;483;p48"/>
          <p:cNvCxnSpPr>
            <a:stCxn id="474" idx="2"/>
            <a:endCxn id="482" idx="0"/>
          </p:cNvCxnSpPr>
          <p:nvPr/>
        </p:nvCxnSpPr>
        <p:spPr>
          <a:xfrm>
            <a:off x="1670843" y="3847225"/>
            <a:ext cx="7200" cy="54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73" name="Google Shape;473;p48"/>
          <p:cNvSpPr txBox="1"/>
          <p:nvPr/>
        </p:nvSpPr>
        <p:spPr>
          <a:xfrm>
            <a:off x="1262550" y="2286000"/>
            <a:ext cx="816600" cy="600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GATEWAY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port : 8000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84" name="Google Shape;484;p48"/>
          <p:cNvGrpSpPr/>
          <p:nvPr/>
        </p:nvGrpSpPr>
        <p:grpSpPr>
          <a:xfrm>
            <a:off x="2592917" y="2074765"/>
            <a:ext cx="1775183" cy="530503"/>
            <a:chOff x="2722317" y="2123512"/>
            <a:chExt cx="1775183" cy="530503"/>
          </a:xfrm>
        </p:grpSpPr>
        <p:pic>
          <p:nvPicPr>
            <p:cNvPr id="485" name="Google Shape;485;p48"/>
            <p:cNvPicPr preferRelativeResize="0"/>
            <p:nvPr/>
          </p:nvPicPr>
          <p:blipFill rotWithShape="1">
            <a:blip r:embed="rId4">
              <a:alphaModFix/>
            </a:blip>
            <a:srcRect b="5045" l="68986" r="21879" t="73993"/>
            <a:stretch/>
          </p:blipFill>
          <p:spPr>
            <a:xfrm>
              <a:off x="2722317" y="2123512"/>
              <a:ext cx="443495" cy="4956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6" name="Google Shape;486;p48"/>
            <p:cNvSpPr txBox="1"/>
            <p:nvPr/>
          </p:nvSpPr>
          <p:spPr>
            <a:xfrm>
              <a:off x="3110657" y="2330915"/>
              <a:ext cx="11907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latin typeface="Malgun Gothic"/>
                  <a:ea typeface="Malgun Gothic"/>
                  <a:cs typeface="Malgun Gothic"/>
                  <a:sym typeface="Malgun Gothic"/>
                </a:rPr>
                <a:t>port : 8002</a:t>
              </a:r>
              <a:endParaRPr sz="9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7" name="Google Shape;487;p48"/>
            <p:cNvSpPr txBox="1"/>
            <p:nvPr/>
          </p:nvSpPr>
          <p:spPr>
            <a:xfrm>
              <a:off x="3165801" y="2129598"/>
              <a:ext cx="1331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latin typeface="Malgun Gothic"/>
                  <a:ea typeface="Malgun Gothic"/>
                  <a:cs typeface="Malgun Gothic"/>
                  <a:sym typeface="Malgun Gothic"/>
                </a:rPr>
                <a:t>order-service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88" name="Google Shape;488;p48"/>
          <p:cNvGrpSpPr/>
          <p:nvPr/>
        </p:nvGrpSpPr>
        <p:grpSpPr>
          <a:xfrm>
            <a:off x="2592917" y="3231815"/>
            <a:ext cx="1775183" cy="563285"/>
            <a:chOff x="2722317" y="3355965"/>
            <a:chExt cx="1775183" cy="563285"/>
          </a:xfrm>
        </p:grpSpPr>
        <p:pic>
          <p:nvPicPr>
            <p:cNvPr id="489" name="Google Shape;489;p48"/>
            <p:cNvPicPr preferRelativeResize="0"/>
            <p:nvPr/>
          </p:nvPicPr>
          <p:blipFill rotWithShape="1">
            <a:blip r:embed="rId4">
              <a:alphaModFix/>
            </a:blip>
            <a:srcRect b="5045" l="68986" r="21879" t="73993"/>
            <a:stretch/>
          </p:blipFill>
          <p:spPr>
            <a:xfrm>
              <a:off x="2722317" y="3355965"/>
              <a:ext cx="443495" cy="4956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0" name="Google Shape;490;p48"/>
            <p:cNvSpPr txBox="1"/>
            <p:nvPr/>
          </p:nvSpPr>
          <p:spPr>
            <a:xfrm>
              <a:off x="3110657" y="3596150"/>
              <a:ext cx="11907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latin typeface="Malgun Gothic"/>
                  <a:ea typeface="Malgun Gothic"/>
                  <a:cs typeface="Malgun Gothic"/>
                  <a:sym typeface="Malgun Gothic"/>
                </a:rPr>
                <a:t>port : 8003</a:t>
              </a:r>
              <a:endParaRPr sz="9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1" name="Google Shape;491;p48"/>
            <p:cNvSpPr txBox="1"/>
            <p:nvPr/>
          </p:nvSpPr>
          <p:spPr>
            <a:xfrm>
              <a:off x="3165801" y="3394825"/>
              <a:ext cx="1331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latin typeface="Malgun Gothic"/>
                  <a:ea typeface="Malgun Gothic"/>
                  <a:cs typeface="Malgun Gothic"/>
                  <a:sym typeface="Malgun Gothic"/>
                </a:rPr>
                <a:t>confirm-service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92" name="Google Shape;492;p48"/>
          <p:cNvGrpSpPr/>
          <p:nvPr/>
        </p:nvGrpSpPr>
        <p:grpSpPr>
          <a:xfrm>
            <a:off x="2593204" y="1443800"/>
            <a:ext cx="1699296" cy="517363"/>
            <a:chOff x="2722317" y="1443800"/>
            <a:chExt cx="1699296" cy="517363"/>
          </a:xfrm>
        </p:grpSpPr>
        <p:pic>
          <p:nvPicPr>
            <p:cNvPr id="493" name="Google Shape;493;p48"/>
            <p:cNvPicPr preferRelativeResize="0"/>
            <p:nvPr/>
          </p:nvPicPr>
          <p:blipFill rotWithShape="1">
            <a:blip r:embed="rId4">
              <a:alphaModFix/>
            </a:blip>
            <a:srcRect b="5045" l="68986" r="21879" t="73993"/>
            <a:stretch/>
          </p:blipFill>
          <p:spPr>
            <a:xfrm>
              <a:off x="2722317" y="1456625"/>
              <a:ext cx="443495" cy="4956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4" name="Google Shape;494;p48"/>
            <p:cNvSpPr txBox="1"/>
            <p:nvPr/>
          </p:nvSpPr>
          <p:spPr>
            <a:xfrm>
              <a:off x="3110657" y="1638063"/>
              <a:ext cx="11907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latin typeface="Malgun Gothic"/>
                  <a:ea typeface="Malgun Gothic"/>
                  <a:cs typeface="Malgun Gothic"/>
                  <a:sym typeface="Malgun Gothic"/>
                </a:rPr>
                <a:t>port : 8001</a:t>
              </a:r>
              <a:endParaRPr sz="9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5" name="Google Shape;495;p48"/>
            <p:cNvSpPr txBox="1"/>
            <p:nvPr/>
          </p:nvSpPr>
          <p:spPr>
            <a:xfrm>
              <a:off x="3165814" y="1443800"/>
              <a:ext cx="1255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latin typeface="Malgun Gothic"/>
                  <a:ea typeface="Malgun Gothic"/>
                  <a:cs typeface="Malgun Gothic"/>
                  <a:sym typeface="Malgun Gothic"/>
                </a:rPr>
                <a:t>main-service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96" name="Google Shape;49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600" y="2354677"/>
            <a:ext cx="407950" cy="46625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48"/>
          <p:cNvSpPr txBox="1"/>
          <p:nvPr/>
        </p:nvSpPr>
        <p:spPr>
          <a:xfrm>
            <a:off x="2950512" y="2745241"/>
            <a:ext cx="478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800"/>
              <a:buFont typeface="Malgun Gothic"/>
              <a:buChar char="●"/>
            </a:pPr>
            <a:r>
              <a:t/>
            </a:r>
            <a:endParaRPr sz="800">
              <a:solidFill>
                <a:srgbClr val="9E9E9E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9400" lvl="0" marL="45720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800"/>
              <a:buFont typeface="Malgun Gothic"/>
              <a:buChar char="●"/>
            </a:pPr>
            <a:r>
              <a:t/>
            </a:r>
            <a:endParaRPr sz="800">
              <a:solidFill>
                <a:srgbClr val="9E9E9E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9400" lvl="0" marL="45720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800"/>
              <a:buFont typeface="Malgun Gothic"/>
              <a:buChar char="●"/>
            </a:pPr>
            <a:r>
              <a:t/>
            </a:r>
            <a:endParaRPr sz="800">
              <a:solidFill>
                <a:srgbClr val="9E9E9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98" name="Google Shape;498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4761" y="4510857"/>
            <a:ext cx="486475" cy="382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9" name="Google Shape;499;p48"/>
          <p:cNvCxnSpPr>
            <a:stCxn id="496" idx="3"/>
            <a:endCxn id="473" idx="1"/>
          </p:cNvCxnSpPr>
          <p:nvPr/>
        </p:nvCxnSpPr>
        <p:spPr>
          <a:xfrm flipH="1" rot="10800000">
            <a:off x="635550" y="2586002"/>
            <a:ext cx="6270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0" name="Google Shape;500;p48"/>
          <p:cNvCxnSpPr>
            <a:stCxn id="473" idx="3"/>
            <a:endCxn id="493" idx="1"/>
          </p:cNvCxnSpPr>
          <p:nvPr/>
        </p:nvCxnSpPr>
        <p:spPr>
          <a:xfrm flipH="1" rot="10800000">
            <a:off x="2079150" y="1704450"/>
            <a:ext cx="514200" cy="881700"/>
          </a:xfrm>
          <a:prstGeom prst="bentConnector3">
            <a:avLst>
              <a:gd fmla="val 4998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48"/>
          <p:cNvCxnSpPr>
            <a:stCxn id="473" idx="3"/>
            <a:endCxn id="485" idx="1"/>
          </p:cNvCxnSpPr>
          <p:nvPr/>
        </p:nvCxnSpPr>
        <p:spPr>
          <a:xfrm flipH="1" rot="10800000">
            <a:off x="2079150" y="2322450"/>
            <a:ext cx="513900" cy="263700"/>
          </a:xfrm>
          <a:prstGeom prst="bentConnector3">
            <a:avLst>
              <a:gd fmla="val 4998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" name="Google Shape;502;p48"/>
          <p:cNvCxnSpPr>
            <a:stCxn id="473" idx="3"/>
            <a:endCxn id="489" idx="1"/>
          </p:cNvCxnSpPr>
          <p:nvPr/>
        </p:nvCxnSpPr>
        <p:spPr>
          <a:xfrm>
            <a:off x="2079150" y="2586150"/>
            <a:ext cx="513900" cy="893400"/>
          </a:xfrm>
          <a:prstGeom prst="bentConnector3">
            <a:avLst>
              <a:gd fmla="val 4998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48"/>
          <p:cNvCxnSpPr/>
          <p:nvPr/>
        </p:nvCxnSpPr>
        <p:spPr>
          <a:xfrm>
            <a:off x="2336500" y="2811951"/>
            <a:ext cx="319200" cy="163500"/>
          </a:xfrm>
          <a:prstGeom prst="bentConnector3">
            <a:avLst>
              <a:gd fmla="val -15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4" name="Google Shape;504;p48"/>
          <p:cNvSpPr txBox="1"/>
          <p:nvPr/>
        </p:nvSpPr>
        <p:spPr>
          <a:xfrm>
            <a:off x="4484325" y="763975"/>
            <a:ext cx="37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서비스 application.yml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05" name="Google Shape;505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09575" y="1147273"/>
            <a:ext cx="3455776" cy="759325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48"/>
          <p:cNvSpPr txBox="1"/>
          <p:nvPr/>
        </p:nvSpPr>
        <p:spPr>
          <a:xfrm>
            <a:off x="4484325" y="3337888"/>
            <a:ext cx="37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GitHub - Config 저장소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07" name="Google Shape;507;p48"/>
          <p:cNvPicPr preferRelativeResize="0"/>
          <p:nvPr/>
        </p:nvPicPr>
        <p:blipFill rotWithShape="1">
          <a:blip r:embed="rId8">
            <a:alphaModFix/>
          </a:blip>
          <a:srcRect b="53581" l="9643" r="51704" t="26986"/>
          <a:stretch/>
        </p:blipFill>
        <p:spPr>
          <a:xfrm>
            <a:off x="5016825" y="3770313"/>
            <a:ext cx="3441274" cy="100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09574" y="2462594"/>
            <a:ext cx="3455776" cy="799105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48"/>
          <p:cNvSpPr txBox="1"/>
          <p:nvPr/>
        </p:nvSpPr>
        <p:spPr>
          <a:xfrm>
            <a:off x="4484325" y="1984500"/>
            <a:ext cx="37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Config Server application.yml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0" name="Google Shape;510;p48"/>
          <p:cNvSpPr/>
          <p:nvPr/>
        </p:nvSpPr>
        <p:spPr>
          <a:xfrm>
            <a:off x="5181650" y="1678600"/>
            <a:ext cx="2465100" cy="228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8"/>
          <p:cNvSpPr/>
          <p:nvPr/>
        </p:nvSpPr>
        <p:spPr>
          <a:xfrm>
            <a:off x="5181650" y="3050200"/>
            <a:ext cx="2465100" cy="228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9"/>
          <p:cNvSpPr/>
          <p:nvPr/>
        </p:nvSpPr>
        <p:spPr>
          <a:xfrm>
            <a:off x="914350" y="993875"/>
            <a:ext cx="3441300" cy="3165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9"/>
          <p:cNvSpPr txBox="1"/>
          <p:nvPr/>
        </p:nvSpPr>
        <p:spPr>
          <a:xfrm>
            <a:off x="1264924" y="1297926"/>
            <a:ext cx="816600" cy="33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EUREKA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18" name="Google Shape;518;p49"/>
          <p:cNvCxnSpPr>
            <a:stCxn id="519" idx="2"/>
            <a:endCxn id="520" idx="0"/>
          </p:cNvCxnSpPr>
          <p:nvPr/>
        </p:nvCxnSpPr>
        <p:spPr>
          <a:xfrm>
            <a:off x="1670850" y="2886300"/>
            <a:ext cx="0" cy="63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1" name="Google Shape;521;p49"/>
          <p:cNvSpPr txBox="1"/>
          <p:nvPr/>
        </p:nvSpPr>
        <p:spPr>
          <a:xfrm>
            <a:off x="227607" y="62561"/>
            <a:ext cx="56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 sz="3000">
                <a:solidFill>
                  <a:srgbClr val="D0CECE"/>
                </a:solidFill>
              </a:rPr>
              <a:t>2</a:t>
            </a:r>
            <a:endParaRPr b="1" i="0" sz="30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49"/>
          <p:cNvSpPr txBox="1"/>
          <p:nvPr/>
        </p:nvSpPr>
        <p:spPr>
          <a:xfrm>
            <a:off x="185791" y="20261"/>
            <a:ext cx="56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 sz="3000">
                <a:solidFill>
                  <a:srgbClr val="0070C0"/>
                </a:solidFill>
              </a:rPr>
              <a:t>2</a:t>
            </a:r>
            <a:endParaRPr b="1" i="0" sz="30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49"/>
          <p:cNvSpPr txBox="1"/>
          <p:nvPr/>
        </p:nvSpPr>
        <p:spPr>
          <a:xfrm>
            <a:off x="967355" y="178050"/>
            <a:ext cx="3477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Spring Cloud - config</a:t>
            </a:r>
            <a:endParaRPr b="0" i="0" sz="15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4" name="Google Shape;524;p49"/>
          <p:cNvSpPr/>
          <p:nvPr/>
        </p:nvSpPr>
        <p:spPr>
          <a:xfrm>
            <a:off x="-12463" y="517438"/>
            <a:ext cx="4584300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5" name="Google Shape;525;p49"/>
          <p:cNvSpPr/>
          <p:nvPr/>
        </p:nvSpPr>
        <p:spPr>
          <a:xfrm>
            <a:off x="4572001" y="517439"/>
            <a:ext cx="4572000" cy="675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26" name="Google Shape;526;p49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787209" y="0"/>
            <a:ext cx="1385091" cy="531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527" name="Google Shape;527;p49"/>
          <p:cNvCxnSpPr>
            <a:stCxn id="517" idx="2"/>
            <a:endCxn id="519" idx="0"/>
          </p:cNvCxnSpPr>
          <p:nvPr/>
        </p:nvCxnSpPr>
        <p:spPr>
          <a:xfrm flipH="1">
            <a:off x="1670824" y="1636626"/>
            <a:ext cx="2400" cy="64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Google Shape;520;p49"/>
          <p:cNvSpPr txBox="1"/>
          <p:nvPr/>
        </p:nvSpPr>
        <p:spPr>
          <a:xfrm>
            <a:off x="1262543" y="3524125"/>
            <a:ext cx="816600" cy="32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CONFIG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8" name="Google Shape;528;p49"/>
          <p:cNvSpPr/>
          <p:nvPr/>
        </p:nvSpPr>
        <p:spPr>
          <a:xfrm>
            <a:off x="1366599" y="4390569"/>
            <a:ext cx="622800" cy="622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9" name="Google Shape;529;p49"/>
          <p:cNvCxnSpPr>
            <a:stCxn id="520" idx="2"/>
            <a:endCxn id="528" idx="0"/>
          </p:cNvCxnSpPr>
          <p:nvPr/>
        </p:nvCxnSpPr>
        <p:spPr>
          <a:xfrm>
            <a:off x="1670843" y="3847225"/>
            <a:ext cx="7200" cy="54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19" name="Google Shape;519;p49"/>
          <p:cNvSpPr txBox="1"/>
          <p:nvPr/>
        </p:nvSpPr>
        <p:spPr>
          <a:xfrm>
            <a:off x="1262550" y="2286000"/>
            <a:ext cx="816600" cy="600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GATEWAY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port : 8000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30" name="Google Shape;530;p49"/>
          <p:cNvGrpSpPr/>
          <p:nvPr/>
        </p:nvGrpSpPr>
        <p:grpSpPr>
          <a:xfrm>
            <a:off x="2592917" y="2074765"/>
            <a:ext cx="1775183" cy="530503"/>
            <a:chOff x="2722317" y="2123512"/>
            <a:chExt cx="1775183" cy="530503"/>
          </a:xfrm>
        </p:grpSpPr>
        <p:pic>
          <p:nvPicPr>
            <p:cNvPr id="531" name="Google Shape;531;p49"/>
            <p:cNvPicPr preferRelativeResize="0"/>
            <p:nvPr/>
          </p:nvPicPr>
          <p:blipFill rotWithShape="1">
            <a:blip r:embed="rId4">
              <a:alphaModFix/>
            </a:blip>
            <a:srcRect b="5045" l="68986" r="21879" t="73993"/>
            <a:stretch/>
          </p:blipFill>
          <p:spPr>
            <a:xfrm>
              <a:off x="2722317" y="2123512"/>
              <a:ext cx="443495" cy="4956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2" name="Google Shape;532;p49"/>
            <p:cNvSpPr txBox="1"/>
            <p:nvPr/>
          </p:nvSpPr>
          <p:spPr>
            <a:xfrm>
              <a:off x="3110657" y="2330915"/>
              <a:ext cx="11907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latin typeface="Malgun Gothic"/>
                  <a:ea typeface="Malgun Gothic"/>
                  <a:cs typeface="Malgun Gothic"/>
                  <a:sym typeface="Malgun Gothic"/>
                </a:rPr>
                <a:t>port : 8002</a:t>
              </a:r>
              <a:endParaRPr sz="9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3" name="Google Shape;533;p49"/>
            <p:cNvSpPr txBox="1"/>
            <p:nvPr/>
          </p:nvSpPr>
          <p:spPr>
            <a:xfrm>
              <a:off x="3165801" y="2129598"/>
              <a:ext cx="1331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latin typeface="Malgun Gothic"/>
                  <a:ea typeface="Malgun Gothic"/>
                  <a:cs typeface="Malgun Gothic"/>
                  <a:sym typeface="Malgun Gothic"/>
                </a:rPr>
                <a:t>order-service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34" name="Google Shape;534;p49"/>
          <p:cNvGrpSpPr/>
          <p:nvPr/>
        </p:nvGrpSpPr>
        <p:grpSpPr>
          <a:xfrm>
            <a:off x="2592917" y="3231815"/>
            <a:ext cx="1775183" cy="563285"/>
            <a:chOff x="2722317" y="3355965"/>
            <a:chExt cx="1775183" cy="563285"/>
          </a:xfrm>
        </p:grpSpPr>
        <p:pic>
          <p:nvPicPr>
            <p:cNvPr id="535" name="Google Shape;535;p49"/>
            <p:cNvPicPr preferRelativeResize="0"/>
            <p:nvPr/>
          </p:nvPicPr>
          <p:blipFill rotWithShape="1">
            <a:blip r:embed="rId4">
              <a:alphaModFix/>
            </a:blip>
            <a:srcRect b="5045" l="68986" r="21879" t="73993"/>
            <a:stretch/>
          </p:blipFill>
          <p:spPr>
            <a:xfrm>
              <a:off x="2722317" y="3355965"/>
              <a:ext cx="443495" cy="4956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6" name="Google Shape;536;p49"/>
            <p:cNvSpPr txBox="1"/>
            <p:nvPr/>
          </p:nvSpPr>
          <p:spPr>
            <a:xfrm>
              <a:off x="3110657" y="3596150"/>
              <a:ext cx="11907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latin typeface="Malgun Gothic"/>
                  <a:ea typeface="Malgun Gothic"/>
                  <a:cs typeface="Malgun Gothic"/>
                  <a:sym typeface="Malgun Gothic"/>
                </a:rPr>
                <a:t>port : 8003</a:t>
              </a:r>
              <a:endParaRPr sz="9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7" name="Google Shape;537;p49"/>
            <p:cNvSpPr txBox="1"/>
            <p:nvPr/>
          </p:nvSpPr>
          <p:spPr>
            <a:xfrm>
              <a:off x="3165801" y="3394825"/>
              <a:ext cx="1331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latin typeface="Malgun Gothic"/>
                  <a:ea typeface="Malgun Gothic"/>
                  <a:cs typeface="Malgun Gothic"/>
                  <a:sym typeface="Malgun Gothic"/>
                </a:rPr>
                <a:t>confirm-service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38" name="Google Shape;538;p49"/>
          <p:cNvGrpSpPr/>
          <p:nvPr/>
        </p:nvGrpSpPr>
        <p:grpSpPr>
          <a:xfrm>
            <a:off x="2593204" y="1443800"/>
            <a:ext cx="1699296" cy="517363"/>
            <a:chOff x="2722317" y="1443800"/>
            <a:chExt cx="1699296" cy="517363"/>
          </a:xfrm>
        </p:grpSpPr>
        <p:pic>
          <p:nvPicPr>
            <p:cNvPr id="539" name="Google Shape;539;p49"/>
            <p:cNvPicPr preferRelativeResize="0"/>
            <p:nvPr/>
          </p:nvPicPr>
          <p:blipFill rotWithShape="1">
            <a:blip r:embed="rId4">
              <a:alphaModFix/>
            </a:blip>
            <a:srcRect b="5045" l="68986" r="21879" t="73993"/>
            <a:stretch/>
          </p:blipFill>
          <p:spPr>
            <a:xfrm>
              <a:off x="2722317" y="1456625"/>
              <a:ext cx="443495" cy="4956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0" name="Google Shape;540;p49"/>
            <p:cNvSpPr txBox="1"/>
            <p:nvPr/>
          </p:nvSpPr>
          <p:spPr>
            <a:xfrm>
              <a:off x="3110657" y="1638063"/>
              <a:ext cx="11907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latin typeface="Malgun Gothic"/>
                  <a:ea typeface="Malgun Gothic"/>
                  <a:cs typeface="Malgun Gothic"/>
                  <a:sym typeface="Malgun Gothic"/>
                </a:rPr>
                <a:t>port : 8001</a:t>
              </a:r>
              <a:endParaRPr sz="9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1" name="Google Shape;541;p49"/>
            <p:cNvSpPr txBox="1"/>
            <p:nvPr/>
          </p:nvSpPr>
          <p:spPr>
            <a:xfrm>
              <a:off x="3165814" y="1443800"/>
              <a:ext cx="1255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latin typeface="Malgun Gothic"/>
                  <a:ea typeface="Malgun Gothic"/>
                  <a:cs typeface="Malgun Gothic"/>
                  <a:sym typeface="Malgun Gothic"/>
                </a:rPr>
                <a:t>main-service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542" name="Google Shape;54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600" y="2354677"/>
            <a:ext cx="407950" cy="466250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9"/>
          <p:cNvSpPr txBox="1"/>
          <p:nvPr/>
        </p:nvSpPr>
        <p:spPr>
          <a:xfrm>
            <a:off x="2950512" y="2745241"/>
            <a:ext cx="478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800"/>
              <a:buFont typeface="Malgun Gothic"/>
              <a:buChar char="●"/>
            </a:pPr>
            <a:r>
              <a:t/>
            </a:r>
            <a:endParaRPr sz="800">
              <a:solidFill>
                <a:srgbClr val="9E9E9E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9400" lvl="0" marL="45720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800"/>
              <a:buFont typeface="Malgun Gothic"/>
              <a:buChar char="●"/>
            </a:pPr>
            <a:r>
              <a:t/>
            </a:r>
            <a:endParaRPr sz="800">
              <a:solidFill>
                <a:srgbClr val="9E9E9E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9400" lvl="0" marL="45720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800"/>
              <a:buFont typeface="Malgun Gothic"/>
              <a:buChar char="●"/>
            </a:pPr>
            <a:r>
              <a:t/>
            </a:r>
            <a:endParaRPr sz="800">
              <a:solidFill>
                <a:srgbClr val="9E9E9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44" name="Google Shape;544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4761" y="4510857"/>
            <a:ext cx="486475" cy="382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5" name="Google Shape;545;p49"/>
          <p:cNvCxnSpPr>
            <a:stCxn id="542" idx="3"/>
            <a:endCxn id="519" idx="1"/>
          </p:cNvCxnSpPr>
          <p:nvPr/>
        </p:nvCxnSpPr>
        <p:spPr>
          <a:xfrm flipH="1" rot="10800000">
            <a:off x="635550" y="2586002"/>
            <a:ext cx="6270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6" name="Google Shape;546;p49"/>
          <p:cNvCxnSpPr>
            <a:stCxn id="519" idx="3"/>
            <a:endCxn id="539" idx="1"/>
          </p:cNvCxnSpPr>
          <p:nvPr/>
        </p:nvCxnSpPr>
        <p:spPr>
          <a:xfrm flipH="1" rot="10800000">
            <a:off x="2079150" y="1704450"/>
            <a:ext cx="514200" cy="881700"/>
          </a:xfrm>
          <a:prstGeom prst="bentConnector3">
            <a:avLst>
              <a:gd fmla="val 4998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49"/>
          <p:cNvCxnSpPr>
            <a:stCxn id="519" idx="3"/>
            <a:endCxn id="531" idx="1"/>
          </p:cNvCxnSpPr>
          <p:nvPr/>
        </p:nvCxnSpPr>
        <p:spPr>
          <a:xfrm flipH="1" rot="10800000">
            <a:off x="2079150" y="2322450"/>
            <a:ext cx="513900" cy="263700"/>
          </a:xfrm>
          <a:prstGeom prst="bentConnector3">
            <a:avLst>
              <a:gd fmla="val 4998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p49"/>
          <p:cNvCxnSpPr>
            <a:stCxn id="519" idx="3"/>
            <a:endCxn id="535" idx="1"/>
          </p:cNvCxnSpPr>
          <p:nvPr/>
        </p:nvCxnSpPr>
        <p:spPr>
          <a:xfrm>
            <a:off x="2079150" y="2586150"/>
            <a:ext cx="513900" cy="893400"/>
          </a:xfrm>
          <a:prstGeom prst="bentConnector3">
            <a:avLst>
              <a:gd fmla="val 4998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49"/>
          <p:cNvCxnSpPr/>
          <p:nvPr/>
        </p:nvCxnSpPr>
        <p:spPr>
          <a:xfrm>
            <a:off x="2336500" y="2811951"/>
            <a:ext cx="319200" cy="163500"/>
          </a:xfrm>
          <a:prstGeom prst="bentConnector3">
            <a:avLst>
              <a:gd fmla="val -15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0" name="Google Shape;550;p49"/>
          <p:cNvSpPr txBox="1"/>
          <p:nvPr/>
        </p:nvSpPr>
        <p:spPr>
          <a:xfrm>
            <a:off x="4484325" y="823288"/>
            <a:ext cx="37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GitHub - Config 저장소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51" name="Google Shape;551;p49"/>
          <p:cNvPicPr preferRelativeResize="0"/>
          <p:nvPr/>
        </p:nvPicPr>
        <p:blipFill rotWithShape="1">
          <a:blip r:embed="rId7">
            <a:alphaModFix/>
          </a:blip>
          <a:srcRect b="34820" l="10408" r="70806" t="26986"/>
          <a:stretch/>
        </p:blipFill>
        <p:spPr>
          <a:xfrm>
            <a:off x="5070500" y="1258475"/>
            <a:ext cx="2866550" cy="337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0"/>
          <p:cNvSpPr txBox="1"/>
          <p:nvPr/>
        </p:nvSpPr>
        <p:spPr>
          <a:xfrm>
            <a:off x="227607" y="62561"/>
            <a:ext cx="56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 sz="3000">
                <a:solidFill>
                  <a:srgbClr val="D0CECE"/>
                </a:solidFill>
              </a:rPr>
              <a:t>2</a:t>
            </a:r>
            <a:endParaRPr b="1" i="0" sz="30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50"/>
          <p:cNvSpPr txBox="1"/>
          <p:nvPr/>
        </p:nvSpPr>
        <p:spPr>
          <a:xfrm>
            <a:off x="185791" y="20261"/>
            <a:ext cx="56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 sz="3000">
                <a:solidFill>
                  <a:srgbClr val="0070C0"/>
                </a:solidFill>
              </a:rPr>
              <a:t>2</a:t>
            </a:r>
            <a:endParaRPr b="1" i="0" sz="30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50"/>
          <p:cNvSpPr txBox="1"/>
          <p:nvPr/>
        </p:nvSpPr>
        <p:spPr>
          <a:xfrm>
            <a:off x="967355" y="178050"/>
            <a:ext cx="3477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Spring Cloud - config</a:t>
            </a:r>
            <a:endParaRPr b="0" i="0" sz="15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9" name="Google Shape;559;p50"/>
          <p:cNvSpPr/>
          <p:nvPr/>
        </p:nvSpPr>
        <p:spPr>
          <a:xfrm>
            <a:off x="-12463" y="517438"/>
            <a:ext cx="4584300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0" name="Google Shape;560;p50"/>
          <p:cNvSpPr/>
          <p:nvPr/>
        </p:nvSpPr>
        <p:spPr>
          <a:xfrm>
            <a:off x="4572001" y="517439"/>
            <a:ext cx="4572000" cy="675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1" name="Google Shape;561;p50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787209" y="0"/>
            <a:ext cx="1385091" cy="531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62" name="Google Shape;562;p50"/>
          <p:cNvSpPr txBox="1"/>
          <p:nvPr/>
        </p:nvSpPr>
        <p:spPr>
          <a:xfrm>
            <a:off x="227600" y="708925"/>
            <a:ext cx="37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서비스 내부 설정 파일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3" name="Google Shape;563;p50"/>
          <p:cNvSpPr txBox="1"/>
          <p:nvPr/>
        </p:nvSpPr>
        <p:spPr>
          <a:xfrm>
            <a:off x="185800" y="2611250"/>
            <a:ext cx="37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Config Server 내부 </a:t>
            </a: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설정 파일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4" name="Google Shape;56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2110" y="1210717"/>
            <a:ext cx="6142753" cy="1349725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50"/>
          <p:cNvSpPr/>
          <p:nvPr/>
        </p:nvSpPr>
        <p:spPr>
          <a:xfrm>
            <a:off x="1656725" y="2156325"/>
            <a:ext cx="4359300" cy="40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6" name="Google Shape;56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2100" y="3062250"/>
            <a:ext cx="7034700" cy="1626671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50"/>
          <p:cNvSpPr/>
          <p:nvPr/>
        </p:nvSpPr>
        <p:spPr>
          <a:xfrm>
            <a:off x="2186225" y="4351125"/>
            <a:ext cx="4359300" cy="40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1"/>
          <p:cNvSpPr/>
          <p:nvPr/>
        </p:nvSpPr>
        <p:spPr>
          <a:xfrm>
            <a:off x="256325" y="1171675"/>
            <a:ext cx="4124700" cy="3093000"/>
          </a:xfrm>
          <a:prstGeom prst="rect">
            <a:avLst/>
          </a:prstGeom>
          <a:noFill/>
          <a:ln cap="flat" cmpd="sng" w="19050">
            <a:solidFill>
              <a:srgbClr val="3D85C6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51"/>
          <p:cNvSpPr txBox="1"/>
          <p:nvPr/>
        </p:nvSpPr>
        <p:spPr>
          <a:xfrm>
            <a:off x="227607" y="62561"/>
            <a:ext cx="56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 sz="3000">
                <a:solidFill>
                  <a:srgbClr val="D0CECE"/>
                </a:solidFill>
              </a:rPr>
              <a:t>2</a:t>
            </a:r>
            <a:endParaRPr b="1" i="0" sz="30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51"/>
          <p:cNvSpPr txBox="1"/>
          <p:nvPr/>
        </p:nvSpPr>
        <p:spPr>
          <a:xfrm>
            <a:off x="185791" y="20261"/>
            <a:ext cx="56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 sz="3000">
                <a:solidFill>
                  <a:srgbClr val="0070C0"/>
                </a:solidFill>
              </a:rPr>
              <a:t>2</a:t>
            </a:r>
            <a:endParaRPr b="1" i="0" sz="30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51"/>
          <p:cNvSpPr txBox="1"/>
          <p:nvPr/>
        </p:nvSpPr>
        <p:spPr>
          <a:xfrm>
            <a:off x="967314" y="178042"/>
            <a:ext cx="3629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Keycloak (인증/인가)</a:t>
            </a:r>
            <a:endParaRPr b="0" i="0" sz="15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6" name="Google Shape;576;p51"/>
          <p:cNvSpPr/>
          <p:nvPr/>
        </p:nvSpPr>
        <p:spPr>
          <a:xfrm>
            <a:off x="-12463" y="517438"/>
            <a:ext cx="4584300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7" name="Google Shape;577;p51"/>
          <p:cNvSpPr/>
          <p:nvPr/>
        </p:nvSpPr>
        <p:spPr>
          <a:xfrm>
            <a:off x="4572001" y="517439"/>
            <a:ext cx="4572000" cy="675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78" name="Google Shape;578;p51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787209" y="0"/>
            <a:ext cx="1385091" cy="531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79" name="Google Shape;579;p51"/>
          <p:cNvSpPr txBox="1"/>
          <p:nvPr/>
        </p:nvSpPr>
        <p:spPr>
          <a:xfrm>
            <a:off x="515150" y="3397375"/>
            <a:ext cx="158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접근 권한 부여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(인가)</a:t>
            </a:r>
            <a:endParaRPr/>
          </a:p>
        </p:txBody>
      </p:sp>
      <p:sp>
        <p:nvSpPr>
          <p:cNvPr id="580" name="Google Shape;580;p51"/>
          <p:cNvSpPr txBox="1"/>
          <p:nvPr/>
        </p:nvSpPr>
        <p:spPr>
          <a:xfrm>
            <a:off x="2777775" y="3397375"/>
            <a:ext cx="116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자격 검증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(인증)</a:t>
            </a:r>
            <a:endParaRPr/>
          </a:p>
        </p:txBody>
      </p:sp>
      <p:pic>
        <p:nvPicPr>
          <p:cNvPr id="581" name="Google Shape;581;p51"/>
          <p:cNvPicPr preferRelativeResize="0"/>
          <p:nvPr/>
        </p:nvPicPr>
        <p:blipFill rotWithShape="1">
          <a:blip r:embed="rId4">
            <a:alphaModFix/>
          </a:blip>
          <a:srcRect b="0" l="0" r="50059" t="0"/>
          <a:stretch/>
        </p:blipFill>
        <p:spPr>
          <a:xfrm>
            <a:off x="2711025" y="2019318"/>
            <a:ext cx="1336208" cy="129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51"/>
          <p:cNvPicPr preferRelativeResize="0"/>
          <p:nvPr/>
        </p:nvPicPr>
        <p:blipFill rotWithShape="1">
          <a:blip r:embed="rId4">
            <a:alphaModFix/>
          </a:blip>
          <a:srcRect b="0" l="51618" r="0" t="0"/>
          <a:stretch/>
        </p:blipFill>
        <p:spPr>
          <a:xfrm>
            <a:off x="596812" y="1939513"/>
            <a:ext cx="1418227" cy="141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1049" y="740875"/>
            <a:ext cx="1581550" cy="1008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4" name="Google Shape;584;p51"/>
          <p:cNvGrpSpPr/>
          <p:nvPr/>
        </p:nvGrpSpPr>
        <p:grpSpPr>
          <a:xfrm>
            <a:off x="4646413" y="966713"/>
            <a:ext cx="4663683" cy="3253743"/>
            <a:chOff x="5121300" y="1063838"/>
            <a:chExt cx="4663683" cy="3253743"/>
          </a:xfrm>
        </p:grpSpPr>
        <p:sp>
          <p:nvSpPr>
            <p:cNvPr id="585" name="Google Shape;585;p51"/>
            <p:cNvSpPr/>
            <p:nvPr/>
          </p:nvSpPr>
          <p:spPr>
            <a:xfrm>
              <a:off x="5121300" y="2490588"/>
              <a:ext cx="671100" cy="6711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51"/>
            <p:cNvSpPr/>
            <p:nvPr/>
          </p:nvSpPr>
          <p:spPr>
            <a:xfrm rot="5398684">
              <a:off x="7852400" y="3586031"/>
              <a:ext cx="783900" cy="6792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51"/>
            <p:cNvSpPr txBox="1"/>
            <p:nvPr/>
          </p:nvSpPr>
          <p:spPr>
            <a:xfrm>
              <a:off x="5159700" y="2858663"/>
              <a:ext cx="594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>
                  <a:latin typeface="Malgun Gothic"/>
                  <a:ea typeface="Malgun Gothic"/>
                  <a:cs typeface="Malgun Gothic"/>
                  <a:sym typeface="Malgun Gothic"/>
                </a:rPr>
                <a:t>CLIENT</a:t>
              </a:r>
              <a:endParaRPr b="1" sz="9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88" name="Google Shape;588;p51"/>
            <p:cNvGrpSpPr/>
            <p:nvPr/>
          </p:nvGrpSpPr>
          <p:grpSpPr>
            <a:xfrm>
              <a:off x="7735174" y="1619978"/>
              <a:ext cx="1047300" cy="424500"/>
              <a:chOff x="3163174" y="1619978"/>
              <a:chExt cx="1047300" cy="424500"/>
            </a:xfrm>
          </p:grpSpPr>
          <p:sp>
            <p:nvSpPr>
              <p:cNvPr id="589" name="Google Shape;589;p51"/>
              <p:cNvSpPr/>
              <p:nvPr/>
            </p:nvSpPr>
            <p:spPr>
              <a:xfrm>
                <a:off x="3163174" y="1619978"/>
                <a:ext cx="1047300" cy="4245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51"/>
              <p:cNvSpPr txBox="1"/>
              <p:nvPr/>
            </p:nvSpPr>
            <p:spPr>
              <a:xfrm>
                <a:off x="3163174" y="1670678"/>
                <a:ext cx="10473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900">
                    <a:latin typeface="Malgun Gothic"/>
                    <a:ea typeface="Malgun Gothic"/>
                    <a:cs typeface="Malgun Gothic"/>
                    <a:sym typeface="Malgun Gothic"/>
                  </a:rPr>
                  <a:t>KEYCLOAK</a:t>
                </a:r>
                <a:endParaRPr b="1" sz="900"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cxnSp>
          <p:nvCxnSpPr>
            <p:cNvPr id="591" name="Google Shape;591;p51"/>
            <p:cNvCxnSpPr>
              <a:stCxn id="589" idx="0"/>
              <a:endCxn id="585" idx="0"/>
            </p:cNvCxnSpPr>
            <p:nvPr/>
          </p:nvCxnSpPr>
          <p:spPr>
            <a:xfrm rot="5400000">
              <a:off x="6422524" y="654278"/>
              <a:ext cx="870600" cy="2802000"/>
            </a:xfrm>
            <a:prstGeom prst="bentConnector3">
              <a:avLst>
                <a:gd fmla="val -27352" name="adj1"/>
              </a:avLst>
            </a:prstGeom>
            <a:noFill/>
            <a:ln cap="flat" cmpd="sng" w="19050">
              <a:solidFill>
                <a:srgbClr val="0B539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92" name="Google Shape;592;p51"/>
            <p:cNvSpPr txBox="1"/>
            <p:nvPr/>
          </p:nvSpPr>
          <p:spPr>
            <a:xfrm>
              <a:off x="7909750" y="3721425"/>
              <a:ext cx="6795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>
                  <a:latin typeface="Malgun Gothic"/>
                  <a:ea typeface="Malgun Gothic"/>
                  <a:cs typeface="Malgun Gothic"/>
                  <a:sym typeface="Malgun Gothic"/>
                </a:rPr>
                <a:t>MICRO</a:t>
              </a:r>
              <a:br>
                <a:rPr b="1" lang="ko" sz="900"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lang="ko" sz="900">
                  <a:latin typeface="Malgun Gothic"/>
                  <a:ea typeface="Malgun Gothic"/>
                  <a:cs typeface="Malgun Gothic"/>
                  <a:sym typeface="Malgun Gothic"/>
                </a:rPr>
                <a:t>SERVICE</a:t>
              </a:r>
              <a:endParaRPr b="1" sz="9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93" name="Google Shape;593;p51"/>
            <p:cNvGrpSpPr/>
            <p:nvPr/>
          </p:nvGrpSpPr>
          <p:grpSpPr>
            <a:xfrm>
              <a:off x="6400486" y="2601515"/>
              <a:ext cx="1047300" cy="424500"/>
              <a:chOff x="1752286" y="2601515"/>
              <a:chExt cx="1047300" cy="424500"/>
            </a:xfrm>
          </p:grpSpPr>
          <p:sp>
            <p:nvSpPr>
              <p:cNvPr id="594" name="Google Shape;594;p51"/>
              <p:cNvSpPr/>
              <p:nvPr/>
            </p:nvSpPr>
            <p:spPr>
              <a:xfrm>
                <a:off x="1752286" y="2601515"/>
                <a:ext cx="1047300" cy="4245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51"/>
              <p:cNvSpPr txBox="1"/>
              <p:nvPr/>
            </p:nvSpPr>
            <p:spPr>
              <a:xfrm>
                <a:off x="1752286" y="2652215"/>
                <a:ext cx="10473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900">
                    <a:latin typeface="Malgun Gothic"/>
                    <a:ea typeface="Malgun Gothic"/>
                    <a:cs typeface="Malgun Gothic"/>
                    <a:sym typeface="Malgun Gothic"/>
                  </a:rPr>
                  <a:t>GATEWAY</a:t>
                </a:r>
                <a:endParaRPr b="1" sz="900"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cxnSp>
          <p:nvCxnSpPr>
            <p:cNvPr id="596" name="Google Shape;596;p51"/>
            <p:cNvCxnSpPr>
              <a:stCxn id="595" idx="3"/>
              <a:endCxn id="586" idx="2"/>
            </p:cNvCxnSpPr>
            <p:nvPr/>
          </p:nvCxnSpPr>
          <p:spPr>
            <a:xfrm>
              <a:off x="7447786" y="2813765"/>
              <a:ext cx="456900" cy="889800"/>
            </a:xfrm>
            <a:prstGeom prst="bentConnector3">
              <a:avLst>
                <a:gd fmla="val 49998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597" name="Google Shape;597;p51"/>
            <p:cNvGrpSpPr/>
            <p:nvPr/>
          </p:nvGrpSpPr>
          <p:grpSpPr>
            <a:xfrm>
              <a:off x="5792400" y="2813838"/>
              <a:ext cx="1840938" cy="574538"/>
              <a:chOff x="1144200" y="2813838"/>
              <a:chExt cx="1840938" cy="574538"/>
            </a:xfrm>
          </p:grpSpPr>
          <p:cxnSp>
            <p:nvCxnSpPr>
              <p:cNvPr id="598" name="Google Shape;598;p51"/>
              <p:cNvCxnSpPr>
                <a:stCxn id="585" idx="6"/>
                <a:endCxn id="595" idx="1"/>
              </p:cNvCxnSpPr>
              <p:nvPr/>
            </p:nvCxnSpPr>
            <p:spPr>
              <a:xfrm flipH="1" rot="10800000">
                <a:off x="1144200" y="2813838"/>
                <a:ext cx="608100" cy="12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99" name="Google Shape;599;p51"/>
              <p:cNvSpPr txBox="1"/>
              <p:nvPr/>
            </p:nvSpPr>
            <p:spPr>
              <a:xfrm>
                <a:off x="1566738" y="2988175"/>
                <a:ext cx="14184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/>
                  <a:t>① </a:t>
                </a:r>
                <a:r>
                  <a:rPr lang="ko" sz="1000"/>
                  <a:t>서비스 접근 요청</a:t>
                </a:r>
                <a:endParaRPr sz="1000"/>
              </a:p>
            </p:txBody>
          </p:sp>
        </p:grpSp>
        <p:grpSp>
          <p:nvGrpSpPr>
            <p:cNvPr id="600" name="Google Shape;600;p51"/>
            <p:cNvGrpSpPr/>
            <p:nvPr/>
          </p:nvGrpSpPr>
          <p:grpSpPr>
            <a:xfrm>
              <a:off x="5694120" y="1984068"/>
              <a:ext cx="2134773" cy="604800"/>
              <a:chOff x="1045920" y="1984068"/>
              <a:chExt cx="2134773" cy="604800"/>
            </a:xfrm>
          </p:grpSpPr>
          <p:cxnSp>
            <p:nvCxnSpPr>
              <p:cNvPr id="601" name="Google Shape;601;p51"/>
              <p:cNvCxnSpPr>
                <a:stCxn id="585" idx="7"/>
              </p:cNvCxnSpPr>
              <p:nvPr/>
            </p:nvCxnSpPr>
            <p:spPr>
              <a:xfrm rot="-5400000">
                <a:off x="1756320" y="1273668"/>
                <a:ext cx="604800" cy="2025600"/>
              </a:xfrm>
              <a:prstGeom prst="curvedConnector2">
                <a:avLst/>
              </a:prstGeom>
              <a:noFill/>
              <a:ln cap="flat" cmpd="sng" w="19050">
                <a:solidFill>
                  <a:srgbClr val="38761D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sp>
            <p:nvSpPr>
              <p:cNvPr id="602" name="Google Shape;602;p51"/>
              <p:cNvSpPr txBox="1"/>
              <p:nvPr/>
            </p:nvSpPr>
            <p:spPr>
              <a:xfrm>
                <a:off x="1795593" y="1998200"/>
                <a:ext cx="13851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/>
                  <a:t>③ </a:t>
                </a:r>
                <a:r>
                  <a:rPr lang="ko" sz="1000"/>
                  <a:t>Client한테 Login </a:t>
                </a:r>
                <a:endParaRPr sz="1000"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/>
                  <a:t>       Page 전송</a:t>
                </a:r>
                <a:endParaRPr sz="1000"/>
              </a:p>
            </p:txBody>
          </p:sp>
        </p:grpSp>
        <p:grpSp>
          <p:nvGrpSpPr>
            <p:cNvPr id="603" name="Google Shape;603;p51"/>
            <p:cNvGrpSpPr/>
            <p:nvPr/>
          </p:nvGrpSpPr>
          <p:grpSpPr>
            <a:xfrm>
              <a:off x="5456850" y="1500075"/>
              <a:ext cx="2287800" cy="990513"/>
              <a:chOff x="808650" y="1500075"/>
              <a:chExt cx="2287800" cy="990513"/>
            </a:xfrm>
          </p:grpSpPr>
          <p:cxnSp>
            <p:nvCxnSpPr>
              <p:cNvPr id="604" name="Google Shape;604;p51"/>
              <p:cNvCxnSpPr>
                <a:endCxn id="585" idx="0"/>
              </p:cNvCxnSpPr>
              <p:nvPr/>
            </p:nvCxnSpPr>
            <p:spPr>
              <a:xfrm flipH="1">
                <a:off x="808650" y="1694388"/>
                <a:ext cx="2287800" cy="796200"/>
              </a:xfrm>
              <a:prstGeom prst="curvedConnector2">
                <a:avLst/>
              </a:prstGeom>
              <a:noFill/>
              <a:ln cap="flat" cmpd="sng" w="19050">
                <a:solidFill>
                  <a:srgbClr val="38761D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sp>
            <p:nvSpPr>
              <p:cNvPr id="605" name="Google Shape;605;p51"/>
              <p:cNvSpPr txBox="1"/>
              <p:nvPr/>
            </p:nvSpPr>
            <p:spPr>
              <a:xfrm>
                <a:off x="838638" y="1500075"/>
                <a:ext cx="16554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/>
                  <a:t>④ </a:t>
                </a:r>
                <a:r>
                  <a:rPr lang="ko" sz="1000"/>
                  <a:t>사용자 인증정보</a:t>
                </a:r>
                <a:endParaRPr sz="1000"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/>
                  <a:t>      입력</a:t>
                </a:r>
                <a:endParaRPr sz="1000"/>
              </a:p>
            </p:txBody>
          </p:sp>
        </p:grpSp>
        <p:sp>
          <p:nvSpPr>
            <p:cNvPr id="606" name="Google Shape;606;p51"/>
            <p:cNvSpPr txBox="1"/>
            <p:nvPr/>
          </p:nvSpPr>
          <p:spPr>
            <a:xfrm>
              <a:off x="6413682" y="1063838"/>
              <a:ext cx="1838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⑤ </a:t>
              </a:r>
              <a:r>
                <a:rPr lang="ko" sz="1000"/>
                <a:t>토큰 발행</a:t>
              </a:r>
              <a:endParaRPr sz="1000"/>
            </a:p>
          </p:txBody>
        </p:sp>
        <p:grpSp>
          <p:nvGrpSpPr>
            <p:cNvPr id="607" name="Google Shape;607;p51"/>
            <p:cNvGrpSpPr/>
            <p:nvPr/>
          </p:nvGrpSpPr>
          <p:grpSpPr>
            <a:xfrm>
              <a:off x="5456850" y="3161688"/>
              <a:ext cx="2448000" cy="1026188"/>
              <a:chOff x="808650" y="3161688"/>
              <a:chExt cx="2448000" cy="1026188"/>
            </a:xfrm>
          </p:grpSpPr>
          <p:cxnSp>
            <p:nvCxnSpPr>
              <p:cNvPr id="608" name="Google Shape;608;p51"/>
              <p:cNvCxnSpPr>
                <a:stCxn id="585" idx="4"/>
                <a:endCxn id="586" idx="1"/>
              </p:cNvCxnSpPr>
              <p:nvPr/>
            </p:nvCxnSpPr>
            <p:spPr>
              <a:xfrm flipH="1" rot="-5400000">
                <a:off x="1539600" y="2430738"/>
                <a:ext cx="986100" cy="2448000"/>
              </a:xfrm>
              <a:prstGeom prst="bentConnector2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609" name="Google Shape;609;p51"/>
              <p:cNvSpPr txBox="1"/>
              <p:nvPr/>
            </p:nvSpPr>
            <p:spPr>
              <a:xfrm>
                <a:off x="1134473" y="3787675"/>
                <a:ext cx="1581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/>
                  <a:t>⑥ </a:t>
                </a:r>
                <a:r>
                  <a:rPr lang="ko" sz="1000"/>
                  <a:t>서비스 접근</a:t>
                </a:r>
                <a:endParaRPr sz="1000"/>
              </a:p>
            </p:txBody>
          </p:sp>
        </p:grpSp>
        <p:grpSp>
          <p:nvGrpSpPr>
            <p:cNvPr id="610" name="Google Shape;610;p51"/>
            <p:cNvGrpSpPr/>
            <p:nvPr/>
          </p:nvGrpSpPr>
          <p:grpSpPr>
            <a:xfrm>
              <a:off x="8203383" y="2044481"/>
              <a:ext cx="1581600" cy="1489200"/>
              <a:chOff x="3555183" y="2044481"/>
              <a:chExt cx="1581600" cy="1489200"/>
            </a:xfrm>
          </p:grpSpPr>
          <p:cxnSp>
            <p:nvCxnSpPr>
              <p:cNvPr id="611" name="Google Shape;611;p51"/>
              <p:cNvCxnSpPr>
                <a:stCxn id="586" idx="3"/>
                <a:endCxn id="589" idx="2"/>
              </p:cNvCxnSpPr>
              <p:nvPr/>
            </p:nvCxnSpPr>
            <p:spPr>
              <a:xfrm flipH="1" rot="10800000">
                <a:off x="3596000" y="2044481"/>
                <a:ext cx="14700" cy="1489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38761D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612" name="Google Shape;612;p51"/>
              <p:cNvSpPr txBox="1"/>
              <p:nvPr/>
            </p:nvSpPr>
            <p:spPr>
              <a:xfrm>
                <a:off x="3555183" y="2316375"/>
                <a:ext cx="15816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/>
                  <a:t>② </a:t>
                </a:r>
                <a:r>
                  <a:rPr lang="ko" sz="1000"/>
                  <a:t>keycloak서버로</a:t>
                </a:r>
                <a:endParaRPr sz="1000"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/>
                  <a:t>      Redirection</a:t>
                </a:r>
                <a:endParaRPr sz="1000"/>
              </a:p>
            </p:txBody>
          </p:sp>
        </p:grpSp>
        <p:pic>
          <p:nvPicPr>
            <p:cNvPr id="613" name="Google Shape;613;p5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308560" y="2571748"/>
              <a:ext cx="288034" cy="323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4" name="Google Shape;614;p51"/>
          <p:cNvSpPr txBox="1"/>
          <p:nvPr/>
        </p:nvSpPr>
        <p:spPr>
          <a:xfrm>
            <a:off x="16500" y="4774200"/>
            <a:ext cx="912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Single Sign On (SSO) : 한번의 로그인으로 </a:t>
            </a: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 전까지 여러개의 서비스 접근이 가능한 기능</a:t>
            </a:r>
            <a:endParaRPr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15" name="Google Shape;615;p51"/>
          <p:cNvCxnSpPr/>
          <p:nvPr/>
        </p:nvCxnSpPr>
        <p:spPr>
          <a:xfrm>
            <a:off x="-440075" y="4750375"/>
            <a:ext cx="1033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Google Shape;620;p52"/>
          <p:cNvGrpSpPr/>
          <p:nvPr/>
        </p:nvGrpSpPr>
        <p:grpSpPr>
          <a:xfrm>
            <a:off x="137075" y="1680500"/>
            <a:ext cx="4204175" cy="2908888"/>
            <a:chOff x="-1005925" y="1680500"/>
            <a:chExt cx="4204175" cy="2908888"/>
          </a:xfrm>
        </p:grpSpPr>
        <p:sp>
          <p:nvSpPr>
            <p:cNvPr id="621" name="Google Shape;621;p52"/>
            <p:cNvSpPr/>
            <p:nvPr/>
          </p:nvSpPr>
          <p:spPr>
            <a:xfrm>
              <a:off x="-1005925" y="1680500"/>
              <a:ext cx="775200" cy="559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latin typeface="Malgun Gothic"/>
                  <a:ea typeface="Malgun Gothic"/>
                  <a:cs typeface="Malgun Gothic"/>
                  <a:sym typeface="Malgun Gothic"/>
                </a:rPr>
                <a:t>Service A</a:t>
              </a:r>
              <a:endParaRPr b="1"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2" name="Google Shape;622;p52"/>
            <p:cNvSpPr/>
            <p:nvPr/>
          </p:nvSpPr>
          <p:spPr>
            <a:xfrm>
              <a:off x="59825" y="1680500"/>
              <a:ext cx="775200" cy="559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Service B</a:t>
              </a:r>
              <a:endParaRPr/>
            </a:p>
          </p:txBody>
        </p:sp>
        <p:sp>
          <p:nvSpPr>
            <p:cNvPr id="623" name="Google Shape;623;p52"/>
            <p:cNvSpPr/>
            <p:nvPr/>
          </p:nvSpPr>
          <p:spPr>
            <a:xfrm>
              <a:off x="1125575" y="1680500"/>
              <a:ext cx="775200" cy="559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Service C</a:t>
              </a:r>
              <a:endParaRPr/>
            </a:p>
          </p:txBody>
        </p:sp>
        <p:sp>
          <p:nvSpPr>
            <p:cNvPr id="624" name="Google Shape;624;p52"/>
            <p:cNvSpPr/>
            <p:nvPr/>
          </p:nvSpPr>
          <p:spPr>
            <a:xfrm>
              <a:off x="1285625" y="4030188"/>
              <a:ext cx="775200" cy="559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ko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Service E</a:t>
              </a:r>
              <a:endParaRPr/>
            </a:p>
          </p:txBody>
        </p:sp>
        <p:sp>
          <p:nvSpPr>
            <p:cNvPr id="625" name="Google Shape;625;p52"/>
            <p:cNvSpPr/>
            <p:nvPr/>
          </p:nvSpPr>
          <p:spPr>
            <a:xfrm>
              <a:off x="59825" y="2988288"/>
              <a:ext cx="775200" cy="559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ko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Service D</a:t>
              </a:r>
              <a:endParaRPr/>
            </a:p>
          </p:txBody>
        </p:sp>
        <p:sp>
          <p:nvSpPr>
            <p:cNvPr id="626" name="Google Shape;626;p52"/>
            <p:cNvSpPr/>
            <p:nvPr/>
          </p:nvSpPr>
          <p:spPr>
            <a:xfrm>
              <a:off x="2423050" y="2988288"/>
              <a:ext cx="775200" cy="559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ko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Service F</a:t>
              </a:r>
              <a:endParaRPr/>
            </a:p>
          </p:txBody>
        </p:sp>
        <p:cxnSp>
          <p:nvCxnSpPr>
            <p:cNvPr id="627" name="Google Shape;627;p52"/>
            <p:cNvCxnSpPr>
              <a:stCxn id="621" idx="2"/>
              <a:endCxn id="625" idx="0"/>
            </p:cNvCxnSpPr>
            <p:nvPr/>
          </p:nvCxnSpPr>
          <p:spPr>
            <a:xfrm flipH="1" rot="-5400000">
              <a:off x="-459625" y="2081000"/>
              <a:ext cx="748500" cy="1065900"/>
            </a:xfrm>
            <a:prstGeom prst="bent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8" name="Google Shape;628;p52"/>
            <p:cNvCxnSpPr>
              <a:stCxn id="623" idx="2"/>
              <a:endCxn id="625" idx="0"/>
            </p:cNvCxnSpPr>
            <p:nvPr/>
          </p:nvCxnSpPr>
          <p:spPr>
            <a:xfrm rot="5400000">
              <a:off x="606125" y="2081150"/>
              <a:ext cx="748500" cy="1065600"/>
            </a:xfrm>
            <a:prstGeom prst="bent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9" name="Google Shape;629;p52"/>
            <p:cNvCxnSpPr>
              <a:stCxn id="625" idx="2"/>
              <a:endCxn id="624" idx="0"/>
            </p:cNvCxnSpPr>
            <p:nvPr/>
          </p:nvCxnSpPr>
          <p:spPr>
            <a:xfrm flipH="1" rot="-5400000">
              <a:off x="818975" y="3175938"/>
              <a:ext cx="482700" cy="12258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0" name="Google Shape;630;p52"/>
            <p:cNvCxnSpPr>
              <a:stCxn id="626" idx="2"/>
              <a:endCxn id="624" idx="0"/>
            </p:cNvCxnSpPr>
            <p:nvPr/>
          </p:nvCxnSpPr>
          <p:spPr>
            <a:xfrm rot="5400000">
              <a:off x="2000650" y="3220188"/>
              <a:ext cx="482700" cy="11373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1" name="Google Shape;631;p52"/>
            <p:cNvCxnSpPr>
              <a:stCxn id="622" idx="2"/>
              <a:endCxn id="625" idx="0"/>
            </p:cNvCxnSpPr>
            <p:nvPr/>
          </p:nvCxnSpPr>
          <p:spPr>
            <a:xfrm>
              <a:off x="447425" y="2239700"/>
              <a:ext cx="0" cy="74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32" name="Google Shape;632;p52"/>
          <p:cNvSpPr txBox="1"/>
          <p:nvPr/>
        </p:nvSpPr>
        <p:spPr>
          <a:xfrm>
            <a:off x="227607" y="62561"/>
            <a:ext cx="56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 sz="3000">
                <a:solidFill>
                  <a:srgbClr val="D0CECE"/>
                </a:solidFill>
              </a:rPr>
              <a:t>2</a:t>
            </a:r>
            <a:endParaRPr b="1" i="0" sz="30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52"/>
          <p:cNvSpPr txBox="1"/>
          <p:nvPr/>
        </p:nvSpPr>
        <p:spPr>
          <a:xfrm>
            <a:off x="185791" y="20261"/>
            <a:ext cx="56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 sz="3000">
                <a:solidFill>
                  <a:srgbClr val="0070C0"/>
                </a:solidFill>
              </a:rPr>
              <a:t>2</a:t>
            </a:r>
            <a:endParaRPr b="1" i="0" sz="30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52"/>
          <p:cNvSpPr txBox="1"/>
          <p:nvPr/>
        </p:nvSpPr>
        <p:spPr>
          <a:xfrm>
            <a:off x="967314" y="178042"/>
            <a:ext cx="3629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서킷브레이커 패턴</a:t>
            </a:r>
            <a:r>
              <a:rPr lang="ko" sz="15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15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(장애처리)</a:t>
            </a:r>
            <a:endParaRPr b="0" i="0" sz="15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5" name="Google Shape;635;p52"/>
          <p:cNvSpPr/>
          <p:nvPr/>
        </p:nvSpPr>
        <p:spPr>
          <a:xfrm>
            <a:off x="-12463" y="517438"/>
            <a:ext cx="4584300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6" name="Google Shape;636;p52"/>
          <p:cNvSpPr/>
          <p:nvPr/>
        </p:nvSpPr>
        <p:spPr>
          <a:xfrm>
            <a:off x="4572001" y="517439"/>
            <a:ext cx="4572000" cy="675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37" name="Google Shape;637;p52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787209" y="0"/>
            <a:ext cx="1385091" cy="531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638" name="Google Shape;638;p52"/>
          <p:cNvCxnSpPr/>
          <p:nvPr/>
        </p:nvCxnSpPr>
        <p:spPr>
          <a:xfrm>
            <a:off x="4840850" y="2219925"/>
            <a:ext cx="40185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9" name="Google Shape;639;p52"/>
          <p:cNvCxnSpPr/>
          <p:nvPr/>
        </p:nvCxnSpPr>
        <p:spPr>
          <a:xfrm>
            <a:off x="4840850" y="3591525"/>
            <a:ext cx="40185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0" name="Google Shape;640;p52"/>
          <p:cNvSpPr txBox="1"/>
          <p:nvPr/>
        </p:nvSpPr>
        <p:spPr>
          <a:xfrm>
            <a:off x="4840850" y="956125"/>
            <a:ext cx="407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CLOSE 상태 : 서비스 접근 가능 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1" name="Google Shape;641;p52"/>
          <p:cNvSpPr txBox="1"/>
          <p:nvPr/>
        </p:nvSpPr>
        <p:spPr>
          <a:xfrm>
            <a:off x="4840850" y="2264538"/>
            <a:ext cx="407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OPEN 상태 : 서비스 접근 불가 (Error-fallback 호출)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2" name="Google Shape;642;p52"/>
          <p:cNvSpPr txBox="1"/>
          <p:nvPr/>
        </p:nvSpPr>
        <p:spPr>
          <a:xfrm>
            <a:off x="5176500" y="1707019"/>
            <a:ext cx="60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사용자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43" name="Google Shape;643;p52"/>
          <p:cNvGrpSpPr/>
          <p:nvPr/>
        </p:nvGrpSpPr>
        <p:grpSpPr>
          <a:xfrm>
            <a:off x="8072634" y="1170271"/>
            <a:ext cx="679500" cy="783900"/>
            <a:chOff x="5393734" y="2454706"/>
            <a:chExt cx="679500" cy="783900"/>
          </a:xfrm>
        </p:grpSpPr>
        <p:sp>
          <p:nvSpPr>
            <p:cNvPr id="644" name="Google Shape;644;p52"/>
            <p:cNvSpPr/>
            <p:nvPr/>
          </p:nvSpPr>
          <p:spPr>
            <a:xfrm rot="5398684">
              <a:off x="5341534" y="2507056"/>
              <a:ext cx="783900" cy="6792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52"/>
            <p:cNvSpPr txBox="1"/>
            <p:nvPr/>
          </p:nvSpPr>
          <p:spPr>
            <a:xfrm>
              <a:off x="5393747" y="2646563"/>
              <a:ext cx="679200" cy="40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MICRO</a:t>
              </a:r>
              <a:br>
                <a:rPr b="1" lang="ko"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lang="ko"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SERVICE</a:t>
              </a:r>
              <a:endParaRPr b="1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646" name="Google Shape;646;p52"/>
          <p:cNvCxnSpPr>
            <a:stCxn id="647" idx="3"/>
            <a:endCxn id="648" idx="2"/>
          </p:cNvCxnSpPr>
          <p:nvPr/>
        </p:nvCxnSpPr>
        <p:spPr>
          <a:xfrm flipH="1" rot="10800000">
            <a:off x="5651374" y="1563758"/>
            <a:ext cx="7752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9" name="Google Shape;649;p52"/>
          <p:cNvCxnSpPr>
            <a:stCxn id="650" idx="6"/>
            <a:endCxn id="645" idx="1"/>
          </p:cNvCxnSpPr>
          <p:nvPr/>
        </p:nvCxnSpPr>
        <p:spPr>
          <a:xfrm flipH="1" rot="10800000">
            <a:off x="7197859" y="1562105"/>
            <a:ext cx="8748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51" name="Google Shape;651;p52"/>
          <p:cNvGrpSpPr/>
          <p:nvPr/>
        </p:nvGrpSpPr>
        <p:grpSpPr>
          <a:xfrm>
            <a:off x="8072634" y="2489706"/>
            <a:ext cx="679500" cy="783900"/>
            <a:chOff x="5393734" y="2454706"/>
            <a:chExt cx="679500" cy="783900"/>
          </a:xfrm>
        </p:grpSpPr>
        <p:sp>
          <p:nvSpPr>
            <p:cNvPr id="652" name="Google Shape;652;p52"/>
            <p:cNvSpPr/>
            <p:nvPr/>
          </p:nvSpPr>
          <p:spPr>
            <a:xfrm rot="5398684">
              <a:off x="5341534" y="2507056"/>
              <a:ext cx="783900" cy="6792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52"/>
            <p:cNvSpPr txBox="1"/>
            <p:nvPr/>
          </p:nvSpPr>
          <p:spPr>
            <a:xfrm>
              <a:off x="5393747" y="2646563"/>
              <a:ext cx="679200" cy="40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MICRO</a:t>
              </a:r>
              <a:br>
                <a:rPr b="1" lang="ko"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lang="ko"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SERVICE</a:t>
              </a:r>
              <a:endParaRPr b="1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654" name="Google Shape;654;p52"/>
          <p:cNvCxnSpPr>
            <a:stCxn id="655" idx="3"/>
            <a:endCxn id="656" idx="2"/>
          </p:cNvCxnSpPr>
          <p:nvPr/>
        </p:nvCxnSpPr>
        <p:spPr>
          <a:xfrm flipH="1" rot="10800000">
            <a:off x="5654674" y="2877470"/>
            <a:ext cx="7719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57" name="Google Shape;657;p52"/>
          <p:cNvGrpSpPr/>
          <p:nvPr/>
        </p:nvGrpSpPr>
        <p:grpSpPr>
          <a:xfrm>
            <a:off x="8072634" y="3937506"/>
            <a:ext cx="679500" cy="783900"/>
            <a:chOff x="5393734" y="2454706"/>
            <a:chExt cx="679500" cy="783900"/>
          </a:xfrm>
        </p:grpSpPr>
        <p:sp>
          <p:nvSpPr>
            <p:cNvPr id="658" name="Google Shape;658;p52"/>
            <p:cNvSpPr/>
            <p:nvPr/>
          </p:nvSpPr>
          <p:spPr>
            <a:xfrm rot="5398684">
              <a:off x="5341534" y="2507056"/>
              <a:ext cx="783900" cy="6792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52"/>
            <p:cNvSpPr txBox="1"/>
            <p:nvPr/>
          </p:nvSpPr>
          <p:spPr>
            <a:xfrm>
              <a:off x="5393747" y="2646563"/>
              <a:ext cx="679200" cy="40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MICRO</a:t>
              </a:r>
              <a:br>
                <a:rPr b="1" lang="ko"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lang="ko"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SERVICE</a:t>
              </a:r>
              <a:endParaRPr b="1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60" name="Google Shape;660;p52"/>
          <p:cNvSpPr txBox="1"/>
          <p:nvPr/>
        </p:nvSpPr>
        <p:spPr>
          <a:xfrm>
            <a:off x="4840850" y="3636138"/>
            <a:ext cx="407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HALF-OPEN 상태 : 서비스 정상가동 검토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1" name="Google Shape;661;p52"/>
          <p:cNvSpPr txBox="1"/>
          <p:nvPr/>
        </p:nvSpPr>
        <p:spPr>
          <a:xfrm>
            <a:off x="7284649" y="1329376"/>
            <a:ext cx="765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latin typeface="Malgun Gothic"/>
                <a:ea typeface="Malgun Gothic"/>
                <a:cs typeface="Malgun Gothic"/>
                <a:sym typeface="Malgun Gothic"/>
              </a:rPr>
              <a:t>서비스 접근</a:t>
            </a:r>
            <a:endParaRPr b="1"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47" name="Google Shape;64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6875" y="1359616"/>
            <a:ext cx="364500" cy="408883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52"/>
          <p:cNvSpPr txBox="1"/>
          <p:nvPr/>
        </p:nvSpPr>
        <p:spPr>
          <a:xfrm>
            <a:off x="5179800" y="3025531"/>
            <a:ext cx="60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사용자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55" name="Google Shape;65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0175" y="2678129"/>
            <a:ext cx="364500" cy="408883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52"/>
          <p:cNvSpPr txBox="1"/>
          <p:nvPr/>
        </p:nvSpPr>
        <p:spPr>
          <a:xfrm>
            <a:off x="5179800" y="4420219"/>
            <a:ext cx="60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사용자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64" name="Google Shape;66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0175" y="4072816"/>
            <a:ext cx="364500" cy="408883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52"/>
          <p:cNvSpPr txBox="1"/>
          <p:nvPr/>
        </p:nvSpPr>
        <p:spPr>
          <a:xfrm>
            <a:off x="6442600" y="3121662"/>
            <a:ext cx="765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latin typeface="Malgun Gothic"/>
                <a:ea typeface="Malgun Gothic"/>
                <a:cs typeface="Malgun Gothic"/>
                <a:sym typeface="Malgun Gothic"/>
              </a:rPr>
              <a:t>error-fallback</a:t>
            </a:r>
            <a:endParaRPr b="1"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66" name="Google Shape;666;p52"/>
          <p:cNvCxnSpPr>
            <a:stCxn id="667" idx="6"/>
          </p:cNvCxnSpPr>
          <p:nvPr/>
        </p:nvCxnSpPr>
        <p:spPr>
          <a:xfrm flipH="1">
            <a:off x="5690946" y="2877501"/>
            <a:ext cx="1506900" cy="211200"/>
          </a:xfrm>
          <a:prstGeom prst="bentConnector5">
            <a:avLst>
              <a:gd fmla="val -15802" name="adj1"/>
              <a:gd fmla="val 213628" name="adj2"/>
              <a:gd fmla="val 57294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8" name="Google Shape;668;p52"/>
          <p:cNvCxnSpPr>
            <a:endCxn id="669" idx="2"/>
          </p:cNvCxnSpPr>
          <p:nvPr/>
        </p:nvCxnSpPr>
        <p:spPr>
          <a:xfrm>
            <a:off x="5803875" y="4324050"/>
            <a:ext cx="6243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0" name="Google Shape;670;p52"/>
          <p:cNvCxnSpPr>
            <a:stCxn id="671" idx="6"/>
            <a:endCxn id="659" idx="1"/>
          </p:cNvCxnSpPr>
          <p:nvPr/>
        </p:nvCxnSpPr>
        <p:spPr>
          <a:xfrm>
            <a:off x="7203317" y="4326150"/>
            <a:ext cx="869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2" name="Google Shape;672;p52"/>
          <p:cNvSpPr txBox="1"/>
          <p:nvPr/>
        </p:nvSpPr>
        <p:spPr>
          <a:xfrm>
            <a:off x="7329549" y="4111899"/>
            <a:ext cx="765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latin typeface="Malgun Gothic"/>
                <a:ea typeface="Malgun Gothic"/>
                <a:cs typeface="Malgun Gothic"/>
                <a:sym typeface="Malgun Gothic"/>
              </a:rPr>
              <a:t>서비스 접근</a:t>
            </a:r>
            <a:endParaRPr b="1"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3" name="Google Shape;673;p52"/>
          <p:cNvSpPr txBox="1"/>
          <p:nvPr/>
        </p:nvSpPr>
        <p:spPr>
          <a:xfrm>
            <a:off x="6442600" y="4569462"/>
            <a:ext cx="765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latin typeface="Malgun Gothic"/>
                <a:ea typeface="Malgun Gothic"/>
                <a:cs typeface="Malgun Gothic"/>
                <a:sym typeface="Malgun Gothic"/>
              </a:rPr>
              <a:t>error-fallback</a:t>
            </a:r>
            <a:endParaRPr b="1"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74" name="Google Shape;674;p52"/>
          <p:cNvCxnSpPr>
            <a:stCxn id="671" idx="6"/>
          </p:cNvCxnSpPr>
          <p:nvPr/>
        </p:nvCxnSpPr>
        <p:spPr>
          <a:xfrm flipH="1">
            <a:off x="5796317" y="4326150"/>
            <a:ext cx="1407000" cy="154800"/>
          </a:xfrm>
          <a:prstGeom prst="bentConnector5">
            <a:avLst>
              <a:gd fmla="val -16924" name="adj1"/>
              <a:gd fmla="val 308996" name="adj2"/>
              <a:gd fmla="val 57851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5" name="Google Shape;675;p52"/>
          <p:cNvSpPr txBox="1"/>
          <p:nvPr/>
        </p:nvSpPr>
        <p:spPr>
          <a:xfrm>
            <a:off x="-10750" y="834925"/>
            <a:ext cx="528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MSA 장애 전파</a:t>
            </a:r>
            <a:endParaRPr/>
          </a:p>
        </p:txBody>
      </p:sp>
      <p:grpSp>
        <p:nvGrpSpPr>
          <p:cNvPr id="676" name="Google Shape;676;p52"/>
          <p:cNvGrpSpPr/>
          <p:nvPr/>
        </p:nvGrpSpPr>
        <p:grpSpPr>
          <a:xfrm>
            <a:off x="2211375" y="4030125"/>
            <a:ext cx="1260000" cy="559332"/>
            <a:chOff x="967325" y="4020950"/>
            <a:chExt cx="1260000" cy="559332"/>
          </a:xfrm>
        </p:grpSpPr>
        <p:sp>
          <p:nvSpPr>
            <p:cNvPr id="677" name="Google Shape;677;p52"/>
            <p:cNvSpPr/>
            <p:nvPr/>
          </p:nvSpPr>
          <p:spPr>
            <a:xfrm>
              <a:off x="1191575" y="4020950"/>
              <a:ext cx="771282" cy="559332"/>
            </a:xfrm>
            <a:prstGeom prst="irregularSeal2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52"/>
            <p:cNvSpPr txBox="1"/>
            <p:nvPr/>
          </p:nvSpPr>
          <p:spPr>
            <a:xfrm>
              <a:off x="967325" y="4096050"/>
              <a:ext cx="126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/>
                <a:t>EXCEPTION</a:t>
              </a:r>
              <a:endParaRPr b="1"/>
            </a:p>
          </p:txBody>
        </p:sp>
      </p:grpSp>
      <p:grpSp>
        <p:nvGrpSpPr>
          <p:cNvPr id="679" name="Google Shape;679;p52"/>
          <p:cNvGrpSpPr/>
          <p:nvPr/>
        </p:nvGrpSpPr>
        <p:grpSpPr>
          <a:xfrm>
            <a:off x="3354375" y="2963325"/>
            <a:ext cx="1260000" cy="559332"/>
            <a:chOff x="967325" y="4020950"/>
            <a:chExt cx="1260000" cy="559332"/>
          </a:xfrm>
        </p:grpSpPr>
        <p:sp>
          <p:nvSpPr>
            <p:cNvPr id="680" name="Google Shape;680;p52"/>
            <p:cNvSpPr/>
            <p:nvPr/>
          </p:nvSpPr>
          <p:spPr>
            <a:xfrm>
              <a:off x="1191575" y="4020950"/>
              <a:ext cx="771282" cy="559332"/>
            </a:xfrm>
            <a:prstGeom prst="irregularSeal2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52"/>
            <p:cNvSpPr txBox="1"/>
            <p:nvPr/>
          </p:nvSpPr>
          <p:spPr>
            <a:xfrm>
              <a:off x="967325" y="4096050"/>
              <a:ext cx="126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/>
                <a:t>EXCEPTION</a:t>
              </a:r>
              <a:endParaRPr b="1"/>
            </a:p>
          </p:txBody>
        </p:sp>
      </p:grpSp>
      <p:grpSp>
        <p:nvGrpSpPr>
          <p:cNvPr id="682" name="Google Shape;682;p52"/>
          <p:cNvGrpSpPr/>
          <p:nvPr/>
        </p:nvGrpSpPr>
        <p:grpSpPr>
          <a:xfrm>
            <a:off x="992175" y="2963325"/>
            <a:ext cx="1260000" cy="559332"/>
            <a:chOff x="967325" y="4020950"/>
            <a:chExt cx="1260000" cy="559332"/>
          </a:xfrm>
        </p:grpSpPr>
        <p:sp>
          <p:nvSpPr>
            <p:cNvPr id="683" name="Google Shape;683;p52"/>
            <p:cNvSpPr/>
            <p:nvPr/>
          </p:nvSpPr>
          <p:spPr>
            <a:xfrm>
              <a:off x="1191575" y="4020950"/>
              <a:ext cx="771282" cy="559332"/>
            </a:xfrm>
            <a:prstGeom prst="irregularSeal2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52"/>
            <p:cNvSpPr txBox="1"/>
            <p:nvPr/>
          </p:nvSpPr>
          <p:spPr>
            <a:xfrm>
              <a:off x="967325" y="4096050"/>
              <a:ext cx="126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/>
                <a:t>EXCEPTION</a:t>
              </a:r>
              <a:endParaRPr b="1"/>
            </a:p>
          </p:txBody>
        </p:sp>
      </p:grpSp>
      <p:grpSp>
        <p:nvGrpSpPr>
          <p:cNvPr id="685" name="Google Shape;685;p52"/>
          <p:cNvGrpSpPr/>
          <p:nvPr/>
        </p:nvGrpSpPr>
        <p:grpSpPr>
          <a:xfrm>
            <a:off x="2058975" y="1667925"/>
            <a:ext cx="1260000" cy="559332"/>
            <a:chOff x="967325" y="4020950"/>
            <a:chExt cx="1260000" cy="559332"/>
          </a:xfrm>
        </p:grpSpPr>
        <p:sp>
          <p:nvSpPr>
            <p:cNvPr id="686" name="Google Shape;686;p52"/>
            <p:cNvSpPr/>
            <p:nvPr/>
          </p:nvSpPr>
          <p:spPr>
            <a:xfrm>
              <a:off x="1191575" y="4020950"/>
              <a:ext cx="771282" cy="559332"/>
            </a:xfrm>
            <a:prstGeom prst="irregularSeal2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52"/>
            <p:cNvSpPr txBox="1"/>
            <p:nvPr/>
          </p:nvSpPr>
          <p:spPr>
            <a:xfrm>
              <a:off x="967325" y="4096050"/>
              <a:ext cx="126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/>
                <a:t>EXCEPTION</a:t>
              </a:r>
              <a:endParaRPr b="1"/>
            </a:p>
          </p:txBody>
        </p:sp>
      </p:grpSp>
      <p:grpSp>
        <p:nvGrpSpPr>
          <p:cNvPr id="688" name="Google Shape;688;p52"/>
          <p:cNvGrpSpPr/>
          <p:nvPr/>
        </p:nvGrpSpPr>
        <p:grpSpPr>
          <a:xfrm>
            <a:off x="992175" y="1667925"/>
            <a:ext cx="1260000" cy="559332"/>
            <a:chOff x="967325" y="4020950"/>
            <a:chExt cx="1260000" cy="559332"/>
          </a:xfrm>
        </p:grpSpPr>
        <p:sp>
          <p:nvSpPr>
            <p:cNvPr id="689" name="Google Shape;689;p52"/>
            <p:cNvSpPr/>
            <p:nvPr/>
          </p:nvSpPr>
          <p:spPr>
            <a:xfrm>
              <a:off x="1191575" y="4020950"/>
              <a:ext cx="771282" cy="559332"/>
            </a:xfrm>
            <a:prstGeom prst="irregularSeal2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52"/>
            <p:cNvSpPr txBox="1"/>
            <p:nvPr/>
          </p:nvSpPr>
          <p:spPr>
            <a:xfrm>
              <a:off x="967325" y="4096050"/>
              <a:ext cx="126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/>
                <a:t>EXCEPTION</a:t>
              </a:r>
              <a:endParaRPr b="1"/>
            </a:p>
          </p:txBody>
        </p:sp>
      </p:grpSp>
      <p:grpSp>
        <p:nvGrpSpPr>
          <p:cNvPr id="691" name="Google Shape;691;p52"/>
          <p:cNvGrpSpPr/>
          <p:nvPr/>
        </p:nvGrpSpPr>
        <p:grpSpPr>
          <a:xfrm>
            <a:off x="-74625" y="1667925"/>
            <a:ext cx="1260000" cy="559332"/>
            <a:chOff x="967325" y="4020950"/>
            <a:chExt cx="1260000" cy="559332"/>
          </a:xfrm>
        </p:grpSpPr>
        <p:sp>
          <p:nvSpPr>
            <p:cNvPr id="692" name="Google Shape;692;p52"/>
            <p:cNvSpPr/>
            <p:nvPr/>
          </p:nvSpPr>
          <p:spPr>
            <a:xfrm>
              <a:off x="1191575" y="4020950"/>
              <a:ext cx="771282" cy="559332"/>
            </a:xfrm>
            <a:prstGeom prst="irregularSeal2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52"/>
            <p:cNvSpPr txBox="1"/>
            <p:nvPr/>
          </p:nvSpPr>
          <p:spPr>
            <a:xfrm>
              <a:off x="967325" y="4096050"/>
              <a:ext cx="126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/>
                <a:t>EXCEPTION</a:t>
              </a:r>
              <a:endParaRPr b="1"/>
            </a:p>
          </p:txBody>
        </p:sp>
      </p:grpSp>
      <p:grpSp>
        <p:nvGrpSpPr>
          <p:cNvPr id="694" name="Google Shape;694;p52"/>
          <p:cNvGrpSpPr/>
          <p:nvPr/>
        </p:nvGrpSpPr>
        <p:grpSpPr>
          <a:xfrm>
            <a:off x="6426554" y="1453990"/>
            <a:ext cx="771305" cy="219830"/>
            <a:chOff x="-2293725" y="1122050"/>
            <a:chExt cx="1278900" cy="364500"/>
          </a:xfrm>
        </p:grpSpPr>
        <p:sp>
          <p:nvSpPr>
            <p:cNvPr id="648" name="Google Shape;648;p52"/>
            <p:cNvSpPr/>
            <p:nvPr/>
          </p:nvSpPr>
          <p:spPr>
            <a:xfrm>
              <a:off x="-2293725" y="1122050"/>
              <a:ext cx="364500" cy="3645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52"/>
            <p:cNvSpPr/>
            <p:nvPr/>
          </p:nvSpPr>
          <p:spPr>
            <a:xfrm>
              <a:off x="-1379325" y="1122050"/>
              <a:ext cx="364500" cy="3645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95" name="Google Shape;695;p52"/>
            <p:cNvCxnSpPr>
              <a:stCxn id="648" idx="7"/>
              <a:endCxn id="650" idx="1"/>
            </p:cNvCxnSpPr>
            <p:nvPr/>
          </p:nvCxnSpPr>
          <p:spPr>
            <a:xfrm>
              <a:off x="-1982605" y="1175430"/>
              <a:ext cx="6567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96" name="Google Shape;696;p52"/>
          <p:cNvGrpSpPr/>
          <p:nvPr/>
        </p:nvGrpSpPr>
        <p:grpSpPr>
          <a:xfrm>
            <a:off x="6426542" y="2695744"/>
            <a:ext cx="771305" cy="291671"/>
            <a:chOff x="-2293725" y="1764930"/>
            <a:chExt cx="1278900" cy="483620"/>
          </a:xfrm>
        </p:grpSpPr>
        <p:sp>
          <p:nvSpPr>
            <p:cNvPr id="656" name="Google Shape;656;p52"/>
            <p:cNvSpPr/>
            <p:nvPr/>
          </p:nvSpPr>
          <p:spPr>
            <a:xfrm>
              <a:off x="-2293725" y="1884050"/>
              <a:ext cx="364500" cy="3645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52"/>
            <p:cNvSpPr/>
            <p:nvPr/>
          </p:nvSpPr>
          <p:spPr>
            <a:xfrm>
              <a:off x="-1379325" y="1884050"/>
              <a:ext cx="364500" cy="3645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97" name="Google Shape;697;p52"/>
            <p:cNvCxnSpPr>
              <a:stCxn id="656" idx="7"/>
            </p:cNvCxnSpPr>
            <p:nvPr/>
          </p:nvCxnSpPr>
          <p:spPr>
            <a:xfrm flipH="1" rot="10800000">
              <a:off x="-1982605" y="1764930"/>
              <a:ext cx="644100" cy="172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98" name="Google Shape;698;p52"/>
          <p:cNvSpPr/>
          <p:nvPr/>
        </p:nvSpPr>
        <p:spPr>
          <a:xfrm>
            <a:off x="-2293725" y="4779650"/>
            <a:ext cx="364500" cy="36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52"/>
          <p:cNvSpPr/>
          <p:nvPr/>
        </p:nvSpPr>
        <p:spPr>
          <a:xfrm>
            <a:off x="-1379325" y="4779650"/>
            <a:ext cx="364500" cy="36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0" name="Google Shape;700;p52"/>
          <p:cNvGrpSpPr/>
          <p:nvPr/>
        </p:nvGrpSpPr>
        <p:grpSpPr>
          <a:xfrm>
            <a:off x="6428175" y="4128405"/>
            <a:ext cx="775141" cy="308207"/>
            <a:chOff x="-2293725" y="3187842"/>
            <a:chExt cx="1278900" cy="508508"/>
          </a:xfrm>
        </p:grpSpPr>
        <p:cxnSp>
          <p:nvCxnSpPr>
            <p:cNvPr id="701" name="Google Shape;701;p52"/>
            <p:cNvCxnSpPr/>
            <p:nvPr/>
          </p:nvCxnSpPr>
          <p:spPr>
            <a:xfrm flipH="1" rot="10800000">
              <a:off x="-2023430" y="3187842"/>
              <a:ext cx="644100" cy="172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9" name="Google Shape;669;p52"/>
            <p:cNvSpPr/>
            <p:nvPr/>
          </p:nvSpPr>
          <p:spPr>
            <a:xfrm>
              <a:off x="-2293725" y="3331850"/>
              <a:ext cx="364500" cy="3645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52"/>
            <p:cNvSpPr/>
            <p:nvPr/>
          </p:nvSpPr>
          <p:spPr>
            <a:xfrm>
              <a:off x="-1379325" y="3331850"/>
              <a:ext cx="364500" cy="3645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2" name="Google Shape;702;p52"/>
            <p:cNvCxnSpPr>
              <a:stCxn id="669" idx="7"/>
              <a:endCxn id="671" idx="1"/>
            </p:cNvCxnSpPr>
            <p:nvPr/>
          </p:nvCxnSpPr>
          <p:spPr>
            <a:xfrm>
              <a:off x="-1982605" y="3385230"/>
              <a:ext cx="6567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3"/>
          <p:cNvSpPr/>
          <p:nvPr/>
        </p:nvSpPr>
        <p:spPr>
          <a:xfrm>
            <a:off x="4865475" y="1224175"/>
            <a:ext cx="4195500" cy="108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53"/>
          <p:cNvSpPr/>
          <p:nvPr/>
        </p:nvSpPr>
        <p:spPr>
          <a:xfrm>
            <a:off x="4865475" y="3626100"/>
            <a:ext cx="4195500" cy="102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53"/>
          <p:cNvSpPr txBox="1"/>
          <p:nvPr/>
        </p:nvSpPr>
        <p:spPr>
          <a:xfrm>
            <a:off x="227607" y="62561"/>
            <a:ext cx="56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 sz="3000">
                <a:solidFill>
                  <a:srgbClr val="D0CECE"/>
                </a:solidFill>
              </a:rPr>
              <a:t>2</a:t>
            </a:r>
            <a:endParaRPr b="1" i="0" sz="30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53"/>
          <p:cNvSpPr txBox="1"/>
          <p:nvPr/>
        </p:nvSpPr>
        <p:spPr>
          <a:xfrm>
            <a:off x="185791" y="20261"/>
            <a:ext cx="56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 sz="3000">
                <a:solidFill>
                  <a:srgbClr val="0070C0"/>
                </a:solidFill>
              </a:rPr>
              <a:t>2</a:t>
            </a:r>
            <a:endParaRPr b="1" i="0" sz="30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53"/>
          <p:cNvSpPr txBox="1"/>
          <p:nvPr/>
        </p:nvSpPr>
        <p:spPr>
          <a:xfrm>
            <a:off x="967314" y="178042"/>
            <a:ext cx="3629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Message Queue (KAFKA)</a:t>
            </a:r>
            <a:endParaRPr b="0" i="0" sz="15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2" name="Google Shape;712;p53"/>
          <p:cNvSpPr/>
          <p:nvPr/>
        </p:nvSpPr>
        <p:spPr>
          <a:xfrm>
            <a:off x="-12463" y="517438"/>
            <a:ext cx="4584300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3" name="Google Shape;713;p53"/>
          <p:cNvSpPr/>
          <p:nvPr/>
        </p:nvSpPr>
        <p:spPr>
          <a:xfrm>
            <a:off x="4572001" y="517439"/>
            <a:ext cx="4572000" cy="675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14" name="Google Shape;714;p53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787209" y="0"/>
            <a:ext cx="1385091" cy="531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15" name="Google Shape;715;p53"/>
          <p:cNvSpPr/>
          <p:nvPr/>
        </p:nvSpPr>
        <p:spPr>
          <a:xfrm>
            <a:off x="6235325" y="2610150"/>
            <a:ext cx="1385100" cy="53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BROKER</a:t>
            </a:r>
            <a:endParaRPr/>
          </a:p>
        </p:txBody>
      </p:sp>
      <p:pic>
        <p:nvPicPr>
          <p:cNvPr id="716" name="Google Shape;716;p53"/>
          <p:cNvPicPr preferRelativeResize="0"/>
          <p:nvPr/>
        </p:nvPicPr>
        <p:blipFill rotWithShape="1">
          <a:blip r:embed="rId4">
            <a:alphaModFix/>
          </a:blip>
          <a:srcRect b="67277" l="68964" r="21831" t="11792"/>
          <a:stretch/>
        </p:blipFill>
        <p:spPr>
          <a:xfrm>
            <a:off x="2018375" y="1542725"/>
            <a:ext cx="522599" cy="57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53"/>
          <p:cNvPicPr preferRelativeResize="0"/>
          <p:nvPr/>
        </p:nvPicPr>
        <p:blipFill rotWithShape="1">
          <a:blip r:embed="rId4">
            <a:alphaModFix/>
          </a:blip>
          <a:srcRect b="67277" l="68964" r="21831" t="11792"/>
          <a:stretch/>
        </p:blipFill>
        <p:spPr>
          <a:xfrm>
            <a:off x="506100" y="1542725"/>
            <a:ext cx="522599" cy="57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53"/>
          <p:cNvPicPr preferRelativeResize="0"/>
          <p:nvPr/>
        </p:nvPicPr>
        <p:blipFill rotWithShape="1">
          <a:blip r:embed="rId4">
            <a:alphaModFix/>
          </a:blip>
          <a:srcRect b="67277" l="68964" r="21831" t="11792"/>
          <a:stretch/>
        </p:blipFill>
        <p:spPr>
          <a:xfrm>
            <a:off x="3530650" y="1542725"/>
            <a:ext cx="522599" cy="57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53"/>
          <p:cNvPicPr preferRelativeResize="0"/>
          <p:nvPr/>
        </p:nvPicPr>
        <p:blipFill rotWithShape="1">
          <a:blip r:embed="rId4">
            <a:alphaModFix/>
          </a:blip>
          <a:srcRect b="67277" l="68964" r="21831" t="11792"/>
          <a:stretch/>
        </p:blipFill>
        <p:spPr>
          <a:xfrm>
            <a:off x="2018375" y="3828725"/>
            <a:ext cx="522599" cy="57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53"/>
          <p:cNvPicPr preferRelativeResize="0"/>
          <p:nvPr/>
        </p:nvPicPr>
        <p:blipFill rotWithShape="1">
          <a:blip r:embed="rId4">
            <a:alphaModFix/>
          </a:blip>
          <a:srcRect b="67277" l="68964" r="21831" t="11792"/>
          <a:stretch/>
        </p:blipFill>
        <p:spPr>
          <a:xfrm>
            <a:off x="506100" y="3828725"/>
            <a:ext cx="522599" cy="57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53"/>
          <p:cNvPicPr preferRelativeResize="0"/>
          <p:nvPr/>
        </p:nvPicPr>
        <p:blipFill rotWithShape="1">
          <a:blip r:embed="rId4">
            <a:alphaModFix/>
          </a:blip>
          <a:srcRect b="67277" l="68964" r="21831" t="11792"/>
          <a:stretch/>
        </p:blipFill>
        <p:spPr>
          <a:xfrm>
            <a:off x="3530650" y="3828725"/>
            <a:ext cx="522599" cy="57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53"/>
          <p:cNvSpPr txBox="1"/>
          <p:nvPr/>
        </p:nvSpPr>
        <p:spPr>
          <a:xfrm>
            <a:off x="82675" y="697400"/>
            <a:ext cx="28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Kafka 사용 전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23" name="Google Shape;723;p53"/>
          <p:cNvPicPr preferRelativeResize="0"/>
          <p:nvPr/>
        </p:nvPicPr>
        <p:blipFill rotWithShape="1">
          <a:blip r:embed="rId4">
            <a:alphaModFix/>
          </a:blip>
          <a:srcRect b="67277" l="68964" r="21831" t="11792"/>
          <a:stretch/>
        </p:blipFill>
        <p:spPr>
          <a:xfrm>
            <a:off x="6666575" y="1542725"/>
            <a:ext cx="522599" cy="57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p53"/>
          <p:cNvPicPr preferRelativeResize="0"/>
          <p:nvPr/>
        </p:nvPicPr>
        <p:blipFill rotWithShape="1">
          <a:blip r:embed="rId4">
            <a:alphaModFix/>
          </a:blip>
          <a:srcRect b="67277" l="68964" r="21831" t="11792"/>
          <a:stretch/>
        </p:blipFill>
        <p:spPr>
          <a:xfrm>
            <a:off x="5154300" y="1542725"/>
            <a:ext cx="522599" cy="57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53"/>
          <p:cNvPicPr preferRelativeResize="0"/>
          <p:nvPr/>
        </p:nvPicPr>
        <p:blipFill rotWithShape="1">
          <a:blip r:embed="rId4">
            <a:alphaModFix/>
          </a:blip>
          <a:srcRect b="67277" l="68964" r="21831" t="11792"/>
          <a:stretch/>
        </p:blipFill>
        <p:spPr>
          <a:xfrm>
            <a:off x="8178850" y="1542725"/>
            <a:ext cx="522599" cy="57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53"/>
          <p:cNvPicPr preferRelativeResize="0"/>
          <p:nvPr/>
        </p:nvPicPr>
        <p:blipFill rotWithShape="1">
          <a:blip r:embed="rId4">
            <a:alphaModFix/>
          </a:blip>
          <a:srcRect b="67277" l="68964" r="21831" t="11792"/>
          <a:stretch/>
        </p:blipFill>
        <p:spPr>
          <a:xfrm>
            <a:off x="6666575" y="3828725"/>
            <a:ext cx="522599" cy="57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53"/>
          <p:cNvPicPr preferRelativeResize="0"/>
          <p:nvPr/>
        </p:nvPicPr>
        <p:blipFill rotWithShape="1">
          <a:blip r:embed="rId4">
            <a:alphaModFix/>
          </a:blip>
          <a:srcRect b="67277" l="68964" r="21831" t="11792"/>
          <a:stretch/>
        </p:blipFill>
        <p:spPr>
          <a:xfrm>
            <a:off x="5154300" y="3828725"/>
            <a:ext cx="522599" cy="57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53"/>
          <p:cNvPicPr preferRelativeResize="0"/>
          <p:nvPr/>
        </p:nvPicPr>
        <p:blipFill rotWithShape="1">
          <a:blip r:embed="rId4">
            <a:alphaModFix/>
          </a:blip>
          <a:srcRect b="67277" l="68964" r="21831" t="11792"/>
          <a:stretch/>
        </p:blipFill>
        <p:spPr>
          <a:xfrm>
            <a:off x="8178850" y="3828725"/>
            <a:ext cx="522599" cy="577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9" name="Google Shape;729;p53"/>
          <p:cNvCxnSpPr>
            <a:stCxn id="724" idx="2"/>
            <a:endCxn id="715" idx="0"/>
          </p:cNvCxnSpPr>
          <p:nvPr/>
        </p:nvCxnSpPr>
        <p:spPr>
          <a:xfrm>
            <a:off x="5415600" y="2120325"/>
            <a:ext cx="1512300" cy="48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0" name="Google Shape;730;p53"/>
          <p:cNvCxnSpPr>
            <a:stCxn id="723" idx="2"/>
            <a:endCxn id="715" idx="0"/>
          </p:cNvCxnSpPr>
          <p:nvPr/>
        </p:nvCxnSpPr>
        <p:spPr>
          <a:xfrm>
            <a:off x="6927875" y="2120325"/>
            <a:ext cx="0" cy="48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1" name="Google Shape;731;p53"/>
          <p:cNvCxnSpPr>
            <a:stCxn id="725" idx="2"/>
            <a:endCxn id="715" idx="0"/>
          </p:cNvCxnSpPr>
          <p:nvPr/>
        </p:nvCxnSpPr>
        <p:spPr>
          <a:xfrm flipH="1">
            <a:off x="6927850" y="2120325"/>
            <a:ext cx="1512300" cy="48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2" name="Google Shape;732;p53"/>
          <p:cNvCxnSpPr>
            <a:stCxn id="715" idx="2"/>
            <a:endCxn id="728" idx="0"/>
          </p:cNvCxnSpPr>
          <p:nvPr/>
        </p:nvCxnSpPr>
        <p:spPr>
          <a:xfrm>
            <a:off x="6927875" y="3141150"/>
            <a:ext cx="1512300" cy="68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3" name="Google Shape;733;p53"/>
          <p:cNvCxnSpPr>
            <a:stCxn id="715" idx="2"/>
            <a:endCxn id="726" idx="0"/>
          </p:cNvCxnSpPr>
          <p:nvPr/>
        </p:nvCxnSpPr>
        <p:spPr>
          <a:xfrm>
            <a:off x="6927875" y="3141150"/>
            <a:ext cx="0" cy="68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4" name="Google Shape;734;p53"/>
          <p:cNvSpPr txBox="1"/>
          <p:nvPr/>
        </p:nvSpPr>
        <p:spPr>
          <a:xfrm>
            <a:off x="4571825" y="697400"/>
            <a:ext cx="448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Kafka 사용 후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35" name="Google Shape;735;p53"/>
          <p:cNvCxnSpPr>
            <a:stCxn id="715" idx="2"/>
            <a:endCxn id="727" idx="0"/>
          </p:cNvCxnSpPr>
          <p:nvPr/>
        </p:nvCxnSpPr>
        <p:spPr>
          <a:xfrm flipH="1">
            <a:off x="5415575" y="3141150"/>
            <a:ext cx="1512300" cy="68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6" name="Google Shape;736;p53"/>
          <p:cNvCxnSpPr>
            <a:stCxn id="717" idx="2"/>
            <a:endCxn id="719" idx="0"/>
          </p:cNvCxnSpPr>
          <p:nvPr/>
        </p:nvCxnSpPr>
        <p:spPr>
          <a:xfrm>
            <a:off x="767400" y="2120325"/>
            <a:ext cx="1512300" cy="170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7" name="Google Shape;737;p53"/>
          <p:cNvCxnSpPr>
            <a:stCxn id="717" idx="2"/>
            <a:endCxn id="721" idx="0"/>
          </p:cNvCxnSpPr>
          <p:nvPr/>
        </p:nvCxnSpPr>
        <p:spPr>
          <a:xfrm>
            <a:off x="767400" y="2120325"/>
            <a:ext cx="3024600" cy="170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8" name="Google Shape;738;p53"/>
          <p:cNvCxnSpPr>
            <a:stCxn id="717" idx="2"/>
            <a:endCxn id="720" idx="0"/>
          </p:cNvCxnSpPr>
          <p:nvPr/>
        </p:nvCxnSpPr>
        <p:spPr>
          <a:xfrm>
            <a:off x="767400" y="2120325"/>
            <a:ext cx="0" cy="170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9" name="Google Shape;739;p53"/>
          <p:cNvCxnSpPr>
            <a:stCxn id="716" idx="2"/>
            <a:endCxn id="720" idx="0"/>
          </p:cNvCxnSpPr>
          <p:nvPr/>
        </p:nvCxnSpPr>
        <p:spPr>
          <a:xfrm flipH="1">
            <a:off x="767375" y="2120325"/>
            <a:ext cx="1512300" cy="170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0" name="Google Shape;740;p53"/>
          <p:cNvCxnSpPr>
            <a:stCxn id="716" idx="2"/>
            <a:endCxn id="721" idx="0"/>
          </p:cNvCxnSpPr>
          <p:nvPr/>
        </p:nvCxnSpPr>
        <p:spPr>
          <a:xfrm>
            <a:off x="2279675" y="2120325"/>
            <a:ext cx="1512300" cy="170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41" name="Google Shape;741;p53"/>
          <p:cNvCxnSpPr>
            <a:stCxn id="718" idx="2"/>
            <a:endCxn id="719" idx="0"/>
          </p:cNvCxnSpPr>
          <p:nvPr/>
        </p:nvCxnSpPr>
        <p:spPr>
          <a:xfrm flipH="1">
            <a:off x="2279650" y="2120325"/>
            <a:ext cx="1512300" cy="170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2" name="Google Shape;742;p53"/>
          <p:cNvCxnSpPr>
            <a:stCxn id="718" idx="2"/>
            <a:endCxn id="721" idx="0"/>
          </p:cNvCxnSpPr>
          <p:nvPr/>
        </p:nvCxnSpPr>
        <p:spPr>
          <a:xfrm>
            <a:off x="3791950" y="2120325"/>
            <a:ext cx="0" cy="170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3" name="Google Shape;743;p53"/>
          <p:cNvCxnSpPr>
            <a:stCxn id="716" idx="2"/>
            <a:endCxn id="719" idx="0"/>
          </p:cNvCxnSpPr>
          <p:nvPr/>
        </p:nvCxnSpPr>
        <p:spPr>
          <a:xfrm>
            <a:off x="2279675" y="2120325"/>
            <a:ext cx="0" cy="170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4" name="Google Shape;744;p53"/>
          <p:cNvSpPr txBox="1"/>
          <p:nvPr/>
        </p:nvSpPr>
        <p:spPr>
          <a:xfrm>
            <a:off x="4890503" y="1186117"/>
            <a:ext cx="175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Producer</a:t>
            </a:r>
            <a:endParaRPr/>
          </a:p>
        </p:txBody>
      </p:sp>
      <p:sp>
        <p:nvSpPr>
          <p:cNvPr id="745" name="Google Shape;745;p53"/>
          <p:cNvSpPr txBox="1"/>
          <p:nvPr/>
        </p:nvSpPr>
        <p:spPr>
          <a:xfrm>
            <a:off x="4890503" y="4386517"/>
            <a:ext cx="175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Consumer</a:t>
            </a:r>
            <a:endParaRPr/>
          </a:p>
        </p:txBody>
      </p:sp>
      <p:pic>
        <p:nvPicPr>
          <p:cNvPr id="746" name="Google Shape;746;p53"/>
          <p:cNvPicPr preferRelativeResize="0"/>
          <p:nvPr/>
        </p:nvPicPr>
        <p:blipFill rotWithShape="1">
          <a:blip r:embed="rId4">
            <a:alphaModFix/>
          </a:blip>
          <a:srcRect b="67277" l="68964" r="21831" t="11792"/>
          <a:stretch/>
        </p:blipFill>
        <p:spPr>
          <a:xfrm>
            <a:off x="7906400" y="791238"/>
            <a:ext cx="226700" cy="250550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53"/>
          <p:cNvSpPr txBox="1"/>
          <p:nvPr/>
        </p:nvSpPr>
        <p:spPr>
          <a:xfrm>
            <a:off x="8113200" y="704450"/>
            <a:ext cx="10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: </a:t>
            </a: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Application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54"/>
          <p:cNvSpPr/>
          <p:nvPr/>
        </p:nvSpPr>
        <p:spPr>
          <a:xfrm>
            <a:off x="2897350" y="3121425"/>
            <a:ext cx="843300" cy="732900"/>
          </a:xfrm>
          <a:prstGeom prst="ellipse">
            <a:avLst/>
          </a:prstGeom>
          <a:solidFill>
            <a:srgbClr val="BDD7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3" name="Google Shape;75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225" y="2979538"/>
            <a:ext cx="336266" cy="300001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54"/>
          <p:cNvSpPr/>
          <p:nvPr/>
        </p:nvSpPr>
        <p:spPr>
          <a:xfrm>
            <a:off x="1754350" y="3121425"/>
            <a:ext cx="843300" cy="732900"/>
          </a:xfrm>
          <a:prstGeom prst="ellipse">
            <a:avLst/>
          </a:prstGeom>
          <a:solidFill>
            <a:srgbClr val="BDD7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5" name="Google Shape;75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225" y="2979538"/>
            <a:ext cx="336266" cy="300001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54"/>
          <p:cNvSpPr/>
          <p:nvPr/>
        </p:nvSpPr>
        <p:spPr>
          <a:xfrm>
            <a:off x="611350" y="3121425"/>
            <a:ext cx="843300" cy="732900"/>
          </a:xfrm>
          <a:prstGeom prst="ellipse">
            <a:avLst/>
          </a:prstGeom>
          <a:solidFill>
            <a:srgbClr val="BDD7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7" name="Google Shape;75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625" y="2979538"/>
            <a:ext cx="336266" cy="300001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54"/>
          <p:cNvSpPr txBox="1"/>
          <p:nvPr/>
        </p:nvSpPr>
        <p:spPr>
          <a:xfrm>
            <a:off x="227607" y="62561"/>
            <a:ext cx="56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 sz="3000">
                <a:solidFill>
                  <a:srgbClr val="D0CECE"/>
                </a:solidFill>
              </a:rPr>
              <a:t>2</a:t>
            </a:r>
            <a:endParaRPr b="1" i="0" sz="30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54"/>
          <p:cNvSpPr txBox="1"/>
          <p:nvPr/>
        </p:nvSpPr>
        <p:spPr>
          <a:xfrm>
            <a:off x="185791" y="20261"/>
            <a:ext cx="56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 sz="3000">
                <a:solidFill>
                  <a:srgbClr val="0070C0"/>
                </a:solidFill>
              </a:rPr>
              <a:t>2</a:t>
            </a:r>
            <a:endParaRPr b="1" i="0" sz="30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54"/>
          <p:cNvSpPr txBox="1"/>
          <p:nvPr/>
        </p:nvSpPr>
        <p:spPr>
          <a:xfrm>
            <a:off x="967314" y="178042"/>
            <a:ext cx="3629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Docker (실행, 배포)</a:t>
            </a:r>
            <a:endParaRPr b="0" i="0" sz="15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1" name="Google Shape;761;p54"/>
          <p:cNvSpPr/>
          <p:nvPr/>
        </p:nvSpPr>
        <p:spPr>
          <a:xfrm>
            <a:off x="-12463" y="517438"/>
            <a:ext cx="4584300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2" name="Google Shape;762;p54"/>
          <p:cNvSpPr/>
          <p:nvPr/>
        </p:nvSpPr>
        <p:spPr>
          <a:xfrm>
            <a:off x="4572001" y="517439"/>
            <a:ext cx="4572000" cy="675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63" name="Google Shape;763;p54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7787209" y="0"/>
            <a:ext cx="1385091" cy="531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64" name="Google Shape;764;p54"/>
          <p:cNvSpPr/>
          <p:nvPr/>
        </p:nvSpPr>
        <p:spPr>
          <a:xfrm>
            <a:off x="1220950" y="2207025"/>
            <a:ext cx="843300" cy="732900"/>
          </a:xfrm>
          <a:prstGeom prst="ellipse">
            <a:avLst/>
          </a:prstGeom>
          <a:solidFill>
            <a:srgbClr val="BDD7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5" name="Google Shape;76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225" y="2065138"/>
            <a:ext cx="336266" cy="30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Google Shape;766;p54"/>
          <p:cNvPicPr preferRelativeResize="0"/>
          <p:nvPr/>
        </p:nvPicPr>
        <p:blipFill rotWithShape="1">
          <a:blip r:embed="rId5">
            <a:alphaModFix/>
          </a:blip>
          <a:srcRect b="14573" l="21084" r="16442" t="50990"/>
          <a:stretch/>
        </p:blipFill>
        <p:spPr>
          <a:xfrm>
            <a:off x="4932776" y="996800"/>
            <a:ext cx="4043349" cy="164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54"/>
          <p:cNvPicPr preferRelativeResize="0"/>
          <p:nvPr/>
        </p:nvPicPr>
        <p:blipFill rotWithShape="1">
          <a:blip r:embed="rId6">
            <a:alphaModFix/>
          </a:blip>
          <a:srcRect b="61506" l="0" r="42119" t="6588"/>
          <a:stretch/>
        </p:blipFill>
        <p:spPr>
          <a:xfrm>
            <a:off x="4932775" y="3235275"/>
            <a:ext cx="4043349" cy="1641176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54"/>
          <p:cNvSpPr txBox="1"/>
          <p:nvPr/>
        </p:nvSpPr>
        <p:spPr>
          <a:xfrm>
            <a:off x="4484325" y="611575"/>
            <a:ext cx="37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도커 이미지화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9" name="Google Shape;769;p54"/>
          <p:cNvSpPr txBox="1"/>
          <p:nvPr/>
        </p:nvSpPr>
        <p:spPr>
          <a:xfrm>
            <a:off x="4484325" y="2745175"/>
            <a:ext cx="37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도커 컨테이너 실행 모습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0" name="Google Shape;770;p54"/>
          <p:cNvSpPr/>
          <p:nvPr/>
        </p:nvSpPr>
        <p:spPr>
          <a:xfrm>
            <a:off x="1534425" y="1455200"/>
            <a:ext cx="1212300" cy="379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Client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1" name="Google Shape;771;p54"/>
          <p:cNvSpPr/>
          <p:nvPr/>
        </p:nvSpPr>
        <p:spPr>
          <a:xfrm>
            <a:off x="1120145" y="2411000"/>
            <a:ext cx="1071000" cy="342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메인화면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2" name="Google Shape;772;p54"/>
          <p:cNvSpPr/>
          <p:nvPr/>
        </p:nvSpPr>
        <p:spPr>
          <a:xfrm>
            <a:off x="461080" y="3311919"/>
            <a:ext cx="1071000" cy="342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대출신청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3" name="Google Shape;773;p54"/>
          <p:cNvSpPr/>
          <p:nvPr/>
        </p:nvSpPr>
        <p:spPr>
          <a:xfrm>
            <a:off x="1640470" y="3311919"/>
            <a:ext cx="1071000" cy="342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주문관리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4" name="Google Shape;774;p54"/>
          <p:cNvSpPr/>
          <p:nvPr/>
        </p:nvSpPr>
        <p:spPr>
          <a:xfrm>
            <a:off x="2808756" y="3311919"/>
            <a:ext cx="1071000" cy="342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상품관리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75" name="Google Shape;775;p54"/>
          <p:cNvCxnSpPr>
            <a:stCxn id="770" idx="2"/>
            <a:endCxn id="771" idx="0"/>
          </p:cNvCxnSpPr>
          <p:nvPr/>
        </p:nvCxnSpPr>
        <p:spPr>
          <a:xfrm flipH="1">
            <a:off x="1655775" y="1835000"/>
            <a:ext cx="484800" cy="57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54"/>
          <p:cNvCxnSpPr>
            <a:stCxn id="771" idx="2"/>
            <a:endCxn id="772" idx="0"/>
          </p:cNvCxnSpPr>
          <p:nvPr/>
        </p:nvCxnSpPr>
        <p:spPr>
          <a:xfrm flipH="1">
            <a:off x="996545" y="2753900"/>
            <a:ext cx="659100" cy="55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54"/>
          <p:cNvCxnSpPr>
            <a:stCxn id="771" idx="2"/>
            <a:endCxn id="773" idx="0"/>
          </p:cNvCxnSpPr>
          <p:nvPr/>
        </p:nvCxnSpPr>
        <p:spPr>
          <a:xfrm>
            <a:off x="1655645" y="2753900"/>
            <a:ext cx="520200" cy="55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8" name="Google Shape;778;p54"/>
          <p:cNvCxnSpPr>
            <a:stCxn id="770" idx="2"/>
            <a:endCxn id="774" idx="0"/>
          </p:cNvCxnSpPr>
          <p:nvPr/>
        </p:nvCxnSpPr>
        <p:spPr>
          <a:xfrm>
            <a:off x="2140575" y="1835000"/>
            <a:ext cx="1203600" cy="147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79" name="Google Shape;779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23537" y="3540933"/>
            <a:ext cx="269500" cy="243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42737" y="3540933"/>
            <a:ext cx="269500" cy="243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85737" y="3540933"/>
            <a:ext cx="269500" cy="243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09337" y="2626533"/>
            <a:ext cx="269500" cy="243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0C0"/>
        </a:solidFill>
      </p:bgPr>
    </p:bg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55"/>
          <p:cNvSpPr/>
          <p:nvPr/>
        </p:nvSpPr>
        <p:spPr>
          <a:xfrm>
            <a:off x="3255477" y="1193030"/>
            <a:ext cx="2642400" cy="2647500"/>
          </a:xfrm>
          <a:prstGeom prst="donut">
            <a:avLst>
              <a:gd fmla="val 30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8" name="Google Shape;788;p55"/>
          <p:cNvSpPr/>
          <p:nvPr/>
        </p:nvSpPr>
        <p:spPr>
          <a:xfrm>
            <a:off x="3309530" y="1262720"/>
            <a:ext cx="2531400" cy="2508000"/>
          </a:xfrm>
          <a:prstGeom prst="ellipse">
            <a:avLst/>
          </a:prstGeom>
          <a:solidFill>
            <a:schemeClr val="lt1">
              <a:alpha val="8941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89" name="Google Shape;789;p55"/>
          <p:cNvGrpSpPr/>
          <p:nvPr/>
        </p:nvGrpSpPr>
        <p:grpSpPr>
          <a:xfrm>
            <a:off x="2920645" y="2276451"/>
            <a:ext cx="3247664" cy="633413"/>
            <a:chOff x="4010593" y="2092390"/>
            <a:chExt cx="4491928" cy="846922"/>
          </a:xfrm>
        </p:grpSpPr>
        <p:sp>
          <p:nvSpPr>
            <p:cNvPr id="790" name="Google Shape;790;p55"/>
            <p:cNvSpPr txBox="1"/>
            <p:nvPr/>
          </p:nvSpPr>
          <p:spPr>
            <a:xfrm>
              <a:off x="4010593" y="2092390"/>
              <a:ext cx="4403400" cy="8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lang="ko" sz="3600">
                  <a:solidFill>
                    <a:srgbClr val="D0CECE"/>
                  </a:solidFill>
                </a:rPr>
                <a:t>계획</a:t>
              </a:r>
              <a:endParaRPr b="1" i="0" sz="36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55"/>
            <p:cNvSpPr txBox="1"/>
            <p:nvPr/>
          </p:nvSpPr>
          <p:spPr>
            <a:xfrm>
              <a:off x="4099121" y="2105912"/>
              <a:ext cx="4403400" cy="8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lang="ko" sz="3600">
                  <a:solidFill>
                    <a:srgbClr val="0070C0"/>
                  </a:solidFill>
                </a:rPr>
                <a:t>계획</a:t>
              </a:r>
              <a:endParaRPr b="1" i="0" sz="3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56"/>
          <p:cNvSpPr txBox="1"/>
          <p:nvPr/>
        </p:nvSpPr>
        <p:spPr>
          <a:xfrm>
            <a:off x="227607" y="62561"/>
            <a:ext cx="56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 sz="3000">
                <a:solidFill>
                  <a:srgbClr val="D0CECE"/>
                </a:solidFill>
              </a:rPr>
              <a:t>3</a:t>
            </a:r>
            <a:endParaRPr b="1" i="0" sz="30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56"/>
          <p:cNvSpPr txBox="1"/>
          <p:nvPr/>
        </p:nvSpPr>
        <p:spPr>
          <a:xfrm>
            <a:off x="185791" y="20261"/>
            <a:ext cx="56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 sz="3000">
                <a:solidFill>
                  <a:srgbClr val="0070C0"/>
                </a:solidFill>
              </a:rPr>
              <a:t>3</a:t>
            </a:r>
            <a:endParaRPr b="1" i="0" sz="30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56"/>
          <p:cNvSpPr/>
          <p:nvPr/>
        </p:nvSpPr>
        <p:spPr>
          <a:xfrm>
            <a:off x="2552975" y="1397850"/>
            <a:ext cx="1910400" cy="2818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56"/>
          <p:cNvSpPr/>
          <p:nvPr/>
        </p:nvSpPr>
        <p:spPr>
          <a:xfrm>
            <a:off x="3046475" y="1596150"/>
            <a:ext cx="923400" cy="9234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김종백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00" name="Google Shape;800;p56"/>
          <p:cNvCxnSpPr/>
          <p:nvPr/>
        </p:nvCxnSpPr>
        <p:spPr>
          <a:xfrm>
            <a:off x="2774225" y="2724150"/>
            <a:ext cx="14679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1" name="Google Shape;801;p56"/>
          <p:cNvSpPr txBox="1"/>
          <p:nvPr/>
        </p:nvSpPr>
        <p:spPr>
          <a:xfrm>
            <a:off x="2774225" y="2800350"/>
            <a:ext cx="196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Keycloak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Circuit Breaker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MS구현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2" name="Google Shape;802;p56"/>
          <p:cNvSpPr/>
          <p:nvPr/>
        </p:nvSpPr>
        <p:spPr>
          <a:xfrm>
            <a:off x="4686575" y="1397850"/>
            <a:ext cx="1910400" cy="2818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56"/>
          <p:cNvSpPr/>
          <p:nvPr/>
        </p:nvSpPr>
        <p:spPr>
          <a:xfrm>
            <a:off x="5180075" y="1596150"/>
            <a:ext cx="923400" cy="923400"/>
          </a:xfrm>
          <a:prstGeom prst="ellipse">
            <a:avLst/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박준호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04" name="Google Shape;804;p56"/>
          <p:cNvCxnSpPr/>
          <p:nvPr/>
        </p:nvCxnSpPr>
        <p:spPr>
          <a:xfrm>
            <a:off x="4907825" y="2724150"/>
            <a:ext cx="1467900" cy="0"/>
          </a:xfrm>
          <a:prstGeom prst="straightConnector1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5" name="Google Shape;805;p56"/>
          <p:cNvSpPr txBox="1"/>
          <p:nvPr/>
        </p:nvSpPr>
        <p:spPr>
          <a:xfrm>
            <a:off x="4907825" y="2800350"/>
            <a:ext cx="196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Kafka 연동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MS구현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View 구성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6" name="Google Shape;806;p56"/>
          <p:cNvSpPr/>
          <p:nvPr/>
        </p:nvSpPr>
        <p:spPr>
          <a:xfrm>
            <a:off x="6820175" y="1397779"/>
            <a:ext cx="1910400" cy="281838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56"/>
          <p:cNvSpPr/>
          <p:nvPr/>
        </p:nvSpPr>
        <p:spPr>
          <a:xfrm>
            <a:off x="7310182" y="1601450"/>
            <a:ext cx="930000" cy="923419"/>
          </a:xfrm>
          <a:prstGeom prst="ellipse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박현민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08" name="Google Shape;808;p56"/>
          <p:cNvCxnSpPr/>
          <p:nvPr/>
        </p:nvCxnSpPr>
        <p:spPr>
          <a:xfrm>
            <a:off x="7041425" y="2730773"/>
            <a:ext cx="1467900" cy="0"/>
          </a:xfrm>
          <a:prstGeom prst="straightConnector1">
            <a:avLst/>
          </a:prstGeom>
          <a:noFill/>
          <a:ln cap="flat" cmpd="sng" w="3810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9" name="Google Shape;809;p56"/>
          <p:cNvSpPr txBox="1"/>
          <p:nvPr/>
        </p:nvSpPr>
        <p:spPr>
          <a:xfrm>
            <a:off x="7041425" y="2806979"/>
            <a:ext cx="196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Docker</a:t>
            </a:r>
            <a:b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MSA 구조설계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MS구현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0" name="Google Shape;810;p56"/>
          <p:cNvSpPr txBox="1"/>
          <p:nvPr/>
        </p:nvSpPr>
        <p:spPr>
          <a:xfrm>
            <a:off x="967314" y="178042"/>
            <a:ext cx="3629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역할 분담</a:t>
            </a:r>
            <a:endParaRPr b="0" i="0" sz="15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1" name="Google Shape;811;p56"/>
          <p:cNvSpPr/>
          <p:nvPr/>
        </p:nvSpPr>
        <p:spPr>
          <a:xfrm>
            <a:off x="4572001" y="517439"/>
            <a:ext cx="4572000" cy="675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12" name="Google Shape;812;p56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7802771" y="3250"/>
            <a:ext cx="1341230" cy="5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56"/>
          <p:cNvSpPr/>
          <p:nvPr/>
        </p:nvSpPr>
        <p:spPr>
          <a:xfrm>
            <a:off x="419375" y="1397850"/>
            <a:ext cx="1910400" cy="2818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56"/>
          <p:cNvSpPr/>
          <p:nvPr/>
        </p:nvSpPr>
        <p:spPr>
          <a:xfrm>
            <a:off x="860925" y="1596150"/>
            <a:ext cx="975300" cy="9756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권희수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15" name="Google Shape;815;p56"/>
          <p:cNvCxnSpPr/>
          <p:nvPr/>
        </p:nvCxnSpPr>
        <p:spPr>
          <a:xfrm>
            <a:off x="640625" y="2724150"/>
            <a:ext cx="1467900" cy="0"/>
          </a:xfrm>
          <a:prstGeom prst="straightConnector1">
            <a:avLst/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6" name="Google Shape;816;p56"/>
          <p:cNvSpPr txBox="1"/>
          <p:nvPr/>
        </p:nvSpPr>
        <p:spPr>
          <a:xfrm>
            <a:off x="640625" y="2800350"/>
            <a:ext cx="196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Config 외부 설정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Kafka 연동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View 구성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7" name="Google Shape;817;p56"/>
          <p:cNvSpPr/>
          <p:nvPr/>
        </p:nvSpPr>
        <p:spPr>
          <a:xfrm>
            <a:off x="-12463" y="517438"/>
            <a:ext cx="4584300" cy="67500"/>
          </a:xfrm>
          <a:prstGeom prst="rect">
            <a:avLst/>
          </a:prstGeom>
          <a:solidFill>
            <a:srgbClr val="42A3F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9"/>
          <p:cNvSpPr/>
          <p:nvPr/>
        </p:nvSpPr>
        <p:spPr>
          <a:xfrm>
            <a:off x="1072925" y="1405867"/>
            <a:ext cx="2522700" cy="2128500"/>
          </a:xfrm>
          <a:prstGeom prst="ellipse">
            <a:avLst/>
          </a:prstGeom>
          <a:solidFill>
            <a:srgbClr val="BDD7E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4" name="Google Shape;194;p39"/>
          <p:cNvCxnSpPr/>
          <p:nvPr/>
        </p:nvCxnSpPr>
        <p:spPr>
          <a:xfrm>
            <a:off x="4876800" y="1044175"/>
            <a:ext cx="0" cy="2905800"/>
          </a:xfrm>
          <a:prstGeom prst="straightConnector1">
            <a:avLst/>
          </a:prstGeom>
          <a:noFill/>
          <a:ln cap="flat" cmpd="sng" w="19050">
            <a:solidFill>
              <a:srgbClr val="42A3F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5" name="Google Shape;195;p39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7802771" y="3250"/>
            <a:ext cx="1341230" cy="5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9"/>
          <p:cNvSpPr/>
          <p:nvPr/>
        </p:nvSpPr>
        <p:spPr>
          <a:xfrm>
            <a:off x="-12463" y="517438"/>
            <a:ext cx="4584300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39"/>
          <p:cNvSpPr/>
          <p:nvPr/>
        </p:nvSpPr>
        <p:spPr>
          <a:xfrm>
            <a:off x="4572001" y="517439"/>
            <a:ext cx="4572000" cy="675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39"/>
          <p:cNvSpPr txBox="1"/>
          <p:nvPr/>
        </p:nvSpPr>
        <p:spPr>
          <a:xfrm>
            <a:off x="5103312" y="2301075"/>
            <a:ext cx="1825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1C4587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 계획</a:t>
            </a:r>
            <a:endParaRPr b="1" sz="1500">
              <a:solidFill>
                <a:srgbClr val="1C458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39"/>
          <p:cNvSpPr/>
          <p:nvPr/>
        </p:nvSpPr>
        <p:spPr>
          <a:xfrm>
            <a:off x="0" y="4507880"/>
            <a:ext cx="9144000" cy="635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39"/>
          <p:cNvSpPr txBox="1"/>
          <p:nvPr/>
        </p:nvSpPr>
        <p:spPr>
          <a:xfrm>
            <a:off x="5103312" y="1081875"/>
            <a:ext cx="1825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1C4587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 개요</a:t>
            </a:r>
            <a:endParaRPr b="1" sz="1500">
              <a:solidFill>
                <a:srgbClr val="1C458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39"/>
          <p:cNvSpPr/>
          <p:nvPr/>
        </p:nvSpPr>
        <p:spPr>
          <a:xfrm>
            <a:off x="4821738" y="1238388"/>
            <a:ext cx="110100" cy="11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202" name="Google Shape;202;p39"/>
          <p:cNvSpPr/>
          <p:nvPr/>
        </p:nvSpPr>
        <p:spPr>
          <a:xfrm>
            <a:off x="4815438" y="2449938"/>
            <a:ext cx="110100" cy="11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9"/>
          <p:cNvSpPr/>
          <p:nvPr/>
        </p:nvSpPr>
        <p:spPr>
          <a:xfrm>
            <a:off x="4821738" y="1844163"/>
            <a:ext cx="110100" cy="11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204" name="Google Shape;204;p39"/>
          <p:cNvSpPr txBox="1"/>
          <p:nvPr/>
        </p:nvSpPr>
        <p:spPr>
          <a:xfrm>
            <a:off x="5103312" y="1691475"/>
            <a:ext cx="1825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1C4587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 요구사항 분석</a:t>
            </a:r>
            <a:endParaRPr b="1" sz="1500">
              <a:solidFill>
                <a:srgbClr val="1C458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p39"/>
          <p:cNvSpPr/>
          <p:nvPr/>
        </p:nvSpPr>
        <p:spPr>
          <a:xfrm>
            <a:off x="4815438" y="3063363"/>
            <a:ext cx="110100" cy="11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206" name="Google Shape;206;p39"/>
          <p:cNvSpPr txBox="1"/>
          <p:nvPr/>
        </p:nvSpPr>
        <p:spPr>
          <a:xfrm>
            <a:off x="5103312" y="2910675"/>
            <a:ext cx="1825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1C4587"/>
                </a:solidFill>
                <a:latin typeface="Malgun Gothic"/>
                <a:ea typeface="Malgun Gothic"/>
                <a:cs typeface="Malgun Gothic"/>
                <a:sym typeface="Malgun Gothic"/>
              </a:rPr>
              <a:t>04. 설계</a:t>
            </a:r>
            <a:endParaRPr b="1" sz="1500">
              <a:solidFill>
                <a:srgbClr val="1C458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39"/>
          <p:cNvSpPr txBox="1"/>
          <p:nvPr/>
        </p:nvSpPr>
        <p:spPr>
          <a:xfrm>
            <a:off x="5103291" y="3520275"/>
            <a:ext cx="323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1C4587"/>
                </a:solidFill>
                <a:latin typeface="Malgun Gothic"/>
                <a:ea typeface="Malgun Gothic"/>
                <a:cs typeface="Malgun Gothic"/>
                <a:sym typeface="Malgun Gothic"/>
              </a:rPr>
              <a:t>05. 프로젝트를 마치며…</a:t>
            </a:r>
            <a:endParaRPr b="1" sz="1500">
              <a:solidFill>
                <a:srgbClr val="1C458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39"/>
          <p:cNvSpPr/>
          <p:nvPr/>
        </p:nvSpPr>
        <p:spPr>
          <a:xfrm>
            <a:off x="4821738" y="3672963"/>
            <a:ext cx="110100" cy="11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209" name="Google Shape;209;p39"/>
          <p:cNvSpPr txBox="1"/>
          <p:nvPr/>
        </p:nvSpPr>
        <p:spPr>
          <a:xfrm>
            <a:off x="1778825" y="2127625"/>
            <a:ext cx="111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rgbClr val="1C4587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b="1" sz="3600">
              <a:solidFill>
                <a:srgbClr val="1C458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7"/>
          <p:cNvSpPr txBox="1"/>
          <p:nvPr/>
        </p:nvSpPr>
        <p:spPr>
          <a:xfrm>
            <a:off x="227607" y="62561"/>
            <a:ext cx="56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 sz="3000">
                <a:solidFill>
                  <a:srgbClr val="D0CECE"/>
                </a:solidFill>
              </a:rPr>
              <a:t>3</a:t>
            </a:r>
            <a:endParaRPr b="1" i="0" sz="30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57"/>
          <p:cNvSpPr txBox="1"/>
          <p:nvPr/>
        </p:nvSpPr>
        <p:spPr>
          <a:xfrm>
            <a:off x="185791" y="20261"/>
            <a:ext cx="56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 sz="3000">
                <a:solidFill>
                  <a:srgbClr val="0070C0"/>
                </a:solidFill>
              </a:rPr>
              <a:t>3</a:t>
            </a:r>
            <a:endParaRPr b="1" i="0" sz="30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57"/>
          <p:cNvSpPr txBox="1"/>
          <p:nvPr/>
        </p:nvSpPr>
        <p:spPr>
          <a:xfrm>
            <a:off x="967314" y="178042"/>
            <a:ext cx="3629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일정표</a:t>
            </a:r>
            <a:endParaRPr b="0" i="0" sz="15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5" name="Google Shape;825;p57"/>
          <p:cNvSpPr/>
          <p:nvPr/>
        </p:nvSpPr>
        <p:spPr>
          <a:xfrm>
            <a:off x="4572001" y="517439"/>
            <a:ext cx="4572000" cy="675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26" name="Google Shape;826;p57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7802771" y="3250"/>
            <a:ext cx="1341230" cy="51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Google Shape;827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99011"/>
            <a:ext cx="8839202" cy="3701571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57"/>
          <p:cNvSpPr/>
          <p:nvPr/>
        </p:nvSpPr>
        <p:spPr>
          <a:xfrm>
            <a:off x="-12463" y="517438"/>
            <a:ext cx="4584300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58"/>
          <p:cNvSpPr txBox="1"/>
          <p:nvPr/>
        </p:nvSpPr>
        <p:spPr>
          <a:xfrm>
            <a:off x="227607" y="62561"/>
            <a:ext cx="56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 sz="3000">
                <a:solidFill>
                  <a:srgbClr val="D0CECE"/>
                </a:solidFill>
              </a:rPr>
              <a:t>3</a:t>
            </a:r>
            <a:endParaRPr b="1" i="0" sz="30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58"/>
          <p:cNvSpPr txBox="1"/>
          <p:nvPr/>
        </p:nvSpPr>
        <p:spPr>
          <a:xfrm>
            <a:off x="185791" y="20261"/>
            <a:ext cx="56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 sz="3000">
                <a:solidFill>
                  <a:srgbClr val="0070C0"/>
                </a:solidFill>
              </a:rPr>
              <a:t>3</a:t>
            </a:r>
            <a:endParaRPr b="1" i="0" sz="30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58"/>
          <p:cNvSpPr txBox="1"/>
          <p:nvPr/>
        </p:nvSpPr>
        <p:spPr>
          <a:xfrm>
            <a:off x="967314" y="178042"/>
            <a:ext cx="3629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개발환경 &amp; Tools</a:t>
            </a:r>
            <a:endParaRPr b="0" i="0" sz="15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6" name="Google Shape;836;p58"/>
          <p:cNvSpPr/>
          <p:nvPr/>
        </p:nvSpPr>
        <p:spPr>
          <a:xfrm>
            <a:off x="4572001" y="517439"/>
            <a:ext cx="4572000" cy="675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37" name="Google Shape;837;p58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7802771" y="3250"/>
            <a:ext cx="1341230" cy="514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8" name="Google Shape;838;p58"/>
          <p:cNvGrpSpPr/>
          <p:nvPr/>
        </p:nvGrpSpPr>
        <p:grpSpPr>
          <a:xfrm>
            <a:off x="736263" y="3659189"/>
            <a:ext cx="2597700" cy="1267600"/>
            <a:chOff x="4199975" y="3605000"/>
            <a:chExt cx="2597700" cy="1267600"/>
          </a:xfrm>
        </p:grpSpPr>
        <p:sp>
          <p:nvSpPr>
            <p:cNvPr id="839" name="Google Shape;839;p58"/>
            <p:cNvSpPr/>
            <p:nvPr/>
          </p:nvSpPr>
          <p:spPr>
            <a:xfrm>
              <a:off x="4199975" y="3716100"/>
              <a:ext cx="2597700" cy="1156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8"/>
            <p:cNvSpPr/>
            <p:nvPr/>
          </p:nvSpPr>
          <p:spPr>
            <a:xfrm>
              <a:off x="4388400" y="3605000"/>
              <a:ext cx="1255500" cy="231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algun Gothic"/>
                  <a:ea typeface="Malgun Gothic"/>
                  <a:cs typeface="Malgun Gothic"/>
                  <a:sym typeface="Malgun Gothic"/>
                </a:rPr>
                <a:t>데이터베이스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41" name="Google Shape;841;p5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88394" y="3982844"/>
              <a:ext cx="992700" cy="5996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2" name="Google Shape;842;p5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63175" y="3939338"/>
              <a:ext cx="992700" cy="744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3" name="Google Shape;843;p58"/>
          <p:cNvGrpSpPr/>
          <p:nvPr/>
        </p:nvGrpSpPr>
        <p:grpSpPr>
          <a:xfrm>
            <a:off x="736138" y="2154763"/>
            <a:ext cx="2597700" cy="1267600"/>
            <a:chOff x="5495250" y="678450"/>
            <a:chExt cx="2597700" cy="1267600"/>
          </a:xfrm>
        </p:grpSpPr>
        <p:sp>
          <p:nvSpPr>
            <p:cNvPr id="844" name="Google Shape;844;p58"/>
            <p:cNvSpPr/>
            <p:nvPr/>
          </p:nvSpPr>
          <p:spPr>
            <a:xfrm>
              <a:off x="5495250" y="789550"/>
              <a:ext cx="2597700" cy="1156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8"/>
            <p:cNvSpPr/>
            <p:nvPr/>
          </p:nvSpPr>
          <p:spPr>
            <a:xfrm>
              <a:off x="5683675" y="678450"/>
              <a:ext cx="1255500" cy="231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algun Gothic"/>
                  <a:ea typeface="Malgun Gothic"/>
                  <a:cs typeface="Malgun Gothic"/>
                  <a:sym typeface="Malgun Gothic"/>
                </a:rPr>
                <a:t>메세지 큐잉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6" name="Google Shape;846;p58"/>
            <p:cNvSpPr txBox="1"/>
            <p:nvPr/>
          </p:nvSpPr>
          <p:spPr>
            <a:xfrm>
              <a:off x="7035275" y="1494225"/>
              <a:ext cx="63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pic>
          <p:nvPicPr>
            <p:cNvPr id="847" name="Google Shape;847;p5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035267" y="910688"/>
              <a:ext cx="808475" cy="8799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8" name="Google Shape;848;p5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834675" y="990613"/>
              <a:ext cx="861500" cy="861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9" name="Google Shape;849;p58"/>
          <p:cNvGrpSpPr/>
          <p:nvPr/>
        </p:nvGrpSpPr>
        <p:grpSpPr>
          <a:xfrm>
            <a:off x="735529" y="787895"/>
            <a:ext cx="2597606" cy="1267589"/>
            <a:chOff x="8286037" y="663061"/>
            <a:chExt cx="2338500" cy="1267589"/>
          </a:xfrm>
        </p:grpSpPr>
        <p:pic>
          <p:nvPicPr>
            <p:cNvPr id="850" name="Google Shape;850;p5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519825" y="920946"/>
              <a:ext cx="992700" cy="8587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1" name="Google Shape;851;p58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524263" y="906578"/>
              <a:ext cx="861500" cy="9292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2" name="Google Shape;852;p58"/>
            <p:cNvSpPr/>
            <p:nvPr/>
          </p:nvSpPr>
          <p:spPr>
            <a:xfrm>
              <a:off x="8286037" y="774150"/>
              <a:ext cx="2338500" cy="1156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8"/>
            <p:cNvSpPr/>
            <p:nvPr/>
          </p:nvSpPr>
          <p:spPr>
            <a:xfrm>
              <a:off x="8550763" y="663061"/>
              <a:ext cx="808500" cy="231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algun Gothic"/>
                  <a:ea typeface="Malgun Gothic"/>
                  <a:cs typeface="Malgun Gothic"/>
                  <a:sym typeface="Malgun Gothic"/>
                </a:rPr>
                <a:t>개발환경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54" name="Google Shape;854;p58"/>
          <p:cNvGrpSpPr/>
          <p:nvPr/>
        </p:nvGrpSpPr>
        <p:grpSpPr>
          <a:xfrm>
            <a:off x="3765075" y="782678"/>
            <a:ext cx="1185600" cy="1278022"/>
            <a:chOff x="10703886" y="652634"/>
            <a:chExt cx="1185600" cy="1278022"/>
          </a:xfrm>
        </p:grpSpPr>
        <p:sp>
          <p:nvSpPr>
            <p:cNvPr id="855" name="Google Shape;855;p58"/>
            <p:cNvSpPr/>
            <p:nvPr/>
          </p:nvSpPr>
          <p:spPr>
            <a:xfrm>
              <a:off x="10703886" y="774156"/>
              <a:ext cx="1185600" cy="1156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56" name="Google Shape;856;p58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912614" y="820775"/>
              <a:ext cx="735425" cy="1056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7" name="Google Shape;857;p58"/>
            <p:cNvSpPr/>
            <p:nvPr/>
          </p:nvSpPr>
          <p:spPr>
            <a:xfrm>
              <a:off x="10892436" y="652634"/>
              <a:ext cx="808500" cy="231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algun Gothic"/>
                  <a:ea typeface="Malgun Gothic"/>
                  <a:cs typeface="Malgun Gothic"/>
                  <a:sym typeface="Malgun Gothic"/>
                </a:rPr>
                <a:t>개발언어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58" name="Google Shape;858;p58"/>
          <p:cNvGrpSpPr/>
          <p:nvPr/>
        </p:nvGrpSpPr>
        <p:grpSpPr>
          <a:xfrm>
            <a:off x="3794423" y="3659190"/>
            <a:ext cx="1185600" cy="1267597"/>
            <a:chOff x="11999286" y="663059"/>
            <a:chExt cx="1185600" cy="1267597"/>
          </a:xfrm>
        </p:grpSpPr>
        <p:pic>
          <p:nvPicPr>
            <p:cNvPr id="859" name="Google Shape;859;p58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12121350" y="1021694"/>
              <a:ext cx="992700" cy="7799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0" name="Google Shape;860;p58"/>
            <p:cNvSpPr/>
            <p:nvPr/>
          </p:nvSpPr>
          <p:spPr>
            <a:xfrm>
              <a:off x="11999286" y="774156"/>
              <a:ext cx="1185600" cy="1156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8"/>
            <p:cNvSpPr/>
            <p:nvPr/>
          </p:nvSpPr>
          <p:spPr>
            <a:xfrm>
              <a:off x="12187836" y="663059"/>
              <a:ext cx="808500" cy="231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algun Gothic"/>
                  <a:ea typeface="Malgun Gothic"/>
                  <a:cs typeface="Malgun Gothic"/>
                  <a:sym typeface="Malgun Gothic"/>
                </a:rPr>
                <a:t>형상관리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62" name="Google Shape;862;p58"/>
          <p:cNvGrpSpPr/>
          <p:nvPr/>
        </p:nvGrpSpPr>
        <p:grpSpPr>
          <a:xfrm>
            <a:off x="7276739" y="792850"/>
            <a:ext cx="1185600" cy="1277685"/>
            <a:chOff x="2178116" y="2117234"/>
            <a:chExt cx="1185600" cy="1277685"/>
          </a:xfrm>
        </p:grpSpPr>
        <p:sp>
          <p:nvSpPr>
            <p:cNvPr id="863" name="Google Shape;863;p58"/>
            <p:cNvSpPr/>
            <p:nvPr/>
          </p:nvSpPr>
          <p:spPr>
            <a:xfrm>
              <a:off x="2178116" y="2238419"/>
              <a:ext cx="1185600" cy="1156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8"/>
            <p:cNvSpPr/>
            <p:nvPr/>
          </p:nvSpPr>
          <p:spPr>
            <a:xfrm>
              <a:off x="2320777" y="2117234"/>
              <a:ext cx="900300" cy="2109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algun Gothic"/>
                  <a:ea typeface="Malgun Gothic"/>
                  <a:cs typeface="Malgun Gothic"/>
                  <a:sym typeface="Malgun Gothic"/>
                </a:rPr>
                <a:t>Discovery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65" name="Google Shape;865;p5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2274566" y="2482666"/>
              <a:ext cx="992700" cy="7354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6" name="Google Shape;866;p58"/>
          <p:cNvGrpSpPr/>
          <p:nvPr/>
        </p:nvGrpSpPr>
        <p:grpSpPr>
          <a:xfrm>
            <a:off x="5408713" y="787890"/>
            <a:ext cx="1408500" cy="1267597"/>
            <a:chOff x="562725" y="2115659"/>
            <a:chExt cx="1408500" cy="1267597"/>
          </a:xfrm>
        </p:grpSpPr>
        <p:sp>
          <p:nvSpPr>
            <p:cNvPr id="867" name="Google Shape;867;p58"/>
            <p:cNvSpPr/>
            <p:nvPr/>
          </p:nvSpPr>
          <p:spPr>
            <a:xfrm>
              <a:off x="674175" y="2226756"/>
              <a:ext cx="1185600" cy="1156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8"/>
            <p:cNvSpPr/>
            <p:nvPr/>
          </p:nvSpPr>
          <p:spPr>
            <a:xfrm>
              <a:off x="862725" y="2115659"/>
              <a:ext cx="808500" cy="231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algun Gothic"/>
                  <a:ea typeface="Malgun Gothic"/>
                  <a:cs typeface="Malgun Gothic"/>
                  <a:sym typeface="Malgun Gothic"/>
                </a:rPr>
                <a:t>라우팅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869" name="Google Shape;869;p58"/>
            <p:cNvGrpSpPr/>
            <p:nvPr/>
          </p:nvGrpSpPr>
          <p:grpSpPr>
            <a:xfrm>
              <a:off x="562725" y="2365164"/>
              <a:ext cx="1408500" cy="1010261"/>
              <a:chOff x="1172325" y="2365164"/>
              <a:chExt cx="1408500" cy="1010261"/>
            </a:xfrm>
          </p:grpSpPr>
          <p:pic>
            <p:nvPicPr>
              <p:cNvPr id="870" name="Google Shape;870;p58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1486529" y="2365164"/>
                <a:ext cx="780092" cy="6851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71" name="Google Shape;871;p58"/>
              <p:cNvSpPr txBox="1"/>
              <p:nvPr/>
            </p:nvSpPr>
            <p:spPr>
              <a:xfrm>
                <a:off x="1172325" y="2852225"/>
                <a:ext cx="14085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100">
                    <a:latin typeface="Malgun Gothic"/>
                    <a:ea typeface="Malgun Gothic"/>
                    <a:cs typeface="Malgun Gothic"/>
                    <a:sym typeface="Malgun Gothic"/>
                  </a:rPr>
                  <a:t>Spring Cloud </a:t>
                </a:r>
                <a:endParaRPr b="1" sz="1100"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100">
                    <a:latin typeface="Malgun Gothic"/>
                    <a:ea typeface="Malgun Gothic"/>
                    <a:cs typeface="Malgun Gothic"/>
                    <a:sym typeface="Malgun Gothic"/>
                  </a:rPr>
                  <a:t>Gateway</a:t>
                </a:r>
                <a:endParaRPr b="1" sz="1100"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872" name="Google Shape;872;p58"/>
          <p:cNvSpPr/>
          <p:nvPr/>
        </p:nvSpPr>
        <p:spPr>
          <a:xfrm>
            <a:off x="3779127" y="2258458"/>
            <a:ext cx="1185600" cy="1156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3" name="Google Shape;873;p5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843150" y="2451375"/>
            <a:ext cx="1057554" cy="6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58"/>
          <p:cNvSpPr/>
          <p:nvPr/>
        </p:nvSpPr>
        <p:spPr>
          <a:xfrm>
            <a:off x="4000075" y="2151977"/>
            <a:ext cx="743700" cy="231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인증/인가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75" name="Google Shape;875;p58"/>
          <p:cNvGrpSpPr/>
          <p:nvPr/>
        </p:nvGrpSpPr>
        <p:grpSpPr>
          <a:xfrm>
            <a:off x="5520163" y="3665050"/>
            <a:ext cx="1185600" cy="1276785"/>
            <a:chOff x="2178116" y="2118134"/>
            <a:chExt cx="1185600" cy="1276785"/>
          </a:xfrm>
        </p:grpSpPr>
        <p:sp>
          <p:nvSpPr>
            <p:cNvPr id="876" name="Google Shape;876;p58"/>
            <p:cNvSpPr/>
            <p:nvPr/>
          </p:nvSpPr>
          <p:spPr>
            <a:xfrm>
              <a:off x="2178116" y="2238419"/>
              <a:ext cx="1185600" cy="1156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58"/>
            <p:cNvSpPr/>
            <p:nvPr/>
          </p:nvSpPr>
          <p:spPr>
            <a:xfrm>
              <a:off x="2320778" y="2118134"/>
              <a:ext cx="900300" cy="231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algun Gothic"/>
                  <a:ea typeface="Malgun Gothic"/>
                  <a:cs typeface="Malgun Gothic"/>
                  <a:sym typeface="Malgun Gothic"/>
                </a:rPr>
                <a:t>실행 / 배포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878" name="Google Shape;878;p5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442350" y="3915769"/>
            <a:ext cx="1341225" cy="7544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9" name="Google Shape;879;p58"/>
          <p:cNvGrpSpPr/>
          <p:nvPr/>
        </p:nvGrpSpPr>
        <p:grpSpPr>
          <a:xfrm>
            <a:off x="5408713" y="2154764"/>
            <a:ext cx="1408500" cy="1267597"/>
            <a:chOff x="562725" y="2115659"/>
            <a:chExt cx="1408500" cy="1267597"/>
          </a:xfrm>
        </p:grpSpPr>
        <p:sp>
          <p:nvSpPr>
            <p:cNvPr id="880" name="Google Shape;880;p58"/>
            <p:cNvSpPr/>
            <p:nvPr/>
          </p:nvSpPr>
          <p:spPr>
            <a:xfrm>
              <a:off x="674175" y="2226756"/>
              <a:ext cx="1185600" cy="1156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58"/>
            <p:cNvSpPr/>
            <p:nvPr/>
          </p:nvSpPr>
          <p:spPr>
            <a:xfrm>
              <a:off x="862725" y="2115659"/>
              <a:ext cx="808500" cy="231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algun Gothic"/>
                  <a:ea typeface="Malgun Gothic"/>
                  <a:cs typeface="Malgun Gothic"/>
                  <a:sym typeface="Malgun Gothic"/>
                </a:rPr>
                <a:t>설정 관리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882" name="Google Shape;882;p58"/>
            <p:cNvGrpSpPr/>
            <p:nvPr/>
          </p:nvGrpSpPr>
          <p:grpSpPr>
            <a:xfrm>
              <a:off x="562725" y="2365164"/>
              <a:ext cx="1408500" cy="1010261"/>
              <a:chOff x="1172325" y="2365164"/>
              <a:chExt cx="1408500" cy="1010261"/>
            </a:xfrm>
          </p:grpSpPr>
          <p:pic>
            <p:nvPicPr>
              <p:cNvPr id="883" name="Google Shape;883;p58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1486529" y="2365164"/>
                <a:ext cx="780092" cy="6851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84" name="Google Shape;884;p58"/>
              <p:cNvSpPr txBox="1"/>
              <p:nvPr/>
            </p:nvSpPr>
            <p:spPr>
              <a:xfrm>
                <a:off x="1172325" y="2852225"/>
                <a:ext cx="14085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100">
                    <a:latin typeface="Malgun Gothic"/>
                    <a:ea typeface="Malgun Gothic"/>
                    <a:cs typeface="Malgun Gothic"/>
                    <a:sym typeface="Malgun Gothic"/>
                  </a:rPr>
                  <a:t>Spring Cloud </a:t>
                </a:r>
                <a:endParaRPr b="1" sz="1100"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100">
                    <a:latin typeface="Malgun Gothic"/>
                    <a:ea typeface="Malgun Gothic"/>
                    <a:cs typeface="Malgun Gothic"/>
                    <a:sym typeface="Malgun Gothic"/>
                  </a:rPr>
                  <a:t>Config</a:t>
                </a:r>
                <a:endParaRPr b="1" sz="1100"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885" name="Google Shape;885;p58"/>
          <p:cNvSpPr/>
          <p:nvPr/>
        </p:nvSpPr>
        <p:spPr>
          <a:xfrm>
            <a:off x="-12463" y="517438"/>
            <a:ext cx="4584300" cy="67500"/>
          </a:xfrm>
          <a:prstGeom prst="rect">
            <a:avLst/>
          </a:prstGeom>
          <a:solidFill>
            <a:srgbClr val="42A3F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86" name="Google Shape;886;p58"/>
          <p:cNvGrpSpPr/>
          <p:nvPr/>
        </p:nvGrpSpPr>
        <p:grpSpPr>
          <a:xfrm>
            <a:off x="7276739" y="2154278"/>
            <a:ext cx="1185600" cy="1278022"/>
            <a:chOff x="10703886" y="652634"/>
            <a:chExt cx="1185600" cy="1278022"/>
          </a:xfrm>
        </p:grpSpPr>
        <p:sp>
          <p:nvSpPr>
            <p:cNvPr id="887" name="Google Shape;887;p58"/>
            <p:cNvSpPr/>
            <p:nvPr/>
          </p:nvSpPr>
          <p:spPr>
            <a:xfrm>
              <a:off x="10703886" y="774156"/>
              <a:ext cx="1185600" cy="1156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58"/>
            <p:cNvSpPr/>
            <p:nvPr/>
          </p:nvSpPr>
          <p:spPr>
            <a:xfrm>
              <a:off x="10892436" y="652634"/>
              <a:ext cx="808500" cy="231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89" name="Google Shape;889;p58"/>
          <p:cNvGrpSpPr/>
          <p:nvPr/>
        </p:nvGrpSpPr>
        <p:grpSpPr>
          <a:xfrm>
            <a:off x="7419389" y="2154775"/>
            <a:ext cx="900300" cy="1332975"/>
            <a:chOff x="1025300" y="3616675"/>
            <a:chExt cx="900300" cy="1332975"/>
          </a:xfrm>
        </p:grpSpPr>
        <p:grpSp>
          <p:nvGrpSpPr>
            <p:cNvPr id="890" name="Google Shape;890;p58"/>
            <p:cNvGrpSpPr/>
            <p:nvPr/>
          </p:nvGrpSpPr>
          <p:grpSpPr>
            <a:xfrm>
              <a:off x="1025300" y="3616675"/>
              <a:ext cx="900300" cy="970025"/>
              <a:chOff x="4225700" y="3616675"/>
              <a:chExt cx="900300" cy="970025"/>
            </a:xfrm>
          </p:grpSpPr>
          <p:sp>
            <p:nvSpPr>
              <p:cNvPr id="891" name="Google Shape;891;p58"/>
              <p:cNvSpPr/>
              <p:nvPr/>
            </p:nvSpPr>
            <p:spPr>
              <a:xfrm>
                <a:off x="4225700" y="3616675"/>
                <a:ext cx="900300" cy="231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latin typeface="Malgun Gothic"/>
                    <a:ea typeface="Malgun Gothic"/>
                    <a:cs typeface="Malgun Gothic"/>
                    <a:sym typeface="Malgun Gothic"/>
                  </a:rPr>
                  <a:t>장애처리</a:t>
                </a:r>
                <a:endParaRPr sz="1000"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id="892" name="Google Shape;892;p58"/>
              <p:cNvPicPr preferRelativeResize="0"/>
              <p:nvPr/>
            </p:nvPicPr>
            <p:blipFill>
              <a:blip r:embed="rId16">
                <a:alphaModFix/>
              </a:blip>
              <a:stretch>
                <a:fillRect/>
              </a:stretch>
            </p:blipFill>
            <p:spPr>
              <a:xfrm>
                <a:off x="4373250" y="3947400"/>
                <a:ext cx="639300" cy="639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93" name="Google Shape;893;p58"/>
            <p:cNvSpPr txBox="1"/>
            <p:nvPr/>
          </p:nvSpPr>
          <p:spPr>
            <a:xfrm>
              <a:off x="1061700" y="4626550"/>
              <a:ext cx="8616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/>
                <a:t>Resilience4j</a:t>
              </a:r>
              <a:endParaRPr b="1" sz="900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0C0"/>
        </a:solidFill>
      </p:bgPr>
    </p:bg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9"/>
          <p:cNvSpPr/>
          <p:nvPr/>
        </p:nvSpPr>
        <p:spPr>
          <a:xfrm>
            <a:off x="3255477" y="1193030"/>
            <a:ext cx="2642400" cy="2647500"/>
          </a:xfrm>
          <a:prstGeom prst="donut">
            <a:avLst>
              <a:gd fmla="val 30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9" name="Google Shape;899;p59"/>
          <p:cNvSpPr/>
          <p:nvPr/>
        </p:nvSpPr>
        <p:spPr>
          <a:xfrm>
            <a:off x="3309530" y="1262720"/>
            <a:ext cx="2531400" cy="2508000"/>
          </a:xfrm>
          <a:prstGeom prst="ellipse">
            <a:avLst/>
          </a:prstGeom>
          <a:solidFill>
            <a:schemeClr val="lt1">
              <a:alpha val="8941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00" name="Google Shape;900;p59"/>
          <p:cNvGrpSpPr/>
          <p:nvPr/>
        </p:nvGrpSpPr>
        <p:grpSpPr>
          <a:xfrm>
            <a:off x="2920645" y="2276451"/>
            <a:ext cx="3247664" cy="633413"/>
            <a:chOff x="4010593" y="2092390"/>
            <a:chExt cx="4491928" cy="846922"/>
          </a:xfrm>
        </p:grpSpPr>
        <p:sp>
          <p:nvSpPr>
            <p:cNvPr id="901" name="Google Shape;901;p59"/>
            <p:cNvSpPr txBox="1"/>
            <p:nvPr/>
          </p:nvSpPr>
          <p:spPr>
            <a:xfrm>
              <a:off x="4010593" y="2092390"/>
              <a:ext cx="4403400" cy="8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ko" sz="3600" u="none" cap="none" strike="noStrike">
                  <a:solidFill>
                    <a:srgbClr val="D0CECE"/>
                  </a:solidFill>
                  <a:latin typeface="Arial"/>
                  <a:ea typeface="Arial"/>
                  <a:cs typeface="Arial"/>
                  <a:sym typeface="Arial"/>
                </a:rPr>
                <a:t>설계</a:t>
              </a:r>
              <a:endParaRPr b="1" i="0" sz="36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59"/>
            <p:cNvSpPr txBox="1"/>
            <p:nvPr/>
          </p:nvSpPr>
          <p:spPr>
            <a:xfrm>
              <a:off x="4099121" y="2105912"/>
              <a:ext cx="4403400" cy="8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ko" sz="36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설계</a:t>
              </a:r>
              <a:endParaRPr b="1" i="0" sz="3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60"/>
          <p:cNvSpPr txBox="1"/>
          <p:nvPr/>
        </p:nvSpPr>
        <p:spPr>
          <a:xfrm>
            <a:off x="227607" y="62561"/>
            <a:ext cx="56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 sz="3000">
                <a:solidFill>
                  <a:srgbClr val="D0CECE"/>
                </a:solidFill>
              </a:rPr>
              <a:t>4</a:t>
            </a:r>
            <a:endParaRPr b="1" i="0" sz="30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60"/>
          <p:cNvSpPr txBox="1"/>
          <p:nvPr/>
        </p:nvSpPr>
        <p:spPr>
          <a:xfrm>
            <a:off x="185791" y="20261"/>
            <a:ext cx="56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 sz="3000">
                <a:solidFill>
                  <a:srgbClr val="0070C0"/>
                </a:solidFill>
              </a:rPr>
              <a:t>4</a:t>
            </a:r>
            <a:endParaRPr b="1" i="0" sz="30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60"/>
          <p:cNvSpPr txBox="1"/>
          <p:nvPr/>
        </p:nvSpPr>
        <p:spPr>
          <a:xfrm>
            <a:off x="967314" y="178042"/>
            <a:ext cx="3629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권한 구분</a:t>
            </a:r>
            <a:endParaRPr b="0" i="0" sz="15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0" name="Google Shape;910;p60"/>
          <p:cNvSpPr/>
          <p:nvPr/>
        </p:nvSpPr>
        <p:spPr>
          <a:xfrm>
            <a:off x="-12463" y="517438"/>
            <a:ext cx="4584300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1" name="Google Shape;911;p60"/>
          <p:cNvSpPr/>
          <p:nvPr/>
        </p:nvSpPr>
        <p:spPr>
          <a:xfrm>
            <a:off x="4572001" y="517439"/>
            <a:ext cx="4572000" cy="675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12" name="Google Shape;912;p60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7802771" y="3250"/>
            <a:ext cx="1341230" cy="514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3" name="Google Shape;913;p60"/>
          <p:cNvGrpSpPr/>
          <p:nvPr/>
        </p:nvGrpSpPr>
        <p:grpSpPr>
          <a:xfrm>
            <a:off x="911000" y="1397850"/>
            <a:ext cx="1962000" cy="2818500"/>
            <a:chOff x="834800" y="1397850"/>
            <a:chExt cx="1962000" cy="2818500"/>
          </a:xfrm>
        </p:grpSpPr>
        <p:sp>
          <p:nvSpPr>
            <p:cNvPr id="914" name="Google Shape;914;p60"/>
            <p:cNvSpPr/>
            <p:nvPr/>
          </p:nvSpPr>
          <p:spPr>
            <a:xfrm>
              <a:off x="860600" y="1397850"/>
              <a:ext cx="1910400" cy="2818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60"/>
            <p:cNvSpPr/>
            <p:nvPr/>
          </p:nvSpPr>
          <p:spPr>
            <a:xfrm>
              <a:off x="1014950" y="1611450"/>
              <a:ext cx="1601700" cy="1036200"/>
            </a:xfrm>
            <a:prstGeom prst="ellipse">
              <a:avLst/>
            </a:prstGeom>
            <a:solidFill>
              <a:srgbClr val="BDD7EE">
                <a:alpha val="56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16" name="Google Shape;916;p6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26419" y="1519795"/>
              <a:ext cx="978762" cy="1097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7" name="Google Shape;917;p60"/>
            <p:cNvSpPr txBox="1"/>
            <p:nvPr/>
          </p:nvSpPr>
          <p:spPr>
            <a:xfrm>
              <a:off x="1326407" y="2256285"/>
              <a:ext cx="9789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5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관리자</a:t>
              </a:r>
              <a:endParaRPr b="1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918" name="Google Shape;918;p60"/>
            <p:cNvCxnSpPr/>
            <p:nvPr/>
          </p:nvCxnSpPr>
          <p:spPr>
            <a:xfrm>
              <a:off x="1081850" y="2876550"/>
              <a:ext cx="1467900" cy="0"/>
            </a:xfrm>
            <a:prstGeom prst="straightConnector1">
              <a:avLst/>
            </a:prstGeom>
            <a:noFill/>
            <a:ln cap="flat" cmpd="sng" w="38100">
              <a:solidFill>
                <a:srgbClr val="0B539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19" name="Google Shape;919;p60"/>
            <p:cNvSpPr txBox="1"/>
            <p:nvPr/>
          </p:nvSpPr>
          <p:spPr>
            <a:xfrm>
              <a:off x="834800" y="3257550"/>
              <a:ext cx="1962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ko" sz="1200">
                  <a:latin typeface="Malgun Gothic"/>
                  <a:ea typeface="Malgun Gothic"/>
                  <a:cs typeface="Malgun Gothic"/>
                  <a:sym typeface="Malgun Gothic"/>
                </a:rPr>
                <a:t>대출 상품 관리</a:t>
              </a:r>
              <a:endParaRPr b="1"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20" name="Google Shape;920;p60"/>
          <p:cNvGrpSpPr/>
          <p:nvPr/>
        </p:nvGrpSpPr>
        <p:grpSpPr>
          <a:xfrm>
            <a:off x="3591000" y="1397850"/>
            <a:ext cx="1962000" cy="2818500"/>
            <a:chOff x="3591000" y="1397850"/>
            <a:chExt cx="1962000" cy="2818500"/>
          </a:xfrm>
        </p:grpSpPr>
        <p:sp>
          <p:nvSpPr>
            <p:cNvPr id="921" name="Google Shape;921;p60"/>
            <p:cNvSpPr/>
            <p:nvPr/>
          </p:nvSpPr>
          <p:spPr>
            <a:xfrm>
              <a:off x="3616800" y="1397850"/>
              <a:ext cx="1910400" cy="2818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rgbClr val="8E7C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22" name="Google Shape;922;p60"/>
            <p:cNvCxnSpPr/>
            <p:nvPr/>
          </p:nvCxnSpPr>
          <p:spPr>
            <a:xfrm>
              <a:off x="3838050" y="2876550"/>
              <a:ext cx="1467900" cy="0"/>
            </a:xfrm>
            <a:prstGeom prst="straightConnector1">
              <a:avLst/>
            </a:prstGeom>
            <a:noFill/>
            <a:ln cap="flat" cmpd="sng" w="38100">
              <a:solidFill>
                <a:srgbClr val="351C7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23" name="Google Shape;923;p60"/>
            <p:cNvSpPr txBox="1"/>
            <p:nvPr/>
          </p:nvSpPr>
          <p:spPr>
            <a:xfrm>
              <a:off x="3591000" y="3257550"/>
              <a:ext cx="1962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latin typeface="Malgun Gothic"/>
                  <a:ea typeface="Malgun Gothic"/>
                  <a:cs typeface="Malgun Gothic"/>
                  <a:sym typeface="Malgun Gothic"/>
                </a:rPr>
                <a:t>대출 상품 주문</a:t>
              </a:r>
              <a:endParaRPr b="1"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4" name="Google Shape;924;p60"/>
            <p:cNvSpPr/>
            <p:nvPr/>
          </p:nvSpPr>
          <p:spPr>
            <a:xfrm>
              <a:off x="3771150" y="1611450"/>
              <a:ext cx="1601700" cy="1036200"/>
            </a:xfrm>
            <a:prstGeom prst="ellipse">
              <a:avLst/>
            </a:pr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5" name="Google Shape;925;p60"/>
            <p:cNvGrpSpPr/>
            <p:nvPr/>
          </p:nvGrpSpPr>
          <p:grpSpPr>
            <a:xfrm>
              <a:off x="4082607" y="1519795"/>
              <a:ext cx="978785" cy="1151975"/>
              <a:chOff x="1051510" y="2297768"/>
              <a:chExt cx="1281300" cy="1508019"/>
            </a:xfrm>
          </p:grpSpPr>
          <p:pic>
            <p:nvPicPr>
              <p:cNvPr id="926" name="Google Shape;926;p6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051510" y="2297768"/>
                <a:ext cx="1281271" cy="14372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27" name="Google Shape;927;p60"/>
              <p:cNvSpPr txBox="1"/>
              <p:nvPr/>
            </p:nvSpPr>
            <p:spPr>
              <a:xfrm>
                <a:off x="1051510" y="3261887"/>
                <a:ext cx="1281300" cy="54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5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고객</a:t>
                </a:r>
                <a:endParaRPr b="1" sz="15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928" name="Google Shape;928;p60"/>
          <p:cNvGrpSpPr/>
          <p:nvPr/>
        </p:nvGrpSpPr>
        <p:grpSpPr>
          <a:xfrm>
            <a:off x="6245000" y="1397850"/>
            <a:ext cx="1962000" cy="2818500"/>
            <a:chOff x="6473600" y="1397850"/>
            <a:chExt cx="1962000" cy="2818500"/>
          </a:xfrm>
        </p:grpSpPr>
        <p:sp>
          <p:nvSpPr>
            <p:cNvPr id="929" name="Google Shape;929;p60"/>
            <p:cNvSpPr/>
            <p:nvPr/>
          </p:nvSpPr>
          <p:spPr>
            <a:xfrm>
              <a:off x="6499400" y="1397850"/>
              <a:ext cx="1910400" cy="2818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rgbClr val="C27B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30" name="Google Shape;930;p60"/>
            <p:cNvCxnSpPr/>
            <p:nvPr/>
          </p:nvCxnSpPr>
          <p:spPr>
            <a:xfrm>
              <a:off x="6720650" y="2876550"/>
              <a:ext cx="1467900" cy="0"/>
            </a:xfrm>
            <a:prstGeom prst="straightConnector1">
              <a:avLst/>
            </a:prstGeom>
            <a:noFill/>
            <a:ln cap="flat" cmpd="sng" w="38100">
              <a:solidFill>
                <a:srgbClr val="741B4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31" name="Google Shape;931;p60"/>
            <p:cNvSpPr txBox="1"/>
            <p:nvPr/>
          </p:nvSpPr>
          <p:spPr>
            <a:xfrm>
              <a:off x="6473600" y="3257550"/>
              <a:ext cx="1962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ko" sz="1200">
                  <a:latin typeface="Malgun Gothic"/>
                  <a:ea typeface="Malgun Gothic"/>
                  <a:cs typeface="Malgun Gothic"/>
                  <a:sym typeface="Malgun Gothic"/>
                </a:rPr>
                <a:t>대출 주문 관리</a:t>
              </a:r>
              <a:endParaRPr b="1"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2" name="Google Shape;932;p60"/>
            <p:cNvSpPr/>
            <p:nvPr/>
          </p:nvSpPr>
          <p:spPr>
            <a:xfrm>
              <a:off x="6653750" y="1611450"/>
              <a:ext cx="1601700" cy="1036200"/>
            </a:xfrm>
            <a:prstGeom prst="ellipse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3" name="Google Shape;933;p60"/>
            <p:cNvGrpSpPr/>
            <p:nvPr/>
          </p:nvGrpSpPr>
          <p:grpSpPr>
            <a:xfrm>
              <a:off x="6965207" y="1519795"/>
              <a:ext cx="978785" cy="1151975"/>
              <a:chOff x="1051510" y="2297768"/>
              <a:chExt cx="1281300" cy="1508019"/>
            </a:xfrm>
          </p:grpSpPr>
          <p:pic>
            <p:nvPicPr>
              <p:cNvPr id="934" name="Google Shape;934;p6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051510" y="2297768"/>
                <a:ext cx="1281271" cy="14372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35" name="Google Shape;935;p60"/>
              <p:cNvSpPr txBox="1"/>
              <p:nvPr/>
            </p:nvSpPr>
            <p:spPr>
              <a:xfrm>
                <a:off x="1051510" y="3261887"/>
                <a:ext cx="1281300" cy="54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5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승인자</a:t>
                </a:r>
                <a:endParaRPr b="1" sz="15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1"/>
          <p:cNvSpPr txBox="1"/>
          <p:nvPr/>
        </p:nvSpPr>
        <p:spPr>
          <a:xfrm>
            <a:off x="967314" y="178042"/>
            <a:ext cx="3629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관리 (관리자)</a:t>
            </a:r>
            <a:endParaRPr b="0" i="0" sz="15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1" name="Google Shape;941;p61"/>
          <p:cNvSpPr/>
          <p:nvPr/>
        </p:nvSpPr>
        <p:spPr>
          <a:xfrm>
            <a:off x="-12463" y="517438"/>
            <a:ext cx="4584300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2" name="Google Shape;942;p61"/>
          <p:cNvSpPr/>
          <p:nvPr/>
        </p:nvSpPr>
        <p:spPr>
          <a:xfrm>
            <a:off x="4572001" y="517439"/>
            <a:ext cx="4572000" cy="675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43" name="Google Shape;943;p61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7802771" y="3250"/>
            <a:ext cx="1341230" cy="5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p61"/>
          <p:cNvSpPr txBox="1"/>
          <p:nvPr/>
        </p:nvSpPr>
        <p:spPr>
          <a:xfrm>
            <a:off x="2214676" y="2851506"/>
            <a:ext cx="1947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2C4E8C"/>
                </a:solidFill>
              </a:rPr>
              <a:t>대출 상품</a:t>
            </a:r>
            <a:endParaRPr b="1" sz="1600">
              <a:solidFill>
                <a:srgbClr val="2C4E8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2C4E8C"/>
                </a:solidFill>
              </a:rPr>
              <a:t>관리</a:t>
            </a:r>
            <a:r>
              <a:rPr b="1" lang="ko" sz="1600">
                <a:solidFill>
                  <a:srgbClr val="2C4E8C"/>
                </a:solidFill>
              </a:rPr>
              <a:t> </a:t>
            </a:r>
            <a:r>
              <a:rPr b="1" lang="ko" sz="1600">
                <a:solidFill>
                  <a:srgbClr val="2C4E8C"/>
                </a:solidFill>
              </a:rPr>
              <a:t>선택</a:t>
            </a:r>
            <a:endParaRPr b="1" sz="1600">
              <a:solidFill>
                <a:srgbClr val="2C4E8C"/>
              </a:solidFill>
            </a:endParaRPr>
          </a:p>
        </p:txBody>
      </p:sp>
      <p:sp>
        <p:nvSpPr>
          <p:cNvPr id="945" name="Google Shape;945;p61"/>
          <p:cNvSpPr txBox="1"/>
          <p:nvPr/>
        </p:nvSpPr>
        <p:spPr>
          <a:xfrm>
            <a:off x="6102718" y="2089510"/>
            <a:ext cx="190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2C4E8C"/>
                </a:solidFill>
              </a:rPr>
              <a:t>대출 상품 등록</a:t>
            </a:r>
            <a:endParaRPr b="1" sz="1600">
              <a:solidFill>
                <a:srgbClr val="2C4E8C"/>
              </a:solidFill>
            </a:endParaRPr>
          </a:p>
        </p:txBody>
      </p:sp>
      <p:sp>
        <p:nvSpPr>
          <p:cNvPr id="946" name="Google Shape;946;p61"/>
          <p:cNvSpPr txBox="1"/>
          <p:nvPr/>
        </p:nvSpPr>
        <p:spPr>
          <a:xfrm>
            <a:off x="6205589" y="3689703"/>
            <a:ext cx="1593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2C4E8C"/>
                </a:solidFill>
              </a:rPr>
              <a:t>대출 상품</a:t>
            </a:r>
            <a:endParaRPr b="1" sz="1600">
              <a:solidFill>
                <a:srgbClr val="2C4E8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2C4E8C"/>
                </a:solidFill>
              </a:rPr>
              <a:t>수정 / 삭제</a:t>
            </a:r>
            <a:endParaRPr b="1" sz="1600">
              <a:solidFill>
                <a:srgbClr val="2C4E8C"/>
              </a:solidFill>
            </a:endParaRPr>
          </a:p>
        </p:txBody>
      </p:sp>
      <p:grpSp>
        <p:nvGrpSpPr>
          <p:cNvPr id="947" name="Google Shape;947;p61"/>
          <p:cNvGrpSpPr/>
          <p:nvPr/>
        </p:nvGrpSpPr>
        <p:grpSpPr>
          <a:xfrm>
            <a:off x="418350" y="2281795"/>
            <a:ext cx="1601700" cy="1151975"/>
            <a:chOff x="3771150" y="1519795"/>
            <a:chExt cx="1601700" cy="1151975"/>
          </a:xfrm>
        </p:grpSpPr>
        <p:sp>
          <p:nvSpPr>
            <p:cNvPr id="948" name="Google Shape;948;p61"/>
            <p:cNvSpPr/>
            <p:nvPr/>
          </p:nvSpPr>
          <p:spPr>
            <a:xfrm>
              <a:off x="3771150" y="1611450"/>
              <a:ext cx="1601700" cy="1036200"/>
            </a:xfrm>
            <a:prstGeom prst="ellipse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9" name="Google Shape;949;p61"/>
            <p:cNvGrpSpPr/>
            <p:nvPr/>
          </p:nvGrpSpPr>
          <p:grpSpPr>
            <a:xfrm>
              <a:off x="4082607" y="1519795"/>
              <a:ext cx="978785" cy="1151975"/>
              <a:chOff x="1051510" y="2297768"/>
              <a:chExt cx="1281300" cy="1508019"/>
            </a:xfrm>
          </p:grpSpPr>
          <p:pic>
            <p:nvPicPr>
              <p:cNvPr id="950" name="Google Shape;950;p6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051510" y="2297768"/>
                <a:ext cx="1281271" cy="14372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51" name="Google Shape;951;p61"/>
              <p:cNvSpPr txBox="1"/>
              <p:nvPr/>
            </p:nvSpPr>
            <p:spPr>
              <a:xfrm>
                <a:off x="1051510" y="3261887"/>
                <a:ext cx="1281300" cy="54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5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관리자</a:t>
                </a:r>
                <a:endParaRPr b="1" sz="15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cxnSp>
        <p:nvCxnSpPr>
          <p:cNvPr id="952" name="Google Shape;952;p61"/>
          <p:cNvCxnSpPr/>
          <p:nvPr/>
        </p:nvCxnSpPr>
        <p:spPr>
          <a:xfrm>
            <a:off x="3272061" y="2740850"/>
            <a:ext cx="1942500" cy="7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953" name="Google Shape;953;p61"/>
          <p:cNvCxnSpPr/>
          <p:nvPr/>
        </p:nvCxnSpPr>
        <p:spPr>
          <a:xfrm flipH="1" rot="10800000">
            <a:off x="5135475" y="1917925"/>
            <a:ext cx="1861500" cy="874500"/>
          </a:xfrm>
          <a:prstGeom prst="bentConnector3">
            <a:avLst>
              <a:gd fmla="val -431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54" name="Google Shape;954;p61"/>
          <p:cNvCxnSpPr/>
          <p:nvPr/>
        </p:nvCxnSpPr>
        <p:spPr>
          <a:xfrm>
            <a:off x="5151525" y="2744275"/>
            <a:ext cx="1845600" cy="782400"/>
          </a:xfrm>
          <a:prstGeom prst="bentConnector3">
            <a:avLst>
              <a:gd fmla="val -1739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55" name="Google Shape;955;p61"/>
          <p:cNvSpPr txBox="1"/>
          <p:nvPr/>
        </p:nvSpPr>
        <p:spPr>
          <a:xfrm>
            <a:off x="227607" y="62561"/>
            <a:ext cx="56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 sz="3000">
                <a:solidFill>
                  <a:srgbClr val="D0CECE"/>
                </a:solidFill>
              </a:rPr>
              <a:t>4</a:t>
            </a:r>
            <a:endParaRPr b="1" i="0" sz="30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61"/>
          <p:cNvSpPr txBox="1"/>
          <p:nvPr/>
        </p:nvSpPr>
        <p:spPr>
          <a:xfrm>
            <a:off x="185791" y="20261"/>
            <a:ext cx="56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 sz="3000">
                <a:solidFill>
                  <a:srgbClr val="0070C0"/>
                </a:solidFill>
              </a:rPr>
              <a:t>4</a:t>
            </a:r>
            <a:endParaRPr b="1" i="0" sz="30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62"/>
          <p:cNvSpPr txBox="1"/>
          <p:nvPr/>
        </p:nvSpPr>
        <p:spPr>
          <a:xfrm>
            <a:off x="967314" y="178042"/>
            <a:ext cx="3629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대출 신청 (고객)</a:t>
            </a:r>
            <a:endParaRPr b="0" i="0" sz="15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2" name="Google Shape;962;p62"/>
          <p:cNvSpPr/>
          <p:nvPr/>
        </p:nvSpPr>
        <p:spPr>
          <a:xfrm>
            <a:off x="-12463" y="517438"/>
            <a:ext cx="4584300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3" name="Google Shape;963;p62"/>
          <p:cNvSpPr/>
          <p:nvPr/>
        </p:nvSpPr>
        <p:spPr>
          <a:xfrm>
            <a:off x="4572001" y="517439"/>
            <a:ext cx="4572000" cy="675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64" name="Google Shape;964;p62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7802771" y="3250"/>
            <a:ext cx="1341230" cy="5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Google Shape;965;p62"/>
          <p:cNvSpPr txBox="1"/>
          <p:nvPr/>
        </p:nvSpPr>
        <p:spPr>
          <a:xfrm>
            <a:off x="4151692" y="2013300"/>
            <a:ext cx="1907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2C4E8C"/>
                </a:solidFill>
              </a:rPr>
              <a:t>대출 상품 신청</a:t>
            </a:r>
            <a:endParaRPr b="1" sz="1600">
              <a:solidFill>
                <a:srgbClr val="2C4E8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2C4E8C"/>
                </a:solidFill>
              </a:rPr>
              <a:t>양식 작성</a:t>
            </a:r>
            <a:endParaRPr b="1" sz="1600">
              <a:solidFill>
                <a:srgbClr val="2C4E8C"/>
              </a:solidFill>
            </a:endParaRPr>
          </a:p>
        </p:txBody>
      </p:sp>
      <p:cxnSp>
        <p:nvCxnSpPr>
          <p:cNvPr id="966" name="Google Shape;966;p62"/>
          <p:cNvCxnSpPr/>
          <p:nvPr/>
        </p:nvCxnSpPr>
        <p:spPr>
          <a:xfrm>
            <a:off x="2907785" y="1902643"/>
            <a:ext cx="2274600" cy="7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967" name="Google Shape;967;p62"/>
          <p:cNvCxnSpPr/>
          <p:nvPr/>
        </p:nvCxnSpPr>
        <p:spPr>
          <a:xfrm>
            <a:off x="4433195" y="1909523"/>
            <a:ext cx="2674200" cy="7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68" name="Google Shape;968;p62"/>
          <p:cNvSpPr txBox="1"/>
          <p:nvPr/>
        </p:nvSpPr>
        <p:spPr>
          <a:xfrm>
            <a:off x="2046176" y="2013299"/>
            <a:ext cx="180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2C4E8C"/>
                </a:solidFill>
              </a:rPr>
              <a:t>대출 상품 선택</a:t>
            </a:r>
            <a:endParaRPr b="1" sz="1600">
              <a:solidFill>
                <a:srgbClr val="2C4E8C"/>
              </a:solidFill>
            </a:endParaRPr>
          </a:p>
        </p:txBody>
      </p:sp>
      <p:sp>
        <p:nvSpPr>
          <p:cNvPr id="969" name="Google Shape;969;p62"/>
          <p:cNvSpPr txBox="1"/>
          <p:nvPr/>
        </p:nvSpPr>
        <p:spPr>
          <a:xfrm>
            <a:off x="5996289" y="2013309"/>
            <a:ext cx="212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2C4E8C"/>
                </a:solidFill>
              </a:rPr>
              <a:t>신청정보 확인</a:t>
            </a:r>
            <a:endParaRPr b="1" sz="1600">
              <a:solidFill>
                <a:srgbClr val="2C4E8C"/>
              </a:solidFill>
            </a:endParaRPr>
          </a:p>
        </p:txBody>
      </p:sp>
      <p:cxnSp>
        <p:nvCxnSpPr>
          <p:cNvPr id="970" name="Google Shape;970;p62"/>
          <p:cNvCxnSpPr/>
          <p:nvPr/>
        </p:nvCxnSpPr>
        <p:spPr>
          <a:xfrm>
            <a:off x="2907800" y="3575295"/>
            <a:ext cx="41931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971" name="Google Shape;971;p62"/>
          <p:cNvSpPr txBox="1"/>
          <p:nvPr/>
        </p:nvSpPr>
        <p:spPr>
          <a:xfrm>
            <a:off x="2046176" y="3689700"/>
            <a:ext cx="1806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2C4E8C"/>
                </a:solidFill>
              </a:rPr>
              <a:t>대출 신청 </a:t>
            </a:r>
            <a:endParaRPr b="1" sz="1600">
              <a:solidFill>
                <a:srgbClr val="2C4E8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2C4E8C"/>
                </a:solidFill>
              </a:rPr>
              <a:t>목록 선택</a:t>
            </a:r>
            <a:endParaRPr b="1" sz="1600">
              <a:solidFill>
                <a:srgbClr val="2C4E8C"/>
              </a:solidFill>
            </a:endParaRPr>
          </a:p>
        </p:txBody>
      </p:sp>
      <p:sp>
        <p:nvSpPr>
          <p:cNvPr id="972" name="Google Shape;972;p62"/>
          <p:cNvSpPr txBox="1"/>
          <p:nvPr/>
        </p:nvSpPr>
        <p:spPr>
          <a:xfrm>
            <a:off x="5996289" y="3689700"/>
            <a:ext cx="212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2C4E8C"/>
                </a:solidFill>
              </a:rPr>
              <a:t>신청내역 확인</a:t>
            </a:r>
            <a:endParaRPr b="1" sz="1600">
              <a:solidFill>
                <a:srgbClr val="2C4E8C"/>
              </a:solidFill>
            </a:endParaRPr>
          </a:p>
        </p:txBody>
      </p:sp>
      <p:grpSp>
        <p:nvGrpSpPr>
          <p:cNvPr id="973" name="Google Shape;973;p62"/>
          <p:cNvGrpSpPr/>
          <p:nvPr/>
        </p:nvGrpSpPr>
        <p:grpSpPr>
          <a:xfrm>
            <a:off x="418350" y="2281795"/>
            <a:ext cx="1601700" cy="1151975"/>
            <a:chOff x="3771150" y="1519795"/>
            <a:chExt cx="1601700" cy="1151975"/>
          </a:xfrm>
        </p:grpSpPr>
        <p:sp>
          <p:nvSpPr>
            <p:cNvPr id="974" name="Google Shape;974;p62"/>
            <p:cNvSpPr/>
            <p:nvPr/>
          </p:nvSpPr>
          <p:spPr>
            <a:xfrm>
              <a:off x="3771150" y="1611450"/>
              <a:ext cx="1601700" cy="1036200"/>
            </a:xfrm>
            <a:prstGeom prst="ellipse">
              <a:avLst/>
            </a:pr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5" name="Google Shape;975;p62"/>
            <p:cNvGrpSpPr/>
            <p:nvPr/>
          </p:nvGrpSpPr>
          <p:grpSpPr>
            <a:xfrm>
              <a:off x="4082607" y="1519795"/>
              <a:ext cx="978785" cy="1151975"/>
              <a:chOff x="1051510" y="2297768"/>
              <a:chExt cx="1281300" cy="1508019"/>
            </a:xfrm>
          </p:grpSpPr>
          <p:pic>
            <p:nvPicPr>
              <p:cNvPr id="976" name="Google Shape;976;p6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051510" y="2297768"/>
                <a:ext cx="1281271" cy="14372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77" name="Google Shape;977;p62"/>
              <p:cNvSpPr txBox="1"/>
              <p:nvPr/>
            </p:nvSpPr>
            <p:spPr>
              <a:xfrm>
                <a:off x="1051510" y="3261887"/>
                <a:ext cx="1281300" cy="54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5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고객</a:t>
                </a:r>
                <a:endParaRPr b="1" sz="15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978" name="Google Shape;978;p62"/>
          <p:cNvSpPr txBox="1"/>
          <p:nvPr/>
        </p:nvSpPr>
        <p:spPr>
          <a:xfrm>
            <a:off x="227607" y="62561"/>
            <a:ext cx="56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 sz="3000">
                <a:solidFill>
                  <a:srgbClr val="D0CECE"/>
                </a:solidFill>
              </a:rPr>
              <a:t>4</a:t>
            </a:r>
            <a:endParaRPr b="1" i="0" sz="30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62"/>
          <p:cNvSpPr txBox="1"/>
          <p:nvPr/>
        </p:nvSpPr>
        <p:spPr>
          <a:xfrm>
            <a:off x="185791" y="20261"/>
            <a:ext cx="56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 sz="3000">
                <a:solidFill>
                  <a:srgbClr val="0070C0"/>
                </a:solidFill>
              </a:rPr>
              <a:t>4</a:t>
            </a:r>
            <a:endParaRPr b="1" i="0" sz="30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63"/>
          <p:cNvSpPr txBox="1"/>
          <p:nvPr/>
        </p:nvSpPr>
        <p:spPr>
          <a:xfrm>
            <a:off x="967314" y="178042"/>
            <a:ext cx="3629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관리 (승인자)</a:t>
            </a:r>
            <a:endParaRPr b="0" i="0" sz="15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5" name="Google Shape;985;p63"/>
          <p:cNvSpPr/>
          <p:nvPr/>
        </p:nvSpPr>
        <p:spPr>
          <a:xfrm>
            <a:off x="-12463" y="517438"/>
            <a:ext cx="4584300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6" name="Google Shape;986;p63"/>
          <p:cNvSpPr/>
          <p:nvPr/>
        </p:nvSpPr>
        <p:spPr>
          <a:xfrm>
            <a:off x="4572001" y="517439"/>
            <a:ext cx="4572000" cy="675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87" name="Google Shape;987;p63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7802771" y="3250"/>
            <a:ext cx="1341230" cy="5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988" name="Google Shape;988;p63"/>
          <p:cNvSpPr txBox="1"/>
          <p:nvPr/>
        </p:nvSpPr>
        <p:spPr>
          <a:xfrm>
            <a:off x="4456492" y="2775300"/>
            <a:ext cx="1907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2C4E8C"/>
                </a:solidFill>
              </a:rPr>
              <a:t>대출 신청</a:t>
            </a:r>
            <a:endParaRPr b="1" sz="1600">
              <a:solidFill>
                <a:srgbClr val="2C4E8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2C4E8C"/>
                </a:solidFill>
              </a:rPr>
              <a:t>내역 선택</a:t>
            </a:r>
            <a:endParaRPr b="1" sz="1600">
              <a:solidFill>
                <a:srgbClr val="2C4E8C"/>
              </a:solidFill>
            </a:endParaRPr>
          </a:p>
        </p:txBody>
      </p:sp>
      <p:grpSp>
        <p:nvGrpSpPr>
          <p:cNvPr id="989" name="Google Shape;989;p63"/>
          <p:cNvGrpSpPr/>
          <p:nvPr/>
        </p:nvGrpSpPr>
        <p:grpSpPr>
          <a:xfrm flipH="1" rot="10800000">
            <a:off x="3384226" y="2564356"/>
            <a:ext cx="4129543" cy="14788"/>
            <a:chOff x="1011234" y="4272732"/>
            <a:chExt cx="6185655" cy="18487"/>
          </a:xfrm>
        </p:grpSpPr>
        <p:cxnSp>
          <p:nvCxnSpPr>
            <p:cNvPr id="990" name="Google Shape;990;p63"/>
            <p:cNvCxnSpPr/>
            <p:nvPr/>
          </p:nvCxnSpPr>
          <p:spPr>
            <a:xfrm flipH="1" rot="10800000">
              <a:off x="1011234" y="4281319"/>
              <a:ext cx="3121800" cy="99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991" name="Google Shape;991;p63"/>
            <p:cNvCxnSpPr/>
            <p:nvPr/>
          </p:nvCxnSpPr>
          <p:spPr>
            <a:xfrm flipH="1" rot="10800000">
              <a:off x="4075089" y="4272732"/>
              <a:ext cx="3121800" cy="99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992" name="Google Shape;992;p63"/>
          <p:cNvSpPr txBox="1"/>
          <p:nvPr/>
        </p:nvSpPr>
        <p:spPr>
          <a:xfrm>
            <a:off x="2511449" y="2775299"/>
            <a:ext cx="183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2C4E8C"/>
                </a:solidFill>
              </a:rPr>
              <a:t>대출 신청</a:t>
            </a:r>
            <a:endParaRPr b="1" sz="1600">
              <a:solidFill>
                <a:srgbClr val="2C4E8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2C4E8C"/>
                </a:solidFill>
              </a:rPr>
              <a:t>목록 선택</a:t>
            </a:r>
            <a:endParaRPr b="1" sz="1600">
              <a:solidFill>
                <a:srgbClr val="2C4E8C"/>
              </a:solidFill>
            </a:endParaRPr>
          </a:p>
        </p:txBody>
      </p:sp>
      <p:sp>
        <p:nvSpPr>
          <p:cNvPr id="993" name="Google Shape;993;p63"/>
          <p:cNvSpPr txBox="1"/>
          <p:nvPr/>
        </p:nvSpPr>
        <p:spPr>
          <a:xfrm>
            <a:off x="6434854" y="2775307"/>
            <a:ext cx="2062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2C4E8C"/>
                </a:solidFill>
              </a:rPr>
              <a:t>승인/반려</a:t>
            </a:r>
            <a:endParaRPr b="1" sz="1600">
              <a:solidFill>
                <a:srgbClr val="2C4E8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2C4E8C"/>
                </a:solidFill>
              </a:rPr>
              <a:t>선택</a:t>
            </a:r>
            <a:endParaRPr b="1" sz="1600">
              <a:solidFill>
                <a:srgbClr val="2C4E8C"/>
              </a:solidFill>
            </a:endParaRPr>
          </a:p>
        </p:txBody>
      </p:sp>
      <p:grpSp>
        <p:nvGrpSpPr>
          <p:cNvPr id="994" name="Google Shape;994;p63"/>
          <p:cNvGrpSpPr/>
          <p:nvPr/>
        </p:nvGrpSpPr>
        <p:grpSpPr>
          <a:xfrm>
            <a:off x="418350" y="2281795"/>
            <a:ext cx="1601700" cy="1151975"/>
            <a:chOff x="3771150" y="1519795"/>
            <a:chExt cx="1601700" cy="1151975"/>
          </a:xfrm>
        </p:grpSpPr>
        <p:sp>
          <p:nvSpPr>
            <p:cNvPr id="995" name="Google Shape;995;p63"/>
            <p:cNvSpPr/>
            <p:nvPr/>
          </p:nvSpPr>
          <p:spPr>
            <a:xfrm>
              <a:off x="3771150" y="1611450"/>
              <a:ext cx="1601700" cy="1036200"/>
            </a:xfrm>
            <a:prstGeom prst="ellipse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6" name="Google Shape;996;p63"/>
            <p:cNvGrpSpPr/>
            <p:nvPr/>
          </p:nvGrpSpPr>
          <p:grpSpPr>
            <a:xfrm>
              <a:off x="4082607" y="1519795"/>
              <a:ext cx="978785" cy="1151975"/>
              <a:chOff x="1051510" y="2297768"/>
              <a:chExt cx="1281300" cy="1508019"/>
            </a:xfrm>
          </p:grpSpPr>
          <p:pic>
            <p:nvPicPr>
              <p:cNvPr id="997" name="Google Shape;997;p6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051510" y="2297768"/>
                <a:ext cx="1281271" cy="14372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98" name="Google Shape;998;p63"/>
              <p:cNvSpPr txBox="1"/>
              <p:nvPr/>
            </p:nvSpPr>
            <p:spPr>
              <a:xfrm>
                <a:off x="1051510" y="3261887"/>
                <a:ext cx="1281300" cy="54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5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승인자</a:t>
                </a:r>
                <a:endParaRPr b="1" sz="15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999" name="Google Shape;999;p63"/>
          <p:cNvSpPr txBox="1"/>
          <p:nvPr/>
        </p:nvSpPr>
        <p:spPr>
          <a:xfrm>
            <a:off x="227607" y="62561"/>
            <a:ext cx="56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 sz="3000">
                <a:solidFill>
                  <a:srgbClr val="D0CECE"/>
                </a:solidFill>
              </a:rPr>
              <a:t>4</a:t>
            </a:r>
            <a:endParaRPr b="1" i="0" sz="30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63"/>
          <p:cNvSpPr txBox="1"/>
          <p:nvPr/>
        </p:nvSpPr>
        <p:spPr>
          <a:xfrm>
            <a:off x="185791" y="20261"/>
            <a:ext cx="56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 sz="3000">
                <a:solidFill>
                  <a:srgbClr val="0070C0"/>
                </a:solidFill>
              </a:rPr>
              <a:t>4</a:t>
            </a:r>
            <a:endParaRPr b="1" i="0" sz="30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64"/>
          <p:cNvSpPr/>
          <p:nvPr/>
        </p:nvSpPr>
        <p:spPr>
          <a:xfrm>
            <a:off x="1380325" y="851075"/>
            <a:ext cx="6711000" cy="34926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CCEDFC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64"/>
          <p:cNvSpPr/>
          <p:nvPr/>
        </p:nvSpPr>
        <p:spPr>
          <a:xfrm>
            <a:off x="162425" y="3528759"/>
            <a:ext cx="814800" cy="81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64"/>
          <p:cNvSpPr/>
          <p:nvPr/>
        </p:nvSpPr>
        <p:spPr>
          <a:xfrm>
            <a:off x="3872100" y="1183000"/>
            <a:ext cx="3946200" cy="299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64"/>
          <p:cNvSpPr txBox="1"/>
          <p:nvPr/>
        </p:nvSpPr>
        <p:spPr>
          <a:xfrm>
            <a:off x="967314" y="178042"/>
            <a:ext cx="3629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구조</a:t>
            </a:r>
            <a:endParaRPr b="0" i="0" sz="15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9" name="Google Shape;1009;p64"/>
          <p:cNvSpPr/>
          <p:nvPr/>
        </p:nvSpPr>
        <p:spPr>
          <a:xfrm>
            <a:off x="-12463" y="517438"/>
            <a:ext cx="4584300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0" name="Google Shape;1010;p64"/>
          <p:cNvSpPr/>
          <p:nvPr/>
        </p:nvSpPr>
        <p:spPr>
          <a:xfrm>
            <a:off x="4572001" y="517439"/>
            <a:ext cx="4572000" cy="675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11" name="Google Shape;1011;p64"/>
          <p:cNvCxnSpPr>
            <a:stCxn id="1012" idx="6"/>
            <a:endCxn id="1013" idx="1"/>
          </p:cNvCxnSpPr>
          <p:nvPr/>
        </p:nvCxnSpPr>
        <p:spPr>
          <a:xfrm flipH="1" rot="10800000">
            <a:off x="967300" y="2683685"/>
            <a:ext cx="13344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14" name="Google Shape;1014;p64"/>
          <p:cNvGrpSpPr/>
          <p:nvPr/>
        </p:nvGrpSpPr>
        <p:grpSpPr>
          <a:xfrm>
            <a:off x="152500" y="2283185"/>
            <a:ext cx="814800" cy="844967"/>
            <a:chOff x="152500" y="2334400"/>
            <a:chExt cx="814800" cy="844967"/>
          </a:xfrm>
        </p:grpSpPr>
        <p:sp>
          <p:nvSpPr>
            <p:cNvPr id="1012" name="Google Shape;1012;p64"/>
            <p:cNvSpPr/>
            <p:nvPr/>
          </p:nvSpPr>
          <p:spPr>
            <a:xfrm>
              <a:off x="152500" y="2334400"/>
              <a:ext cx="814800" cy="814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64"/>
            <p:cNvSpPr txBox="1"/>
            <p:nvPr/>
          </p:nvSpPr>
          <p:spPr>
            <a:xfrm>
              <a:off x="200500" y="2840668"/>
              <a:ext cx="718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016" name="Google Shape;101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475" y="3720845"/>
            <a:ext cx="566700" cy="4452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7" name="Google Shape;1017;p64"/>
          <p:cNvCxnSpPr>
            <a:stCxn id="1018" idx="1"/>
            <a:endCxn id="1006" idx="6"/>
          </p:cNvCxnSpPr>
          <p:nvPr/>
        </p:nvCxnSpPr>
        <p:spPr>
          <a:xfrm flipH="1">
            <a:off x="977175" y="3927825"/>
            <a:ext cx="13245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9" name="Google Shape;1019;p64"/>
          <p:cNvSpPr txBox="1"/>
          <p:nvPr/>
        </p:nvSpPr>
        <p:spPr>
          <a:xfrm>
            <a:off x="3899903" y="1186117"/>
            <a:ext cx="175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Micro Service</a:t>
            </a:r>
            <a:endParaRPr/>
          </a:p>
        </p:txBody>
      </p:sp>
      <p:cxnSp>
        <p:nvCxnSpPr>
          <p:cNvPr id="1020" name="Google Shape;1020;p64"/>
          <p:cNvCxnSpPr>
            <a:stCxn id="1013" idx="3"/>
            <a:endCxn id="1007" idx="1"/>
          </p:cNvCxnSpPr>
          <p:nvPr/>
        </p:nvCxnSpPr>
        <p:spPr>
          <a:xfrm flipH="1" rot="10800000">
            <a:off x="3289275" y="2678241"/>
            <a:ext cx="5829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1" name="Google Shape;1021;p64"/>
          <p:cNvSpPr/>
          <p:nvPr/>
        </p:nvSpPr>
        <p:spPr>
          <a:xfrm>
            <a:off x="8319898" y="1918637"/>
            <a:ext cx="684600" cy="3117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Product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2" name="Google Shape;1022;p64"/>
          <p:cNvSpPr/>
          <p:nvPr/>
        </p:nvSpPr>
        <p:spPr>
          <a:xfrm>
            <a:off x="8319898" y="2654412"/>
            <a:ext cx="684600" cy="3117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Order</a:t>
            </a:r>
            <a:endParaRPr sz="1100"/>
          </a:p>
        </p:txBody>
      </p:sp>
      <p:sp>
        <p:nvSpPr>
          <p:cNvPr id="1023" name="Google Shape;1023;p64"/>
          <p:cNvSpPr/>
          <p:nvPr/>
        </p:nvSpPr>
        <p:spPr>
          <a:xfrm>
            <a:off x="7870850" y="1935750"/>
            <a:ext cx="401700" cy="12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64"/>
          <p:cNvSpPr/>
          <p:nvPr/>
        </p:nvSpPr>
        <p:spPr>
          <a:xfrm>
            <a:off x="7855253" y="2084496"/>
            <a:ext cx="401700" cy="128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64"/>
          <p:cNvSpPr/>
          <p:nvPr/>
        </p:nvSpPr>
        <p:spPr>
          <a:xfrm>
            <a:off x="7870850" y="2671529"/>
            <a:ext cx="401700" cy="12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64"/>
          <p:cNvSpPr/>
          <p:nvPr/>
        </p:nvSpPr>
        <p:spPr>
          <a:xfrm>
            <a:off x="7855253" y="2820275"/>
            <a:ext cx="401700" cy="128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7" name="Google Shape;1027;p64"/>
          <p:cNvGrpSpPr/>
          <p:nvPr/>
        </p:nvGrpSpPr>
        <p:grpSpPr>
          <a:xfrm>
            <a:off x="4485178" y="4498963"/>
            <a:ext cx="2808000" cy="400200"/>
            <a:chOff x="4485178" y="4651363"/>
            <a:chExt cx="2808000" cy="400200"/>
          </a:xfrm>
        </p:grpSpPr>
        <p:sp>
          <p:nvSpPr>
            <p:cNvPr id="1028" name="Google Shape;1028;p64"/>
            <p:cNvSpPr/>
            <p:nvPr/>
          </p:nvSpPr>
          <p:spPr>
            <a:xfrm rot="5400000">
              <a:off x="5706928" y="3447467"/>
              <a:ext cx="364500" cy="2808000"/>
            </a:xfrm>
            <a:prstGeom prst="can">
              <a:avLst>
                <a:gd fmla="val 42930" name="adj"/>
              </a:avLst>
            </a:prstGeom>
            <a:solidFill>
              <a:srgbClr val="EFEFEF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64"/>
            <p:cNvSpPr txBox="1"/>
            <p:nvPr/>
          </p:nvSpPr>
          <p:spPr>
            <a:xfrm>
              <a:off x="5521075" y="4651363"/>
              <a:ext cx="1291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KAFKA</a:t>
              </a:r>
              <a:endParaRPr/>
            </a:p>
          </p:txBody>
        </p:sp>
      </p:grpSp>
      <p:cxnSp>
        <p:nvCxnSpPr>
          <p:cNvPr id="1030" name="Google Shape;1030;p64"/>
          <p:cNvCxnSpPr>
            <a:stCxn id="1018" idx="2"/>
            <a:endCxn id="1013" idx="0"/>
          </p:cNvCxnSpPr>
          <p:nvPr/>
        </p:nvCxnSpPr>
        <p:spPr>
          <a:xfrm rot="10800000">
            <a:off x="2795475" y="2461125"/>
            <a:ext cx="0" cy="16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1" name="Google Shape;1031;p64"/>
          <p:cNvCxnSpPr>
            <a:endCxn id="1028" idx="3"/>
          </p:cNvCxnSpPr>
          <p:nvPr/>
        </p:nvCxnSpPr>
        <p:spPr>
          <a:xfrm flipH="1" rot="-5400000">
            <a:off x="4061278" y="4275167"/>
            <a:ext cx="430500" cy="417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2" name="Google Shape;1032;p64"/>
          <p:cNvCxnSpPr>
            <a:stCxn id="1028" idx="1"/>
          </p:cNvCxnSpPr>
          <p:nvPr/>
        </p:nvCxnSpPr>
        <p:spPr>
          <a:xfrm flipH="1" rot="10800000">
            <a:off x="7293178" y="4297967"/>
            <a:ext cx="294000" cy="401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3" name="Google Shape;1033;p64"/>
          <p:cNvSpPr txBox="1"/>
          <p:nvPr/>
        </p:nvSpPr>
        <p:spPr>
          <a:xfrm>
            <a:off x="9158125" y="4075975"/>
            <a:ext cx="19863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 서비스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Malgun Gothic"/>
              <a:buChar char="●"/>
            </a:pPr>
            <a:r>
              <a:rPr lang="ko" sz="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: 메인화면</a:t>
            </a:r>
            <a:endParaRPr sz="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Malgun Gothic"/>
              <a:buChar char="●"/>
            </a:pPr>
            <a:r>
              <a:rPr lang="ko" sz="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Product : 상품관리</a:t>
            </a:r>
            <a:endParaRPr sz="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Malgun Gothic"/>
              <a:buChar char="●"/>
            </a:pPr>
            <a:r>
              <a:rPr lang="ko" sz="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Order : 대출신청</a:t>
            </a:r>
            <a:endParaRPr sz="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Malgun Gothic"/>
              <a:buChar char="●"/>
            </a:pPr>
            <a:r>
              <a:rPr lang="ko" sz="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Confirm : 대출확인</a:t>
            </a:r>
            <a:endParaRPr sz="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Malgun Gothic"/>
              <a:buChar char="●"/>
            </a:pPr>
            <a:r>
              <a:rPr lang="ko" sz="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Manage : 주문관리</a:t>
            </a:r>
            <a:endParaRPr sz="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Malgun Gothic"/>
              <a:buChar char="●"/>
            </a:pPr>
            <a:r>
              <a:rPr lang="ko" sz="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Apporve : 주문승인</a:t>
            </a:r>
            <a:endParaRPr sz="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Malgun Gothic"/>
              <a:buChar char="●"/>
            </a:pPr>
            <a:r>
              <a:rPr lang="ko" sz="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Error-Fallback: 에러처리</a:t>
            </a:r>
            <a:endParaRPr sz="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grpSp>
        <p:nvGrpSpPr>
          <p:cNvPr id="1034" name="Google Shape;1034;p64"/>
          <p:cNvGrpSpPr/>
          <p:nvPr/>
        </p:nvGrpSpPr>
        <p:grpSpPr>
          <a:xfrm>
            <a:off x="5542975" y="1542858"/>
            <a:ext cx="2131923" cy="1080000"/>
            <a:chOff x="4095175" y="1561500"/>
            <a:chExt cx="2131923" cy="1080000"/>
          </a:xfrm>
        </p:grpSpPr>
        <p:sp>
          <p:nvSpPr>
            <p:cNvPr id="1035" name="Google Shape;1035;p64"/>
            <p:cNvSpPr/>
            <p:nvPr/>
          </p:nvSpPr>
          <p:spPr>
            <a:xfrm>
              <a:off x="4095175" y="1561500"/>
              <a:ext cx="1942800" cy="1080000"/>
            </a:xfrm>
            <a:prstGeom prst="roundRect">
              <a:avLst>
                <a:gd fmla="val 16667" name="adj"/>
              </a:avLst>
            </a:prstGeom>
            <a:solidFill>
              <a:srgbClr val="BDD7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64"/>
            <p:cNvSpPr/>
            <p:nvPr/>
          </p:nvSpPr>
          <p:spPr>
            <a:xfrm rot="5396817">
              <a:off x="4212254" y="1749501"/>
              <a:ext cx="648000" cy="5847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64"/>
            <p:cNvSpPr/>
            <p:nvPr/>
          </p:nvSpPr>
          <p:spPr>
            <a:xfrm rot="5398451">
              <a:off x="5247216" y="1749501"/>
              <a:ext cx="665700" cy="5847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64"/>
            <p:cNvSpPr txBox="1"/>
            <p:nvPr/>
          </p:nvSpPr>
          <p:spPr>
            <a:xfrm>
              <a:off x="4794862" y="1563017"/>
              <a:ext cx="547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chemeClr val="dk1"/>
                  </a:solidFill>
                </a:rPr>
                <a:t>고객</a:t>
              </a:r>
              <a:endParaRPr/>
            </a:p>
          </p:txBody>
        </p:sp>
        <p:sp>
          <p:nvSpPr>
            <p:cNvPr id="1039" name="Google Shape;1039;p64"/>
            <p:cNvSpPr txBox="1"/>
            <p:nvPr/>
          </p:nvSpPr>
          <p:spPr>
            <a:xfrm>
              <a:off x="4237117" y="1742508"/>
              <a:ext cx="5847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latin typeface="Malgun Gothic"/>
                  <a:ea typeface="Malgun Gothic"/>
                  <a:cs typeface="Malgun Gothic"/>
                  <a:sym typeface="Malgun Gothic"/>
                </a:rPr>
                <a:t>ORDER</a:t>
              </a: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0" name="Google Shape;1040;p64"/>
            <p:cNvSpPr txBox="1"/>
            <p:nvPr/>
          </p:nvSpPr>
          <p:spPr>
            <a:xfrm>
              <a:off x="5292466" y="1742508"/>
              <a:ext cx="5847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latin typeface="Malgun Gothic"/>
                  <a:ea typeface="Malgun Gothic"/>
                  <a:cs typeface="Malgun Gothic"/>
                  <a:sym typeface="Malgun Gothic"/>
                </a:rPr>
                <a:t>CONFIRM</a:t>
              </a: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1" name="Google Shape;1041;p64"/>
            <p:cNvSpPr txBox="1"/>
            <p:nvPr/>
          </p:nvSpPr>
          <p:spPr>
            <a:xfrm>
              <a:off x="4252621" y="2330100"/>
              <a:ext cx="927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latin typeface="Malgun Gothic"/>
                  <a:ea typeface="Malgun Gothic"/>
                  <a:cs typeface="Malgun Gothic"/>
                  <a:sym typeface="Malgun Gothic"/>
                </a:rPr>
                <a:t>PORT : 8002</a:t>
              </a:r>
              <a:endParaRPr b="1" sz="6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2" name="Google Shape;1042;p64"/>
            <p:cNvSpPr txBox="1"/>
            <p:nvPr/>
          </p:nvSpPr>
          <p:spPr>
            <a:xfrm>
              <a:off x="5299798" y="2330100"/>
              <a:ext cx="927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latin typeface="Malgun Gothic"/>
                  <a:ea typeface="Malgun Gothic"/>
                  <a:cs typeface="Malgun Gothic"/>
                  <a:sym typeface="Malgun Gothic"/>
                </a:rPr>
                <a:t>PORT : 8003</a:t>
              </a:r>
              <a:endParaRPr b="1" sz="6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43" name="Google Shape;1043;p64"/>
          <p:cNvGrpSpPr/>
          <p:nvPr/>
        </p:nvGrpSpPr>
        <p:grpSpPr>
          <a:xfrm>
            <a:off x="5918810" y="2702116"/>
            <a:ext cx="1260988" cy="1131109"/>
            <a:chOff x="6413910" y="1475891"/>
            <a:chExt cx="1260988" cy="1131109"/>
          </a:xfrm>
        </p:grpSpPr>
        <p:sp>
          <p:nvSpPr>
            <p:cNvPr id="1044" name="Google Shape;1044;p64"/>
            <p:cNvSpPr/>
            <p:nvPr/>
          </p:nvSpPr>
          <p:spPr>
            <a:xfrm>
              <a:off x="6558475" y="1520900"/>
              <a:ext cx="927300" cy="1080000"/>
            </a:xfrm>
            <a:prstGeom prst="roundRect">
              <a:avLst>
                <a:gd fmla="val 16667" name="adj"/>
              </a:avLst>
            </a:prstGeom>
            <a:solidFill>
              <a:srgbClr val="BDD7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64"/>
            <p:cNvSpPr/>
            <p:nvPr/>
          </p:nvSpPr>
          <p:spPr>
            <a:xfrm rot="5398451">
              <a:off x="6695016" y="1749501"/>
              <a:ext cx="665700" cy="5847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64"/>
            <p:cNvSpPr txBox="1"/>
            <p:nvPr/>
          </p:nvSpPr>
          <p:spPr>
            <a:xfrm>
              <a:off x="6413910" y="1475891"/>
              <a:ext cx="768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chemeClr val="dk1"/>
                  </a:solidFill>
                </a:rPr>
                <a:t>관리자</a:t>
              </a:r>
              <a:endParaRPr/>
            </a:p>
          </p:txBody>
        </p:sp>
        <p:sp>
          <p:nvSpPr>
            <p:cNvPr id="1047" name="Google Shape;1047;p64"/>
            <p:cNvSpPr txBox="1"/>
            <p:nvPr/>
          </p:nvSpPr>
          <p:spPr>
            <a:xfrm>
              <a:off x="6721075" y="1742500"/>
              <a:ext cx="6039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latin typeface="Malgun Gothic"/>
                  <a:ea typeface="Malgun Gothic"/>
                  <a:cs typeface="Malgun Gothic"/>
                  <a:sym typeface="Malgun Gothic"/>
                </a:rPr>
                <a:t>PRODUCT</a:t>
              </a: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8" name="Google Shape;1048;p64"/>
            <p:cNvSpPr txBox="1"/>
            <p:nvPr/>
          </p:nvSpPr>
          <p:spPr>
            <a:xfrm>
              <a:off x="6747598" y="2330100"/>
              <a:ext cx="927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latin typeface="Malgun Gothic"/>
                  <a:ea typeface="Malgun Gothic"/>
                  <a:cs typeface="Malgun Gothic"/>
                  <a:sym typeface="Malgun Gothic"/>
                </a:rPr>
                <a:t>PORT : 8006</a:t>
              </a:r>
              <a:endParaRPr b="1" sz="6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49" name="Google Shape;1049;p64"/>
          <p:cNvGrpSpPr/>
          <p:nvPr/>
        </p:nvGrpSpPr>
        <p:grpSpPr>
          <a:xfrm>
            <a:off x="4018975" y="2762050"/>
            <a:ext cx="2131923" cy="1080008"/>
            <a:chOff x="4095175" y="1561492"/>
            <a:chExt cx="2131923" cy="1080008"/>
          </a:xfrm>
        </p:grpSpPr>
        <p:sp>
          <p:nvSpPr>
            <p:cNvPr id="1050" name="Google Shape;1050;p64"/>
            <p:cNvSpPr/>
            <p:nvPr/>
          </p:nvSpPr>
          <p:spPr>
            <a:xfrm>
              <a:off x="4095175" y="1561500"/>
              <a:ext cx="1942800" cy="1080000"/>
            </a:xfrm>
            <a:prstGeom prst="roundRect">
              <a:avLst>
                <a:gd fmla="val 16667" name="adj"/>
              </a:avLst>
            </a:prstGeom>
            <a:solidFill>
              <a:srgbClr val="BDD7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64"/>
            <p:cNvSpPr/>
            <p:nvPr/>
          </p:nvSpPr>
          <p:spPr>
            <a:xfrm rot="5396817">
              <a:off x="4207129" y="1740651"/>
              <a:ext cx="648000" cy="5847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64"/>
            <p:cNvSpPr/>
            <p:nvPr/>
          </p:nvSpPr>
          <p:spPr>
            <a:xfrm rot="5398451">
              <a:off x="5247216" y="1749501"/>
              <a:ext cx="665700" cy="5847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64"/>
            <p:cNvSpPr txBox="1"/>
            <p:nvPr/>
          </p:nvSpPr>
          <p:spPr>
            <a:xfrm>
              <a:off x="4811373" y="1561492"/>
              <a:ext cx="844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chemeClr val="dk1"/>
                  </a:solidFill>
                </a:rPr>
                <a:t>승인자</a:t>
              </a:r>
              <a:endParaRPr/>
            </a:p>
          </p:txBody>
        </p:sp>
        <p:sp>
          <p:nvSpPr>
            <p:cNvPr id="1054" name="Google Shape;1054;p64"/>
            <p:cNvSpPr txBox="1"/>
            <p:nvPr/>
          </p:nvSpPr>
          <p:spPr>
            <a:xfrm>
              <a:off x="4237117" y="1742508"/>
              <a:ext cx="5847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latin typeface="Malgun Gothic"/>
                  <a:ea typeface="Malgun Gothic"/>
                  <a:cs typeface="Malgun Gothic"/>
                  <a:sym typeface="Malgun Gothic"/>
                </a:rPr>
                <a:t>MANAGE</a:t>
              </a: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5" name="Google Shape;1055;p64"/>
            <p:cNvSpPr txBox="1"/>
            <p:nvPr/>
          </p:nvSpPr>
          <p:spPr>
            <a:xfrm>
              <a:off x="5292466" y="1742508"/>
              <a:ext cx="5847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latin typeface="Malgun Gothic"/>
                  <a:ea typeface="Malgun Gothic"/>
                  <a:cs typeface="Malgun Gothic"/>
                  <a:sym typeface="Malgun Gothic"/>
                </a:rPr>
                <a:t>APPROVE</a:t>
              </a: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6" name="Google Shape;1056;p64"/>
            <p:cNvSpPr txBox="1"/>
            <p:nvPr/>
          </p:nvSpPr>
          <p:spPr>
            <a:xfrm>
              <a:off x="4252621" y="2330100"/>
              <a:ext cx="927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latin typeface="Malgun Gothic"/>
                  <a:ea typeface="Malgun Gothic"/>
                  <a:cs typeface="Malgun Gothic"/>
                  <a:sym typeface="Malgun Gothic"/>
                </a:rPr>
                <a:t>PORT : 8004</a:t>
              </a:r>
              <a:endParaRPr b="1" sz="6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7" name="Google Shape;1057;p64"/>
            <p:cNvSpPr txBox="1"/>
            <p:nvPr/>
          </p:nvSpPr>
          <p:spPr>
            <a:xfrm>
              <a:off x="5299798" y="2330100"/>
              <a:ext cx="927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latin typeface="Malgun Gothic"/>
                  <a:ea typeface="Malgun Gothic"/>
                  <a:cs typeface="Malgun Gothic"/>
                  <a:sym typeface="Malgun Gothic"/>
                </a:rPr>
                <a:t>PORT : 8005</a:t>
              </a:r>
              <a:endParaRPr b="1" sz="6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58" name="Google Shape;1058;p64"/>
          <p:cNvGrpSpPr/>
          <p:nvPr/>
        </p:nvGrpSpPr>
        <p:grpSpPr>
          <a:xfrm>
            <a:off x="4408813" y="1694426"/>
            <a:ext cx="953823" cy="897999"/>
            <a:chOff x="6721075" y="1785201"/>
            <a:chExt cx="953823" cy="897999"/>
          </a:xfrm>
        </p:grpSpPr>
        <p:sp>
          <p:nvSpPr>
            <p:cNvPr id="1059" name="Google Shape;1059;p64"/>
            <p:cNvSpPr/>
            <p:nvPr/>
          </p:nvSpPr>
          <p:spPr>
            <a:xfrm rot="5398451">
              <a:off x="6695016" y="1825701"/>
              <a:ext cx="665700" cy="5847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64"/>
            <p:cNvSpPr txBox="1"/>
            <p:nvPr/>
          </p:nvSpPr>
          <p:spPr>
            <a:xfrm>
              <a:off x="6721075" y="1818700"/>
              <a:ext cx="6039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latin typeface="Malgun Gothic"/>
                  <a:ea typeface="Malgun Gothic"/>
                  <a:cs typeface="Malgun Gothic"/>
                  <a:sym typeface="Malgun Gothic"/>
                </a:rPr>
                <a:t>MAIN</a:t>
              </a: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1" name="Google Shape;1061;p64"/>
            <p:cNvSpPr txBox="1"/>
            <p:nvPr/>
          </p:nvSpPr>
          <p:spPr>
            <a:xfrm>
              <a:off x="6747598" y="2406300"/>
              <a:ext cx="927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latin typeface="Malgun Gothic"/>
                  <a:ea typeface="Malgun Gothic"/>
                  <a:cs typeface="Malgun Gothic"/>
                  <a:sym typeface="Malgun Gothic"/>
                </a:rPr>
                <a:t>PORT : 8001</a:t>
              </a:r>
              <a:endParaRPr b="1" sz="6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62" name="Google Shape;1062;p64"/>
          <p:cNvGrpSpPr/>
          <p:nvPr/>
        </p:nvGrpSpPr>
        <p:grpSpPr>
          <a:xfrm>
            <a:off x="7102075" y="2928201"/>
            <a:ext cx="953823" cy="897999"/>
            <a:chOff x="6721075" y="1785201"/>
            <a:chExt cx="953823" cy="897999"/>
          </a:xfrm>
        </p:grpSpPr>
        <p:sp>
          <p:nvSpPr>
            <p:cNvPr id="1063" name="Google Shape;1063;p64"/>
            <p:cNvSpPr/>
            <p:nvPr/>
          </p:nvSpPr>
          <p:spPr>
            <a:xfrm rot="5398451">
              <a:off x="6695016" y="1825701"/>
              <a:ext cx="665700" cy="5847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64"/>
            <p:cNvSpPr txBox="1"/>
            <p:nvPr/>
          </p:nvSpPr>
          <p:spPr>
            <a:xfrm>
              <a:off x="6721075" y="1818700"/>
              <a:ext cx="603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latin typeface="Malgun Gothic"/>
                  <a:ea typeface="Malgun Gothic"/>
                  <a:cs typeface="Malgun Gothic"/>
                  <a:sym typeface="Malgun Gothic"/>
                </a:rPr>
                <a:t>ERROR-</a:t>
              </a:r>
              <a:br>
                <a:rPr lang="ko" sz="700"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ko" sz="700">
                  <a:latin typeface="Malgun Gothic"/>
                  <a:ea typeface="Malgun Gothic"/>
                  <a:cs typeface="Malgun Gothic"/>
                  <a:sym typeface="Malgun Gothic"/>
                </a:rPr>
                <a:t>FALLBACK</a:t>
              </a: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5" name="Google Shape;1065;p64"/>
            <p:cNvSpPr txBox="1"/>
            <p:nvPr/>
          </p:nvSpPr>
          <p:spPr>
            <a:xfrm>
              <a:off x="6747598" y="2406300"/>
              <a:ext cx="927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latin typeface="Malgun Gothic"/>
                  <a:ea typeface="Malgun Gothic"/>
                  <a:cs typeface="Malgun Gothic"/>
                  <a:sym typeface="Malgun Gothic"/>
                </a:rPr>
                <a:t>PORT : 8007</a:t>
              </a:r>
              <a:endParaRPr b="1" sz="6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66" name="Google Shape;1066;p64"/>
          <p:cNvGrpSpPr/>
          <p:nvPr/>
        </p:nvGrpSpPr>
        <p:grpSpPr>
          <a:xfrm>
            <a:off x="2301675" y="2461041"/>
            <a:ext cx="987600" cy="491525"/>
            <a:chOff x="2301675" y="2486025"/>
            <a:chExt cx="987600" cy="491525"/>
          </a:xfrm>
        </p:grpSpPr>
        <p:sp>
          <p:nvSpPr>
            <p:cNvPr id="1013" name="Google Shape;1013;p64"/>
            <p:cNvSpPr/>
            <p:nvPr/>
          </p:nvSpPr>
          <p:spPr>
            <a:xfrm>
              <a:off x="2301675" y="2486025"/>
              <a:ext cx="987600" cy="445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1067" name="Google Shape;1067;p64"/>
            <p:cNvSpPr txBox="1"/>
            <p:nvPr/>
          </p:nvSpPr>
          <p:spPr>
            <a:xfrm>
              <a:off x="2370837" y="2503355"/>
              <a:ext cx="8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GATEWAY</a:t>
              </a:r>
              <a:endParaRPr sz="1000"/>
            </a:p>
          </p:txBody>
        </p:sp>
        <p:sp>
          <p:nvSpPr>
            <p:cNvPr id="1068" name="Google Shape;1068;p64"/>
            <p:cNvSpPr txBox="1"/>
            <p:nvPr/>
          </p:nvSpPr>
          <p:spPr>
            <a:xfrm>
              <a:off x="2488675" y="2700650"/>
              <a:ext cx="65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latin typeface="Malgun Gothic"/>
                  <a:ea typeface="Malgun Gothic"/>
                  <a:cs typeface="Malgun Gothic"/>
                  <a:sym typeface="Malgun Gothic"/>
                </a:rPr>
                <a:t>PORT : 8000</a:t>
              </a:r>
              <a:endParaRPr b="1" sz="6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18" name="Google Shape;1018;p64"/>
          <p:cNvSpPr/>
          <p:nvPr/>
        </p:nvSpPr>
        <p:spPr>
          <a:xfrm>
            <a:off x="2301675" y="3705225"/>
            <a:ext cx="987600" cy="44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069" name="Google Shape;1069;p64"/>
          <p:cNvSpPr txBox="1"/>
          <p:nvPr/>
        </p:nvSpPr>
        <p:spPr>
          <a:xfrm>
            <a:off x="2370837" y="3730420"/>
            <a:ext cx="84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CONFIG</a:t>
            </a:r>
            <a:endParaRPr sz="1000"/>
          </a:p>
        </p:txBody>
      </p:sp>
      <p:grpSp>
        <p:nvGrpSpPr>
          <p:cNvPr id="1070" name="Google Shape;1070;p64"/>
          <p:cNvGrpSpPr/>
          <p:nvPr/>
        </p:nvGrpSpPr>
        <p:grpSpPr>
          <a:xfrm>
            <a:off x="2758875" y="1419225"/>
            <a:ext cx="987600" cy="491525"/>
            <a:chOff x="2301675" y="3933825"/>
            <a:chExt cx="987600" cy="491525"/>
          </a:xfrm>
        </p:grpSpPr>
        <p:sp>
          <p:nvSpPr>
            <p:cNvPr id="1071" name="Google Shape;1071;p64"/>
            <p:cNvSpPr/>
            <p:nvPr/>
          </p:nvSpPr>
          <p:spPr>
            <a:xfrm>
              <a:off x="2301675" y="3933825"/>
              <a:ext cx="987600" cy="445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1072" name="Google Shape;1072;p64"/>
            <p:cNvSpPr txBox="1"/>
            <p:nvPr/>
          </p:nvSpPr>
          <p:spPr>
            <a:xfrm>
              <a:off x="2370837" y="3951155"/>
              <a:ext cx="8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EUREKA</a:t>
              </a:r>
              <a:endParaRPr sz="1000"/>
            </a:p>
          </p:txBody>
        </p:sp>
        <p:sp>
          <p:nvSpPr>
            <p:cNvPr id="1073" name="Google Shape;1073;p64"/>
            <p:cNvSpPr txBox="1"/>
            <p:nvPr/>
          </p:nvSpPr>
          <p:spPr>
            <a:xfrm>
              <a:off x="2488675" y="4148450"/>
              <a:ext cx="65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latin typeface="Malgun Gothic"/>
                  <a:ea typeface="Malgun Gothic"/>
                  <a:cs typeface="Malgun Gothic"/>
                  <a:sym typeface="Malgun Gothic"/>
                </a:rPr>
                <a:t>PORT : 8761</a:t>
              </a:r>
              <a:endParaRPr b="1" sz="6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74" name="Google Shape;1074;p64"/>
          <p:cNvGrpSpPr/>
          <p:nvPr/>
        </p:nvGrpSpPr>
        <p:grpSpPr>
          <a:xfrm>
            <a:off x="1615875" y="1419225"/>
            <a:ext cx="987600" cy="491525"/>
            <a:chOff x="1311075" y="3400425"/>
            <a:chExt cx="987600" cy="491525"/>
          </a:xfrm>
        </p:grpSpPr>
        <p:sp>
          <p:nvSpPr>
            <p:cNvPr id="1075" name="Google Shape;1075;p64"/>
            <p:cNvSpPr/>
            <p:nvPr/>
          </p:nvSpPr>
          <p:spPr>
            <a:xfrm>
              <a:off x="1311075" y="3400425"/>
              <a:ext cx="987600" cy="445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1076" name="Google Shape;1076;p64"/>
            <p:cNvSpPr txBox="1"/>
            <p:nvPr/>
          </p:nvSpPr>
          <p:spPr>
            <a:xfrm>
              <a:off x="1358275" y="3417750"/>
              <a:ext cx="918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KEYCLOAK</a:t>
              </a:r>
              <a:endParaRPr sz="1000"/>
            </a:p>
          </p:txBody>
        </p:sp>
        <p:sp>
          <p:nvSpPr>
            <p:cNvPr id="1077" name="Google Shape;1077;p64"/>
            <p:cNvSpPr txBox="1"/>
            <p:nvPr/>
          </p:nvSpPr>
          <p:spPr>
            <a:xfrm>
              <a:off x="1498075" y="3615050"/>
              <a:ext cx="65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latin typeface="Malgun Gothic"/>
                  <a:ea typeface="Malgun Gothic"/>
                  <a:cs typeface="Malgun Gothic"/>
                  <a:sym typeface="Malgun Gothic"/>
                </a:rPr>
                <a:t>PORT : 8080</a:t>
              </a:r>
              <a:endParaRPr b="1" sz="6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078" name="Google Shape;1078;p64"/>
          <p:cNvCxnSpPr>
            <a:stCxn id="1067" idx="0"/>
            <a:endCxn id="1077" idx="2"/>
          </p:cNvCxnSpPr>
          <p:nvPr/>
        </p:nvCxnSpPr>
        <p:spPr>
          <a:xfrm flipH="1" rot="5400000">
            <a:off x="2178087" y="1860970"/>
            <a:ext cx="567600" cy="6672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9" name="Google Shape;1079;p64"/>
          <p:cNvCxnSpPr>
            <a:stCxn id="1067" idx="0"/>
            <a:endCxn id="1073" idx="2"/>
          </p:cNvCxnSpPr>
          <p:nvPr/>
        </p:nvCxnSpPr>
        <p:spPr>
          <a:xfrm rot="-5400000">
            <a:off x="2749587" y="1956670"/>
            <a:ext cx="567600" cy="4758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80" name="Google Shape;1080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525" y="2496275"/>
            <a:ext cx="356775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1" name="Google Shape;1081;p64"/>
          <p:cNvSpPr txBox="1"/>
          <p:nvPr/>
        </p:nvSpPr>
        <p:spPr>
          <a:xfrm>
            <a:off x="227607" y="62561"/>
            <a:ext cx="56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 sz="3000">
                <a:solidFill>
                  <a:srgbClr val="D0CECE"/>
                </a:solidFill>
              </a:rPr>
              <a:t>4</a:t>
            </a:r>
            <a:endParaRPr b="1" i="0" sz="30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64"/>
          <p:cNvSpPr txBox="1"/>
          <p:nvPr/>
        </p:nvSpPr>
        <p:spPr>
          <a:xfrm>
            <a:off x="185791" y="20261"/>
            <a:ext cx="56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 sz="3000">
                <a:solidFill>
                  <a:srgbClr val="0070C0"/>
                </a:solidFill>
              </a:rPr>
              <a:t>4</a:t>
            </a:r>
            <a:endParaRPr b="1" i="0" sz="30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3" name="Google Shape;1083;p64"/>
          <p:cNvPicPr preferRelativeResize="0"/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>
            <a:off x="7802771" y="3250"/>
            <a:ext cx="1341230" cy="514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4" name="Google Shape;1084;p64"/>
          <p:cNvCxnSpPr>
            <a:stCxn id="1018" idx="3"/>
          </p:cNvCxnSpPr>
          <p:nvPr/>
        </p:nvCxnSpPr>
        <p:spPr>
          <a:xfrm>
            <a:off x="3289275" y="3927825"/>
            <a:ext cx="5991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5" name="Google Shape;1085;p64"/>
          <p:cNvCxnSpPr>
            <a:stCxn id="1071" idx="3"/>
          </p:cNvCxnSpPr>
          <p:nvPr/>
        </p:nvCxnSpPr>
        <p:spPr>
          <a:xfrm>
            <a:off x="3746475" y="1641825"/>
            <a:ext cx="15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6" name="Google Shape;1086;p64"/>
          <p:cNvSpPr txBox="1"/>
          <p:nvPr/>
        </p:nvSpPr>
        <p:spPr>
          <a:xfrm>
            <a:off x="2488675" y="3918938"/>
            <a:ext cx="65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latin typeface="Malgun Gothic"/>
                <a:ea typeface="Malgun Gothic"/>
                <a:cs typeface="Malgun Gothic"/>
                <a:sym typeface="Malgun Gothic"/>
              </a:rPr>
              <a:t>PORT : 8888</a:t>
            </a:r>
            <a:endParaRPr b="1"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65"/>
          <p:cNvSpPr/>
          <p:nvPr/>
        </p:nvSpPr>
        <p:spPr>
          <a:xfrm>
            <a:off x="1380325" y="851075"/>
            <a:ext cx="6711000" cy="34926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CCEDFC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65"/>
          <p:cNvSpPr/>
          <p:nvPr/>
        </p:nvSpPr>
        <p:spPr>
          <a:xfrm>
            <a:off x="162425" y="3528759"/>
            <a:ext cx="814800" cy="81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65"/>
          <p:cNvSpPr/>
          <p:nvPr/>
        </p:nvSpPr>
        <p:spPr>
          <a:xfrm>
            <a:off x="3872100" y="1183000"/>
            <a:ext cx="3946200" cy="299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65"/>
          <p:cNvSpPr txBox="1"/>
          <p:nvPr/>
        </p:nvSpPr>
        <p:spPr>
          <a:xfrm>
            <a:off x="967314" y="178042"/>
            <a:ext cx="3629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구조</a:t>
            </a:r>
            <a:endParaRPr b="0" i="0" sz="15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5" name="Google Shape;1095;p65"/>
          <p:cNvSpPr/>
          <p:nvPr/>
        </p:nvSpPr>
        <p:spPr>
          <a:xfrm>
            <a:off x="-12463" y="517438"/>
            <a:ext cx="4584300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6" name="Google Shape;1096;p65"/>
          <p:cNvSpPr/>
          <p:nvPr/>
        </p:nvSpPr>
        <p:spPr>
          <a:xfrm>
            <a:off x="4572001" y="517439"/>
            <a:ext cx="4572000" cy="675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97" name="Google Shape;1097;p65"/>
          <p:cNvCxnSpPr>
            <a:stCxn id="1098" idx="6"/>
            <a:endCxn id="1099" idx="1"/>
          </p:cNvCxnSpPr>
          <p:nvPr/>
        </p:nvCxnSpPr>
        <p:spPr>
          <a:xfrm flipH="1" rot="10800000">
            <a:off x="967300" y="2683685"/>
            <a:ext cx="13344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0" name="Google Shape;1100;p65"/>
          <p:cNvGrpSpPr/>
          <p:nvPr/>
        </p:nvGrpSpPr>
        <p:grpSpPr>
          <a:xfrm>
            <a:off x="152500" y="2283185"/>
            <a:ext cx="814800" cy="844967"/>
            <a:chOff x="152500" y="2334400"/>
            <a:chExt cx="814800" cy="844967"/>
          </a:xfrm>
        </p:grpSpPr>
        <p:sp>
          <p:nvSpPr>
            <p:cNvPr id="1098" name="Google Shape;1098;p65"/>
            <p:cNvSpPr/>
            <p:nvPr/>
          </p:nvSpPr>
          <p:spPr>
            <a:xfrm>
              <a:off x="152500" y="2334400"/>
              <a:ext cx="814800" cy="814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65"/>
            <p:cNvSpPr txBox="1"/>
            <p:nvPr/>
          </p:nvSpPr>
          <p:spPr>
            <a:xfrm>
              <a:off x="200500" y="2840668"/>
              <a:ext cx="718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102" name="Google Shape;110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475" y="3720845"/>
            <a:ext cx="566700" cy="4452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3" name="Google Shape;1103;p65"/>
          <p:cNvCxnSpPr>
            <a:stCxn id="1104" idx="1"/>
            <a:endCxn id="1092" idx="6"/>
          </p:cNvCxnSpPr>
          <p:nvPr/>
        </p:nvCxnSpPr>
        <p:spPr>
          <a:xfrm flipH="1">
            <a:off x="977175" y="3927825"/>
            <a:ext cx="13245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5" name="Google Shape;1105;p65"/>
          <p:cNvSpPr txBox="1"/>
          <p:nvPr/>
        </p:nvSpPr>
        <p:spPr>
          <a:xfrm>
            <a:off x="3899903" y="1186117"/>
            <a:ext cx="175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Micro Service</a:t>
            </a:r>
            <a:endParaRPr/>
          </a:p>
        </p:txBody>
      </p:sp>
      <p:cxnSp>
        <p:nvCxnSpPr>
          <p:cNvPr id="1106" name="Google Shape;1106;p65"/>
          <p:cNvCxnSpPr>
            <a:stCxn id="1099" idx="3"/>
            <a:endCxn id="1093" idx="1"/>
          </p:cNvCxnSpPr>
          <p:nvPr/>
        </p:nvCxnSpPr>
        <p:spPr>
          <a:xfrm flipH="1" rot="10800000">
            <a:off x="3289275" y="2678241"/>
            <a:ext cx="5829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7" name="Google Shape;1107;p65"/>
          <p:cNvSpPr/>
          <p:nvPr/>
        </p:nvSpPr>
        <p:spPr>
          <a:xfrm>
            <a:off x="8319898" y="1918637"/>
            <a:ext cx="684600" cy="3117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Product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8" name="Google Shape;1108;p65"/>
          <p:cNvSpPr/>
          <p:nvPr/>
        </p:nvSpPr>
        <p:spPr>
          <a:xfrm>
            <a:off x="8319898" y="2654412"/>
            <a:ext cx="684600" cy="3117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Order</a:t>
            </a:r>
            <a:endParaRPr sz="1100"/>
          </a:p>
        </p:txBody>
      </p:sp>
      <p:sp>
        <p:nvSpPr>
          <p:cNvPr id="1109" name="Google Shape;1109;p65"/>
          <p:cNvSpPr/>
          <p:nvPr/>
        </p:nvSpPr>
        <p:spPr>
          <a:xfrm>
            <a:off x="7870850" y="1935750"/>
            <a:ext cx="401700" cy="12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65"/>
          <p:cNvSpPr/>
          <p:nvPr/>
        </p:nvSpPr>
        <p:spPr>
          <a:xfrm>
            <a:off x="7855253" y="2084496"/>
            <a:ext cx="401700" cy="128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65"/>
          <p:cNvSpPr/>
          <p:nvPr/>
        </p:nvSpPr>
        <p:spPr>
          <a:xfrm>
            <a:off x="7870850" y="2671529"/>
            <a:ext cx="401700" cy="12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65"/>
          <p:cNvSpPr/>
          <p:nvPr/>
        </p:nvSpPr>
        <p:spPr>
          <a:xfrm>
            <a:off x="7855253" y="2820275"/>
            <a:ext cx="401700" cy="128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3" name="Google Shape;1113;p65"/>
          <p:cNvGrpSpPr/>
          <p:nvPr/>
        </p:nvGrpSpPr>
        <p:grpSpPr>
          <a:xfrm>
            <a:off x="4485178" y="4498963"/>
            <a:ext cx="2808000" cy="400200"/>
            <a:chOff x="4485178" y="4651363"/>
            <a:chExt cx="2808000" cy="400200"/>
          </a:xfrm>
        </p:grpSpPr>
        <p:sp>
          <p:nvSpPr>
            <p:cNvPr id="1114" name="Google Shape;1114;p65"/>
            <p:cNvSpPr/>
            <p:nvPr/>
          </p:nvSpPr>
          <p:spPr>
            <a:xfrm rot="5400000">
              <a:off x="5706928" y="3447467"/>
              <a:ext cx="364500" cy="2808000"/>
            </a:xfrm>
            <a:prstGeom prst="can">
              <a:avLst>
                <a:gd fmla="val 42930" name="adj"/>
              </a:avLst>
            </a:prstGeom>
            <a:solidFill>
              <a:srgbClr val="EFEFEF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65"/>
            <p:cNvSpPr txBox="1"/>
            <p:nvPr/>
          </p:nvSpPr>
          <p:spPr>
            <a:xfrm>
              <a:off x="5521075" y="4651363"/>
              <a:ext cx="1291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KAFKA</a:t>
              </a:r>
              <a:endParaRPr/>
            </a:p>
          </p:txBody>
        </p:sp>
      </p:grpSp>
      <p:cxnSp>
        <p:nvCxnSpPr>
          <p:cNvPr id="1116" name="Google Shape;1116;p65"/>
          <p:cNvCxnSpPr>
            <a:stCxn id="1104" idx="2"/>
            <a:endCxn id="1099" idx="0"/>
          </p:cNvCxnSpPr>
          <p:nvPr/>
        </p:nvCxnSpPr>
        <p:spPr>
          <a:xfrm rot="10800000">
            <a:off x="2795475" y="2461125"/>
            <a:ext cx="0" cy="16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7" name="Google Shape;1117;p65"/>
          <p:cNvCxnSpPr>
            <a:endCxn id="1114" idx="3"/>
          </p:cNvCxnSpPr>
          <p:nvPr/>
        </p:nvCxnSpPr>
        <p:spPr>
          <a:xfrm flipH="1" rot="-5400000">
            <a:off x="4061278" y="4275167"/>
            <a:ext cx="430500" cy="417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8" name="Google Shape;1118;p65"/>
          <p:cNvCxnSpPr>
            <a:stCxn id="1114" idx="1"/>
          </p:cNvCxnSpPr>
          <p:nvPr/>
        </p:nvCxnSpPr>
        <p:spPr>
          <a:xfrm flipH="1" rot="10800000">
            <a:off x="7293178" y="4297967"/>
            <a:ext cx="294000" cy="401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9" name="Google Shape;1119;p65"/>
          <p:cNvSpPr txBox="1"/>
          <p:nvPr/>
        </p:nvSpPr>
        <p:spPr>
          <a:xfrm>
            <a:off x="9158125" y="4075975"/>
            <a:ext cx="19863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 서비스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Malgun Gothic"/>
              <a:buChar char="●"/>
            </a:pPr>
            <a:r>
              <a:rPr lang="ko" sz="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: 메인화면</a:t>
            </a:r>
            <a:endParaRPr sz="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Malgun Gothic"/>
              <a:buChar char="●"/>
            </a:pPr>
            <a:r>
              <a:rPr lang="ko" sz="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Product : 상품관리</a:t>
            </a:r>
            <a:endParaRPr sz="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Malgun Gothic"/>
              <a:buChar char="●"/>
            </a:pPr>
            <a:r>
              <a:rPr lang="ko" sz="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Order : 대출신청</a:t>
            </a:r>
            <a:endParaRPr sz="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Malgun Gothic"/>
              <a:buChar char="●"/>
            </a:pPr>
            <a:r>
              <a:rPr lang="ko" sz="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Confirm : 대출확인</a:t>
            </a:r>
            <a:endParaRPr sz="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Malgun Gothic"/>
              <a:buChar char="●"/>
            </a:pPr>
            <a:r>
              <a:rPr lang="ko" sz="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Manage : 주문관리</a:t>
            </a:r>
            <a:endParaRPr sz="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Malgun Gothic"/>
              <a:buChar char="●"/>
            </a:pPr>
            <a:r>
              <a:rPr lang="ko" sz="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Apporve : 주문승인</a:t>
            </a:r>
            <a:endParaRPr sz="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Malgun Gothic"/>
              <a:buChar char="●"/>
            </a:pPr>
            <a:r>
              <a:rPr lang="ko" sz="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Error-Fallback: 에러처리</a:t>
            </a:r>
            <a:endParaRPr sz="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grpSp>
        <p:nvGrpSpPr>
          <p:cNvPr id="1120" name="Google Shape;1120;p65"/>
          <p:cNvGrpSpPr/>
          <p:nvPr/>
        </p:nvGrpSpPr>
        <p:grpSpPr>
          <a:xfrm>
            <a:off x="5542975" y="1542858"/>
            <a:ext cx="2131923" cy="1080000"/>
            <a:chOff x="4095175" y="1561500"/>
            <a:chExt cx="2131923" cy="1080000"/>
          </a:xfrm>
        </p:grpSpPr>
        <p:sp>
          <p:nvSpPr>
            <p:cNvPr id="1121" name="Google Shape;1121;p65"/>
            <p:cNvSpPr/>
            <p:nvPr/>
          </p:nvSpPr>
          <p:spPr>
            <a:xfrm>
              <a:off x="4095175" y="1561500"/>
              <a:ext cx="1942800" cy="1080000"/>
            </a:xfrm>
            <a:prstGeom prst="roundRect">
              <a:avLst>
                <a:gd fmla="val 16667" name="adj"/>
              </a:avLst>
            </a:prstGeom>
            <a:solidFill>
              <a:srgbClr val="BDD7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65"/>
            <p:cNvSpPr/>
            <p:nvPr/>
          </p:nvSpPr>
          <p:spPr>
            <a:xfrm rot="5396817">
              <a:off x="4212254" y="1749501"/>
              <a:ext cx="648000" cy="5847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65"/>
            <p:cNvSpPr/>
            <p:nvPr/>
          </p:nvSpPr>
          <p:spPr>
            <a:xfrm rot="5398451">
              <a:off x="5247216" y="1749501"/>
              <a:ext cx="665700" cy="5847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65"/>
            <p:cNvSpPr txBox="1"/>
            <p:nvPr/>
          </p:nvSpPr>
          <p:spPr>
            <a:xfrm>
              <a:off x="4794862" y="1563017"/>
              <a:ext cx="547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chemeClr val="dk1"/>
                  </a:solidFill>
                </a:rPr>
                <a:t>고객</a:t>
              </a:r>
              <a:endParaRPr/>
            </a:p>
          </p:txBody>
        </p:sp>
        <p:sp>
          <p:nvSpPr>
            <p:cNvPr id="1125" name="Google Shape;1125;p65"/>
            <p:cNvSpPr txBox="1"/>
            <p:nvPr/>
          </p:nvSpPr>
          <p:spPr>
            <a:xfrm>
              <a:off x="4237117" y="1742508"/>
              <a:ext cx="5847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latin typeface="Malgun Gothic"/>
                  <a:ea typeface="Malgun Gothic"/>
                  <a:cs typeface="Malgun Gothic"/>
                  <a:sym typeface="Malgun Gothic"/>
                </a:rPr>
                <a:t>ORDER</a:t>
              </a: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6" name="Google Shape;1126;p65"/>
            <p:cNvSpPr txBox="1"/>
            <p:nvPr/>
          </p:nvSpPr>
          <p:spPr>
            <a:xfrm>
              <a:off x="5292466" y="1742508"/>
              <a:ext cx="5847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latin typeface="Malgun Gothic"/>
                  <a:ea typeface="Malgun Gothic"/>
                  <a:cs typeface="Malgun Gothic"/>
                  <a:sym typeface="Malgun Gothic"/>
                </a:rPr>
                <a:t>CONFIRM</a:t>
              </a: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7" name="Google Shape;1127;p65"/>
            <p:cNvSpPr txBox="1"/>
            <p:nvPr/>
          </p:nvSpPr>
          <p:spPr>
            <a:xfrm>
              <a:off x="4252621" y="2330100"/>
              <a:ext cx="927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latin typeface="Malgun Gothic"/>
                  <a:ea typeface="Malgun Gothic"/>
                  <a:cs typeface="Malgun Gothic"/>
                  <a:sym typeface="Malgun Gothic"/>
                </a:rPr>
                <a:t>PORT : 8002</a:t>
              </a:r>
              <a:endParaRPr b="1" sz="6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8" name="Google Shape;1128;p65"/>
            <p:cNvSpPr txBox="1"/>
            <p:nvPr/>
          </p:nvSpPr>
          <p:spPr>
            <a:xfrm>
              <a:off x="5299798" y="2330100"/>
              <a:ext cx="927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latin typeface="Malgun Gothic"/>
                  <a:ea typeface="Malgun Gothic"/>
                  <a:cs typeface="Malgun Gothic"/>
                  <a:sym typeface="Malgun Gothic"/>
                </a:rPr>
                <a:t>PORT : 8003</a:t>
              </a:r>
              <a:endParaRPr b="1" sz="6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29" name="Google Shape;1129;p65"/>
          <p:cNvGrpSpPr/>
          <p:nvPr/>
        </p:nvGrpSpPr>
        <p:grpSpPr>
          <a:xfrm>
            <a:off x="5918810" y="2702116"/>
            <a:ext cx="1260988" cy="1131109"/>
            <a:chOff x="6413910" y="1475891"/>
            <a:chExt cx="1260988" cy="1131109"/>
          </a:xfrm>
        </p:grpSpPr>
        <p:sp>
          <p:nvSpPr>
            <p:cNvPr id="1130" name="Google Shape;1130;p65"/>
            <p:cNvSpPr/>
            <p:nvPr/>
          </p:nvSpPr>
          <p:spPr>
            <a:xfrm>
              <a:off x="6558475" y="1520900"/>
              <a:ext cx="927300" cy="1080000"/>
            </a:xfrm>
            <a:prstGeom prst="roundRect">
              <a:avLst>
                <a:gd fmla="val 16667" name="adj"/>
              </a:avLst>
            </a:prstGeom>
            <a:solidFill>
              <a:srgbClr val="BDD7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65"/>
            <p:cNvSpPr/>
            <p:nvPr/>
          </p:nvSpPr>
          <p:spPr>
            <a:xfrm rot="5398451">
              <a:off x="6695016" y="1749501"/>
              <a:ext cx="665700" cy="5847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65"/>
            <p:cNvSpPr txBox="1"/>
            <p:nvPr/>
          </p:nvSpPr>
          <p:spPr>
            <a:xfrm>
              <a:off x="6413910" y="1475891"/>
              <a:ext cx="768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chemeClr val="dk1"/>
                  </a:solidFill>
                </a:rPr>
                <a:t>관리자</a:t>
              </a:r>
              <a:endParaRPr/>
            </a:p>
          </p:txBody>
        </p:sp>
        <p:sp>
          <p:nvSpPr>
            <p:cNvPr id="1133" name="Google Shape;1133;p65"/>
            <p:cNvSpPr txBox="1"/>
            <p:nvPr/>
          </p:nvSpPr>
          <p:spPr>
            <a:xfrm>
              <a:off x="6721075" y="1742500"/>
              <a:ext cx="6039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latin typeface="Malgun Gothic"/>
                  <a:ea typeface="Malgun Gothic"/>
                  <a:cs typeface="Malgun Gothic"/>
                  <a:sym typeface="Malgun Gothic"/>
                </a:rPr>
                <a:t>PRODUCT</a:t>
              </a: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4" name="Google Shape;1134;p65"/>
            <p:cNvSpPr txBox="1"/>
            <p:nvPr/>
          </p:nvSpPr>
          <p:spPr>
            <a:xfrm>
              <a:off x="6747598" y="2330100"/>
              <a:ext cx="927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latin typeface="Malgun Gothic"/>
                  <a:ea typeface="Malgun Gothic"/>
                  <a:cs typeface="Malgun Gothic"/>
                  <a:sym typeface="Malgun Gothic"/>
                </a:rPr>
                <a:t>PORT : 8006</a:t>
              </a:r>
              <a:endParaRPr b="1" sz="6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35" name="Google Shape;1135;p65"/>
          <p:cNvGrpSpPr/>
          <p:nvPr/>
        </p:nvGrpSpPr>
        <p:grpSpPr>
          <a:xfrm>
            <a:off x="4018975" y="2762050"/>
            <a:ext cx="2131923" cy="1080008"/>
            <a:chOff x="4095175" y="1561492"/>
            <a:chExt cx="2131923" cy="1080008"/>
          </a:xfrm>
        </p:grpSpPr>
        <p:sp>
          <p:nvSpPr>
            <p:cNvPr id="1136" name="Google Shape;1136;p65"/>
            <p:cNvSpPr/>
            <p:nvPr/>
          </p:nvSpPr>
          <p:spPr>
            <a:xfrm>
              <a:off x="4095175" y="1561500"/>
              <a:ext cx="1942800" cy="1080000"/>
            </a:xfrm>
            <a:prstGeom prst="roundRect">
              <a:avLst>
                <a:gd fmla="val 16667" name="adj"/>
              </a:avLst>
            </a:prstGeom>
            <a:solidFill>
              <a:srgbClr val="BDD7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65"/>
            <p:cNvSpPr/>
            <p:nvPr/>
          </p:nvSpPr>
          <p:spPr>
            <a:xfrm rot="5396817">
              <a:off x="4207129" y="1740651"/>
              <a:ext cx="648000" cy="5847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65"/>
            <p:cNvSpPr/>
            <p:nvPr/>
          </p:nvSpPr>
          <p:spPr>
            <a:xfrm rot="5398451">
              <a:off x="5247216" y="1749501"/>
              <a:ext cx="665700" cy="5847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65"/>
            <p:cNvSpPr txBox="1"/>
            <p:nvPr/>
          </p:nvSpPr>
          <p:spPr>
            <a:xfrm>
              <a:off x="4811373" y="1561492"/>
              <a:ext cx="844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chemeClr val="dk1"/>
                  </a:solidFill>
                </a:rPr>
                <a:t>승인자</a:t>
              </a:r>
              <a:endParaRPr/>
            </a:p>
          </p:txBody>
        </p:sp>
        <p:sp>
          <p:nvSpPr>
            <p:cNvPr id="1140" name="Google Shape;1140;p65"/>
            <p:cNvSpPr txBox="1"/>
            <p:nvPr/>
          </p:nvSpPr>
          <p:spPr>
            <a:xfrm>
              <a:off x="4237117" y="1742508"/>
              <a:ext cx="5847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latin typeface="Malgun Gothic"/>
                  <a:ea typeface="Malgun Gothic"/>
                  <a:cs typeface="Malgun Gothic"/>
                  <a:sym typeface="Malgun Gothic"/>
                </a:rPr>
                <a:t>MANAGE</a:t>
              </a: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1" name="Google Shape;1141;p65"/>
            <p:cNvSpPr txBox="1"/>
            <p:nvPr/>
          </p:nvSpPr>
          <p:spPr>
            <a:xfrm>
              <a:off x="5292466" y="1742508"/>
              <a:ext cx="5847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latin typeface="Malgun Gothic"/>
                  <a:ea typeface="Malgun Gothic"/>
                  <a:cs typeface="Malgun Gothic"/>
                  <a:sym typeface="Malgun Gothic"/>
                </a:rPr>
                <a:t>APPROVE</a:t>
              </a: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2" name="Google Shape;1142;p65"/>
            <p:cNvSpPr txBox="1"/>
            <p:nvPr/>
          </p:nvSpPr>
          <p:spPr>
            <a:xfrm>
              <a:off x="4252621" y="2330100"/>
              <a:ext cx="927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latin typeface="Malgun Gothic"/>
                  <a:ea typeface="Malgun Gothic"/>
                  <a:cs typeface="Malgun Gothic"/>
                  <a:sym typeface="Malgun Gothic"/>
                </a:rPr>
                <a:t>PORT : 8004</a:t>
              </a:r>
              <a:endParaRPr b="1" sz="6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3" name="Google Shape;1143;p65"/>
            <p:cNvSpPr txBox="1"/>
            <p:nvPr/>
          </p:nvSpPr>
          <p:spPr>
            <a:xfrm>
              <a:off x="5299798" y="2330100"/>
              <a:ext cx="927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latin typeface="Malgun Gothic"/>
                  <a:ea typeface="Malgun Gothic"/>
                  <a:cs typeface="Malgun Gothic"/>
                  <a:sym typeface="Malgun Gothic"/>
                </a:rPr>
                <a:t>PORT : 8005</a:t>
              </a:r>
              <a:endParaRPr b="1" sz="6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44" name="Google Shape;1144;p65"/>
          <p:cNvGrpSpPr/>
          <p:nvPr/>
        </p:nvGrpSpPr>
        <p:grpSpPr>
          <a:xfrm>
            <a:off x="4408813" y="1694426"/>
            <a:ext cx="953823" cy="897999"/>
            <a:chOff x="6721075" y="1785201"/>
            <a:chExt cx="953823" cy="897999"/>
          </a:xfrm>
        </p:grpSpPr>
        <p:sp>
          <p:nvSpPr>
            <p:cNvPr id="1145" name="Google Shape;1145;p65"/>
            <p:cNvSpPr/>
            <p:nvPr/>
          </p:nvSpPr>
          <p:spPr>
            <a:xfrm rot="5398451">
              <a:off x="6695016" y="1825701"/>
              <a:ext cx="665700" cy="5847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65"/>
            <p:cNvSpPr txBox="1"/>
            <p:nvPr/>
          </p:nvSpPr>
          <p:spPr>
            <a:xfrm>
              <a:off x="6721075" y="1818700"/>
              <a:ext cx="6039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latin typeface="Malgun Gothic"/>
                  <a:ea typeface="Malgun Gothic"/>
                  <a:cs typeface="Malgun Gothic"/>
                  <a:sym typeface="Malgun Gothic"/>
                </a:rPr>
                <a:t>MAIN</a:t>
              </a: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7" name="Google Shape;1147;p65"/>
            <p:cNvSpPr txBox="1"/>
            <p:nvPr/>
          </p:nvSpPr>
          <p:spPr>
            <a:xfrm>
              <a:off x="6747598" y="2406300"/>
              <a:ext cx="927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latin typeface="Malgun Gothic"/>
                  <a:ea typeface="Malgun Gothic"/>
                  <a:cs typeface="Malgun Gothic"/>
                  <a:sym typeface="Malgun Gothic"/>
                </a:rPr>
                <a:t>PORT : 8001</a:t>
              </a:r>
              <a:endParaRPr b="1" sz="6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48" name="Google Shape;1148;p65"/>
          <p:cNvGrpSpPr/>
          <p:nvPr/>
        </p:nvGrpSpPr>
        <p:grpSpPr>
          <a:xfrm>
            <a:off x="7102075" y="2928201"/>
            <a:ext cx="953823" cy="897999"/>
            <a:chOff x="6721075" y="1785201"/>
            <a:chExt cx="953823" cy="897999"/>
          </a:xfrm>
        </p:grpSpPr>
        <p:sp>
          <p:nvSpPr>
            <p:cNvPr id="1149" name="Google Shape;1149;p65"/>
            <p:cNvSpPr/>
            <p:nvPr/>
          </p:nvSpPr>
          <p:spPr>
            <a:xfrm rot="5398451">
              <a:off x="6695016" y="1825701"/>
              <a:ext cx="665700" cy="5847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65"/>
            <p:cNvSpPr txBox="1"/>
            <p:nvPr/>
          </p:nvSpPr>
          <p:spPr>
            <a:xfrm>
              <a:off x="6721075" y="1818700"/>
              <a:ext cx="603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latin typeface="Malgun Gothic"/>
                  <a:ea typeface="Malgun Gothic"/>
                  <a:cs typeface="Malgun Gothic"/>
                  <a:sym typeface="Malgun Gothic"/>
                </a:rPr>
                <a:t>ERROR-</a:t>
              </a:r>
              <a:br>
                <a:rPr lang="ko" sz="700"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ko" sz="700">
                  <a:latin typeface="Malgun Gothic"/>
                  <a:ea typeface="Malgun Gothic"/>
                  <a:cs typeface="Malgun Gothic"/>
                  <a:sym typeface="Malgun Gothic"/>
                </a:rPr>
                <a:t>FALLBACK</a:t>
              </a: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1" name="Google Shape;1151;p65"/>
            <p:cNvSpPr txBox="1"/>
            <p:nvPr/>
          </p:nvSpPr>
          <p:spPr>
            <a:xfrm>
              <a:off x="6747598" y="2406300"/>
              <a:ext cx="927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latin typeface="Malgun Gothic"/>
                  <a:ea typeface="Malgun Gothic"/>
                  <a:cs typeface="Malgun Gothic"/>
                  <a:sym typeface="Malgun Gothic"/>
                </a:rPr>
                <a:t>PORT : 8007</a:t>
              </a:r>
              <a:endParaRPr b="1" sz="6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52" name="Google Shape;1152;p65"/>
          <p:cNvGrpSpPr/>
          <p:nvPr/>
        </p:nvGrpSpPr>
        <p:grpSpPr>
          <a:xfrm>
            <a:off x="2301675" y="2461041"/>
            <a:ext cx="987600" cy="491525"/>
            <a:chOff x="2301675" y="2486025"/>
            <a:chExt cx="987600" cy="491525"/>
          </a:xfrm>
        </p:grpSpPr>
        <p:sp>
          <p:nvSpPr>
            <p:cNvPr id="1099" name="Google Shape;1099;p65"/>
            <p:cNvSpPr/>
            <p:nvPr/>
          </p:nvSpPr>
          <p:spPr>
            <a:xfrm>
              <a:off x="2301675" y="2486025"/>
              <a:ext cx="987600" cy="445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1153" name="Google Shape;1153;p65"/>
            <p:cNvSpPr txBox="1"/>
            <p:nvPr/>
          </p:nvSpPr>
          <p:spPr>
            <a:xfrm>
              <a:off x="2370837" y="2503355"/>
              <a:ext cx="8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GATEWAY</a:t>
              </a:r>
              <a:endParaRPr sz="1000"/>
            </a:p>
          </p:txBody>
        </p:sp>
        <p:sp>
          <p:nvSpPr>
            <p:cNvPr id="1154" name="Google Shape;1154;p65"/>
            <p:cNvSpPr txBox="1"/>
            <p:nvPr/>
          </p:nvSpPr>
          <p:spPr>
            <a:xfrm>
              <a:off x="2488675" y="2700650"/>
              <a:ext cx="65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latin typeface="Malgun Gothic"/>
                  <a:ea typeface="Malgun Gothic"/>
                  <a:cs typeface="Malgun Gothic"/>
                  <a:sym typeface="Malgun Gothic"/>
                </a:rPr>
                <a:t>PORT : 8000</a:t>
              </a:r>
              <a:endParaRPr b="1" sz="6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04" name="Google Shape;1104;p65"/>
          <p:cNvSpPr/>
          <p:nvPr/>
        </p:nvSpPr>
        <p:spPr>
          <a:xfrm>
            <a:off x="2301675" y="3705225"/>
            <a:ext cx="987600" cy="44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grpSp>
        <p:nvGrpSpPr>
          <p:cNvPr id="1155" name="Google Shape;1155;p65"/>
          <p:cNvGrpSpPr/>
          <p:nvPr/>
        </p:nvGrpSpPr>
        <p:grpSpPr>
          <a:xfrm>
            <a:off x="2758875" y="1419225"/>
            <a:ext cx="987600" cy="491525"/>
            <a:chOff x="2301675" y="3933825"/>
            <a:chExt cx="987600" cy="491525"/>
          </a:xfrm>
        </p:grpSpPr>
        <p:sp>
          <p:nvSpPr>
            <p:cNvPr id="1156" name="Google Shape;1156;p65"/>
            <p:cNvSpPr/>
            <p:nvPr/>
          </p:nvSpPr>
          <p:spPr>
            <a:xfrm>
              <a:off x="2301675" y="3933825"/>
              <a:ext cx="987600" cy="445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1157" name="Google Shape;1157;p65"/>
            <p:cNvSpPr txBox="1"/>
            <p:nvPr/>
          </p:nvSpPr>
          <p:spPr>
            <a:xfrm>
              <a:off x="2370837" y="3951155"/>
              <a:ext cx="8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EUREKA</a:t>
              </a:r>
              <a:endParaRPr sz="1000"/>
            </a:p>
          </p:txBody>
        </p:sp>
        <p:sp>
          <p:nvSpPr>
            <p:cNvPr id="1158" name="Google Shape;1158;p65"/>
            <p:cNvSpPr txBox="1"/>
            <p:nvPr/>
          </p:nvSpPr>
          <p:spPr>
            <a:xfrm>
              <a:off x="2488675" y="4148450"/>
              <a:ext cx="65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latin typeface="Malgun Gothic"/>
                  <a:ea typeface="Malgun Gothic"/>
                  <a:cs typeface="Malgun Gothic"/>
                  <a:sym typeface="Malgun Gothic"/>
                </a:rPr>
                <a:t>PORT : 8761</a:t>
              </a:r>
              <a:endParaRPr b="1" sz="6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59" name="Google Shape;1159;p65"/>
          <p:cNvGrpSpPr/>
          <p:nvPr/>
        </p:nvGrpSpPr>
        <p:grpSpPr>
          <a:xfrm>
            <a:off x="1615875" y="1419225"/>
            <a:ext cx="987600" cy="491525"/>
            <a:chOff x="1311075" y="3400425"/>
            <a:chExt cx="987600" cy="491525"/>
          </a:xfrm>
        </p:grpSpPr>
        <p:sp>
          <p:nvSpPr>
            <p:cNvPr id="1160" name="Google Shape;1160;p65"/>
            <p:cNvSpPr/>
            <p:nvPr/>
          </p:nvSpPr>
          <p:spPr>
            <a:xfrm>
              <a:off x="1311075" y="3400425"/>
              <a:ext cx="987600" cy="445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1161" name="Google Shape;1161;p65"/>
            <p:cNvSpPr txBox="1"/>
            <p:nvPr/>
          </p:nvSpPr>
          <p:spPr>
            <a:xfrm>
              <a:off x="1358275" y="3417750"/>
              <a:ext cx="918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KEYCLOAK</a:t>
              </a:r>
              <a:endParaRPr sz="1000"/>
            </a:p>
          </p:txBody>
        </p:sp>
        <p:sp>
          <p:nvSpPr>
            <p:cNvPr id="1162" name="Google Shape;1162;p65"/>
            <p:cNvSpPr txBox="1"/>
            <p:nvPr/>
          </p:nvSpPr>
          <p:spPr>
            <a:xfrm>
              <a:off x="1498075" y="3615050"/>
              <a:ext cx="65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latin typeface="Malgun Gothic"/>
                  <a:ea typeface="Malgun Gothic"/>
                  <a:cs typeface="Malgun Gothic"/>
                  <a:sym typeface="Malgun Gothic"/>
                </a:rPr>
                <a:t>PORT : 8080</a:t>
              </a:r>
              <a:endParaRPr b="1" sz="6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163" name="Google Shape;1163;p65"/>
          <p:cNvCxnSpPr>
            <a:stCxn id="1153" idx="0"/>
            <a:endCxn id="1162" idx="2"/>
          </p:cNvCxnSpPr>
          <p:nvPr/>
        </p:nvCxnSpPr>
        <p:spPr>
          <a:xfrm flipH="1" rot="5400000">
            <a:off x="2178087" y="1860970"/>
            <a:ext cx="567600" cy="6672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4" name="Google Shape;1164;p65"/>
          <p:cNvCxnSpPr>
            <a:stCxn id="1153" idx="0"/>
            <a:endCxn id="1158" idx="2"/>
          </p:cNvCxnSpPr>
          <p:nvPr/>
        </p:nvCxnSpPr>
        <p:spPr>
          <a:xfrm rot="-5400000">
            <a:off x="2749587" y="1956670"/>
            <a:ext cx="567600" cy="4758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65" name="Google Shape;1165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525" y="2496275"/>
            <a:ext cx="356775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6" name="Google Shape;1166;p65"/>
          <p:cNvSpPr txBox="1"/>
          <p:nvPr/>
        </p:nvSpPr>
        <p:spPr>
          <a:xfrm>
            <a:off x="227607" y="62561"/>
            <a:ext cx="56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 sz="3000">
                <a:solidFill>
                  <a:srgbClr val="D0CECE"/>
                </a:solidFill>
              </a:rPr>
              <a:t>4</a:t>
            </a:r>
            <a:endParaRPr b="1" i="0" sz="30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p65"/>
          <p:cNvSpPr txBox="1"/>
          <p:nvPr/>
        </p:nvSpPr>
        <p:spPr>
          <a:xfrm>
            <a:off x="185791" y="20261"/>
            <a:ext cx="56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 sz="3000">
                <a:solidFill>
                  <a:srgbClr val="0070C0"/>
                </a:solidFill>
              </a:rPr>
              <a:t>4</a:t>
            </a:r>
            <a:endParaRPr b="1" i="0" sz="30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8" name="Google Shape;1168;p65"/>
          <p:cNvPicPr preferRelativeResize="0"/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>
            <a:off x="7802771" y="3250"/>
            <a:ext cx="1341230" cy="514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9" name="Google Shape;1169;p65"/>
          <p:cNvCxnSpPr>
            <a:stCxn id="1104" idx="3"/>
          </p:cNvCxnSpPr>
          <p:nvPr/>
        </p:nvCxnSpPr>
        <p:spPr>
          <a:xfrm>
            <a:off x="3289275" y="3927825"/>
            <a:ext cx="5991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0" name="Google Shape;1170;p65"/>
          <p:cNvCxnSpPr>
            <a:stCxn id="1156" idx="3"/>
          </p:cNvCxnSpPr>
          <p:nvPr/>
        </p:nvCxnSpPr>
        <p:spPr>
          <a:xfrm>
            <a:off x="3746475" y="1641825"/>
            <a:ext cx="15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1" name="Google Shape;1171;p65"/>
          <p:cNvSpPr/>
          <p:nvPr/>
        </p:nvSpPr>
        <p:spPr>
          <a:xfrm>
            <a:off x="6333950" y="1962775"/>
            <a:ext cx="356700" cy="128700"/>
          </a:xfrm>
          <a:prstGeom prst="rightArrow">
            <a:avLst>
              <a:gd fmla="val 50000" name="adj1"/>
              <a:gd fmla="val 96193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65"/>
          <p:cNvSpPr/>
          <p:nvPr/>
        </p:nvSpPr>
        <p:spPr>
          <a:xfrm>
            <a:off x="5190950" y="1962775"/>
            <a:ext cx="356700" cy="128700"/>
          </a:xfrm>
          <a:prstGeom prst="rightArrow">
            <a:avLst>
              <a:gd fmla="val 50000" name="adj1"/>
              <a:gd fmla="val 96193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65"/>
          <p:cNvSpPr/>
          <p:nvPr/>
        </p:nvSpPr>
        <p:spPr>
          <a:xfrm>
            <a:off x="4809950" y="3181975"/>
            <a:ext cx="356700" cy="128700"/>
          </a:xfrm>
          <a:prstGeom prst="rightArrow">
            <a:avLst>
              <a:gd fmla="val 50000" name="adj1"/>
              <a:gd fmla="val 96193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65"/>
          <p:cNvSpPr txBox="1"/>
          <p:nvPr/>
        </p:nvSpPr>
        <p:spPr>
          <a:xfrm>
            <a:off x="2370837" y="3730420"/>
            <a:ext cx="84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CONFIG</a:t>
            </a:r>
            <a:endParaRPr sz="1000"/>
          </a:p>
        </p:txBody>
      </p:sp>
      <p:sp>
        <p:nvSpPr>
          <p:cNvPr id="1175" name="Google Shape;1175;p65"/>
          <p:cNvSpPr txBox="1"/>
          <p:nvPr/>
        </p:nvSpPr>
        <p:spPr>
          <a:xfrm>
            <a:off x="2488675" y="3918938"/>
            <a:ext cx="65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latin typeface="Malgun Gothic"/>
                <a:ea typeface="Malgun Gothic"/>
                <a:cs typeface="Malgun Gothic"/>
                <a:sym typeface="Malgun Gothic"/>
              </a:rPr>
              <a:t>PORT : 8888</a:t>
            </a:r>
            <a:endParaRPr b="1"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66"/>
          <p:cNvSpPr/>
          <p:nvPr/>
        </p:nvSpPr>
        <p:spPr>
          <a:xfrm>
            <a:off x="6961925" y="1810950"/>
            <a:ext cx="1881300" cy="2441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66"/>
          <p:cNvSpPr/>
          <p:nvPr/>
        </p:nvSpPr>
        <p:spPr>
          <a:xfrm>
            <a:off x="4704653" y="686975"/>
            <a:ext cx="1975800" cy="4354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66"/>
          <p:cNvSpPr/>
          <p:nvPr/>
        </p:nvSpPr>
        <p:spPr>
          <a:xfrm>
            <a:off x="421800" y="3244700"/>
            <a:ext cx="1829700" cy="1796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66"/>
          <p:cNvSpPr/>
          <p:nvPr/>
        </p:nvSpPr>
        <p:spPr>
          <a:xfrm>
            <a:off x="420867" y="1813850"/>
            <a:ext cx="1829700" cy="1288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66"/>
          <p:cNvSpPr/>
          <p:nvPr/>
        </p:nvSpPr>
        <p:spPr>
          <a:xfrm>
            <a:off x="4806662" y="4348225"/>
            <a:ext cx="433500" cy="229200"/>
          </a:xfrm>
          <a:prstGeom prst="roundRect">
            <a:avLst>
              <a:gd fmla="val 44560" name="adj"/>
            </a:avLst>
          </a:prstGeom>
          <a:solidFill>
            <a:srgbClr val="00884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5" name="Google Shape;1185;p66"/>
          <p:cNvSpPr txBox="1"/>
          <p:nvPr/>
        </p:nvSpPr>
        <p:spPr>
          <a:xfrm>
            <a:off x="4806662" y="4301263"/>
            <a:ext cx="48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  <a:endParaRPr b="1"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6" name="Google Shape;1186;p66"/>
          <p:cNvSpPr txBox="1"/>
          <p:nvPr/>
        </p:nvSpPr>
        <p:spPr>
          <a:xfrm>
            <a:off x="5225903" y="4285825"/>
            <a:ext cx="134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/product</a:t>
            </a: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/delete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/{proNo}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7" name="Google Shape;1187;p66"/>
          <p:cNvSpPr txBox="1"/>
          <p:nvPr/>
        </p:nvSpPr>
        <p:spPr>
          <a:xfrm>
            <a:off x="5155062" y="4706663"/>
            <a:ext cx="92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상품 삭제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8" name="Google Shape;1188;p66"/>
          <p:cNvSpPr/>
          <p:nvPr/>
        </p:nvSpPr>
        <p:spPr>
          <a:xfrm>
            <a:off x="423650" y="694150"/>
            <a:ext cx="1829700" cy="1019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66"/>
          <p:cNvSpPr/>
          <p:nvPr/>
        </p:nvSpPr>
        <p:spPr>
          <a:xfrm>
            <a:off x="2537477" y="2578650"/>
            <a:ext cx="1881300" cy="18834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66"/>
          <p:cNvSpPr/>
          <p:nvPr/>
        </p:nvSpPr>
        <p:spPr>
          <a:xfrm>
            <a:off x="2531430" y="694150"/>
            <a:ext cx="1881300" cy="1718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66"/>
          <p:cNvSpPr txBox="1"/>
          <p:nvPr/>
        </p:nvSpPr>
        <p:spPr>
          <a:xfrm>
            <a:off x="967314" y="178042"/>
            <a:ext cx="3629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 목록</a:t>
            </a:r>
            <a:endParaRPr b="0" i="0" sz="15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2" name="Google Shape;1192;p66"/>
          <p:cNvSpPr/>
          <p:nvPr/>
        </p:nvSpPr>
        <p:spPr>
          <a:xfrm>
            <a:off x="-12463" y="517438"/>
            <a:ext cx="4584300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3" name="Google Shape;1193;p66"/>
          <p:cNvSpPr/>
          <p:nvPr/>
        </p:nvSpPr>
        <p:spPr>
          <a:xfrm>
            <a:off x="4572001" y="517439"/>
            <a:ext cx="4572000" cy="675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94" name="Google Shape;1194;p66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7802771" y="3250"/>
            <a:ext cx="1341230" cy="5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5" name="Google Shape;1195;p66"/>
          <p:cNvSpPr txBox="1"/>
          <p:nvPr/>
        </p:nvSpPr>
        <p:spPr>
          <a:xfrm>
            <a:off x="984175" y="1076200"/>
            <a:ext cx="102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/main</a:t>
            </a: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/menu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6" name="Google Shape;1196;p66"/>
          <p:cNvSpPr txBox="1"/>
          <p:nvPr/>
        </p:nvSpPr>
        <p:spPr>
          <a:xfrm>
            <a:off x="423650" y="694055"/>
            <a:ext cx="182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main-service</a:t>
            </a:r>
            <a:endParaRPr sz="1600"/>
          </a:p>
        </p:txBody>
      </p:sp>
      <p:sp>
        <p:nvSpPr>
          <p:cNvPr id="1197" name="Google Shape;1197;p66"/>
          <p:cNvSpPr txBox="1"/>
          <p:nvPr/>
        </p:nvSpPr>
        <p:spPr>
          <a:xfrm>
            <a:off x="527425" y="1333100"/>
            <a:ext cx="143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메인메뉴 페이지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8" name="Google Shape;1198;p66"/>
          <p:cNvSpPr txBox="1"/>
          <p:nvPr/>
        </p:nvSpPr>
        <p:spPr>
          <a:xfrm>
            <a:off x="2541625" y="696625"/>
            <a:ext cx="188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order-service</a:t>
            </a:r>
            <a:endParaRPr sz="1600"/>
          </a:p>
        </p:txBody>
      </p:sp>
      <p:grpSp>
        <p:nvGrpSpPr>
          <p:cNvPr id="1199" name="Google Shape;1199;p66"/>
          <p:cNvGrpSpPr/>
          <p:nvPr/>
        </p:nvGrpSpPr>
        <p:grpSpPr>
          <a:xfrm>
            <a:off x="2748118" y="1760713"/>
            <a:ext cx="1491900" cy="630300"/>
            <a:chOff x="2719513" y="1744038"/>
            <a:chExt cx="1491900" cy="630300"/>
          </a:xfrm>
        </p:grpSpPr>
        <p:sp>
          <p:nvSpPr>
            <p:cNvPr id="1200" name="Google Shape;1200;p66"/>
            <p:cNvSpPr/>
            <p:nvPr/>
          </p:nvSpPr>
          <p:spPr>
            <a:xfrm>
              <a:off x="2719513" y="1806438"/>
              <a:ext cx="433500" cy="229200"/>
            </a:xfrm>
            <a:prstGeom prst="roundRect">
              <a:avLst>
                <a:gd fmla="val 44560" name="adj"/>
              </a:avLst>
            </a:prstGeom>
            <a:solidFill>
              <a:srgbClr val="008847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1" name="Google Shape;1201;p66"/>
            <p:cNvSpPr txBox="1"/>
            <p:nvPr/>
          </p:nvSpPr>
          <p:spPr>
            <a:xfrm>
              <a:off x="2719513" y="1759488"/>
              <a:ext cx="4335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POST</a:t>
              </a:r>
              <a:endParaRPr b="1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66"/>
            <p:cNvSpPr txBox="1"/>
            <p:nvPr/>
          </p:nvSpPr>
          <p:spPr>
            <a:xfrm>
              <a:off x="3124963" y="1744038"/>
              <a:ext cx="1028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99999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/order</a:t>
              </a:r>
              <a:r>
                <a:rPr b="1" lang="ko" sz="1000">
                  <a:latin typeface="Malgun Gothic"/>
                  <a:ea typeface="Malgun Gothic"/>
                  <a:cs typeface="Malgun Gothic"/>
                  <a:sym typeface="Malgun Gothic"/>
                </a:rPr>
                <a:t>/save</a:t>
              </a:r>
              <a:endParaRPr b="1"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3" name="Google Shape;1203;p66"/>
            <p:cNvSpPr txBox="1"/>
            <p:nvPr/>
          </p:nvSpPr>
          <p:spPr>
            <a:xfrm>
              <a:off x="2729113" y="2035638"/>
              <a:ext cx="1482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latin typeface="Malgun Gothic"/>
                  <a:ea typeface="Malgun Gothic"/>
                  <a:cs typeface="Malgun Gothic"/>
                  <a:sym typeface="Malgun Gothic"/>
                </a:rPr>
                <a:t>상품 상세 페이지</a:t>
              </a:r>
              <a:endParaRPr b="1"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04" name="Google Shape;1204;p66"/>
          <p:cNvSpPr txBox="1"/>
          <p:nvPr/>
        </p:nvSpPr>
        <p:spPr>
          <a:xfrm>
            <a:off x="2541625" y="2578650"/>
            <a:ext cx="188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confirm-service</a:t>
            </a:r>
            <a:endParaRPr sz="1600"/>
          </a:p>
        </p:txBody>
      </p:sp>
      <p:sp>
        <p:nvSpPr>
          <p:cNvPr id="1205" name="Google Shape;1205;p66"/>
          <p:cNvSpPr/>
          <p:nvPr/>
        </p:nvSpPr>
        <p:spPr>
          <a:xfrm>
            <a:off x="552225" y="1138600"/>
            <a:ext cx="433500" cy="229200"/>
          </a:xfrm>
          <a:prstGeom prst="roundRect">
            <a:avLst>
              <a:gd fmla="val 44560" name="adj"/>
            </a:avLst>
          </a:prstGeom>
          <a:solidFill>
            <a:srgbClr val="346DD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6" name="Google Shape;1206;p66"/>
          <p:cNvSpPr txBox="1"/>
          <p:nvPr/>
        </p:nvSpPr>
        <p:spPr>
          <a:xfrm>
            <a:off x="552225" y="1091650"/>
            <a:ext cx="433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 E T</a:t>
            </a:r>
            <a:endParaRPr b="1"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66"/>
          <p:cNvGrpSpPr/>
          <p:nvPr/>
        </p:nvGrpSpPr>
        <p:grpSpPr>
          <a:xfrm>
            <a:off x="2748118" y="1098738"/>
            <a:ext cx="1491900" cy="615775"/>
            <a:chOff x="2719513" y="1082063"/>
            <a:chExt cx="1491900" cy="615775"/>
          </a:xfrm>
        </p:grpSpPr>
        <p:sp>
          <p:nvSpPr>
            <p:cNvPr id="1208" name="Google Shape;1208;p66"/>
            <p:cNvSpPr/>
            <p:nvPr/>
          </p:nvSpPr>
          <p:spPr>
            <a:xfrm>
              <a:off x="2719513" y="1144463"/>
              <a:ext cx="433500" cy="229200"/>
            </a:xfrm>
            <a:prstGeom prst="roundRect">
              <a:avLst>
                <a:gd fmla="val 44560" name="adj"/>
              </a:avLst>
            </a:prstGeom>
            <a:solidFill>
              <a:srgbClr val="346DD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209" name="Google Shape;1209;p66"/>
            <p:cNvGrpSpPr/>
            <p:nvPr/>
          </p:nvGrpSpPr>
          <p:grpSpPr>
            <a:xfrm>
              <a:off x="2719513" y="1082063"/>
              <a:ext cx="1491900" cy="615775"/>
              <a:chOff x="2719513" y="1082063"/>
              <a:chExt cx="1491900" cy="615775"/>
            </a:xfrm>
          </p:grpSpPr>
          <p:sp>
            <p:nvSpPr>
              <p:cNvPr id="1210" name="Google Shape;1210;p66"/>
              <p:cNvSpPr txBox="1"/>
              <p:nvPr/>
            </p:nvSpPr>
            <p:spPr>
              <a:xfrm>
                <a:off x="3138613" y="1082063"/>
                <a:ext cx="10728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99999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/order</a:t>
                </a:r>
                <a:r>
                  <a:rPr b="1" lang="ko" sz="1000">
                    <a:latin typeface="Malgun Gothic"/>
                    <a:ea typeface="Malgun Gothic"/>
                    <a:cs typeface="Malgun Gothic"/>
                    <a:sym typeface="Malgun Gothic"/>
                  </a:rPr>
                  <a:t>/detail</a:t>
                </a:r>
                <a:endParaRPr b="1" sz="1000"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11" name="Google Shape;1211;p66"/>
              <p:cNvSpPr txBox="1"/>
              <p:nvPr/>
            </p:nvSpPr>
            <p:spPr>
              <a:xfrm>
                <a:off x="2724313" y="1359138"/>
                <a:ext cx="14823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latin typeface="Malgun Gothic"/>
                    <a:ea typeface="Malgun Gothic"/>
                    <a:cs typeface="Malgun Gothic"/>
                    <a:sym typeface="Malgun Gothic"/>
                  </a:rPr>
                  <a:t>상품 상세 페이지</a:t>
                </a:r>
                <a:endParaRPr b="1" sz="1000"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12" name="Google Shape;1212;p66"/>
              <p:cNvSpPr txBox="1"/>
              <p:nvPr/>
            </p:nvSpPr>
            <p:spPr>
              <a:xfrm>
                <a:off x="2719513" y="1097513"/>
                <a:ext cx="4335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9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 E T</a:t>
                </a:r>
                <a:endParaRPr b="1" sz="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13" name="Google Shape;1213;p66"/>
          <p:cNvGrpSpPr/>
          <p:nvPr/>
        </p:nvGrpSpPr>
        <p:grpSpPr>
          <a:xfrm>
            <a:off x="2747305" y="2975138"/>
            <a:ext cx="1491900" cy="750225"/>
            <a:chOff x="4878338" y="1076188"/>
            <a:chExt cx="1491900" cy="750225"/>
          </a:xfrm>
        </p:grpSpPr>
        <p:sp>
          <p:nvSpPr>
            <p:cNvPr id="1214" name="Google Shape;1214;p66"/>
            <p:cNvSpPr txBox="1"/>
            <p:nvPr/>
          </p:nvSpPr>
          <p:spPr>
            <a:xfrm>
              <a:off x="5297438" y="1076188"/>
              <a:ext cx="1072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99999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/confirm</a:t>
              </a:r>
              <a:r>
                <a:rPr b="1" lang="ko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/list</a:t>
              </a:r>
              <a:endParaRPr b="1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5" name="Google Shape;1215;p66"/>
            <p:cNvSpPr txBox="1"/>
            <p:nvPr/>
          </p:nvSpPr>
          <p:spPr>
            <a:xfrm>
              <a:off x="4935938" y="1333813"/>
              <a:ext cx="1434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latin typeface="Malgun Gothic"/>
                  <a:ea typeface="Malgun Gothic"/>
                  <a:cs typeface="Malgun Gothic"/>
                  <a:sym typeface="Malgun Gothic"/>
                </a:rPr>
                <a:t>본인 주문 목록 페이지</a:t>
              </a:r>
              <a:endParaRPr b="1"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6" name="Google Shape;1216;p66"/>
            <p:cNvSpPr/>
            <p:nvPr/>
          </p:nvSpPr>
          <p:spPr>
            <a:xfrm>
              <a:off x="4878338" y="1138588"/>
              <a:ext cx="433500" cy="229200"/>
            </a:xfrm>
            <a:prstGeom prst="roundRect">
              <a:avLst>
                <a:gd fmla="val 44560" name="adj"/>
              </a:avLst>
            </a:prstGeom>
            <a:solidFill>
              <a:srgbClr val="346DD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7" name="Google Shape;1217;p66"/>
            <p:cNvSpPr txBox="1"/>
            <p:nvPr/>
          </p:nvSpPr>
          <p:spPr>
            <a:xfrm>
              <a:off x="4878338" y="1091638"/>
              <a:ext cx="4335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G E T</a:t>
              </a:r>
              <a:endParaRPr b="1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8" name="Google Shape;1218;p66"/>
          <p:cNvGrpSpPr/>
          <p:nvPr/>
        </p:nvGrpSpPr>
        <p:grpSpPr>
          <a:xfrm>
            <a:off x="2747305" y="3720963"/>
            <a:ext cx="1654800" cy="776550"/>
            <a:chOff x="4878338" y="1822013"/>
            <a:chExt cx="1654800" cy="776550"/>
          </a:xfrm>
        </p:grpSpPr>
        <p:sp>
          <p:nvSpPr>
            <p:cNvPr id="1219" name="Google Shape;1219;p66"/>
            <p:cNvSpPr txBox="1"/>
            <p:nvPr/>
          </p:nvSpPr>
          <p:spPr>
            <a:xfrm>
              <a:off x="5311838" y="1822013"/>
              <a:ext cx="1221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99999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/confirm</a:t>
              </a:r>
              <a:r>
                <a:rPr b="1" lang="ko" sz="1000">
                  <a:latin typeface="Malgun Gothic"/>
                  <a:ea typeface="Malgun Gothic"/>
                  <a:cs typeface="Malgun Gothic"/>
                  <a:sym typeface="Malgun Gothic"/>
                </a:rPr>
                <a:t>/check</a:t>
              </a:r>
              <a:endParaRPr b="1"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0" name="Google Shape;1220;p66"/>
            <p:cNvSpPr txBox="1"/>
            <p:nvPr/>
          </p:nvSpPr>
          <p:spPr>
            <a:xfrm>
              <a:off x="4887938" y="2105963"/>
              <a:ext cx="1482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latin typeface="Malgun Gothic"/>
                  <a:ea typeface="Malgun Gothic"/>
                  <a:cs typeface="Malgun Gothic"/>
                  <a:sym typeface="Malgun Gothic"/>
                </a:rPr>
                <a:t>실시간 주문내역 페이지</a:t>
              </a:r>
              <a:endParaRPr b="1"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1" name="Google Shape;1221;p66"/>
            <p:cNvSpPr/>
            <p:nvPr/>
          </p:nvSpPr>
          <p:spPr>
            <a:xfrm>
              <a:off x="4878338" y="1876763"/>
              <a:ext cx="433500" cy="229200"/>
            </a:xfrm>
            <a:prstGeom prst="roundRect">
              <a:avLst>
                <a:gd fmla="val 44560" name="adj"/>
              </a:avLst>
            </a:prstGeom>
            <a:solidFill>
              <a:srgbClr val="346DD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2" name="Google Shape;1222;p66"/>
            <p:cNvSpPr txBox="1"/>
            <p:nvPr/>
          </p:nvSpPr>
          <p:spPr>
            <a:xfrm>
              <a:off x="4878338" y="1829813"/>
              <a:ext cx="4335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G E T</a:t>
              </a:r>
              <a:endParaRPr b="1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3" name="Google Shape;1223;p66"/>
          <p:cNvSpPr txBox="1"/>
          <p:nvPr/>
        </p:nvSpPr>
        <p:spPr>
          <a:xfrm>
            <a:off x="411100" y="1813850"/>
            <a:ext cx="182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manage-service</a:t>
            </a:r>
            <a:endParaRPr sz="1600"/>
          </a:p>
        </p:txBody>
      </p:sp>
      <p:grpSp>
        <p:nvGrpSpPr>
          <p:cNvPr id="1224" name="Google Shape;1224;p66"/>
          <p:cNvGrpSpPr/>
          <p:nvPr/>
        </p:nvGrpSpPr>
        <p:grpSpPr>
          <a:xfrm>
            <a:off x="538360" y="2322450"/>
            <a:ext cx="1529550" cy="749500"/>
            <a:chOff x="1122950" y="3277263"/>
            <a:chExt cx="1529550" cy="749500"/>
          </a:xfrm>
        </p:grpSpPr>
        <p:sp>
          <p:nvSpPr>
            <p:cNvPr id="1225" name="Google Shape;1225;p66"/>
            <p:cNvSpPr txBox="1"/>
            <p:nvPr/>
          </p:nvSpPr>
          <p:spPr>
            <a:xfrm>
              <a:off x="1579700" y="3277263"/>
              <a:ext cx="1072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99999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/manage</a:t>
              </a:r>
              <a:r>
                <a:rPr b="1" lang="ko" sz="1000">
                  <a:latin typeface="Malgun Gothic"/>
                  <a:ea typeface="Malgun Gothic"/>
                  <a:cs typeface="Malgun Gothic"/>
                  <a:sym typeface="Malgun Gothic"/>
                </a:rPr>
                <a:t>/list</a:t>
              </a:r>
              <a:endParaRPr b="1"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6" name="Google Shape;1226;p66"/>
            <p:cNvSpPr txBox="1"/>
            <p:nvPr/>
          </p:nvSpPr>
          <p:spPr>
            <a:xfrm>
              <a:off x="1122950" y="3534163"/>
              <a:ext cx="1434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latin typeface="Malgun Gothic"/>
                  <a:ea typeface="Malgun Gothic"/>
                  <a:cs typeface="Malgun Gothic"/>
                  <a:sym typeface="Malgun Gothic"/>
                </a:rPr>
                <a:t>전체 주문 목록 페이지</a:t>
              </a:r>
              <a:endParaRPr b="1"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7" name="Google Shape;1227;p66"/>
            <p:cNvSpPr/>
            <p:nvPr/>
          </p:nvSpPr>
          <p:spPr>
            <a:xfrm>
              <a:off x="1147750" y="3339663"/>
              <a:ext cx="433500" cy="229200"/>
            </a:xfrm>
            <a:prstGeom prst="roundRect">
              <a:avLst>
                <a:gd fmla="val 44560" name="adj"/>
              </a:avLst>
            </a:prstGeom>
            <a:solidFill>
              <a:srgbClr val="346DD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8" name="Google Shape;1228;p66"/>
            <p:cNvSpPr txBox="1"/>
            <p:nvPr/>
          </p:nvSpPr>
          <p:spPr>
            <a:xfrm>
              <a:off x="1147750" y="3292713"/>
              <a:ext cx="4335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G E T</a:t>
              </a:r>
              <a:endParaRPr b="1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9" name="Google Shape;1229;p66"/>
          <p:cNvSpPr txBox="1"/>
          <p:nvPr/>
        </p:nvSpPr>
        <p:spPr>
          <a:xfrm>
            <a:off x="423650" y="3245348"/>
            <a:ext cx="182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approve-service</a:t>
            </a:r>
            <a:endParaRPr sz="1600"/>
          </a:p>
        </p:txBody>
      </p:sp>
      <p:grpSp>
        <p:nvGrpSpPr>
          <p:cNvPr id="1230" name="Google Shape;1230;p66"/>
          <p:cNvGrpSpPr/>
          <p:nvPr/>
        </p:nvGrpSpPr>
        <p:grpSpPr>
          <a:xfrm>
            <a:off x="562332" y="4420500"/>
            <a:ext cx="1746750" cy="608200"/>
            <a:chOff x="3499588" y="3935400"/>
            <a:chExt cx="1746750" cy="608200"/>
          </a:xfrm>
        </p:grpSpPr>
        <p:sp>
          <p:nvSpPr>
            <p:cNvPr id="1231" name="Google Shape;1231;p66"/>
            <p:cNvSpPr/>
            <p:nvPr/>
          </p:nvSpPr>
          <p:spPr>
            <a:xfrm>
              <a:off x="3499588" y="3997800"/>
              <a:ext cx="433500" cy="229200"/>
            </a:xfrm>
            <a:prstGeom prst="roundRect">
              <a:avLst>
                <a:gd fmla="val 44560" name="adj"/>
              </a:avLst>
            </a:prstGeom>
            <a:solidFill>
              <a:srgbClr val="008847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2" name="Google Shape;1232;p66"/>
            <p:cNvSpPr txBox="1"/>
            <p:nvPr/>
          </p:nvSpPr>
          <p:spPr>
            <a:xfrm>
              <a:off x="3499588" y="3950850"/>
              <a:ext cx="4335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POST</a:t>
              </a:r>
              <a:endParaRPr b="1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66"/>
            <p:cNvSpPr txBox="1"/>
            <p:nvPr/>
          </p:nvSpPr>
          <p:spPr>
            <a:xfrm>
              <a:off x="3905038" y="3935400"/>
              <a:ext cx="1341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99999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/approve</a:t>
              </a:r>
              <a:r>
                <a:rPr b="1" lang="ko" sz="1000">
                  <a:latin typeface="Malgun Gothic"/>
                  <a:ea typeface="Malgun Gothic"/>
                  <a:cs typeface="Malgun Gothic"/>
                  <a:sym typeface="Malgun Gothic"/>
                </a:rPr>
                <a:t>/change</a:t>
              </a:r>
              <a:endParaRPr b="1"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4" name="Google Shape;1234;p66"/>
            <p:cNvSpPr txBox="1"/>
            <p:nvPr/>
          </p:nvSpPr>
          <p:spPr>
            <a:xfrm>
              <a:off x="3669063" y="4204900"/>
              <a:ext cx="1482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latin typeface="Malgun Gothic"/>
                  <a:ea typeface="Malgun Gothic"/>
                  <a:cs typeface="Malgun Gothic"/>
                  <a:sym typeface="Malgun Gothic"/>
                </a:rPr>
                <a:t>승인 상태 변경 페이지</a:t>
              </a:r>
              <a:endParaRPr b="1"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35" name="Google Shape;1235;p66"/>
          <p:cNvGrpSpPr/>
          <p:nvPr/>
        </p:nvGrpSpPr>
        <p:grpSpPr>
          <a:xfrm>
            <a:off x="562837" y="3756800"/>
            <a:ext cx="1680600" cy="638488"/>
            <a:chOff x="3499588" y="3273425"/>
            <a:chExt cx="1680600" cy="638488"/>
          </a:xfrm>
        </p:grpSpPr>
        <p:sp>
          <p:nvSpPr>
            <p:cNvPr id="1236" name="Google Shape;1236;p66"/>
            <p:cNvSpPr txBox="1"/>
            <p:nvPr/>
          </p:nvSpPr>
          <p:spPr>
            <a:xfrm>
              <a:off x="3918688" y="3273425"/>
              <a:ext cx="1261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99999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/approve</a:t>
              </a:r>
              <a:r>
                <a:rPr b="1" lang="ko" sz="1000">
                  <a:latin typeface="Malgun Gothic"/>
                  <a:ea typeface="Malgun Gothic"/>
                  <a:cs typeface="Malgun Gothic"/>
                  <a:sym typeface="Malgun Gothic"/>
                </a:rPr>
                <a:t>/detail</a:t>
              </a:r>
              <a:endParaRPr b="1"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7" name="Google Shape;1237;p66"/>
            <p:cNvSpPr txBox="1"/>
            <p:nvPr/>
          </p:nvSpPr>
          <p:spPr>
            <a:xfrm>
              <a:off x="3669063" y="3573213"/>
              <a:ext cx="1482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latin typeface="Malgun Gothic"/>
                  <a:ea typeface="Malgun Gothic"/>
                  <a:cs typeface="Malgun Gothic"/>
                  <a:sym typeface="Malgun Gothic"/>
                </a:rPr>
                <a:t>주문 상세 페이지</a:t>
              </a:r>
              <a:endParaRPr b="1"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8" name="Google Shape;1238;p66"/>
            <p:cNvSpPr/>
            <p:nvPr/>
          </p:nvSpPr>
          <p:spPr>
            <a:xfrm>
              <a:off x="3499588" y="3335825"/>
              <a:ext cx="433500" cy="229200"/>
            </a:xfrm>
            <a:prstGeom prst="roundRect">
              <a:avLst>
                <a:gd fmla="val 44560" name="adj"/>
              </a:avLst>
            </a:prstGeom>
            <a:solidFill>
              <a:srgbClr val="346DD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9" name="Google Shape;1239;p66"/>
            <p:cNvSpPr txBox="1"/>
            <p:nvPr/>
          </p:nvSpPr>
          <p:spPr>
            <a:xfrm>
              <a:off x="3499588" y="3288875"/>
              <a:ext cx="4335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G E T</a:t>
              </a:r>
              <a:endParaRPr b="1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0" name="Google Shape;1240;p66"/>
          <p:cNvSpPr txBox="1"/>
          <p:nvPr/>
        </p:nvSpPr>
        <p:spPr>
          <a:xfrm>
            <a:off x="4704650" y="696625"/>
            <a:ext cx="197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product-service</a:t>
            </a:r>
            <a:endParaRPr sz="1600"/>
          </a:p>
        </p:txBody>
      </p:sp>
      <p:grpSp>
        <p:nvGrpSpPr>
          <p:cNvPr id="1241" name="Google Shape;1241;p66"/>
          <p:cNvGrpSpPr/>
          <p:nvPr/>
        </p:nvGrpSpPr>
        <p:grpSpPr>
          <a:xfrm>
            <a:off x="4803653" y="1066375"/>
            <a:ext cx="1721888" cy="646125"/>
            <a:chOff x="6978500" y="1595463"/>
            <a:chExt cx="1721888" cy="646125"/>
          </a:xfrm>
        </p:grpSpPr>
        <p:sp>
          <p:nvSpPr>
            <p:cNvPr id="1242" name="Google Shape;1242;p66"/>
            <p:cNvSpPr txBox="1"/>
            <p:nvPr/>
          </p:nvSpPr>
          <p:spPr>
            <a:xfrm>
              <a:off x="7397600" y="1595463"/>
              <a:ext cx="1261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99999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/product</a:t>
              </a:r>
              <a:r>
                <a:rPr b="1" lang="ko" sz="1000">
                  <a:latin typeface="Malgun Gothic"/>
                  <a:ea typeface="Malgun Gothic"/>
                  <a:cs typeface="Malgun Gothic"/>
                  <a:sym typeface="Malgun Gothic"/>
                </a:rPr>
                <a:t>/list</a:t>
              </a:r>
              <a:endParaRPr b="1"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3" name="Google Shape;1243;p66"/>
            <p:cNvSpPr txBox="1"/>
            <p:nvPr/>
          </p:nvSpPr>
          <p:spPr>
            <a:xfrm>
              <a:off x="7218088" y="1902888"/>
              <a:ext cx="1482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latin typeface="Malgun Gothic"/>
                  <a:ea typeface="Malgun Gothic"/>
                  <a:cs typeface="Malgun Gothic"/>
                  <a:sym typeface="Malgun Gothic"/>
                </a:rPr>
                <a:t>상품 목록 페이지</a:t>
              </a:r>
              <a:endParaRPr b="1"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4" name="Google Shape;1244;p66"/>
            <p:cNvSpPr/>
            <p:nvPr/>
          </p:nvSpPr>
          <p:spPr>
            <a:xfrm>
              <a:off x="6978500" y="1657863"/>
              <a:ext cx="433500" cy="229200"/>
            </a:xfrm>
            <a:prstGeom prst="roundRect">
              <a:avLst>
                <a:gd fmla="val 44560" name="adj"/>
              </a:avLst>
            </a:prstGeom>
            <a:solidFill>
              <a:srgbClr val="346DD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5" name="Google Shape;1245;p66"/>
            <p:cNvSpPr txBox="1"/>
            <p:nvPr/>
          </p:nvSpPr>
          <p:spPr>
            <a:xfrm>
              <a:off x="6978500" y="1610913"/>
              <a:ext cx="4335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G E T</a:t>
              </a:r>
              <a:endParaRPr b="1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6" name="Google Shape;1246;p66"/>
          <p:cNvSpPr txBox="1"/>
          <p:nvPr/>
        </p:nvSpPr>
        <p:spPr>
          <a:xfrm>
            <a:off x="5225388" y="1728350"/>
            <a:ext cx="134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/product</a:t>
            </a: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/register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7" name="Google Shape;1247;p66"/>
          <p:cNvSpPr txBox="1"/>
          <p:nvPr/>
        </p:nvSpPr>
        <p:spPr>
          <a:xfrm>
            <a:off x="4914663" y="2019950"/>
            <a:ext cx="148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상품 등록 페이지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8" name="Google Shape;1248;p66"/>
          <p:cNvSpPr/>
          <p:nvPr/>
        </p:nvSpPr>
        <p:spPr>
          <a:xfrm>
            <a:off x="4800735" y="1790750"/>
            <a:ext cx="433500" cy="229200"/>
          </a:xfrm>
          <a:prstGeom prst="roundRect">
            <a:avLst>
              <a:gd fmla="val 44560" name="adj"/>
            </a:avLst>
          </a:prstGeom>
          <a:solidFill>
            <a:srgbClr val="346DD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9" name="Google Shape;1249;p66"/>
          <p:cNvSpPr txBox="1"/>
          <p:nvPr/>
        </p:nvSpPr>
        <p:spPr>
          <a:xfrm>
            <a:off x="4800735" y="1743800"/>
            <a:ext cx="433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 E T</a:t>
            </a:r>
            <a:endParaRPr b="1"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0" name="Google Shape;1250;p66"/>
          <p:cNvGrpSpPr/>
          <p:nvPr/>
        </p:nvGrpSpPr>
        <p:grpSpPr>
          <a:xfrm>
            <a:off x="4809580" y="2911375"/>
            <a:ext cx="1746750" cy="630300"/>
            <a:chOff x="6982750" y="2919413"/>
            <a:chExt cx="1746750" cy="630300"/>
          </a:xfrm>
        </p:grpSpPr>
        <p:sp>
          <p:nvSpPr>
            <p:cNvPr id="1251" name="Google Shape;1251;p66"/>
            <p:cNvSpPr txBox="1"/>
            <p:nvPr/>
          </p:nvSpPr>
          <p:spPr>
            <a:xfrm>
              <a:off x="7388200" y="2919413"/>
              <a:ext cx="1341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99999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/product</a:t>
              </a:r>
              <a:r>
                <a:rPr b="1" lang="ko" sz="1000">
                  <a:latin typeface="Malgun Gothic"/>
                  <a:ea typeface="Malgun Gothic"/>
                  <a:cs typeface="Malgun Gothic"/>
                  <a:sym typeface="Malgun Gothic"/>
                </a:rPr>
                <a:t>/modify</a:t>
              </a:r>
              <a:endParaRPr b="1"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2" name="Google Shape;1252;p66"/>
            <p:cNvSpPr txBox="1"/>
            <p:nvPr/>
          </p:nvSpPr>
          <p:spPr>
            <a:xfrm>
              <a:off x="7077475" y="3211013"/>
              <a:ext cx="1482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latin typeface="Malgun Gothic"/>
                  <a:ea typeface="Malgun Gothic"/>
                  <a:cs typeface="Malgun Gothic"/>
                  <a:sym typeface="Malgun Gothic"/>
                </a:rPr>
                <a:t>상품 수정 페이지</a:t>
              </a:r>
              <a:endParaRPr b="1"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3" name="Google Shape;1253;p66"/>
            <p:cNvSpPr/>
            <p:nvPr/>
          </p:nvSpPr>
          <p:spPr>
            <a:xfrm>
              <a:off x="6982750" y="2981813"/>
              <a:ext cx="433500" cy="229200"/>
            </a:xfrm>
            <a:prstGeom prst="roundRect">
              <a:avLst>
                <a:gd fmla="val 44560" name="adj"/>
              </a:avLst>
            </a:prstGeom>
            <a:solidFill>
              <a:srgbClr val="346DD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4" name="Google Shape;1254;p66"/>
            <p:cNvSpPr txBox="1"/>
            <p:nvPr/>
          </p:nvSpPr>
          <p:spPr>
            <a:xfrm>
              <a:off x="6982750" y="2934863"/>
              <a:ext cx="4335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G E T</a:t>
              </a:r>
              <a:endParaRPr b="1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5" name="Google Shape;1255;p66"/>
          <p:cNvSpPr txBox="1"/>
          <p:nvPr/>
        </p:nvSpPr>
        <p:spPr>
          <a:xfrm>
            <a:off x="5225903" y="3557000"/>
            <a:ext cx="134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/product</a:t>
            </a: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/modify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/{proNo}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6" name="Google Shape;1256;p66"/>
          <p:cNvSpPr txBox="1"/>
          <p:nvPr/>
        </p:nvSpPr>
        <p:spPr>
          <a:xfrm>
            <a:off x="5155062" y="3977838"/>
            <a:ext cx="92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상품 수정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7" name="Google Shape;1257;p66"/>
          <p:cNvSpPr txBox="1"/>
          <p:nvPr/>
        </p:nvSpPr>
        <p:spPr>
          <a:xfrm>
            <a:off x="5225910" y="2320813"/>
            <a:ext cx="182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/product</a:t>
            </a: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/register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8" name="Google Shape;1258;p66"/>
          <p:cNvSpPr txBox="1"/>
          <p:nvPr/>
        </p:nvSpPr>
        <p:spPr>
          <a:xfrm>
            <a:off x="5173812" y="2640800"/>
            <a:ext cx="92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상품 등록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59" name="Google Shape;1259;p66"/>
          <p:cNvGrpSpPr/>
          <p:nvPr/>
        </p:nvGrpSpPr>
        <p:grpSpPr>
          <a:xfrm>
            <a:off x="7281225" y="3485375"/>
            <a:ext cx="1341300" cy="769838"/>
            <a:chOff x="3045187" y="3273400"/>
            <a:chExt cx="1341300" cy="769838"/>
          </a:xfrm>
        </p:grpSpPr>
        <p:sp>
          <p:nvSpPr>
            <p:cNvPr id="1260" name="Google Shape;1260;p66"/>
            <p:cNvSpPr txBox="1"/>
            <p:nvPr/>
          </p:nvSpPr>
          <p:spPr>
            <a:xfrm>
              <a:off x="3550300" y="3273400"/>
              <a:ext cx="644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99999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/token</a:t>
              </a:r>
              <a:endParaRPr b="1"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1" name="Google Shape;1261;p66"/>
            <p:cNvSpPr txBox="1"/>
            <p:nvPr/>
          </p:nvSpPr>
          <p:spPr>
            <a:xfrm>
              <a:off x="3045187" y="3550638"/>
              <a:ext cx="1341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latin typeface="Malgun Gothic"/>
                  <a:ea typeface="Malgun Gothic"/>
                  <a:cs typeface="Malgun Gothic"/>
                  <a:sym typeface="Malgun Gothic"/>
                </a:rPr>
                <a:t>로그인 시 액세스 토큰 확인</a:t>
              </a:r>
              <a:endParaRPr b="1"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2" name="Google Shape;1262;p66"/>
            <p:cNvSpPr/>
            <p:nvPr/>
          </p:nvSpPr>
          <p:spPr>
            <a:xfrm>
              <a:off x="3118588" y="3335825"/>
              <a:ext cx="433500" cy="229200"/>
            </a:xfrm>
            <a:prstGeom prst="roundRect">
              <a:avLst>
                <a:gd fmla="val 44560" name="adj"/>
              </a:avLst>
            </a:prstGeom>
            <a:solidFill>
              <a:srgbClr val="346DD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3" name="Google Shape;1263;p66"/>
            <p:cNvSpPr txBox="1"/>
            <p:nvPr/>
          </p:nvSpPr>
          <p:spPr>
            <a:xfrm>
              <a:off x="3118588" y="3288875"/>
              <a:ext cx="4335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G E T</a:t>
              </a:r>
              <a:endParaRPr b="1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4" name="Google Shape;1264;p66"/>
          <p:cNvGrpSpPr/>
          <p:nvPr/>
        </p:nvGrpSpPr>
        <p:grpSpPr>
          <a:xfrm>
            <a:off x="7251795" y="2183488"/>
            <a:ext cx="1241147" cy="611475"/>
            <a:chOff x="3400698" y="3935400"/>
            <a:chExt cx="1241147" cy="611475"/>
          </a:xfrm>
        </p:grpSpPr>
        <p:sp>
          <p:nvSpPr>
            <p:cNvPr id="1265" name="Google Shape;1265;p66"/>
            <p:cNvSpPr/>
            <p:nvPr/>
          </p:nvSpPr>
          <p:spPr>
            <a:xfrm>
              <a:off x="3499588" y="3997800"/>
              <a:ext cx="433500" cy="229200"/>
            </a:xfrm>
            <a:prstGeom prst="roundRect">
              <a:avLst>
                <a:gd fmla="val 44560" name="adj"/>
              </a:avLst>
            </a:prstGeom>
            <a:solidFill>
              <a:srgbClr val="008847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6" name="Google Shape;1266;p66"/>
            <p:cNvSpPr txBox="1"/>
            <p:nvPr/>
          </p:nvSpPr>
          <p:spPr>
            <a:xfrm>
              <a:off x="3499588" y="3950850"/>
              <a:ext cx="4335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POST</a:t>
              </a:r>
              <a:endParaRPr b="1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66"/>
            <p:cNvSpPr txBox="1"/>
            <p:nvPr/>
          </p:nvSpPr>
          <p:spPr>
            <a:xfrm>
              <a:off x="3905044" y="3935400"/>
              <a:ext cx="736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99999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/logout</a:t>
              </a:r>
              <a:endParaRPr b="1"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8" name="Google Shape;1268;p66"/>
            <p:cNvSpPr txBox="1"/>
            <p:nvPr/>
          </p:nvSpPr>
          <p:spPr>
            <a:xfrm>
              <a:off x="3400698" y="4208175"/>
              <a:ext cx="1241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latin typeface="Malgun Gothic"/>
                  <a:ea typeface="Malgun Gothic"/>
                  <a:cs typeface="Malgun Gothic"/>
                  <a:sym typeface="Malgun Gothic"/>
                </a:rPr>
                <a:t>로그아웃 진행</a:t>
              </a:r>
              <a:endParaRPr b="1"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69" name="Google Shape;1269;p66"/>
          <p:cNvGrpSpPr/>
          <p:nvPr/>
        </p:nvGrpSpPr>
        <p:grpSpPr>
          <a:xfrm>
            <a:off x="7328423" y="2842375"/>
            <a:ext cx="1100100" cy="595600"/>
            <a:chOff x="-1802725" y="3656700"/>
            <a:chExt cx="1100100" cy="595600"/>
          </a:xfrm>
        </p:grpSpPr>
        <p:sp>
          <p:nvSpPr>
            <p:cNvPr id="1270" name="Google Shape;1270;p66"/>
            <p:cNvSpPr txBox="1"/>
            <p:nvPr/>
          </p:nvSpPr>
          <p:spPr>
            <a:xfrm>
              <a:off x="-1345975" y="3656700"/>
              <a:ext cx="643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99999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/login</a:t>
              </a:r>
              <a:endParaRPr b="1"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1" name="Google Shape;1271;p66"/>
            <p:cNvSpPr txBox="1"/>
            <p:nvPr/>
          </p:nvSpPr>
          <p:spPr>
            <a:xfrm>
              <a:off x="-1802725" y="3913600"/>
              <a:ext cx="11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latin typeface="Malgun Gothic"/>
                  <a:ea typeface="Malgun Gothic"/>
                  <a:cs typeface="Malgun Gothic"/>
                  <a:sym typeface="Malgun Gothic"/>
                </a:rPr>
                <a:t>로그인 페이지</a:t>
              </a:r>
              <a:endParaRPr b="1"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2" name="Google Shape;1272;p66"/>
            <p:cNvSpPr/>
            <p:nvPr/>
          </p:nvSpPr>
          <p:spPr>
            <a:xfrm>
              <a:off x="-1777925" y="3719100"/>
              <a:ext cx="433500" cy="229200"/>
            </a:xfrm>
            <a:prstGeom prst="roundRect">
              <a:avLst>
                <a:gd fmla="val 44560" name="adj"/>
              </a:avLst>
            </a:prstGeom>
            <a:solidFill>
              <a:srgbClr val="346DD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3" name="Google Shape;1273;p66"/>
            <p:cNvSpPr txBox="1"/>
            <p:nvPr/>
          </p:nvSpPr>
          <p:spPr>
            <a:xfrm>
              <a:off x="-1777925" y="3672150"/>
              <a:ext cx="4335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G E T</a:t>
              </a:r>
              <a:endParaRPr b="1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4" name="Google Shape;1274;p66"/>
          <p:cNvGrpSpPr/>
          <p:nvPr/>
        </p:nvGrpSpPr>
        <p:grpSpPr>
          <a:xfrm>
            <a:off x="4779860" y="2335313"/>
            <a:ext cx="480000" cy="323100"/>
            <a:chOff x="6848350" y="2353038"/>
            <a:chExt cx="480000" cy="323100"/>
          </a:xfrm>
        </p:grpSpPr>
        <p:sp>
          <p:nvSpPr>
            <p:cNvPr id="1275" name="Google Shape;1275;p66"/>
            <p:cNvSpPr/>
            <p:nvPr/>
          </p:nvSpPr>
          <p:spPr>
            <a:xfrm>
              <a:off x="6871600" y="2399988"/>
              <a:ext cx="433500" cy="229200"/>
            </a:xfrm>
            <a:prstGeom prst="roundRect">
              <a:avLst>
                <a:gd fmla="val 44560" name="adj"/>
              </a:avLst>
            </a:prstGeom>
            <a:solidFill>
              <a:srgbClr val="008847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6" name="Google Shape;1276;p66"/>
            <p:cNvSpPr txBox="1"/>
            <p:nvPr/>
          </p:nvSpPr>
          <p:spPr>
            <a:xfrm>
              <a:off x="6848350" y="2353038"/>
              <a:ext cx="4800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POST</a:t>
              </a:r>
              <a:endParaRPr b="1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7" name="Google Shape;1277;p66"/>
          <p:cNvGrpSpPr/>
          <p:nvPr/>
        </p:nvGrpSpPr>
        <p:grpSpPr>
          <a:xfrm>
            <a:off x="4779860" y="3554513"/>
            <a:ext cx="480000" cy="323100"/>
            <a:chOff x="6848350" y="2353038"/>
            <a:chExt cx="480000" cy="323100"/>
          </a:xfrm>
        </p:grpSpPr>
        <p:sp>
          <p:nvSpPr>
            <p:cNvPr id="1278" name="Google Shape;1278;p66"/>
            <p:cNvSpPr/>
            <p:nvPr/>
          </p:nvSpPr>
          <p:spPr>
            <a:xfrm>
              <a:off x="6871600" y="2399988"/>
              <a:ext cx="433500" cy="229200"/>
            </a:xfrm>
            <a:prstGeom prst="roundRect">
              <a:avLst>
                <a:gd fmla="val 44560" name="adj"/>
              </a:avLst>
            </a:prstGeom>
            <a:solidFill>
              <a:srgbClr val="008847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9" name="Google Shape;1279;p66"/>
            <p:cNvSpPr txBox="1"/>
            <p:nvPr/>
          </p:nvSpPr>
          <p:spPr>
            <a:xfrm>
              <a:off x="6848350" y="2353038"/>
              <a:ext cx="4800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POST</a:t>
              </a:r>
              <a:endParaRPr b="1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0" name="Google Shape;1280;p66"/>
          <p:cNvSpPr/>
          <p:nvPr/>
        </p:nvSpPr>
        <p:spPr>
          <a:xfrm>
            <a:off x="6956150" y="681113"/>
            <a:ext cx="1881300" cy="977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66"/>
          <p:cNvSpPr txBox="1"/>
          <p:nvPr/>
        </p:nvSpPr>
        <p:spPr>
          <a:xfrm>
            <a:off x="6835650" y="678898"/>
            <a:ext cx="2134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error-service-fallback</a:t>
            </a:r>
            <a:endParaRPr sz="1500"/>
          </a:p>
        </p:txBody>
      </p:sp>
      <p:grpSp>
        <p:nvGrpSpPr>
          <p:cNvPr id="1282" name="Google Shape;1282;p66"/>
          <p:cNvGrpSpPr/>
          <p:nvPr/>
        </p:nvGrpSpPr>
        <p:grpSpPr>
          <a:xfrm>
            <a:off x="7156050" y="1004225"/>
            <a:ext cx="1341300" cy="620825"/>
            <a:chOff x="3294912" y="3273438"/>
            <a:chExt cx="1341300" cy="620825"/>
          </a:xfrm>
        </p:grpSpPr>
        <p:sp>
          <p:nvSpPr>
            <p:cNvPr id="1283" name="Google Shape;1283;p66"/>
            <p:cNvSpPr txBox="1"/>
            <p:nvPr/>
          </p:nvSpPr>
          <p:spPr>
            <a:xfrm>
              <a:off x="3918713" y="3273438"/>
              <a:ext cx="675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99999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/</a:t>
              </a:r>
              <a:r>
                <a:rPr b="1" lang="ko" sz="1000">
                  <a:solidFill>
                    <a:srgbClr val="99999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failure</a:t>
              </a:r>
              <a:endParaRPr b="1"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4" name="Google Shape;1284;p66"/>
            <p:cNvSpPr txBox="1"/>
            <p:nvPr/>
          </p:nvSpPr>
          <p:spPr>
            <a:xfrm>
              <a:off x="3294912" y="3555563"/>
              <a:ext cx="1341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latin typeface="Malgun Gothic"/>
                  <a:ea typeface="Malgun Gothic"/>
                  <a:cs typeface="Malgun Gothic"/>
                  <a:sym typeface="Malgun Gothic"/>
                </a:rPr>
                <a:t>서버 오류시 출력</a:t>
              </a:r>
              <a:endParaRPr b="1"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5" name="Google Shape;1285;p66"/>
            <p:cNvSpPr/>
            <p:nvPr/>
          </p:nvSpPr>
          <p:spPr>
            <a:xfrm>
              <a:off x="3499588" y="3335825"/>
              <a:ext cx="433500" cy="229200"/>
            </a:xfrm>
            <a:prstGeom prst="roundRect">
              <a:avLst>
                <a:gd fmla="val 44560" name="adj"/>
              </a:avLst>
            </a:prstGeom>
            <a:solidFill>
              <a:srgbClr val="346DD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6" name="Google Shape;1286;p66"/>
            <p:cNvSpPr txBox="1"/>
            <p:nvPr/>
          </p:nvSpPr>
          <p:spPr>
            <a:xfrm>
              <a:off x="3499588" y="3288875"/>
              <a:ext cx="4335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G E T</a:t>
              </a:r>
              <a:endParaRPr b="1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7" name="Google Shape;1287;p66"/>
          <p:cNvSpPr txBox="1"/>
          <p:nvPr/>
        </p:nvSpPr>
        <p:spPr>
          <a:xfrm>
            <a:off x="6980175" y="1814915"/>
            <a:ext cx="188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Gateway</a:t>
            </a:r>
            <a:endParaRPr sz="1600"/>
          </a:p>
        </p:txBody>
      </p:sp>
      <p:sp>
        <p:nvSpPr>
          <p:cNvPr id="1288" name="Google Shape;1288;p66"/>
          <p:cNvSpPr txBox="1"/>
          <p:nvPr/>
        </p:nvSpPr>
        <p:spPr>
          <a:xfrm>
            <a:off x="227607" y="62561"/>
            <a:ext cx="56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 sz="3000">
                <a:solidFill>
                  <a:srgbClr val="D0CECE"/>
                </a:solidFill>
              </a:rPr>
              <a:t>4</a:t>
            </a:r>
            <a:endParaRPr b="1" i="0" sz="30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Google Shape;1289;p66"/>
          <p:cNvSpPr txBox="1"/>
          <p:nvPr/>
        </p:nvSpPr>
        <p:spPr>
          <a:xfrm>
            <a:off x="185791" y="20261"/>
            <a:ext cx="56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 sz="3000">
                <a:solidFill>
                  <a:srgbClr val="0070C0"/>
                </a:solidFill>
              </a:rPr>
              <a:t>4</a:t>
            </a:r>
            <a:endParaRPr b="1" i="0" sz="30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/>
        </p:nvSpPr>
        <p:spPr>
          <a:xfrm>
            <a:off x="227607" y="62561"/>
            <a:ext cx="56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i="0" sz="30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0"/>
          <p:cNvSpPr txBox="1"/>
          <p:nvPr/>
        </p:nvSpPr>
        <p:spPr>
          <a:xfrm>
            <a:off x="185791" y="20261"/>
            <a:ext cx="56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i="0" sz="30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40"/>
          <p:cNvSpPr txBox="1"/>
          <p:nvPr/>
        </p:nvSpPr>
        <p:spPr>
          <a:xfrm>
            <a:off x="967314" y="178042"/>
            <a:ext cx="3629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주제 선정</a:t>
            </a:r>
            <a:endParaRPr b="0" i="0" sz="15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40"/>
          <p:cNvSpPr/>
          <p:nvPr/>
        </p:nvSpPr>
        <p:spPr>
          <a:xfrm>
            <a:off x="-12463" y="517438"/>
            <a:ext cx="4584300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40"/>
          <p:cNvSpPr/>
          <p:nvPr/>
        </p:nvSpPr>
        <p:spPr>
          <a:xfrm>
            <a:off x="4572001" y="517439"/>
            <a:ext cx="4572000" cy="675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0" name="Google Shape;220;p40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7802771" y="3250"/>
            <a:ext cx="1341230" cy="514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1" name="Google Shape;221;p40"/>
          <p:cNvGrpSpPr/>
          <p:nvPr/>
        </p:nvGrpSpPr>
        <p:grpSpPr>
          <a:xfrm>
            <a:off x="1136500" y="1373850"/>
            <a:ext cx="1910400" cy="2818500"/>
            <a:chOff x="419375" y="1667975"/>
            <a:chExt cx="1910400" cy="2818500"/>
          </a:xfrm>
        </p:grpSpPr>
        <p:sp>
          <p:nvSpPr>
            <p:cNvPr id="222" name="Google Shape;222;p40"/>
            <p:cNvSpPr/>
            <p:nvPr/>
          </p:nvSpPr>
          <p:spPr>
            <a:xfrm>
              <a:off x="419375" y="1667975"/>
              <a:ext cx="1910400" cy="2818500"/>
            </a:xfrm>
            <a:prstGeom prst="roundRect">
              <a:avLst>
                <a:gd fmla="val 7589" name="adj"/>
              </a:avLst>
            </a:prstGeom>
            <a:noFill/>
            <a:ln cap="flat" cmpd="sng" w="2857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금융 대출 웹 서비스</a:t>
              </a:r>
              <a:endParaRPr b="1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3" name="Google Shape;223;p40"/>
            <p:cNvSpPr/>
            <p:nvPr/>
          </p:nvSpPr>
          <p:spPr>
            <a:xfrm>
              <a:off x="1033625" y="1734363"/>
              <a:ext cx="681900" cy="681900"/>
            </a:xfrm>
            <a:prstGeom prst="ellipse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주제</a:t>
              </a:r>
              <a:endParaRPr b="1"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24" name="Google Shape;224;p40"/>
            <p:cNvCxnSpPr/>
            <p:nvPr/>
          </p:nvCxnSpPr>
          <p:spPr>
            <a:xfrm>
              <a:off x="640625" y="2530150"/>
              <a:ext cx="1467900" cy="0"/>
            </a:xfrm>
            <a:prstGeom prst="straightConnector1">
              <a:avLst/>
            </a:prstGeom>
            <a:noFill/>
            <a:ln cap="flat" cmpd="sng" w="38100">
              <a:solidFill>
                <a:srgbClr val="0B539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5" name="Google Shape;225;p40"/>
          <p:cNvGrpSpPr/>
          <p:nvPr/>
        </p:nvGrpSpPr>
        <p:grpSpPr>
          <a:xfrm>
            <a:off x="3616800" y="1373850"/>
            <a:ext cx="1910400" cy="2818500"/>
            <a:chOff x="419375" y="1667975"/>
            <a:chExt cx="1910400" cy="2818500"/>
          </a:xfrm>
        </p:grpSpPr>
        <p:sp>
          <p:nvSpPr>
            <p:cNvPr id="226" name="Google Shape;226;p40"/>
            <p:cNvSpPr/>
            <p:nvPr/>
          </p:nvSpPr>
          <p:spPr>
            <a:xfrm>
              <a:off x="419375" y="1667975"/>
              <a:ext cx="1910400" cy="2818500"/>
            </a:xfrm>
            <a:prstGeom prst="roundRect">
              <a:avLst>
                <a:gd fmla="val 7819" name="adj"/>
              </a:avLst>
            </a:prstGeom>
            <a:solidFill>
              <a:srgbClr val="FFFFFF"/>
            </a:solidFill>
            <a:ln cap="flat" cmpd="sng" w="28575">
              <a:solidFill>
                <a:srgbClr val="8E7C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마이크로 서비스 환경 API 접근 보안 시스템 개발</a:t>
              </a:r>
              <a:br>
                <a:rPr b="1" lang="ko" sz="12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endParaRPr b="1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7" name="Google Shape;227;p40"/>
            <p:cNvSpPr/>
            <p:nvPr/>
          </p:nvSpPr>
          <p:spPr>
            <a:xfrm>
              <a:off x="1033625" y="1734363"/>
              <a:ext cx="681900" cy="681900"/>
            </a:xfrm>
            <a:prstGeom prst="ellipse">
              <a:avLst/>
            </a:prstGeom>
            <a:solidFill>
              <a:srgbClr val="674EA7"/>
            </a:solidFill>
            <a:ln cap="flat" cmpd="sng" w="28575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목표</a:t>
              </a:r>
              <a:endParaRPr b="1"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28" name="Google Shape;228;p40"/>
            <p:cNvCxnSpPr/>
            <p:nvPr/>
          </p:nvCxnSpPr>
          <p:spPr>
            <a:xfrm>
              <a:off x="640625" y="2530150"/>
              <a:ext cx="1467900" cy="0"/>
            </a:xfrm>
            <a:prstGeom prst="straightConnector1">
              <a:avLst/>
            </a:prstGeom>
            <a:noFill/>
            <a:ln cap="flat" cmpd="sng" w="38100">
              <a:solidFill>
                <a:srgbClr val="351C7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9" name="Google Shape;229;p40"/>
          <p:cNvGrpSpPr/>
          <p:nvPr/>
        </p:nvGrpSpPr>
        <p:grpSpPr>
          <a:xfrm>
            <a:off x="6097100" y="1373850"/>
            <a:ext cx="1910400" cy="2818500"/>
            <a:chOff x="419375" y="1667975"/>
            <a:chExt cx="1910400" cy="2818500"/>
          </a:xfrm>
        </p:grpSpPr>
        <p:sp>
          <p:nvSpPr>
            <p:cNvPr id="230" name="Google Shape;230;p40"/>
            <p:cNvSpPr/>
            <p:nvPr/>
          </p:nvSpPr>
          <p:spPr>
            <a:xfrm>
              <a:off x="419375" y="1667975"/>
              <a:ext cx="1910400" cy="2818500"/>
            </a:xfrm>
            <a:prstGeom prst="roundRect">
              <a:avLst>
                <a:gd fmla="val 6487" name="adj"/>
              </a:avLst>
            </a:prstGeom>
            <a:solidFill>
              <a:srgbClr val="FFFFFF"/>
            </a:solidFill>
            <a:ln cap="flat" cmpd="sng" w="28575">
              <a:solidFill>
                <a:srgbClr val="C27B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latin typeface="Malgun Gothic"/>
                  <a:ea typeface="Malgun Gothic"/>
                  <a:cs typeface="Malgun Gothic"/>
                  <a:sym typeface="Malgun Gothic"/>
                </a:rPr>
                <a:t>개인정보, 신용정보 등 보안이 중요한 금융 서비스에 연계하여 목표에 맞는 핀테크를 구현 하고자 선정</a:t>
              </a:r>
              <a:endParaRPr b="1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1" name="Google Shape;231;p40"/>
            <p:cNvSpPr/>
            <p:nvPr/>
          </p:nvSpPr>
          <p:spPr>
            <a:xfrm>
              <a:off x="1033625" y="1734363"/>
              <a:ext cx="681900" cy="6819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선정이유</a:t>
              </a:r>
              <a:endParaRPr b="1"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32" name="Google Shape;232;p40"/>
            <p:cNvCxnSpPr/>
            <p:nvPr/>
          </p:nvCxnSpPr>
          <p:spPr>
            <a:xfrm>
              <a:off x="640625" y="2530150"/>
              <a:ext cx="1467900" cy="0"/>
            </a:xfrm>
            <a:prstGeom prst="straightConnector1">
              <a:avLst/>
            </a:prstGeom>
            <a:noFill/>
            <a:ln cap="flat" cmpd="sng" w="38100">
              <a:solidFill>
                <a:srgbClr val="741B4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67"/>
          <p:cNvSpPr txBox="1"/>
          <p:nvPr/>
        </p:nvSpPr>
        <p:spPr>
          <a:xfrm>
            <a:off x="1327250" y="1086950"/>
            <a:ext cx="2894100" cy="400200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금융 대출</a:t>
            </a:r>
            <a:r>
              <a:rPr b="1" lang="ko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상품관리 테이블      </a:t>
            </a:r>
            <a:endParaRPr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5" name="Google Shape;1295;p67"/>
          <p:cNvSpPr/>
          <p:nvPr/>
        </p:nvSpPr>
        <p:spPr>
          <a:xfrm>
            <a:off x="599650" y="896150"/>
            <a:ext cx="781800" cy="7818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67"/>
          <p:cNvSpPr txBox="1"/>
          <p:nvPr/>
        </p:nvSpPr>
        <p:spPr>
          <a:xfrm>
            <a:off x="967314" y="178042"/>
            <a:ext cx="3629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DATABASE</a:t>
            </a:r>
            <a:endParaRPr b="0" i="0" sz="15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7" name="Google Shape;1297;p67"/>
          <p:cNvSpPr/>
          <p:nvPr/>
        </p:nvSpPr>
        <p:spPr>
          <a:xfrm>
            <a:off x="-12463" y="517438"/>
            <a:ext cx="4584300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8" name="Google Shape;1298;p67"/>
          <p:cNvSpPr/>
          <p:nvPr/>
        </p:nvSpPr>
        <p:spPr>
          <a:xfrm>
            <a:off x="4572001" y="517439"/>
            <a:ext cx="4572000" cy="675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99" name="Google Shape;1299;p67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7802771" y="3250"/>
            <a:ext cx="1341230" cy="514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00" name="Google Shape;1300;p67"/>
          <p:cNvGraphicFramePr/>
          <p:nvPr/>
        </p:nvGraphicFramePr>
        <p:xfrm>
          <a:off x="642650" y="180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{2FFCC883-0A1F-439A-A6E9-F0ADC06FC36D}</a:tableStyleId>
              </a:tblPr>
              <a:tblGrid>
                <a:gridCol w="709475"/>
                <a:gridCol w="1141025"/>
                <a:gridCol w="1149150"/>
                <a:gridCol w="579175"/>
              </a:tblGrid>
              <a:tr h="15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Name</a:t>
                      </a:r>
                      <a:endParaRPr sz="1000"/>
                    </a:p>
                  </a:txBody>
                  <a:tcPr marT="36000" marB="36000" marR="0" marL="7200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Type</a:t>
                      </a:r>
                      <a:endParaRPr sz="1000"/>
                    </a:p>
                  </a:txBody>
                  <a:tcPr marT="36000" marB="36000" marR="0" marL="7200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설명</a:t>
                      </a:r>
                      <a:endParaRPr sz="1000"/>
                    </a:p>
                  </a:txBody>
                  <a:tcPr marT="36000" marB="36000" marR="0" marL="7200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조건</a:t>
                      </a:r>
                      <a:endParaRPr sz="1000"/>
                    </a:p>
                  </a:txBody>
                  <a:tcPr marT="36000" marB="36000" marR="0" marL="7200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5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proNo</a:t>
                      </a:r>
                      <a:endParaRPr sz="1000"/>
                    </a:p>
                  </a:txBody>
                  <a:tcPr marT="36000" marB="36000" marR="0" marL="7200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INT</a:t>
                      </a:r>
                      <a:endParaRPr sz="1000"/>
                    </a:p>
                  </a:txBody>
                  <a:tcPr marT="36000" marB="36000" marR="0" marL="7200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대출 상품 번호</a:t>
                      </a:r>
                      <a:endParaRPr sz="1000"/>
                    </a:p>
                  </a:txBody>
                  <a:tcPr marT="36000" marB="36000" marR="0" marL="7200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PK / AI </a:t>
                      </a:r>
                      <a:endParaRPr sz="1000"/>
                    </a:p>
                  </a:txBody>
                  <a:tcPr marT="36000" marB="36000" marR="0" marL="7200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proName</a:t>
                      </a:r>
                      <a:endParaRPr sz="1000"/>
                    </a:p>
                  </a:txBody>
                  <a:tcPr marT="36000" marB="36000" marR="0" marL="7200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VARCHAR(1000)</a:t>
                      </a:r>
                      <a:endParaRPr sz="1000"/>
                    </a:p>
                  </a:txBody>
                  <a:tcPr marT="36000" marB="36000" marR="0" marL="7200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대출 상품 이름</a:t>
                      </a:r>
                      <a:endParaRPr sz="1000"/>
                    </a:p>
                  </a:txBody>
                  <a:tcPr marT="36000" marB="36000" marR="0" marL="7200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36000" marB="36000" marR="0" marL="7200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detail</a:t>
                      </a:r>
                      <a:endParaRPr sz="1000"/>
                    </a:p>
                  </a:txBody>
                  <a:tcPr marT="36000" marB="36000" marR="0" marL="7200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VARCHAR(1000)</a:t>
                      </a:r>
                      <a:endParaRPr sz="1000"/>
                    </a:p>
                  </a:txBody>
                  <a:tcPr marT="36000" marB="36000" marR="0" marL="7200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대출 상품 설명</a:t>
                      </a:r>
                      <a:endParaRPr sz="1000"/>
                    </a:p>
                  </a:txBody>
                  <a:tcPr marT="36000" marB="36000" marR="0" marL="7200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36000" marB="36000" marR="0" marL="7200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need</a:t>
                      </a:r>
                      <a:endParaRPr sz="1000"/>
                    </a:p>
                  </a:txBody>
                  <a:tcPr marT="36000" marB="36000" marR="0" marL="7200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VARCHAR(1000)</a:t>
                      </a:r>
                      <a:endParaRPr sz="1000"/>
                    </a:p>
                  </a:txBody>
                  <a:tcPr marT="36000" marB="36000" marR="0" marL="7200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대출 자격 조건</a:t>
                      </a:r>
                      <a:endParaRPr sz="1000"/>
                    </a:p>
                  </a:txBody>
                  <a:tcPr marT="36000" marB="36000" marR="0" marL="7200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36000" marB="36000" marR="0" marL="7200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term</a:t>
                      </a:r>
                      <a:endParaRPr sz="1000"/>
                    </a:p>
                  </a:txBody>
                  <a:tcPr marT="36000" marB="36000" marR="0" marL="7200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INT</a:t>
                      </a:r>
                      <a:endParaRPr sz="1000"/>
                    </a:p>
                  </a:txBody>
                  <a:tcPr marT="36000" marB="36000" marR="0" marL="7200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대출 상품 기간</a:t>
                      </a:r>
                      <a:endParaRPr sz="1000"/>
                    </a:p>
                  </a:txBody>
                  <a:tcPr marT="36000" marB="36000" marR="0" marL="7200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36000" marB="36000" marR="0" marL="7200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proLimit</a:t>
                      </a:r>
                      <a:endParaRPr sz="1000"/>
                    </a:p>
                  </a:txBody>
                  <a:tcPr marT="36000" marB="36000" marR="0" marL="7200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DOUBLE</a:t>
                      </a:r>
                      <a:endParaRPr sz="1000"/>
                    </a:p>
                  </a:txBody>
                  <a:tcPr marT="36000" marB="36000" marR="0" marL="7200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대출 상품 한도</a:t>
                      </a:r>
                      <a:endParaRPr sz="1000"/>
                    </a:p>
                  </a:txBody>
                  <a:tcPr marT="36000" marB="36000" marR="0" marL="7200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36000" marB="36000" marR="0" marL="7200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rate</a:t>
                      </a:r>
                      <a:endParaRPr sz="1000"/>
                    </a:p>
                  </a:txBody>
                  <a:tcPr marT="36000" marB="36000" marR="0" marL="7200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DOUBLE</a:t>
                      </a:r>
                      <a:endParaRPr sz="1000"/>
                    </a:p>
                  </a:txBody>
                  <a:tcPr marT="36000" marB="36000" marR="0" marL="7200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대출 상품 이자율</a:t>
                      </a:r>
                      <a:endParaRPr sz="1000"/>
                    </a:p>
                  </a:txBody>
                  <a:tcPr marT="36000" marB="36000" marR="0" marL="7200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36000" marB="36000" marR="0" marL="7200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01" name="Google Shape;1301;p67"/>
          <p:cNvSpPr txBox="1"/>
          <p:nvPr/>
        </p:nvSpPr>
        <p:spPr>
          <a:xfrm>
            <a:off x="516185" y="1086950"/>
            <a:ext cx="362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Products </a:t>
            </a:r>
            <a:endParaRPr b="1">
              <a:solidFill>
                <a:srgbClr val="FFFFFF"/>
              </a:solidFill>
            </a:endParaRPr>
          </a:p>
        </p:txBody>
      </p:sp>
      <p:graphicFrame>
        <p:nvGraphicFramePr>
          <p:cNvPr id="1302" name="Google Shape;1302;p67"/>
          <p:cNvGraphicFramePr/>
          <p:nvPr/>
        </p:nvGraphicFramePr>
        <p:xfrm>
          <a:off x="4763788" y="180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{2FFCC883-0A1F-439A-A6E9-F0ADC06FC36D}</a:tableStyleId>
              </a:tblPr>
              <a:tblGrid>
                <a:gridCol w="709475"/>
                <a:gridCol w="1141025"/>
                <a:gridCol w="1261500"/>
                <a:gridCol w="860000"/>
              </a:tblGrid>
              <a:tr h="15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Name</a:t>
                      </a:r>
                      <a:endParaRPr sz="1000"/>
                    </a:p>
                  </a:txBody>
                  <a:tcPr marT="36000" marB="36000" marR="0" marL="72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Type</a:t>
                      </a:r>
                      <a:endParaRPr sz="1000"/>
                    </a:p>
                  </a:txBody>
                  <a:tcPr marT="36000" marB="36000" marR="0" marL="72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설명</a:t>
                      </a:r>
                      <a:endParaRPr sz="1000"/>
                    </a:p>
                  </a:txBody>
                  <a:tcPr marT="36000" marB="36000" marR="0" marL="72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조건</a:t>
                      </a:r>
                      <a:endParaRPr sz="1000"/>
                    </a:p>
                  </a:txBody>
                  <a:tcPr marT="36000" marB="36000" marR="0" marL="72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15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orderNo</a:t>
                      </a:r>
                      <a:endParaRPr sz="1000"/>
                    </a:p>
                  </a:txBody>
                  <a:tcPr marT="36000" marB="36000" marR="0" marL="72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INT</a:t>
                      </a:r>
                      <a:endParaRPr sz="1000"/>
                    </a:p>
                  </a:txBody>
                  <a:tcPr marT="36000" marB="36000" marR="0" marL="72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대출 주문 번호</a:t>
                      </a:r>
                      <a:endParaRPr sz="1000"/>
                    </a:p>
                  </a:txBody>
                  <a:tcPr marT="36000" marB="36000" marR="0" marL="72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PK / AI</a:t>
                      </a:r>
                      <a:endParaRPr sz="1000"/>
                    </a:p>
                  </a:txBody>
                  <a:tcPr marT="36000" marB="36000" marR="0" marL="72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proNo</a:t>
                      </a:r>
                      <a:endParaRPr sz="1000"/>
                    </a:p>
                  </a:txBody>
                  <a:tcPr marT="36000" marB="36000" marR="0" marL="72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INT</a:t>
                      </a:r>
                      <a:endParaRPr sz="1000"/>
                    </a:p>
                  </a:txBody>
                  <a:tcPr marT="36000" marB="36000" marR="0" marL="72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대출 상품 번호</a:t>
                      </a:r>
                      <a:endParaRPr sz="1000"/>
                    </a:p>
                  </a:txBody>
                  <a:tcPr marT="36000" marB="36000" marR="0" marL="72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FK</a:t>
                      </a:r>
                      <a:endParaRPr sz="1000"/>
                    </a:p>
                  </a:txBody>
                  <a:tcPr marT="36000" marB="36000" marR="0" marL="72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userId</a:t>
                      </a:r>
                      <a:endParaRPr sz="1000"/>
                    </a:p>
                  </a:txBody>
                  <a:tcPr marT="36000" marB="36000" marR="0" marL="72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VARCHAR(255)</a:t>
                      </a:r>
                      <a:endParaRPr sz="1000"/>
                    </a:p>
                  </a:txBody>
                  <a:tcPr marT="36000" marB="36000" marR="0" marL="72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신청자 아이디</a:t>
                      </a:r>
                      <a:endParaRPr sz="1000"/>
                    </a:p>
                  </a:txBody>
                  <a:tcPr marT="36000" marB="36000" marR="0" marL="72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NN</a:t>
                      </a:r>
                      <a:endParaRPr sz="1000"/>
                    </a:p>
                  </a:txBody>
                  <a:tcPr marT="36000" marB="36000" marR="0" marL="72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orderPrice</a:t>
                      </a:r>
                      <a:endParaRPr sz="1000"/>
                    </a:p>
                  </a:txBody>
                  <a:tcPr marT="36000" marB="36000" marR="0" marL="72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DOUBLE</a:t>
                      </a:r>
                      <a:endParaRPr sz="1000"/>
                    </a:p>
                  </a:txBody>
                  <a:tcPr marT="36000" marB="36000" marR="0" marL="72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대출 희망 금액</a:t>
                      </a:r>
                      <a:endParaRPr sz="1000"/>
                    </a:p>
                  </a:txBody>
                  <a:tcPr marT="36000" marB="36000" marR="0" marL="72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36000" marB="36000" marR="0" marL="72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purpose</a:t>
                      </a:r>
                      <a:endParaRPr sz="1000"/>
                    </a:p>
                  </a:txBody>
                  <a:tcPr marT="36000" marB="36000" marR="0" marL="72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VARCHAR(255)</a:t>
                      </a:r>
                      <a:endParaRPr sz="1000"/>
                    </a:p>
                  </a:txBody>
                  <a:tcPr marT="36000" marB="36000" marR="0" marL="72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대출 용도</a:t>
                      </a:r>
                      <a:endParaRPr sz="1000"/>
                    </a:p>
                  </a:txBody>
                  <a:tcPr marT="36000" marB="36000" marR="0" marL="72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36000" marB="36000" marR="0" marL="72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amount</a:t>
                      </a:r>
                      <a:endParaRPr sz="1000"/>
                    </a:p>
                  </a:txBody>
                  <a:tcPr marT="36000" marB="36000" marR="0" marL="72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DOUBLE</a:t>
                      </a:r>
                      <a:endParaRPr sz="1000"/>
                    </a:p>
                  </a:txBody>
                  <a:tcPr marT="36000" marB="36000" marR="0" marL="72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월 납부액</a:t>
                      </a:r>
                      <a:endParaRPr sz="1000"/>
                    </a:p>
                  </a:txBody>
                  <a:tcPr marT="36000" marB="36000" marR="0" marL="72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36000" marB="36000" marR="0" marL="72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period</a:t>
                      </a:r>
                      <a:endParaRPr sz="1000"/>
                    </a:p>
                  </a:txBody>
                  <a:tcPr marT="36000" marB="36000" marR="0" marL="72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INT</a:t>
                      </a:r>
                      <a:endParaRPr sz="1000"/>
                    </a:p>
                  </a:txBody>
                  <a:tcPr marT="36000" marB="36000" marR="0" marL="72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희망 납부 기간(개월)</a:t>
                      </a:r>
                      <a:endParaRPr sz="1000"/>
                    </a:p>
                  </a:txBody>
                  <a:tcPr marT="36000" marB="36000" marR="0" marL="72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36000" marB="36000" marR="0" marL="72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status</a:t>
                      </a:r>
                      <a:endParaRPr sz="1000"/>
                    </a:p>
                  </a:txBody>
                  <a:tcPr marT="36000" marB="36000" marR="0" marL="72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INT</a:t>
                      </a:r>
                      <a:endParaRPr sz="1000"/>
                    </a:p>
                  </a:txBody>
                  <a:tcPr marT="36000" marB="36000" marR="0" marL="72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신청 결과 상태</a:t>
                      </a:r>
                      <a:endParaRPr sz="1000"/>
                    </a:p>
                  </a:txBody>
                  <a:tcPr marT="36000" marB="36000" marR="0" marL="72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Default NULL</a:t>
                      </a:r>
                      <a:endParaRPr sz="1000"/>
                    </a:p>
                  </a:txBody>
                  <a:tcPr marT="36000" marB="36000" marR="0" marL="72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orderDate</a:t>
                      </a:r>
                      <a:endParaRPr sz="1000"/>
                    </a:p>
                  </a:txBody>
                  <a:tcPr marT="36000" marB="36000" marR="0" marL="72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DATETIME</a:t>
                      </a:r>
                      <a:endParaRPr sz="1000"/>
                    </a:p>
                  </a:txBody>
                  <a:tcPr marT="36000" marB="36000" marR="0" marL="72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신청 날짜</a:t>
                      </a:r>
                      <a:endParaRPr sz="1000"/>
                    </a:p>
                  </a:txBody>
                  <a:tcPr marT="36000" marB="36000" marR="0" marL="72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Default now()</a:t>
                      </a:r>
                      <a:endParaRPr sz="1000"/>
                    </a:p>
                  </a:txBody>
                  <a:tcPr marT="36000" marB="36000" marR="0" marL="72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endDate</a:t>
                      </a:r>
                      <a:endParaRPr sz="1000"/>
                    </a:p>
                  </a:txBody>
                  <a:tcPr marT="36000" marB="36000" marR="0" marL="72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DATETIME</a:t>
                      </a:r>
                      <a:endParaRPr sz="1000"/>
                    </a:p>
                  </a:txBody>
                  <a:tcPr marT="36000" marB="36000" marR="0" marL="72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만기 날짜</a:t>
                      </a:r>
                      <a:endParaRPr sz="1000"/>
                    </a:p>
                  </a:txBody>
                  <a:tcPr marT="36000" marB="36000" marR="0" marL="72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Default now()</a:t>
                      </a:r>
                      <a:endParaRPr sz="1000"/>
                    </a:p>
                  </a:txBody>
                  <a:tcPr marT="36000" marB="36000" marR="0" marL="72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03" name="Google Shape;1303;p67"/>
          <p:cNvSpPr txBox="1"/>
          <p:nvPr/>
        </p:nvSpPr>
        <p:spPr>
          <a:xfrm>
            <a:off x="5448525" y="1086950"/>
            <a:ext cx="3287400" cy="400200"/>
          </a:xfrm>
          <a:prstGeom prst="rect">
            <a:avLst/>
          </a:prstGeom>
          <a:noFill/>
          <a:ln cap="flat" cmpd="sng" w="38100">
            <a:solidFill>
              <a:srgbClr val="008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8847"/>
                </a:solidFill>
                <a:latin typeface="Malgun Gothic"/>
                <a:ea typeface="Malgun Gothic"/>
                <a:cs typeface="Malgun Gothic"/>
                <a:sym typeface="Malgun Gothic"/>
              </a:rPr>
              <a:t>금융 대출 </a:t>
            </a:r>
            <a:r>
              <a:rPr b="1" lang="ko">
                <a:solidFill>
                  <a:srgbClr val="008847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주문관리 테이블      </a:t>
            </a:r>
            <a:endParaRPr b="1">
              <a:solidFill>
                <a:srgbClr val="00884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4" name="Google Shape;1304;p67"/>
          <p:cNvSpPr/>
          <p:nvPr/>
        </p:nvSpPr>
        <p:spPr>
          <a:xfrm>
            <a:off x="4720925" y="896150"/>
            <a:ext cx="781800" cy="781800"/>
          </a:xfrm>
          <a:prstGeom prst="ellipse">
            <a:avLst/>
          </a:prstGeom>
          <a:solidFill>
            <a:srgbClr val="0088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67"/>
          <p:cNvSpPr txBox="1"/>
          <p:nvPr/>
        </p:nvSpPr>
        <p:spPr>
          <a:xfrm>
            <a:off x="4713658" y="1086950"/>
            <a:ext cx="7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Orders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306" name="Google Shape;1306;p67"/>
          <p:cNvCxnSpPr/>
          <p:nvPr/>
        </p:nvCxnSpPr>
        <p:spPr>
          <a:xfrm>
            <a:off x="4228900" y="2151000"/>
            <a:ext cx="536400" cy="219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7" name="Google Shape;1307;p67"/>
          <p:cNvSpPr txBox="1"/>
          <p:nvPr/>
        </p:nvSpPr>
        <p:spPr>
          <a:xfrm>
            <a:off x="498100" y="4812750"/>
            <a:ext cx="3923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* PK : Primary Key          * AI : Auto Increment         </a:t>
            </a:r>
            <a:r>
              <a:rPr lang="ko" sz="700">
                <a:solidFill>
                  <a:schemeClr val="dk1"/>
                </a:solidFill>
              </a:rPr>
              <a:t>* FK : Foreign Key          * NN : Not Null</a:t>
            </a:r>
            <a:endParaRPr sz="700"/>
          </a:p>
        </p:txBody>
      </p:sp>
      <p:cxnSp>
        <p:nvCxnSpPr>
          <p:cNvPr id="1308" name="Google Shape;1308;p67"/>
          <p:cNvCxnSpPr/>
          <p:nvPr/>
        </p:nvCxnSpPr>
        <p:spPr>
          <a:xfrm>
            <a:off x="-216500" y="4774900"/>
            <a:ext cx="954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09" name="Google Shape;1309;p67"/>
          <p:cNvSpPr txBox="1"/>
          <p:nvPr/>
        </p:nvSpPr>
        <p:spPr>
          <a:xfrm>
            <a:off x="227607" y="62561"/>
            <a:ext cx="56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 sz="3000">
                <a:solidFill>
                  <a:srgbClr val="D0CECE"/>
                </a:solidFill>
              </a:rPr>
              <a:t>4</a:t>
            </a:r>
            <a:endParaRPr b="1" i="0" sz="30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0" name="Google Shape;1310;p67"/>
          <p:cNvSpPr txBox="1"/>
          <p:nvPr/>
        </p:nvSpPr>
        <p:spPr>
          <a:xfrm>
            <a:off x="185791" y="20261"/>
            <a:ext cx="56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 sz="3000">
                <a:solidFill>
                  <a:srgbClr val="0070C0"/>
                </a:solidFill>
              </a:rPr>
              <a:t>4</a:t>
            </a:r>
            <a:endParaRPr b="1" i="0" sz="30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0C0"/>
        </a:solidFill>
      </p:bgPr>
    </p:bg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68"/>
          <p:cNvSpPr/>
          <p:nvPr/>
        </p:nvSpPr>
        <p:spPr>
          <a:xfrm>
            <a:off x="3255477" y="1193030"/>
            <a:ext cx="2642400" cy="2647500"/>
          </a:xfrm>
          <a:prstGeom prst="donut">
            <a:avLst>
              <a:gd fmla="val 30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6" name="Google Shape;1316;p68"/>
          <p:cNvSpPr/>
          <p:nvPr/>
        </p:nvSpPr>
        <p:spPr>
          <a:xfrm>
            <a:off x="3309530" y="1262720"/>
            <a:ext cx="2531400" cy="2508000"/>
          </a:xfrm>
          <a:prstGeom prst="ellipse">
            <a:avLst/>
          </a:prstGeom>
          <a:solidFill>
            <a:schemeClr val="lt1">
              <a:alpha val="8941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17" name="Google Shape;1317;p68"/>
          <p:cNvGrpSpPr/>
          <p:nvPr/>
        </p:nvGrpSpPr>
        <p:grpSpPr>
          <a:xfrm>
            <a:off x="2920645" y="2047851"/>
            <a:ext cx="3247664" cy="1187607"/>
            <a:chOff x="4010593" y="1786734"/>
            <a:chExt cx="4491928" cy="1587922"/>
          </a:xfrm>
        </p:grpSpPr>
        <p:sp>
          <p:nvSpPr>
            <p:cNvPr id="1318" name="Google Shape;1318;p68"/>
            <p:cNvSpPr txBox="1"/>
            <p:nvPr/>
          </p:nvSpPr>
          <p:spPr>
            <a:xfrm>
              <a:off x="4010593" y="1786734"/>
              <a:ext cx="4403400" cy="15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lang="ko" sz="3600">
                  <a:solidFill>
                    <a:srgbClr val="D0CECE"/>
                  </a:solidFill>
                </a:rPr>
                <a:t>프로젝트를</a:t>
              </a:r>
              <a:endParaRPr b="1" sz="3600">
                <a:solidFill>
                  <a:srgbClr val="D0CECE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lang="ko" sz="3600">
                  <a:solidFill>
                    <a:srgbClr val="D0CECE"/>
                  </a:solidFill>
                </a:rPr>
                <a:t>마치며…</a:t>
              </a:r>
              <a:endParaRPr b="1" i="0" sz="36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68"/>
            <p:cNvSpPr txBox="1"/>
            <p:nvPr/>
          </p:nvSpPr>
          <p:spPr>
            <a:xfrm>
              <a:off x="4099121" y="1800256"/>
              <a:ext cx="4403400" cy="15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lang="ko" sz="3600">
                  <a:solidFill>
                    <a:srgbClr val="0070C0"/>
                  </a:solidFill>
                </a:rPr>
                <a:t>프로젝트를</a:t>
              </a:r>
              <a:endParaRPr b="1" sz="3600">
                <a:solidFill>
                  <a:srgbClr val="0070C0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lang="ko" sz="3600">
                  <a:solidFill>
                    <a:srgbClr val="0070C0"/>
                  </a:solidFill>
                </a:rPr>
                <a:t>마치며…</a:t>
              </a:r>
              <a:endParaRPr b="1" i="0" sz="3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69"/>
          <p:cNvSpPr txBox="1"/>
          <p:nvPr/>
        </p:nvSpPr>
        <p:spPr>
          <a:xfrm>
            <a:off x="227607" y="62561"/>
            <a:ext cx="56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 sz="3000">
                <a:solidFill>
                  <a:srgbClr val="D0CECE"/>
                </a:solidFill>
              </a:rPr>
              <a:t>5</a:t>
            </a:r>
            <a:endParaRPr b="1" i="0" sz="30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5" name="Google Shape;1325;p69"/>
          <p:cNvSpPr txBox="1"/>
          <p:nvPr/>
        </p:nvSpPr>
        <p:spPr>
          <a:xfrm>
            <a:off x="185791" y="20261"/>
            <a:ext cx="56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 sz="3000">
                <a:solidFill>
                  <a:srgbClr val="0070C0"/>
                </a:solidFill>
              </a:rPr>
              <a:t>5</a:t>
            </a:r>
            <a:endParaRPr b="1" i="0" sz="30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6" name="Google Shape;1326;p69"/>
          <p:cNvSpPr txBox="1"/>
          <p:nvPr/>
        </p:nvSpPr>
        <p:spPr>
          <a:xfrm>
            <a:off x="967314" y="178042"/>
            <a:ext cx="3629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프로젝트를 마치며…</a:t>
            </a:r>
            <a:endParaRPr b="0" i="0" sz="15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7" name="Google Shape;1327;p69"/>
          <p:cNvSpPr/>
          <p:nvPr/>
        </p:nvSpPr>
        <p:spPr>
          <a:xfrm>
            <a:off x="-12463" y="517438"/>
            <a:ext cx="4584300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8" name="Google Shape;1328;p69"/>
          <p:cNvSpPr/>
          <p:nvPr/>
        </p:nvSpPr>
        <p:spPr>
          <a:xfrm>
            <a:off x="4572001" y="517439"/>
            <a:ext cx="4572000" cy="675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29" name="Google Shape;1329;p69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7802771" y="3250"/>
            <a:ext cx="1341230" cy="514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0" name="Google Shape;1330;p69"/>
          <p:cNvGrpSpPr/>
          <p:nvPr/>
        </p:nvGrpSpPr>
        <p:grpSpPr>
          <a:xfrm>
            <a:off x="3581847" y="1250929"/>
            <a:ext cx="1962000" cy="3167238"/>
            <a:chOff x="6820172" y="864379"/>
            <a:chExt cx="1962000" cy="2818580"/>
          </a:xfrm>
        </p:grpSpPr>
        <p:sp>
          <p:nvSpPr>
            <p:cNvPr id="1331" name="Google Shape;1331;p69"/>
            <p:cNvSpPr/>
            <p:nvPr/>
          </p:nvSpPr>
          <p:spPr>
            <a:xfrm>
              <a:off x="6820175" y="864379"/>
              <a:ext cx="1910400" cy="2818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rgbClr val="76A5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69"/>
            <p:cNvSpPr txBox="1"/>
            <p:nvPr/>
          </p:nvSpPr>
          <p:spPr>
            <a:xfrm>
              <a:off x="6820172" y="1733559"/>
              <a:ext cx="1962000" cy="194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Monolithic 형태의 프로젝트를 MSA로 구조변경 할 수 있다.</a:t>
              </a:r>
              <a:endParaRPr b="1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33" name="Google Shape;1333;p69"/>
          <p:cNvGrpSpPr/>
          <p:nvPr/>
        </p:nvGrpSpPr>
        <p:grpSpPr>
          <a:xfrm>
            <a:off x="6486601" y="1250983"/>
            <a:ext cx="1962000" cy="3167148"/>
            <a:chOff x="4686575" y="864450"/>
            <a:chExt cx="1962000" cy="2818500"/>
          </a:xfrm>
        </p:grpSpPr>
        <p:sp>
          <p:nvSpPr>
            <p:cNvPr id="1334" name="Google Shape;1334;p69"/>
            <p:cNvSpPr/>
            <p:nvPr/>
          </p:nvSpPr>
          <p:spPr>
            <a:xfrm>
              <a:off x="4686575" y="864450"/>
              <a:ext cx="1910400" cy="2818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rgbClr val="C27B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69"/>
            <p:cNvSpPr txBox="1"/>
            <p:nvPr/>
          </p:nvSpPr>
          <p:spPr>
            <a:xfrm>
              <a:off x="4686575" y="1733550"/>
              <a:ext cx="1962000" cy="194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ko" sz="1200">
                  <a:latin typeface="Malgun Gothic"/>
                  <a:ea typeface="Malgun Gothic"/>
                  <a:cs typeface="Malgun Gothic"/>
                  <a:sym typeface="Malgun Gothic"/>
                </a:rPr>
                <a:t>CSS, JS</a:t>
              </a:r>
              <a:r>
                <a:rPr b="1" lang="ko" sz="1200">
                  <a:latin typeface="Malgun Gothic"/>
                  <a:ea typeface="Malgun Gothic"/>
                  <a:cs typeface="Malgun Gothic"/>
                  <a:sym typeface="Malgun Gothic"/>
                </a:rPr>
                <a:t> 파일 갯수 만큼 서비스 호출 수 증가 -&gt; 서비스 성능 저하 우려</a:t>
              </a:r>
              <a:endParaRPr b="1"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36" name="Google Shape;1336;p69"/>
          <p:cNvGrpSpPr/>
          <p:nvPr/>
        </p:nvGrpSpPr>
        <p:grpSpPr>
          <a:xfrm>
            <a:off x="704550" y="1250983"/>
            <a:ext cx="1962000" cy="3167148"/>
            <a:chOff x="416450" y="864450"/>
            <a:chExt cx="1962000" cy="2818500"/>
          </a:xfrm>
        </p:grpSpPr>
        <p:sp>
          <p:nvSpPr>
            <p:cNvPr id="1337" name="Google Shape;1337;p69"/>
            <p:cNvSpPr/>
            <p:nvPr/>
          </p:nvSpPr>
          <p:spPr>
            <a:xfrm>
              <a:off x="419375" y="864450"/>
              <a:ext cx="1910400" cy="2818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69"/>
            <p:cNvSpPr txBox="1"/>
            <p:nvPr/>
          </p:nvSpPr>
          <p:spPr>
            <a:xfrm>
              <a:off x="416450" y="1733550"/>
              <a:ext cx="1962000" cy="194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ko" sz="1200">
                  <a:latin typeface="Malgun Gothic"/>
                  <a:ea typeface="Malgun Gothic"/>
                  <a:cs typeface="Malgun Gothic"/>
                  <a:sym typeface="Malgun Gothic"/>
                </a:rPr>
                <a:t>MSA 개발 역량 강화</a:t>
              </a:r>
              <a:endParaRPr b="1" sz="12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ko" sz="1200">
                  <a:latin typeface="Malgun Gothic"/>
                  <a:ea typeface="Malgun Gothic"/>
                  <a:cs typeface="Malgun Gothic"/>
                  <a:sym typeface="Malgun Gothic"/>
                </a:rPr>
                <a:t>보안 개발 능력 강화</a:t>
              </a:r>
              <a:endParaRPr b="1" sz="12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ko" sz="1200"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endParaRPr b="1" sz="12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ko" sz="1200">
                  <a:latin typeface="Malgun Gothic"/>
                  <a:ea typeface="Malgun Gothic"/>
                  <a:cs typeface="Malgun Gothic"/>
                  <a:sym typeface="Malgun Gothic"/>
                </a:rPr>
                <a:t>팀 의사소통 향상</a:t>
              </a:r>
              <a:endParaRPr b="1" sz="12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39" name="Google Shape;1339;p69"/>
          <p:cNvSpPr/>
          <p:nvPr/>
        </p:nvSpPr>
        <p:spPr>
          <a:xfrm>
            <a:off x="7095451" y="1447831"/>
            <a:ext cx="692700" cy="692700"/>
          </a:xfrm>
          <a:prstGeom prst="ellipse">
            <a:avLst/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40" name="Google Shape;1340;p69"/>
          <p:cNvCxnSpPr/>
          <p:nvPr/>
        </p:nvCxnSpPr>
        <p:spPr>
          <a:xfrm>
            <a:off x="6707851" y="2272550"/>
            <a:ext cx="1467900" cy="0"/>
          </a:xfrm>
          <a:prstGeom prst="straightConnector1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1" name="Google Shape;1341;p69"/>
          <p:cNvSpPr/>
          <p:nvPr/>
        </p:nvSpPr>
        <p:spPr>
          <a:xfrm>
            <a:off x="4188300" y="1451832"/>
            <a:ext cx="697500" cy="692700"/>
          </a:xfrm>
          <a:prstGeom prst="ellipse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42" name="Google Shape;1342;p69"/>
          <p:cNvCxnSpPr/>
          <p:nvPr/>
        </p:nvCxnSpPr>
        <p:spPr>
          <a:xfrm>
            <a:off x="3803100" y="2279198"/>
            <a:ext cx="1467900" cy="0"/>
          </a:xfrm>
          <a:prstGeom prst="straightConnector1">
            <a:avLst/>
          </a:prstGeom>
          <a:noFill/>
          <a:ln cap="flat" cmpd="sng" w="3810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3" name="Google Shape;1343;p69"/>
          <p:cNvSpPr/>
          <p:nvPr/>
        </p:nvSpPr>
        <p:spPr>
          <a:xfrm>
            <a:off x="1316325" y="1447863"/>
            <a:ext cx="692700" cy="6927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성과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44" name="Google Shape;1344;p69"/>
          <p:cNvCxnSpPr/>
          <p:nvPr/>
        </p:nvCxnSpPr>
        <p:spPr>
          <a:xfrm>
            <a:off x="928725" y="2272550"/>
            <a:ext cx="1467900" cy="0"/>
          </a:xfrm>
          <a:prstGeom prst="straightConnector1">
            <a:avLst/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5" name="Google Shape;1345;p69"/>
          <p:cNvSpPr txBox="1"/>
          <p:nvPr/>
        </p:nvSpPr>
        <p:spPr>
          <a:xfrm>
            <a:off x="6915923" y="1621401"/>
            <a:ext cx="101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보완사항</a:t>
            </a:r>
            <a:endParaRPr/>
          </a:p>
        </p:txBody>
      </p:sp>
      <p:sp>
        <p:nvSpPr>
          <p:cNvPr id="1346" name="Google Shape;1346;p69"/>
          <p:cNvSpPr txBox="1"/>
          <p:nvPr/>
        </p:nvSpPr>
        <p:spPr>
          <a:xfrm>
            <a:off x="4020323" y="1621401"/>
            <a:ext cx="101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기대효과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0C0"/>
        </a:solidFill>
      </p:bgPr>
    </p:bg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70"/>
          <p:cNvSpPr/>
          <p:nvPr/>
        </p:nvSpPr>
        <p:spPr>
          <a:xfrm>
            <a:off x="3255477" y="1193030"/>
            <a:ext cx="2642400" cy="2647500"/>
          </a:xfrm>
          <a:prstGeom prst="donut">
            <a:avLst>
              <a:gd fmla="val 30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2" name="Google Shape;1352;p70"/>
          <p:cNvSpPr/>
          <p:nvPr/>
        </p:nvSpPr>
        <p:spPr>
          <a:xfrm>
            <a:off x="3309530" y="1262720"/>
            <a:ext cx="2531400" cy="2508000"/>
          </a:xfrm>
          <a:prstGeom prst="ellipse">
            <a:avLst/>
          </a:prstGeom>
          <a:solidFill>
            <a:schemeClr val="lt1">
              <a:alpha val="8941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53" name="Google Shape;1353;p70"/>
          <p:cNvGrpSpPr/>
          <p:nvPr/>
        </p:nvGrpSpPr>
        <p:grpSpPr>
          <a:xfrm rot="-475">
            <a:off x="2961769" y="2265395"/>
            <a:ext cx="3213335" cy="672330"/>
            <a:chOff x="4113970" y="2918036"/>
            <a:chExt cx="4444447" cy="898957"/>
          </a:xfrm>
        </p:grpSpPr>
        <p:sp>
          <p:nvSpPr>
            <p:cNvPr id="1354" name="Google Shape;1354;p70"/>
            <p:cNvSpPr txBox="1"/>
            <p:nvPr/>
          </p:nvSpPr>
          <p:spPr>
            <a:xfrm>
              <a:off x="4155017" y="2983593"/>
              <a:ext cx="4403400" cy="8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lang="ko" sz="3600">
                  <a:solidFill>
                    <a:srgbClr val="D8D8D8"/>
                  </a:solidFill>
                </a:rPr>
                <a:t>감사합니다</a:t>
              </a:r>
              <a:endParaRPr b="1" i="0" sz="3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70"/>
            <p:cNvSpPr txBox="1"/>
            <p:nvPr/>
          </p:nvSpPr>
          <p:spPr>
            <a:xfrm rot="-234">
              <a:off x="4113970" y="2918186"/>
              <a:ext cx="4403400" cy="8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lang="ko" sz="3600">
                  <a:solidFill>
                    <a:srgbClr val="0070C0"/>
                  </a:solidFill>
                </a:rPr>
                <a:t>감사합니다</a:t>
              </a:r>
              <a:endParaRPr b="1" i="0" sz="3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/>
          <p:nvPr/>
        </p:nvSpPr>
        <p:spPr>
          <a:xfrm>
            <a:off x="227607" y="62561"/>
            <a:ext cx="56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i="0" sz="30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1"/>
          <p:cNvSpPr txBox="1"/>
          <p:nvPr/>
        </p:nvSpPr>
        <p:spPr>
          <a:xfrm>
            <a:off x="185791" y="20261"/>
            <a:ext cx="56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i="0" sz="30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1"/>
          <p:cNvSpPr txBox="1"/>
          <p:nvPr/>
        </p:nvSpPr>
        <p:spPr>
          <a:xfrm>
            <a:off x="967314" y="178042"/>
            <a:ext cx="3629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범위</a:t>
            </a:r>
            <a:endParaRPr b="0" i="0" sz="15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41"/>
          <p:cNvSpPr/>
          <p:nvPr/>
        </p:nvSpPr>
        <p:spPr>
          <a:xfrm>
            <a:off x="-12463" y="517438"/>
            <a:ext cx="4584300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41"/>
          <p:cNvSpPr/>
          <p:nvPr/>
        </p:nvSpPr>
        <p:spPr>
          <a:xfrm>
            <a:off x="4572001" y="517439"/>
            <a:ext cx="4572000" cy="675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3" name="Google Shape;243;p41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7802771" y="3250"/>
            <a:ext cx="1341230" cy="5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1"/>
          <p:cNvSpPr/>
          <p:nvPr/>
        </p:nvSpPr>
        <p:spPr>
          <a:xfrm>
            <a:off x="6456546" y="3678699"/>
            <a:ext cx="1188600" cy="982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DD7EE">
              <a:alpha val="56890"/>
            </a:srgbClr>
          </a:solidFill>
          <a:ln cap="flat" cmpd="sng" w="38100">
            <a:solidFill>
              <a:srgbClr val="BDD7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41"/>
          <p:cNvSpPr/>
          <p:nvPr/>
        </p:nvSpPr>
        <p:spPr>
          <a:xfrm>
            <a:off x="5213974" y="2664407"/>
            <a:ext cx="1188600" cy="982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DD7EE">
              <a:alpha val="56890"/>
            </a:srgbClr>
          </a:solidFill>
          <a:ln cap="flat" cmpd="sng" w="38100">
            <a:solidFill>
              <a:srgbClr val="BDD7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p41"/>
          <p:cNvSpPr/>
          <p:nvPr/>
        </p:nvSpPr>
        <p:spPr>
          <a:xfrm>
            <a:off x="4070974" y="3702392"/>
            <a:ext cx="1188600" cy="982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DD7EE">
              <a:alpha val="56890"/>
            </a:srgbClr>
          </a:solidFill>
          <a:ln cap="flat" cmpd="sng" w="38100">
            <a:solidFill>
              <a:srgbClr val="BDD7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승인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41"/>
          <p:cNvSpPr/>
          <p:nvPr/>
        </p:nvSpPr>
        <p:spPr>
          <a:xfrm>
            <a:off x="7523346" y="2643674"/>
            <a:ext cx="1188600" cy="982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DD7EE">
              <a:alpha val="56890"/>
            </a:srgbClr>
          </a:solidFill>
          <a:ln cap="flat" cmpd="sng" w="38100">
            <a:solidFill>
              <a:srgbClr val="BDD7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오류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p41"/>
          <p:cNvSpPr/>
          <p:nvPr/>
        </p:nvSpPr>
        <p:spPr>
          <a:xfrm>
            <a:off x="1610175" y="3702392"/>
            <a:ext cx="1188600" cy="982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DD7EE">
              <a:alpha val="56890"/>
            </a:srgbClr>
          </a:solidFill>
          <a:ln cap="flat" cmpd="sng" w="38100">
            <a:solidFill>
              <a:srgbClr val="BDD7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대출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p41"/>
          <p:cNvSpPr/>
          <p:nvPr/>
        </p:nvSpPr>
        <p:spPr>
          <a:xfrm>
            <a:off x="2798946" y="2656325"/>
            <a:ext cx="1188600" cy="982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DD7EE">
              <a:alpha val="56890"/>
            </a:srgbClr>
          </a:solidFill>
          <a:ln cap="flat" cmpd="sng" w="38100">
            <a:solidFill>
              <a:srgbClr val="BDD7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p41"/>
          <p:cNvSpPr/>
          <p:nvPr/>
        </p:nvSpPr>
        <p:spPr>
          <a:xfrm>
            <a:off x="390975" y="2664407"/>
            <a:ext cx="1188600" cy="982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DD7EE">
              <a:alpha val="56890"/>
            </a:srgbClr>
          </a:solidFill>
          <a:ln cap="flat" cmpd="sng" w="38100">
            <a:solidFill>
              <a:srgbClr val="BDD7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대출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신청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41"/>
          <p:cNvSpPr/>
          <p:nvPr/>
        </p:nvSpPr>
        <p:spPr>
          <a:xfrm>
            <a:off x="1883795" y="4431403"/>
            <a:ext cx="636174" cy="229338"/>
          </a:xfrm>
          <a:prstGeom prst="flowChartTerminator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41"/>
          <p:cNvSpPr/>
          <p:nvPr/>
        </p:nvSpPr>
        <p:spPr>
          <a:xfrm>
            <a:off x="667513" y="3369178"/>
            <a:ext cx="636174" cy="229338"/>
          </a:xfrm>
          <a:prstGeom prst="flowChartTerminator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p41"/>
          <p:cNvSpPr/>
          <p:nvPr/>
        </p:nvSpPr>
        <p:spPr>
          <a:xfrm>
            <a:off x="3081113" y="3375100"/>
            <a:ext cx="653022" cy="229338"/>
          </a:xfrm>
          <a:prstGeom prst="flowChartTerminator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41"/>
          <p:cNvSpPr/>
          <p:nvPr/>
        </p:nvSpPr>
        <p:spPr>
          <a:xfrm>
            <a:off x="5500388" y="3369178"/>
            <a:ext cx="636174" cy="229338"/>
          </a:xfrm>
          <a:prstGeom prst="flowChartTerminator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p41"/>
          <p:cNvSpPr/>
          <p:nvPr/>
        </p:nvSpPr>
        <p:spPr>
          <a:xfrm>
            <a:off x="4357388" y="4431403"/>
            <a:ext cx="636174" cy="229338"/>
          </a:xfrm>
          <a:prstGeom prst="flowChartTerminator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p41"/>
          <p:cNvSpPr txBox="1"/>
          <p:nvPr/>
        </p:nvSpPr>
        <p:spPr>
          <a:xfrm>
            <a:off x="5416475" y="3322300"/>
            <a:ext cx="804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승인자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41"/>
          <p:cNvSpPr txBox="1"/>
          <p:nvPr/>
        </p:nvSpPr>
        <p:spPr>
          <a:xfrm>
            <a:off x="4273475" y="4384525"/>
            <a:ext cx="804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승인자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p41"/>
          <p:cNvSpPr txBox="1"/>
          <p:nvPr/>
        </p:nvSpPr>
        <p:spPr>
          <a:xfrm>
            <a:off x="314775" y="631725"/>
            <a:ext cx="22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❏"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프로젝트 개발 범위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p41"/>
          <p:cNvSpPr txBox="1"/>
          <p:nvPr/>
        </p:nvSpPr>
        <p:spPr>
          <a:xfrm>
            <a:off x="314775" y="2127788"/>
            <a:ext cx="21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❏"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서비스 기능 구현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p41"/>
          <p:cNvSpPr/>
          <p:nvPr/>
        </p:nvSpPr>
        <p:spPr>
          <a:xfrm>
            <a:off x="715875" y="1060824"/>
            <a:ext cx="1080000" cy="768900"/>
          </a:xfrm>
          <a:prstGeom prst="homePlate">
            <a:avLst>
              <a:gd fmla="val 40441" name="adj"/>
            </a:avLst>
          </a:prstGeom>
          <a:solidFill>
            <a:srgbClr val="A4C2F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MSA</a:t>
            </a:r>
            <a:b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환경구성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41"/>
          <p:cNvSpPr/>
          <p:nvPr/>
        </p:nvSpPr>
        <p:spPr>
          <a:xfrm>
            <a:off x="1674004" y="1060824"/>
            <a:ext cx="1260000" cy="768900"/>
          </a:xfrm>
          <a:prstGeom prst="chevron">
            <a:avLst>
              <a:gd fmla="val 37434" name="adj"/>
            </a:avLst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서비스</a:t>
            </a:r>
            <a:b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기능 구현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p41"/>
          <p:cNvSpPr/>
          <p:nvPr/>
        </p:nvSpPr>
        <p:spPr>
          <a:xfrm>
            <a:off x="2818708" y="1060824"/>
            <a:ext cx="1260000" cy="768900"/>
          </a:xfrm>
          <a:prstGeom prst="chevron">
            <a:avLst>
              <a:gd fmla="val 36358" name="adj"/>
            </a:avLst>
          </a:prstGeom>
          <a:solidFill>
            <a:srgbClr val="A4C2F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인증,인가 설정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p41"/>
          <p:cNvSpPr/>
          <p:nvPr/>
        </p:nvSpPr>
        <p:spPr>
          <a:xfrm>
            <a:off x="3963413" y="1060824"/>
            <a:ext cx="1260000" cy="768900"/>
          </a:xfrm>
          <a:prstGeom prst="chevron">
            <a:avLst>
              <a:gd fmla="val 35279" name="adj"/>
            </a:avLst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서비스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데이터 통신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41"/>
          <p:cNvSpPr/>
          <p:nvPr/>
        </p:nvSpPr>
        <p:spPr>
          <a:xfrm>
            <a:off x="5108117" y="1060824"/>
            <a:ext cx="1260000" cy="768900"/>
          </a:xfrm>
          <a:prstGeom prst="chevron">
            <a:avLst>
              <a:gd fmla="val 38164" name="adj"/>
            </a:avLst>
          </a:prstGeom>
          <a:solidFill>
            <a:srgbClr val="A4C2F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설정 외부화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41"/>
          <p:cNvSpPr/>
          <p:nvPr/>
        </p:nvSpPr>
        <p:spPr>
          <a:xfrm>
            <a:off x="6252821" y="1060824"/>
            <a:ext cx="1260000" cy="768900"/>
          </a:xfrm>
          <a:prstGeom prst="chevron">
            <a:avLst>
              <a:gd fmla="val 40775" name="adj"/>
            </a:avLst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실행 배포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p41"/>
          <p:cNvSpPr/>
          <p:nvPr/>
        </p:nvSpPr>
        <p:spPr>
          <a:xfrm>
            <a:off x="7397525" y="1060824"/>
            <a:ext cx="1260000" cy="768900"/>
          </a:xfrm>
          <a:prstGeom prst="chevron">
            <a:avLst>
              <a:gd fmla="val 43156" name="adj"/>
            </a:avLst>
          </a:prstGeom>
          <a:solidFill>
            <a:srgbClr val="A4C2F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오류 처리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0C0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/>
          <p:nvPr/>
        </p:nvSpPr>
        <p:spPr>
          <a:xfrm>
            <a:off x="3255477" y="1193030"/>
            <a:ext cx="2642400" cy="2647500"/>
          </a:xfrm>
          <a:prstGeom prst="donut">
            <a:avLst>
              <a:gd fmla="val 30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p42"/>
          <p:cNvSpPr/>
          <p:nvPr/>
        </p:nvSpPr>
        <p:spPr>
          <a:xfrm>
            <a:off x="3309530" y="1262720"/>
            <a:ext cx="2531400" cy="2508000"/>
          </a:xfrm>
          <a:prstGeom prst="ellipse">
            <a:avLst/>
          </a:prstGeom>
          <a:solidFill>
            <a:schemeClr val="lt1">
              <a:alpha val="8941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3" name="Google Shape;273;p42"/>
          <p:cNvGrpSpPr/>
          <p:nvPr/>
        </p:nvGrpSpPr>
        <p:grpSpPr>
          <a:xfrm>
            <a:off x="2964210" y="2029774"/>
            <a:ext cx="3226351" cy="1184270"/>
            <a:chOff x="4063309" y="1916518"/>
            <a:chExt cx="4462449" cy="1583460"/>
          </a:xfrm>
        </p:grpSpPr>
        <p:sp>
          <p:nvSpPr>
            <p:cNvPr id="274" name="Google Shape;274;p42"/>
            <p:cNvSpPr txBox="1"/>
            <p:nvPr/>
          </p:nvSpPr>
          <p:spPr>
            <a:xfrm>
              <a:off x="4063309" y="1916518"/>
              <a:ext cx="4403400" cy="15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ko" sz="3600" u="none" cap="none" strike="noStrike">
                  <a:solidFill>
                    <a:srgbClr val="D0CECE"/>
                  </a:solidFill>
                  <a:latin typeface="Arial"/>
                  <a:ea typeface="Arial"/>
                  <a:cs typeface="Arial"/>
                  <a:sym typeface="Arial"/>
                </a:rPr>
                <a:t>요구사항 </a:t>
              </a:r>
              <a:endParaRPr b="1" i="0" sz="36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ko" sz="3600" u="none" cap="none" strike="noStrike">
                  <a:solidFill>
                    <a:srgbClr val="D0CECE"/>
                  </a:solidFill>
                  <a:latin typeface="Arial"/>
                  <a:ea typeface="Arial"/>
                  <a:cs typeface="Arial"/>
                  <a:sym typeface="Arial"/>
                </a:rPr>
                <a:t>분석</a:t>
              </a:r>
              <a:endParaRPr b="1" i="0" sz="36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2"/>
            <p:cNvSpPr txBox="1"/>
            <p:nvPr/>
          </p:nvSpPr>
          <p:spPr>
            <a:xfrm>
              <a:off x="4122358" y="1925578"/>
              <a:ext cx="4403400" cy="15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lang="ko" sz="3600">
                  <a:solidFill>
                    <a:srgbClr val="0070C0"/>
                  </a:solidFill>
                </a:rPr>
                <a:t>요구사항</a:t>
              </a:r>
              <a:endParaRPr b="1" i="0" sz="3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ko" sz="36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분석</a:t>
              </a:r>
              <a:endParaRPr b="1" i="0" sz="3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/>
        </p:nvSpPr>
        <p:spPr>
          <a:xfrm>
            <a:off x="227607" y="62561"/>
            <a:ext cx="56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 sz="3000">
                <a:solidFill>
                  <a:srgbClr val="D0CECE"/>
                </a:solidFill>
              </a:rPr>
              <a:t>2</a:t>
            </a:r>
            <a:endParaRPr b="1" i="0" sz="30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3"/>
          <p:cNvSpPr txBox="1"/>
          <p:nvPr/>
        </p:nvSpPr>
        <p:spPr>
          <a:xfrm>
            <a:off x="185791" y="20261"/>
            <a:ext cx="56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 sz="3000">
                <a:solidFill>
                  <a:srgbClr val="0070C0"/>
                </a:solidFill>
              </a:rPr>
              <a:t>2</a:t>
            </a:r>
            <a:endParaRPr b="1" i="0" sz="30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3"/>
          <p:cNvSpPr txBox="1"/>
          <p:nvPr/>
        </p:nvSpPr>
        <p:spPr>
          <a:xfrm>
            <a:off x="967314" y="178042"/>
            <a:ext cx="3629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요구사항 분석</a:t>
            </a:r>
            <a:endParaRPr b="0" i="0" sz="15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43"/>
          <p:cNvSpPr/>
          <p:nvPr/>
        </p:nvSpPr>
        <p:spPr>
          <a:xfrm>
            <a:off x="-12463" y="517438"/>
            <a:ext cx="4584300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43"/>
          <p:cNvSpPr/>
          <p:nvPr/>
        </p:nvSpPr>
        <p:spPr>
          <a:xfrm>
            <a:off x="4572001" y="517439"/>
            <a:ext cx="4572000" cy="675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p4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요구사항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●"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MSA 환경 API 접근 보안 시스템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●"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 접근 권한 설정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●"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로그인 성공 시            Access Token 발급/검증 후 서비스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6" name="Google Shape;286;p43"/>
          <p:cNvSpPr/>
          <p:nvPr/>
        </p:nvSpPr>
        <p:spPr>
          <a:xfrm>
            <a:off x="303800" y="1749298"/>
            <a:ext cx="1917900" cy="18513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MSA</a:t>
            </a:r>
            <a:endParaRPr b="1" i="0" sz="2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7" name="Google Shape;287;p43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787209" y="0"/>
            <a:ext cx="1385091" cy="531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88" name="Google Shape;288;p43"/>
          <p:cNvSpPr/>
          <p:nvPr/>
        </p:nvSpPr>
        <p:spPr>
          <a:xfrm>
            <a:off x="2450300" y="1749173"/>
            <a:ext cx="1917900" cy="18513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" sz="2800">
                <a:latin typeface="Malgun Gothic"/>
                <a:ea typeface="Malgun Gothic"/>
                <a:cs typeface="Malgun Gothic"/>
                <a:sym typeface="Malgun Gothic"/>
              </a:rPr>
              <a:t>인증</a:t>
            </a:r>
            <a:endParaRPr b="1" sz="2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" sz="2800">
                <a:latin typeface="Malgun Gothic"/>
                <a:ea typeface="Malgun Gothic"/>
                <a:cs typeface="Malgun Gothic"/>
                <a:sym typeface="Malgun Gothic"/>
              </a:rPr>
              <a:t>인가</a:t>
            </a:r>
            <a:endParaRPr b="1" sz="2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4"/>
          <p:cNvSpPr/>
          <p:nvPr/>
        </p:nvSpPr>
        <p:spPr>
          <a:xfrm>
            <a:off x="4752100" y="700525"/>
            <a:ext cx="4011300" cy="4289400"/>
          </a:xfrm>
          <a:prstGeom prst="roundRect">
            <a:avLst>
              <a:gd fmla="val 16667" name="adj"/>
            </a:avLst>
          </a:prstGeom>
          <a:solidFill>
            <a:srgbClr val="BDD7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4"/>
          <p:cNvSpPr/>
          <p:nvPr/>
        </p:nvSpPr>
        <p:spPr>
          <a:xfrm>
            <a:off x="363525" y="700525"/>
            <a:ext cx="4011300" cy="4289400"/>
          </a:xfrm>
          <a:prstGeom prst="roundRect">
            <a:avLst>
              <a:gd fmla="val 16667" name="adj"/>
            </a:avLst>
          </a:prstGeom>
          <a:solidFill>
            <a:srgbClr val="BDD7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4"/>
          <p:cNvSpPr txBox="1"/>
          <p:nvPr/>
        </p:nvSpPr>
        <p:spPr>
          <a:xfrm>
            <a:off x="227607" y="62561"/>
            <a:ext cx="56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 sz="3000">
                <a:solidFill>
                  <a:srgbClr val="D0CECE"/>
                </a:solidFill>
              </a:rPr>
              <a:t>2</a:t>
            </a:r>
            <a:endParaRPr b="1" i="0" sz="30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4"/>
          <p:cNvSpPr txBox="1"/>
          <p:nvPr/>
        </p:nvSpPr>
        <p:spPr>
          <a:xfrm>
            <a:off x="185791" y="20261"/>
            <a:ext cx="56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 sz="3000">
                <a:solidFill>
                  <a:srgbClr val="0070C0"/>
                </a:solidFill>
              </a:rPr>
              <a:t>2</a:t>
            </a:r>
            <a:endParaRPr b="1" i="0" sz="30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4"/>
          <p:cNvSpPr txBox="1"/>
          <p:nvPr/>
        </p:nvSpPr>
        <p:spPr>
          <a:xfrm>
            <a:off x="967314" y="178042"/>
            <a:ext cx="3629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MSA란?</a:t>
            </a:r>
            <a:endParaRPr b="0" i="0" sz="15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p44"/>
          <p:cNvSpPr/>
          <p:nvPr/>
        </p:nvSpPr>
        <p:spPr>
          <a:xfrm>
            <a:off x="-12463" y="517438"/>
            <a:ext cx="4584300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44"/>
          <p:cNvSpPr/>
          <p:nvPr/>
        </p:nvSpPr>
        <p:spPr>
          <a:xfrm>
            <a:off x="4572001" y="517439"/>
            <a:ext cx="4572000" cy="675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0" name="Google Shape;300;p44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787209" y="0"/>
            <a:ext cx="1385091" cy="531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01" name="Google Shape;301;p44"/>
          <p:cNvSpPr/>
          <p:nvPr/>
        </p:nvSpPr>
        <p:spPr>
          <a:xfrm>
            <a:off x="678225" y="1681388"/>
            <a:ext cx="3353400" cy="1471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p44"/>
          <p:cNvSpPr/>
          <p:nvPr/>
        </p:nvSpPr>
        <p:spPr>
          <a:xfrm>
            <a:off x="921932" y="1880193"/>
            <a:ext cx="1385100" cy="443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메인화면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p44"/>
          <p:cNvSpPr/>
          <p:nvPr/>
        </p:nvSpPr>
        <p:spPr>
          <a:xfrm>
            <a:off x="2406357" y="1880193"/>
            <a:ext cx="1385100" cy="443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대출신청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p44"/>
          <p:cNvSpPr/>
          <p:nvPr/>
        </p:nvSpPr>
        <p:spPr>
          <a:xfrm>
            <a:off x="921932" y="2486993"/>
            <a:ext cx="1385100" cy="443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주문관리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p44"/>
          <p:cNvSpPr/>
          <p:nvPr/>
        </p:nvSpPr>
        <p:spPr>
          <a:xfrm>
            <a:off x="2406357" y="2486993"/>
            <a:ext cx="1385100" cy="443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상품관리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6" name="Google Shape;306;p44"/>
          <p:cNvCxnSpPr>
            <a:stCxn id="307" idx="2"/>
            <a:endCxn id="301" idx="0"/>
          </p:cNvCxnSpPr>
          <p:nvPr/>
        </p:nvCxnSpPr>
        <p:spPr>
          <a:xfrm>
            <a:off x="2354925" y="1301600"/>
            <a:ext cx="0" cy="379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44"/>
          <p:cNvSpPr txBox="1"/>
          <p:nvPr/>
        </p:nvSpPr>
        <p:spPr>
          <a:xfrm>
            <a:off x="578850" y="4394025"/>
            <a:ext cx="362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Malgun Gothic"/>
                <a:ea typeface="Malgun Gothic"/>
                <a:cs typeface="Malgun Gothic"/>
                <a:sym typeface="Malgun Gothic"/>
              </a:rPr>
              <a:t>Monolithic Architecture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7" name="Google Shape;307;p44"/>
          <p:cNvSpPr/>
          <p:nvPr/>
        </p:nvSpPr>
        <p:spPr>
          <a:xfrm>
            <a:off x="1748775" y="921800"/>
            <a:ext cx="1212300" cy="379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Client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" name="Google Shape;309;p44"/>
          <p:cNvSpPr txBox="1"/>
          <p:nvPr/>
        </p:nvSpPr>
        <p:spPr>
          <a:xfrm>
            <a:off x="4998788" y="4394025"/>
            <a:ext cx="363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Malgun Gothic"/>
                <a:ea typeface="Malgun Gothic"/>
                <a:cs typeface="Malgun Gothic"/>
                <a:sym typeface="Malgun Gothic"/>
              </a:rPr>
              <a:t>Micro Service Architecture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p44"/>
          <p:cNvSpPr/>
          <p:nvPr/>
        </p:nvSpPr>
        <p:spPr>
          <a:xfrm>
            <a:off x="4388193" y="2673775"/>
            <a:ext cx="367800" cy="342900"/>
          </a:xfrm>
          <a:prstGeom prst="rightArrow">
            <a:avLst>
              <a:gd fmla="val 43181" name="adj1"/>
              <a:gd fmla="val 44306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4"/>
          <p:cNvSpPr/>
          <p:nvPr/>
        </p:nvSpPr>
        <p:spPr>
          <a:xfrm>
            <a:off x="6182625" y="1455200"/>
            <a:ext cx="1212300" cy="379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Client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p44"/>
          <p:cNvSpPr/>
          <p:nvPr/>
        </p:nvSpPr>
        <p:spPr>
          <a:xfrm>
            <a:off x="5768345" y="2411000"/>
            <a:ext cx="1071000" cy="342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메인화면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p44"/>
          <p:cNvSpPr/>
          <p:nvPr/>
        </p:nvSpPr>
        <p:spPr>
          <a:xfrm>
            <a:off x="5109280" y="3311919"/>
            <a:ext cx="1071000" cy="342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대출신청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p44"/>
          <p:cNvSpPr/>
          <p:nvPr/>
        </p:nvSpPr>
        <p:spPr>
          <a:xfrm>
            <a:off x="6288670" y="3311919"/>
            <a:ext cx="1071000" cy="342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주문관리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44"/>
          <p:cNvSpPr/>
          <p:nvPr/>
        </p:nvSpPr>
        <p:spPr>
          <a:xfrm>
            <a:off x="7456956" y="3311919"/>
            <a:ext cx="1071000" cy="342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상품관리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6" name="Google Shape;316;p44"/>
          <p:cNvCxnSpPr>
            <a:stCxn id="311" idx="2"/>
            <a:endCxn id="312" idx="0"/>
          </p:cNvCxnSpPr>
          <p:nvPr/>
        </p:nvCxnSpPr>
        <p:spPr>
          <a:xfrm flipH="1">
            <a:off x="6303975" y="1835000"/>
            <a:ext cx="484800" cy="57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44"/>
          <p:cNvCxnSpPr>
            <a:stCxn id="312" idx="2"/>
            <a:endCxn id="313" idx="0"/>
          </p:cNvCxnSpPr>
          <p:nvPr/>
        </p:nvCxnSpPr>
        <p:spPr>
          <a:xfrm flipH="1">
            <a:off x="5644745" y="2753900"/>
            <a:ext cx="659100" cy="55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44"/>
          <p:cNvCxnSpPr>
            <a:stCxn id="312" idx="2"/>
            <a:endCxn id="314" idx="0"/>
          </p:cNvCxnSpPr>
          <p:nvPr/>
        </p:nvCxnSpPr>
        <p:spPr>
          <a:xfrm>
            <a:off x="6303845" y="2753900"/>
            <a:ext cx="520200" cy="55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44"/>
          <p:cNvCxnSpPr>
            <a:stCxn id="311" idx="2"/>
            <a:endCxn id="315" idx="0"/>
          </p:cNvCxnSpPr>
          <p:nvPr/>
        </p:nvCxnSpPr>
        <p:spPr>
          <a:xfrm>
            <a:off x="6788775" y="1835000"/>
            <a:ext cx="1203600" cy="147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0" name="Google Shape;32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1737" y="3540933"/>
            <a:ext cx="269500" cy="243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0937" y="3540933"/>
            <a:ext cx="269500" cy="243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3937" y="3540933"/>
            <a:ext cx="269500" cy="243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7537" y="2626533"/>
            <a:ext cx="269500" cy="243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6513" y="3369226"/>
            <a:ext cx="1756826" cy="1185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5" name="Google Shape;325;p44"/>
          <p:cNvCxnSpPr>
            <a:stCxn id="301" idx="2"/>
            <a:endCxn id="326" idx="1"/>
          </p:cNvCxnSpPr>
          <p:nvPr/>
        </p:nvCxnSpPr>
        <p:spPr>
          <a:xfrm>
            <a:off x="2354925" y="3152888"/>
            <a:ext cx="900" cy="379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/>
          <p:nvPr/>
        </p:nvSpPr>
        <p:spPr>
          <a:xfrm>
            <a:off x="227607" y="62561"/>
            <a:ext cx="56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 sz="3000">
                <a:solidFill>
                  <a:srgbClr val="D0CECE"/>
                </a:solidFill>
              </a:rPr>
              <a:t>2</a:t>
            </a:r>
            <a:endParaRPr b="1" i="0" sz="30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5"/>
          <p:cNvSpPr txBox="1"/>
          <p:nvPr/>
        </p:nvSpPr>
        <p:spPr>
          <a:xfrm>
            <a:off x="185791" y="20261"/>
            <a:ext cx="56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 sz="3000">
                <a:solidFill>
                  <a:srgbClr val="0070C0"/>
                </a:solidFill>
              </a:rPr>
              <a:t>2</a:t>
            </a:r>
            <a:endParaRPr b="1" i="0" sz="30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5"/>
          <p:cNvSpPr txBox="1"/>
          <p:nvPr/>
        </p:nvSpPr>
        <p:spPr>
          <a:xfrm>
            <a:off x="967314" y="178042"/>
            <a:ext cx="3629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MSA 환경구성</a:t>
            </a:r>
            <a:endParaRPr b="0" i="0" sz="15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p45"/>
          <p:cNvSpPr/>
          <p:nvPr/>
        </p:nvSpPr>
        <p:spPr>
          <a:xfrm>
            <a:off x="-12463" y="517438"/>
            <a:ext cx="4584300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p45"/>
          <p:cNvSpPr/>
          <p:nvPr/>
        </p:nvSpPr>
        <p:spPr>
          <a:xfrm>
            <a:off x="4572001" y="517439"/>
            <a:ext cx="4572000" cy="675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6" name="Google Shape;336;p45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787209" y="0"/>
            <a:ext cx="1385091" cy="531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337" name="Google Shape;337;p45"/>
          <p:cNvGrpSpPr/>
          <p:nvPr/>
        </p:nvGrpSpPr>
        <p:grpSpPr>
          <a:xfrm>
            <a:off x="3555503" y="1938384"/>
            <a:ext cx="2032994" cy="1723932"/>
            <a:chOff x="3577134" y="1997914"/>
            <a:chExt cx="1560600" cy="1375844"/>
          </a:xfrm>
        </p:grpSpPr>
        <p:pic>
          <p:nvPicPr>
            <p:cNvPr id="338" name="Google Shape;338;p4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77134" y="1997914"/>
              <a:ext cx="1560600" cy="137584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339" name="Google Shape;339;p45"/>
            <p:cNvSpPr txBox="1"/>
            <p:nvPr/>
          </p:nvSpPr>
          <p:spPr>
            <a:xfrm>
              <a:off x="3872484" y="2378036"/>
              <a:ext cx="969900" cy="580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000">
                  <a:solidFill>
                    <a:srgbClr val="0B539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MSA</a:t>
              </a:r>
              <a:endParaRPr b="1" sz="2000">
                <a:solidFill>
                  <a:srgbClr val="0B5394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000">
                  <a:solidFill>
                    <a:srgbClr val="0B539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구성요소</a:t>
              </a:r>
              <a:endParaRPr b="1" sz="2000">
                <a:solidFill>
                  <a:srgbClr val="0B5394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40" name="Google Shape;340;p45"/>
          <p:cNvGrpSpPr/>
          <p:nvPr/>
        </p:nvGrpSpPr>
        <p:grpSpPr>
          <a:xfrm>
            <a:off x="2918968" y="746250"/>
            <a:ext cx="1385100" cy="1030825"/>
            <a:chOff x="3389231" y="775788"/>
            <a:chExt cx="1385100" cy="1030825"/>
          </a:xfrm>
        </p:grpSpPr>
        <p:pic>
          <p:nvPicPr>
            <p:cNvPr id="341" name="Google Shape;341;p45"/>
            <p:cNvPicPr preferRelativeResize="0"/>
            <p:nvPr/>
          </p:nvPicPr>
          <p:blipFill rotWithShape="1">
            <a:blip r:embed="rId5">
              <a:alphaModFix/>
            </a:blip>
            <a:srcRect b="3882" l="4865" r="4874" t="4967"/>
            <a:stretch/>
          </p:blipFill>
          <p:spPr>
            <a:xfrm>
              <a:off x="3515894" y="775788"/>
              <a:ext cx="1131775" cy="1030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2" name="Google Shape;342;p45"/>
            <p:cNvSpPr txBox="1"/>
            <p:nvPr/>
          </p:nvSpPr>
          <p:spPr>
            <a:xfrm>
              <a:off x="3389231" y="1083450"/>
              <a:ext cx="13851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ko" sz="15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Eureka</a:t>
              </a:r>
              <a:endParaRPr sz="2000"/>
            </a:p>
          </p:txBody>
        </p:sp>
      </p:grpSp>
      <p:grpSp>
        <p:nvGrpSpPr>
          <p:cNvPr id="343" name="Google Shape;343;p45"/>
          <p:cNvGrpSpPr/>
          <p:nvPr/>
        </p:nvGrpSpPr>
        <p:grpSpPr>
          <a:xfrm>
            <a:off x="4772793" y="776399"/>
            <a:ext cx="1385100" cy="1029600"/>
            <a:chOff x="4854181" y="776399"/>
            <a:chExt cx="1385100" cy="1029600"/>
          </a:xfrm>
        </p:grpSpPr>
        <p:pic>
          <p:nvPicPr>
            <p:cNvPr id="344" name="Google Shape;344;p4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981531" y="776399"/>
              <a:ext cx="1130400" cy="1029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5" name="Google Shape;345;p45"/>
            <p:cNvSpPr txBox="1"/>
            <p:nvPr/>
          </p:nvSpPr>
          <p:spPr>
            <a:xfrm>
              <a:off x="4854181" y="1083449"/>
              <a:ext cx="13851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5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Gateway</a:t>
              </a:r>
              <a:endParaRPr sz="2000"/>
            </a:p>
          </p:txBody>
        </p:sp>
      </p:grpSp>
      <p:grpSp>
        <p:nvGrpSpPr>
          <p:cNvPr id="346" name="Google Shape;346;p45"/>
          <p:cNvGrpSpPr/>
          <p:nvPr/>
        </p:nvGrpSpPr>
        <p:grpSpPr>
          <a:xfrm>
            <a:off x="5695393" y="2284938"/>
            <a:ext cx="1385100" cy="1030825"/>
            <a:chOff x="5695393" y="2274063"/>
            <a:chExt cx="1385100" cy="1030825"/>
          </a:xfrm>
        </p:grpSpPr>
        <p:pic>
          <p:nvPicPr>
            <p:cNvPr id="347" name="Google Shape;347;p45"/>
            <p:cNvPicPr preferRelativeResize="0"/>
            <p:nvPr/>
          </p:nvPicPr>
          <p:blipFill rotWithShape="1">
            <a:blip r:embed="rId5">
              <a:alphaModFix/>
            </a:blip>
            <a:srcRect b="3882" l="4865" r="4874" t="4967"/>
            <a:stretch/>
          </p:blipFill>
          <p:spPr>
            <a:xfrm>
              <a:off x="5822056" y="2274063"/>
              <a:ext cx="1131775" cy="1030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8" name="Google Shape;348;p45"/>
            <p:cNvSpPr txBox="1"/>
            <p:nvPr/>
          </p:nvSpPr>
          <p:spPr>
            <a:xfrm>
              <a:off x="5695393" y="2581725"/>
              <a:ext cx="13851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5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Docker</a:t>
              </a:r>
              <a:endParaRPr sz="2000"/>
            </a:p>
          </p:txBody>
        </p:sp>
      </p:grpSp>
      <p:grpSp>
        <p:nvGrpSpPr>
          <p:cNvPr id="349" name="Google Shape;349;p45"/>
          <p:cNvGrpSpPr/>
          <p:nvPr/>
        </p:nvGrpSpPr>
        <p:grpSpPr>
          <a:xfrm>
            <a:off x="4772793" y="3813524"/>
            <a:ext cx="1385100" cy="1029600"/>
            <a:chOff x="4843806" y="3813524"/>
            <a:chExt cx="1385100" cy="1029600"/>
          </a:xfrm>
        </p:grpSpPr>
        <p:pic>
          <p:nvPicPr>
            <p:cNvPr id="350" name="Google Shape;350;p4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971156" y="3813524"/>
              <a:ext cx="1130400" cy="1029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1" name="Google Shape;351;p45"/>
            <p:cNvSpPr txBox="1"/>
            <p:nvPr/>
          </p:nvSpPr>
          <p:spPr>
            <a:xfrm>
              <a:off x="4843806" y="4127822"/>
              <a:ext cx="13851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5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Kafka</a:t>
              </a:r>
              <a:endParaRPr b="1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52" name="Google Shape;352;p45"/>
          <p:cNvGrpSpPr/>
          <p:nvPr/>
        </p:nvGrpSpPr>
        <p:grpSpPr>
          <a:xfrm>
            <a:off x="2918968" y="3812913"/>
            <a:ext cx="1385100" cy="1030825"/>
            <a:chOff x="3058306" y="3812913"/>
            <a:chExt cx="1385100" cy="1030825"/>
          </a:xfrm>
        </p:grpSpPr>
        <p:pic>
          <p:nvPicPr>
            <p:cNvPr id="353" name="Google Shape;353;p45"/>
            <p:cNvPicPr preferRelativeResize="0"/>
            <p:nvPr/>
          </p:nvPicPr>
          <p:blipFill rotWithShape="1">
            <a:blip r:embed="rId5">
              <a:alphaModFix/>
            </a:blip>
            <a:srcRect b="3882" l="4865" r="4874" t="4967"/>
            <a:stretch/>
          </p:blipFill>
          <p:spPr>
            <a:xfrm>
              <a:off x="3184969" y="3812913"/>
              <a:ext cx="1131775" cy="1030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4" name="Google Shape;354;p45"/>
            <p:cNvSpPr txBox="1"/>
            <p:nvPr/>
          </p:nvSpPr>
          <p:spPr>
            <a:xfrm>
              <a:off x="3058306" y="4120575"/>
              <a:ext cx="13851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5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Keycloak</a:t>
              </a:r>
              <a:endParaRPr sz="2000"/>
            </a:p>
          </p:txBody>
        </p:sp>
      </p:grpSp>
      <p:grpSp>
        <p:nvGrpSpPr>
          <p:cNvPr id="355" name="Google Shape;355;p45"/>
          <p:cNvGrpSpPr/>
          <p:nvPr/>
        </p:nvGrpSpPr>
        <p:grpSpPr>
          <a:xfrm>
            <a:off x="2073778" y="2285550"/>
            <a:ext cx="1385100" cy="1029600"/>
            <a:chOff x="2226178" y="2278099"/>
            <a:chExt cx="1385100" cy="1029600"/>
          </a:xfrm>
        </p:grpSpPr>
        <p:pic>
          <p:nvPicPr>
            <p:cNvPr id="356" name="Google Shape;356;p4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353528" y="2278099"/>
              <a:ext cx="1130400" cy="1029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7" name="Google Shape;357;p45"/>
            <p:cNvSpPr txBox="1"/>
            <p:nvPr/>
          </p:nvSpPr>
          <p:spPr>
            <a:xfrm>
              <a:off x="2226178" y="2585149"/>
              <a:ext cx="13851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5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Config</a:t>
              </a:r>
              <a:endParaRPr sz="2000"/>
            </a:p>
          </p:txBody>
        </p:sp>
      </p:grpSp>
      <p:sp>
        <p:nvSpPr>
          <p:cNvPr id="358" name="Google Shape;358;p45"/>
          <p:cNvSpPr txBox="1"/>
          <p:nvPr/>
        </p:nvSpPr>
        <p:spPr>
          <a:xfrm>
            <a:off x="1409975" y="936975"/>
            <a:ext cx="170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Discovery / Registry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p45"/>
          <p:cNvSpPr txBox="1"/>
          <p:nvPr/>
        </p:nvSpPr>
        <p:spPr>
          <a:xfrm>
            <a:off x="1241950" y="1265900"/>
            <a:ext cx="1832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서비스를 등록하고 탐색한다.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0" name="Google Shape;360;p45"/>
          <p:cNvSpPr txBox="1"/>
          <p:nvPr/>
        </p:nvSpPr>
        <p:spPr>
          <a:xfrm>
            <a:off x="6979625" y="2486663"/>
            <a:ext cx="114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실행 / 배포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1" name="Google Shape;361;p45"/>
          <p:cNvSpPr txBox="1"/>
          <p:nvPr/>
        </p:nvSpPr>
        <p:spPr>
          <a:xfrm>
            <a:off x="7009100" y="2779775"/>
            <a:ext cx="183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구축된 서비스를 배포하고 실행한다.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2" name="Google Shape;362;p45"/>
          <p:cNvSpPr txBox="1"/>
          <p:nvPr/>
        </p:nvSpPr>
        <p:spPr>
          <a:xfrm>
            <a:off x="1204225" y="2460975"/>
            <a:ext cx="106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설정 중앙화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3" name="Google Shape;363;p45"/>
          <p:cNvSpPr txBox="1"/>
          <p:nvPr/>
        </p:nvSpPr>
        <p:spPr>
          <a:xfrm>
            <a:off x="428050" y="2779775"/>
            <a:ext cx="17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설정정보들을 중앙관리한다.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" name="Google Shape;364;p45"/>
          <p:cNvSpPr txBox="1"/>
          <p:nvPr/>
        </p:nvSpPr>
        <p:spPr>
          <a:xfrm>
            <a:off x="6008400" y="925875"/>
            <a:ext cx="138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Route / proxy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5" name="Google Shape;365;p45"/>
          <p:cNvSpPr txBox="1"/>
          <p:nvPr/>
        </p:nvSpPr>
        <p:spPr>
          <a:xfrm>
            <a:off x="5995025" y="1265600"/>
            <a:ext cx="186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들어오는 모든 요청을 적절한 서비스로 전달한다</a:t>
            </a: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6" name="Google Shape;366;p45"/>
          <p:cNvSpPr txBox="1"/>
          <p:nvPr/>
        </p:nvSpPr>
        <p:spPr>
          <a:xfrm>
            <a:off x="6117950" y="4012413"/>
            <a:ext cx="114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서비스 통신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7" name="Google Shape;367;p45"/>
          <p:cNvSpPr txBox="1"/>
          <p:nvPr/>
        </p:nvSpPr>
        <p:spPr>
          <a:xfrm>
            <a:off x="6071225" y="4305525"/>
            <a:ext cx="227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서비스 간의 데이터를 주고 받는다.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8" name="Google Shape;368;p45"/>
          <p:cNvSpPr txBox="1"/>
          <p:nvPr/>
        </p:nvSpPr>
        <p:spPr>
          <a:xfrm>
            <a:off x="1929550" y="3996100"/>
            <a:ext cx="106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보안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9" name="Google Shape;369;p45"/>
          <p:cNvSpPr txBox="1"/>
          <p:nvPr/>
        </p:nvSpPr>
        <p:spPr>
          <a:xfrm>
            <a:off x="795075" y="4379975"/>
            <a:ext cx="227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사용자를 인증 / 인가 한다.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0" name="Google Shape;370;p45"/>
          <p:cNvSpPr/>
          <p:nvPr/>
        </p:nvSpPr>
        <p:spPr>
          <a:xfrm rot="1800010">
            <a:off x="4457480" y="1190914"/>
            <a:ext cx="226944" cy="196273"/>
          </a:xfrm>
          <a:prstGeom prst="flowChartExtra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5"/>
          <p:cNvSpPr/>
          <p:nvPr/>
        </p:nvSpPr>
        <p:spPr>
          <a:xfrm flipH="1" rot="-1800010">
            <a:off x="4426177" y="4213512"/>
            <a:ext cx="226944" cy="196273"/>
          </a:xfrm>
          <a:prstGeom prst="flowChartExtra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5"/>
          <p:cNvSpPr/>
          <p:nvPr/>
        </p:nvSpPr>
        <p:spPr>
          <a:xfrm flipH="1" rot="-1800010">
            <a:off x="5823791" y="1921961"/>
            <a:ext cx="226944" cy="196273"/>
          </a:xfrm>
          <a:prstGeom prst="flowChartExtra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5"/>
          <p:cNvSpPr/>
          <p:nvPr/>
        </p:nvSpPr>
        <p:spPr>
          <a:xfrm flipH="1" rot="-1800010">
            <a:off x="3062466" y="1850891"/>
            <a:ext cx="226944" cy="196273"/>
          </a:xfrm>
          <a:prstGeom prst="flowChartExtra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5"/>
          <p:cNvSpPr/>
          <p:nvPr/>
        </p:nvSpPr>
        <p:spPr>
          <a:xfrm rot="1800010">
            <a:off x="3062466" y="3482477"/>
            <a:ext cx="226944" cy="196273"/>
          </a:xfrm>
          <a:prstGeom prst="flowChartExtra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5"/>
          <p:cNvSpPr/>
          <p:nvPr/>
        </p:nvSpPr>
        <p:spPr>
          <a:xfrm rot="1800010">
            <a:off x="5823791" y="3401147"/>
            <a:ext cx="226944" cy="196273"/>
          </a:xfrm>
          <a:prstGeom prst="flowChartExtra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6"/>
          <p:cNvSpPr txBox="1"/>
          <p:nvPr/>
        </p:nvSpPr>
        <p:spPr>
          <a:xfrm>
            <a:off x="1264924" y="1297926"/>
            <a:ext cx="816600" cy="33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EUREKA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81" name="Google Shape;381;p46"/>
          <p:cNvCxnSpPr>
            <a:stCxn id="382" idx="2"/>
            <a:endCxn id="383" idx="0"/>
          </p:cNvCxnSpPr>
          <p:nvPr/>
        </p:nvCxnSpPr>
        <p:spPr>
          <a:xfrm>
            <a:off x="1670850" y="2886300"/>
            <a:ext cx="0" cy="63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46"/>
          <p:cNvSpPr txBox="1"/>
          <p:nvPr/>
        </p:nvSpPr>
        <p:spPr>
          <a:xfrm>
            <a:off x="227607" y="62561"/>
            <a:ext cx="56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 sz="3000">
                <a:solidFill>
                  <a:srgbClr val="D0CECE"/>
                </a:solidFill>
              </a:rPr>
              <a:t>2</a:t>
            </a:r>
            <a:endParaRPr b="1" i="0" sz="30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6"/>
          <p:cNvSpPr txBox="1"/>
          <p:nvPr/>
        </p:nvSpPr>
        <p:spPr>
          <a:xfrm>
            <a:off x="185791" y="20261"/>
            <a:ext cx="56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 sz="3000">
                <a:solidFill>
                  <a:srgbClr val="0070C0"/>
                </a:solidFill>
              </a:rPr>
              <a:t>2</a:t>
            </a:r>
            <a:endParaRPr b="1" i="0" sz="30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6"/>
          <p:cNvSpPr txBox="1"/>
          <p:nvPr/>
        </p:nvSpPr>
        <p:spPr>
          <a:xfrm>
            <a:off x="967355" y="178050"/>
            <a:ext cx="3477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Spring Cloud - gateway</a:t>
            </a:r>
            <a:endParaRPr b="0" i="0" sz="15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7" name="Google Shape;387;p46"/>
          <p:cNvSpPr/>
          <p:nvPr/>
        </p:nvSpPr>
        <p:spPr>
          <a:xfrm>
            <a:off x="-12463" y="517438"/>
            <a:ext cx="4584300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8" name="Google Shape;388;p46"/>
          <p:cNvSpPr/>
          <p:nvPr/>
        </p:nvSpPr>
        <p:spPr>
          <a:xfrm>
            <a:off x="4572001" y="517439"/>
            <a:ext cx="4572000" cy="675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9" name="Google Shape;389;p46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787209" y="0"/>
            <a:ext cx="1385091" cy="531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390" name="Google Shape;390;p46"/>
          <p:cNvCxnSpPr>
            <a:stCxn id="380" idx="2"/>
            <a:endCxn id="382" idx="0"/>
          </p:cNvCxnSpPr>
          <p:nvPr/>
        </p:nvCxnSpPr>
        <p:spPr>
          <a:xfrm flipH="1">
            <a:off x="1670824" y="1636626"/>
            <a:ext cx="2400" cy="64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46"/>
          <p:cNvSpPr txBox="1"/>
          <p:nvPr/>
        </p:nvSpPr>
        <p:spPr>
          <a:xfrm>
            <a:off x="1262543" y="3524125"/>
            <a:ext cx="816600" cy="323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CONFIG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1" name="Google Shape;391;p46"/>
          <p:cNvSpPr/>
          <p:nvPr/>
        </p:nvSpPr>
        <p:spPr>
          <a:xfrm>
            <a:off x="1366599" y="4390569"/>
            <a:ext cx="622800" cy="622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2" name="Google Shape;392;p46"/>
          <p:cNvCxnSpPr>
            <a:stCxn id="383" idx="2"/>
            <a:endCxn id="391" idx="0"/>
          </p:cNvCxnSpPr>
          <p:nvPr/>
        </p:nvCxnSpPr>
        <p:spPr>
          <a:xfrm>
            <a:off x="1670843" y="3847225"/>
            <a:ext cx="7200" cy="54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82" name="Google Shape;382;p46"/>
          <p:cNvSpPr txBox="1"/>
          <p:nvPr/>
        </p:nvSpPr>
        <p:spPr>
          <a:xfrm>
            <a:off x="1262550" y="2286000"/>
            <a:ext cx="816600" cy="6003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GATEWAY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port : 8000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3" name="Google Shape;39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600" y="2354677"/>
            <a:ext cx="407950" cy="46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4761" y="4510857"/>
            <a:ext cx="486475" cy="382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5" name="Google Shape;395;p46"/>
          <p:cNvCxnSpPr>
            <a:stCxn id="393" idx="3"/>
            <a:endCxn id="382" idx="1"/>
          </p:cNvCxnSpPr>
          <p:nvPr/>
        </p:nvCxnSpPr>
        <p:spPr>
          <a:xfrm flipH="1" rot="10800000">
            <a:off x="635550" y="2586002"/>
            <a:ext cx="6270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96" name="Google Shape;396;p46"/>
          <p:cNvGrpSpPr/>
          <p:nvPr/>
        </p:nvGrpSpPr>
        <p:grpSpPr>
          <a:xfrm>
            <a:off x="4941525" y="1164165"/>
            <a:ext cx="4023925" cy="1962263"/>
            <a:chOff x="4941525" y="786677"/>
            <a:chExt cx="4023925" cy="1962263"/>
          </a:xfrm>
        </p:grpSpPr>
        <p:pic>
          <p:nvPicPr>
            <p:cNvPr id="397" name="Google Shape;397;p46"/>
            <p:cNvPicPr preferRelativeResize="0"/>
            <p:nvPr/>
          </p:nvPicPr>
          <p:blipFill rotWithShape="1">
            <a:blip r:embed="rId6">
              <a:alphaModFix/>
            </a:blip>
            <a:srcRect b="50077" l="0" r="0" t="0"/>
            <a:stretch/>
          </p:blipFill>
          <p:spPr>
            <a:xfrm>
              <a:off x="4941525" y="786677"/>
              <a:ext cx="4023925" cy="19622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8" name="Google Shape;398;p46"/>
            <p:cNvSpPr/>
            <p:nvPr/>
          </p:nvSpPr>
          <p:spPr>
            <a:xfrm>
              <a:off x="5551621" y="965040"/>
              <a:ext cx="869141" cy="116064"/>
            </a:xfrm>
            <a:prstGeom prst="rect">
              <a:avLst/>
            </a:prstGeom>
            <a:solidFill>
              <a:srgbClr val="EEFF41">
                <a:alpha val="51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6"/>
            <p:cNvSpPr/>
            <p:nvPr/>
          </p:nvSpPr>
          <p:spPr>
            <a:xfrm>
              <a:off x="5551621" y="1494701"/>
              <a:ext cx="1041600" cy="116100"/>
            </a:xfrm>
            <a:prstGeom prst="rect">
              <a:avLst/>
            </a:prstGeom>
            <a:solidFill>
              <a:srgbClr val="EEFF41">
                <a:alpha val="51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46"/>
          <p:cNvSpPr txBox="1"/>
          <p:nvPr/>
        </p:nvSpPr>
        <p:spPr>
          <a:xfrm>
            <a:off x="4484325" y="763975"/>
            <a:ext cx="37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게이트웨이 application.yml 일부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1" name="Google Shape;401;p46"/>
          <p:cNvSpPr txBox="1"/>
          <p:nvPr/>
        </p:nvSpPr>
        <p:spPr>
          <a:xfrm>
            <a:off x="4484325" y="3261700"/>
            <a:ext cx="4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인증 인가 설정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2" name="Google Shape;402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1525" y="3661900"/>
            <a:ext cx="4023925" cy="85881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6"/>
          <p:cNvSpPr/>
          <p:nvPr/>
        </p:nvSpPr>
        <p:spPr>
          <a:xfrm>
            <a:off x="5910171" y="2396244"/>
            <a:ext cx="1041600" cy="116100"/>
          </a:xfrm>
          <a:prstGeom prst="rect">
            <a:avLst/>
          </a:prstGeom>
          <a:solidFill>
            <a:srgbClr val="FFA741">
              <a:alpha val="51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6"/>
          <p:cNvSpPr/>
          <p:nvPr/>
        </p:nvSpPr>
        <p:spPr>
          <a:xfrm>
            <a:off x="5840950" y="2941075"/>
            <a:ext cx="2551800" cy="116100"/>
          </a:xfrm>
          <a:prstGeom prst="rect">
            <a:avLst/>
          </a:prstGeom>
          <a:solidFill>
            <a:srgbClr val="FFA741">
              <a:alpha val="51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6"/>
          <p:cNvSpPr/>
          <p:nvPr/>
        </p:nvSpPr>
        <p:spPr>
          <a:xfrm>
            <a:off x="914350" y="993875"/>
            <a:ext cx="3441300" cy="3165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6"/>
          <p:cNvSpPr txBox="1"/>
          <p:nvPr/>
        </p:nvSpPr>
        <p:spPr>
          <a:xfrm>
            <a:off x="1262550" y="2286000"/>
            <a:ext cx="816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GATEWAY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port : 8000</a:t>
            </a:r>
            <a:endParaRPr b="1"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7" name="Google Shape;407;p46"/>
          <p:cNvGrpSpPr/>
          <p:nvPr/>
        </p:nvGrpSpPr>
        <p:grpSpPr>
          <a:xfrm>
            <a:off x="2592917" y="2074765"/>
            <a:ext cx="1775183" cy="530503"/>
            <a:chOff x="2722317" y="2123512"/>
            <a:chExt cx="1775183" cy="530503"/>
          </a:xfrm>
        </p:grpSpPr>
        <p:pic>
          <p:nvPicPr>
            <p:cNvPr id="408" name="Google Shape;408;p46"/>
            <p:cNvPicPr preferRelativeResize="0"/>
            <p:nvPr/>
          </p:nvPicPr>
          <p:blipFill rotWithShape="1">
            <a:blip r:embed="rId8">
              <a:alphaModFix/>
            </a:blip>
            <a:srcRect b="5045" l="68986" r="21879" t="73993"/>
            <a:stretch/>
          </p:blipFill>
          <p:spPr>
            <a:xfrm>
              <a:off x="2722317" y="2123512"/>
              <a:ext cx="443495" cy="4956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9" name="Google Shape;409;p46"/>
            <p:cNvSpPr txBox="1"/>
            <p:nvPr/>
          </p:nvSpPr>
          <p:spPr>
            <a:xfrm>
              <a:off x="3110657" y="2330915"/>
              <a:ext cx="11907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latin typeface="Malgun Gothic"/>
                  <a:ea typeface="Malgun Gothic"/>
                  <a:cs typeface="Malgun Gothic"/>
                  <a:sym typeface="Malgun Gothic"/>
                </a:rPr>
                <a:t>port : 8002</a:t>
              </a:r>
              <a:endParaRPr sz="9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0" name="Google Shape;410;p46"/>
            <p:cNvSpPr txBox="1"/>
            <p:nvPr/>
          </p:nvSpPr>
          <p:spPr>
            <a:xfrm>
              <a:off x="3165801" y="2129598"/>
              <a:ext cx="1331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latin typeface="Malgun Gothic"/>
                  <a:ea typeface="Malgun Gothic"/>
                  <a:cs typeface="Malgun Gothic"/>
                  <a:sym typeface="Malgun Gothic"/>
                </a:rPr>
                <a:t>order-service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11" name="Google Shape;411;p46"/>
          <p:cNvGrpSpPr/>
          <p:nvPr/>
        </p:nvGrpSpPr>
        <p:grpSpPr>
          <a:xfrm>
            <a:off x="2592917" y="3231815"/>
            <a:ext cx="1775183" cy="563285"/>
            <a:chOff x="2722317" y="3355965"/>
            <a:chExt cx="1775183" cy="563285"/>
          </a:xfrm>
        </p:grpSpPr>
        <p:pic>
          <p:nvPicPr>
            <p:cNvPr id="412" name="Google Shape;412;p46"/>
            <p:cNvPicPr preferRelativeResize="0"/>
            <p:nvPr/>
          </p:nvPicPr>
          <p:blipFill rotWithShape="1">
            <a:blip r:embed="rId8">
              <a:alphaModFix/>
            </a:blip>
            <a:srcRect b="5045" l="68986" r="21879" t="73993"/>
            <a:stretch/>
          </p:blipFill>
          <p:spPr>
            <a:xfrm>
              <a:off x="2722317" y="3355965"/>
              <a:ext cx="443495" cy="4956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3" name="Google Shape;413;p46"/>
            <p:cNvSpPr txBox="1"/>
            <p:nvPr/>
          </p:nvSpPr>
          <p:spPr>
            <a:xfrm>
              <a:off x="3110657" y="3596150"/>
              <a:ext cx="11907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latin typeface="Malgun Gothic"/>
                  <a:ea typeface="Malgun Gothic"/>
                  <a:cs typeface="Malgun Gothic"/>
                  <a:sym typeface="Malgun Gothic"/>
                </a:rPr>
                <a:t>port : 8003</a:t>
              </a:r>
              <a:endParaRPr sz="9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4" name="Google Shape;414;p46"/>
            <p:cNvSpPr txBox="1"/>
            <p:nvPr/>
          </p:nvSpPr>
          <p:spPr>
            <a:xfrm>
              <a:off x="3165801" y="3394825"/>
              <a:ext cx="1331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latin typeface="Malgun Gothic"/>
                  <a:ea typeface="Malgun Gothic"/>
                  <a:cs typeface="Malgun Gothic"/>
                  <a:sym typeface="Malgun Gothic"/>
                </a:rPr>
                <a:t>confirm-service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15" name="Google Shape;415;p46"/>
          <p:cNvGrpSpPr/>
          <p:nvPr/>
        </p:nvGrpSpPr>
        <p:grpSpPr>
          <a:xfrm>
            <a:off x="2593204" y="1443800"/>
            <a:ext cx="1699296" cy="517363"/>
            <a:chOff x="2722317" y="1443800"/>
            <a:chExt cx="1699296" cy="517363"/>
          </a:xfrm>
        </p:grpSpPr>
        <p:pic>
          <p:nvPicPr>
            <p:cNvPr id="416" name="Google Shape;416;p46"/>
            <p:cNvPicPr preferRelativeResize="0"/>
            <p:nvPr/>
          </p:nvPicPr>
          <p:blipFill rotWithShape="1">
            <a:blip r:embed="rId8">
              <a:alphaModFix/>
            </a:blip>
            <a:srcRect b="5045" l="68986" r="21879" t="73993"/>
            <a:stretch/>
          </p:blipFill>
          <p:spPr>
            <a:xfrm>
              <a:off x="2722317" y="1456625"/>
              <a:ext cx="443495" cy="4956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7" name="Google Shape;417;p46"/>
            <p:cNvSpPr txBox="1"/>
            <p:nvPr/>
          </p:nvSpPr>
          <p:spPr>
            <a:xfrm>
              <a:off x="3110657" y="1638063"/>
              <a:ext cx="11907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latin typeface="Malgun Gothic"/>
                  <a:ea typeface="Malgun Gothic"/>
                  <a:cs typeface="Malgun Gothic"/>
                  <a:sym typeface="Malgun Gothic"/>
                </a:rPr>
                <a:t>port : 8001</a:t>
              </a:r>
              <a:endParaRPr sz="9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8" name="Google Shape;418;p46"/>
            <p:cNvSpPr txBox="1"/>
            <p:nvPr/>
          </p:nvSpPr>
          <p:spPr>
            <a:xfrm>
              <a:off x="3165814" y="1443800"/>
              <a:ext cx="1255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latin typeface="Malgun Gothic"/>
                  <a:ea typeface="Malgun Gothic"/>
                  <a:cs typeface="Malgun Gothic"/>
                  <a:sym typeface="Malgun Gothic"/>
                </a:rPr>
                <a:t>main-service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19" name="Google Shape;419;p46"/>
          <p:cNvSpPr txBox="1"/>
          <p:nvPr/>
        </p:nvSpPr>
        <p:spPr>
          <a:xfrm>
            <a:off x="2950512" y="2745241"/>
            <a:ext cx="478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800"/>
              <a:buFont typeface="Malgun Gothic"/>
              <a:buChar char="●"/>
            </a:pPr>
            <a:r>
              <a:t/>
            </a:r>
            <a:endParaRPr sz="800">
              <a:solidFill>
                <a:srgbClr val="9E9E9E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9400" lvl="0" marL="45720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800"/>
              <a:buFont typeface="Malgun Gothic"/>
              <a:buChar char="●"/>
            </a:pPr>
            <a:r>
              <a:t/>
            </a:r>
            <a:endParaRPr sz="800">
              <a:solidFill>
                <a:srgbClr val="9E9E9E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9400" lvl="0" marL="45720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800"/>
              <a:buFont typeface="Malgun Gothic"/>
              <a:buChar char="●"/>
            </a:pPr>
            <a:r>
              <a:t/>
            </a:r>
            <a:endParaRPr sz="800">
              <a:solidFill>
                <a:srgbClr val="9E9E9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20" name="Google Shape;420;p46"/>
          <p:cNvCxnSpPr>
            <a:stCxn id="406" idx="3"/>
            <a:endCxn id="416" idx="1"/>
          </p:cNvCxnSpPr>
          <p:nvPr/>
        </p:nvCxnSpPr>
        <p:spPr>
          <a:xfrm flipH="1" rot="10800000">
            <a:off x="2079150" y="1704450"/>
            <a:ext cx="514200" cy="881700"/>
          </a:xfrm>
          <a:prstGeom prst="bentConnector3">
            <a:avLst>
              <a:gd fmla="val 4998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46"/>
          <p:cNvCxnSpPr>
            <a:stCxn id="406" idx="3"/>
            <a:endCxn id="408" idx="1"/>
          </p:cNvCxnSpPr>
          <p:nvPr/>
        </p:nvCxnSpPr>
        <p:spPr>
          <a:xfrm flipH="1" rot="10800000">
            <a:off x="2079150" y="2322450"/>
            <a:ext cx="513900" cy="263700"/>
          </a:xfrm>
          <a:prstGeom prst="bentConnector3">
            <a:avLst>
              <a:gd fmla="val 4998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46"/>
          <p:cNvCxnSpPr>
            <a:stCxn id="406" idx="3"/>
            <a:endCxn id="412" idx="1"/>
          </p:cNvCxnSpPr>
          <p:nvPr/>
        </p:nvCxnSpPr>
        <p:spPr>
          <a:xfrm>
            <a:off x="2079150" y="2586150"/>
            <a:ext cx="513900" cy="893400"/>
          </a:xfrm>
          <a:prstGeom prst="bentConnector3">
            <a:avLst>
              <a:gd fmla="val 4998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46"/>
          <p:cNvCxnSpPr/>
          <p:nvPr/>
        </p:nvCxnSpPr>
        <p:spPr>
          <a:xfrm>
            <a:off x="2336500" y="2811951"/>
            <a:ext cx="319200" cy="163500"/>
          </a:xfrm>
          <a:prstGeom prst="bentConnector3">
            <a:avLst>
              <a:gd fmla="val -15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A3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