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34"/>
  </p:notesMasterIdLst>
  <p:handoutMasterIdLst>
    <p:handoutMasterId r:id="rId35"/>
  </p:handoutMasterIdLst>
  <p:sldIdLst>
    <p:sldId id="260" r:id="rId6"/>
    <p:sldId id="2076137281" r:id="rId7"/>
    <p:sldId id="2076137285" r:id="rId8"/>
    <p:sldId id="2076137255" r:id="rId9"/>
    <p:sldId id="2076137305" r:id="rId10"/>
    <p:sldId id="2076137268" r:id="rId11"/>
    <p:sldId id="2076137256" r:id="rId12"/>
    <p:sldId id="2076137306" r:id="rId13"/>
    <p:sldId id="2076137267" r:id="rId14"/>
    <p:sldId id="2076137307" r:id="rId15"/>
    <p:sldId id="2076137309" r:id="rId16"/>
    <p:sldId id="2076137282" r:id="rId17"/>
    <p:sldId id="2076137302" r:id="rId18"/>
    <p:sldId id="2076137304" r:id="rId19"/>
    <p:sldId id="2076137277" r:id="rId20"/>
    <p:sldId id="2076137278" r:id="rId21"/>
    <p:sldId id="2076137279" r:id="rId22"/>
    <p:sldId id="2076137280" r:id="rId23"/>
    <p:sldId id="2076137283" r:id="rId24"/>
    <p:sldId id="2076137291" r:id="rId25"/>
    <p:sldId id="2076137310" r:id="rId26"/>
    <p:sldId id="2076137312" r:id="rId27"/>
    <p:sldId id="2076137299" r:id="rId28"/>
    <p:sldId id="2076137315" r:id="rId29"/>
    <p:sldId id="2076137313" r:id="rId30"/>
    <p:sldId id="2076137314" r:id="rId31"/>
    <p:sldId id="2076137298" r:id="rId32"/>
    <p:sldId id="258" r:id="rId33"/>
  </p:sldIdLst>
  <p:sldSz cx="12192000" cy="6858000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314" autoAdjust="0"/>
  </p:normalViewPr>
  <p:slideViewPr>
    <p:cSldViewPr snapToObjects="1" showGuides="1">
      <p:cViewPr varScale="1">
        <p:scale>
          <a:sx n="75" d="100"/>
          <a:sy n="75" d="100"/>
        </p:scale>
        <p:origin x="402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7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5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4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5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everything works well, enter server </a:t>
            </a:r>
            <a:r>
              <a:rPr lang="en-SG" dirty="0" err="1"/>
              <a:t>ip</a:t>
            </a:r>
            <a:r>
              <a:rPr lang="en-SG" dirty="0"/>
              <a:t> address on client board via tera term.</a:t>
            </a:r>
          </a:p>
          <a:p>
            <a:r>
              <a:rPr lang="en-SG" dirty="0"/>
              <a:t>Once connected, on server board, press user btn1 and can toggle led on client 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2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4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7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7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5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est.mosquitto.org/ssl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est.mosquitto.org/ssl/mosquitto.org.cr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mart home 2">
            <a:extLst>
              <a:ext uri="{FF2B5EF4-FFF2-40B4-BE49-F238E27FC236}">
                <a16:creationId xmlns:a16="http://schemas.microsoft.com/office/drawing/2014/main" id="{24F4DEAA-DC92-4392-9C4E-35727AAD3903}"/>
              </a:ext>
            </a:extLst>
          </p:cNvPr>
          <p:cNvPicPr>
            <a:picLocks noGrp="1" noChangeAspect="1"/>
          </p:cNvPicPr>
          <p:nvPr>
            <p:ph type="pic" sz="quarter" idx="18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2540"/>
          <a:stretch>
            <a:fillRect/>
          </a:stretch>
        </p:blipFill>
        <p:spPr>
          <a:xfrm>
            <a:off x="0" y="1"/>
            <a:ext cx="12193410" cy="5138663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5EC944-2DCE-42DB-B532-AE9AF072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5949280"/>
            <a:ext cx="8280000" cy="6120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8222DC-8922-4D99-9254-086910AD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94" y="5218956"/>
            <a:ext cx="8280000" cy="647700"/>
          </a:xfrm>
        </p:spPr>
        <p:txBody>
          <a:bodyPr/>
          <a:lstStyle/>
          <a:p>
            <a:r>
              <a:rPr lang="en-SG" dirty="0"/>
              <a:t>PSoC6 WIFI Hands On Training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78F7-E201-449B-9BB3-DAC2543DB91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A052-4430-4977-B3B2-F483A6039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87ED0-C223-47BA-8FC1-7486828F4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5401160" cy="388877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Copy the 3 files (</a:t>
            </a:r>
            <a:r>
              <a:rPr lang="en-SG" dirty="0" err="1"/>
              <a:t>main.c</a:t>
            </a:r>
            <a:r>
              <a:rPr lang="en-SG" dirty="0"/>
              <a:t>, </a:t>
            </a:r>
            <a:r>
              <a:rPr lang="en-SG" dirty="0" err="1"/>
              <a:t>wifi_config.h</a:t>
            </a:r>
            <a:r>
              <a:rPr lang="en-SG" dirty="0"/>
              <a:t> and </a:t>
            </a:r>
            <a:r>
              <a:rPr lang="en-SG" dirty="0" err="1"/>
              <a:t>makefile</a:t>
            </a:r>
            <a:r>
              <a:rPr lang="en-SG" dirty="0"/>
              <a:t>) from </a:t>
            </a:r>
            <a:r>
              <a:rPr lang="en-SG" b="1" dirty="0"/>
              <a:t>…</a:t>
            </a:r>
            <a:r>
              <a:rPr lang="en-US" b="1" dirty="0"/>
              <a:t>HOT_EXE\02 PSoC6 WIFI\</a:t>
            </a:r>
            <a:r>
              <a:rPr lang="en-US" b="1" dirty="0" err="1"/>
              <a:t>HOT_WiFi_Connect</a:t>
            </a:r>
            <a:r>
              <a:rPr lang="en-US" b="1" dirty="0"/>
              <a:t> </a:t>
            </a:r>
            <a:r>
              <a:rPr lang="en-US" dirty="0"/>
              <a:t>into </a:t>
            </a:r>
            <a:r>
              <a:rPr lang="en-SG" dirty="0"/>
              <a:t>your root project directory. </a:t>
            </a:r>
          </a:p>
          <a:p>
            <a:pPr marL="342900" indent="-342900">
              <a:buFont typeface="+mj-lt"/>
              <a:buAutoNum type="arabicPeriod"/>
            </a:pPr>
            <a:endParaRPr lang="en-SG" sz="1800" dirty="0"/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Edit WIFI_SSID and WIFI_PASSWORD to join to your AP (mobile hot spot)</a:t>
            </a:r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/>
              <a:t>#define WIFI_SSID “</a:t>
            </a:r>
            <a:r>
              <a:rPr lang="en-SG" sz="1600" dirty="0" err="1"/>
              <a:t>MyHotSpot</a:t>
            </a:r>
            <a:r>
              <a:rPr lang="en-SG" sz="1600" dirty="0"/>
              <a:t>”</a:t>
            </a:r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/>
              <a:t>#define WIFI_PASSWORD “</a:t>
            </a:r>
            <a:r>
              <a:rPr lang="en-SG" sz="1600" dirty="0" err="1"/>
              <a:t>MyPassword</a:t>
            </a:r>
            <a:r>
              <a:rPr lang="en-SG" sz="1600" dirty="0"/>
              <a:t>”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E811F-63AF-47DF-B835-E82A9224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Edit files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96E9D-3362-4205-98C3-2291C2EA0D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3F72E-6FFA-4081-B3DE-67F9DD4264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92FCC-5E64-4EFE-8364-98387235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878" y="945505"/>
            <a:ext cx="3258867" cy="1724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287581-1ABB-4348-AF5F-61F69387CDF4}"/>
              </a:ext>
            </a:extLst>
          </p:cNvPr>
          <p:cNvSpPr/>
          <p:nvPr/>
        </p:nvSpPr>
        <p:spPr>
          <a:xfrm>
            <a:off x="5879976" y="2707013"/>
            <a:ext cx="6048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SG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ifndef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WIFI_CONFIG_H_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WIFI_CONFIG_H_</a:t>
            </a:r>
          </a:p>
          <a:p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cy_wcm.h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SSID of the Wi-Fi Access Point to which the MQTT client connects. */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WIFI_SSID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xxxxxxxx</a:t>
            </a:r>
            <a:r>
              <a:rPr lang="en-SG" sz="12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Passkey of the above mentioned Wi-Fi SSID. */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WIFI_PASSWORD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xxxxxxxx</a:t>
            </a:r>
            <a:r>
              <a:rPr lang="en-SG" sz="12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Security type of the Wi-Fi access point. See '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cy_wcm_security_t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' structure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* in "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cy_wcm.h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" for more details. */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WIFI_SECURITY CY_WCM_SECURITY_WPA2_AES_PSK</a:t>
            </a:r>
          </a:p>
          <a:p>
            <a:r>
              <a:rPr lang="en-SG" sz="1200" dirty="0">
                <a:solidFill>
                  <a:srgbClr val="3F7F5F"/>
                </a:solidFill>
                <a:latin typeface="Consolas" panose="020B0609020204030204" pitchFamily="49" charset="0"/>
              </a:rPr>
              <a:t>/* Maximum Wi-Fi re-connection limit. */</a:t>
            </a:r>
          </a:p>
          <a:p>
            <a:r>
              <a:rPr lang="it-I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MAX_WIFI_CONN_RETRIES (10u)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Wi-Fi re-connection time interval in milliseconds. */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WIFI_CONN_RETRY_INTERVAL_MS (2000)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>
                <a:solidFill>
                  <a:srgbClr val="3F7F5F"/>
                </a:solidFill>
                <a:latin typeface="Consolas" panose="020B0609020204030204" pitchFamily="49" charset="0"/>
              </a:rPr>
              <a:t>/* WIFI_CONFIG_H_ */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31279-B670-49B8-9FB5-28D99C6C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288569"/>
            <a:ext cx="1598797" cy="17372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1E8C40-736A-49A0-BED3-D58F8D19A8AC}"/>
              </a:ext>
            </a:extLst>
          </p:cNvPr>
          <p:cNvCxnSpPr/>
          <p:nvPr/>
        </p:nvCxnSpPr>
        <p:spPr>
          <a:xfrm flipV="1">
            <a:off x="1019436" y="1254503"/>
            <a:ext cx="10153128" cy="460851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8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E2B661-41ED-4890-8316-4B51CCB01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</a:lvl1pPr>
            <a:lvl2pPr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</a:lvl2pPr>
            <a:lvl3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3pPr>
            <a:lvl4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4pPr>
            <a:lvl5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5pPr>
            <a:lvl6pPr>
              <a:buClr>
                <a:schemeClr val="accent1"/>
              </a:buClr>
              <a:buFont typeface="Arial" panose="020B0604020202020204" pitchFamily="34" charset="0"/>
              <a:buChar char="–"/>
            </a:lvl6pPr>
            <a:lvl7pPr>
              <a:buClr>
                <a:schemeClr val="accent1"/>
              </a:buClr>
              <a:buFont typeface="Arial" panose="020B0604020202020204" pitchFamily="34" charset="0"/>
              <a:buChar char="–"/>
            </a:lvl7pPr>
            <a:lvl8pPr>
              <a:buClr>
                <a:schemeClr val="accent1"/>
              </a:buClr>
              <a:buFont typeface="Arial" panose="020B0604020202020204" pitchFamily="34" charset="0"/>
              <a:buChar char="–"/>
            </a:lvl8pPr>
            <a:lvl9pPr>
              <a:buClr>
                <a:schemeClr val="accent1"/>
              </a:buClr>
              <a:buFont typeface="Arial" panose="020B0604020202020204" pitchFamily="34" charset="0"/>
              <a:buChar char="–"/>
            </a:lvl9pPr>
          </a:lstStyle>
          <a:p>
            <a:endParaRPr lang="en-SG" sz="1600" dirty="0"/>
          </a:p>
          <a:p>
            <a:r>
              <a:rPr lang="en-SG" sz="1600" dirty="0"/>
              <a:t>Build and run the program</a:t>
            </a:r>
          </a:p>
          <a:p>
            <a:endParaRPr lang="en-SG" sz="1600" dirty="0"/>
          </a:p>
          <a:p>
            <a:r>
              <a:rPr lang="en-SG" sz="1600" dirty="0"/>
              <a:t>Open Tera Term, 115200 baud rate, turn on mobile hot spot</a:t>
            </a:r>
          </a:p>
          <a:p>
            <a:endParaRPr lang="en-SG" sz="1600" dirty="0"/>
          </a:p>
          <a:p>
            <a:r>
              <a:rPr lang="en-SG" sz="1600" dirty="0"/>
              <a:t>Device will try up to 10 times to connect to network.</a:t>
            </a:r>
          </a:p>
          <a:p>
            <a:endParaRPr lang="en-SG" sz="1600" dirty="0"/>
          </a:p>
          <a:p>
            <a:r>
              <a:rPr lang="en-SG" sz="1600" dirty="0"/>
              <a:t>UART terminal display “Successfully connected to Wi-Fi network ‘</a:t>
            </a:r>
            <a:r>
              <a:rPr lang="en-SG" sz="1600" dirty="0" err="1"/>
              <a:t>my_network</a:t>
            </a:r>
            <a:r>
              <a:rPr lang="en-SG" sz="1600" dirty="0"/>
              <a:t>’ if device connects to network.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0D1B7-B71A-436D-9354-ABD1567D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and Run the program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38AB-C077-413A-A126-11F6E4776A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9495-5A75-4415-8A26-A870B9A55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2C704-EBFF-4961-9E51-B4EB70E9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573016"/>
            <a:ext cx="1044115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4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7BE7-E8F6-4404-90CE-2F6D2B0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connection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CE77-3531-457B-B72F-599A3F7C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82A8-C55E-4BDB-AB22-A1A093E9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connection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42FB-0593-4063-ACCF-D31BD07905E7}"/>
              </a:ext>
            </a:extLst>
          </p:cNvPr>
          <p:cNvSpPr txBox="1"/>
          <p:nvPr/>
        </p:nvSpPr>
        <p:spPr bwMode="auto">
          <a:xfrm>
            <a:off x="322858" y="1664804"/>
            <a:ext cx="5845149" cy="478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noAutofit/>
          </a:bodyPr>
          <a:lstStyle/>
          <a:p>
            <a:pPr marL="342900" marR="0" indent="-3429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en-SG" kern="0" dirty="0">
                <a:latin typeface="+mn-lt"/>
              </a:rPr>
              <a:t>Find a partner. One to create new application “Wi-F Secure TCP server” and the other “Wi-Fi Secure TCP client”</a:t>
            </a:r>
          </a:p>
          <a:p>
            <a:pPr marL="342900" marR="0" indent="-3429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endParaRPr lang="en-SG" kern="0" dirty="0">
              <a:latin typeface="+mn-lt"/>
            </a:endParaRPr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/>
              <a:t>For Secure TCP server, edit the following in </a:t>
            </a:r>
            <a:r>
              <a:rPr lang="en-US" kern="0" dirty="0" err="1"/>
              <a:t>network_credential.h</a:t>
            </a:r>
            <a:r>
              <a:rPr lang="en-US" kern="0" dirty="0"/>
              <a:t> 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kern="0" dirty="0"/>
              <a:t>set #define USE_AP_INTERFACE  to 1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edit #define SOFTAP_SSID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kern="0" dirty="0">
                <a:latin typeface="+mn-lt"/>
              </a:rPr>
              <a:t>Edit #define </a:t>
            </a:r>
            <a:r>
              <a:rPr lang="en-US" kern="0" baseline="0" dirty="0">
                <a:latin typeface="+mn-lt"/>
                <a:ea typeface="+mn-ea"/>
                <a:cs typeface="+mn-cs"/>
              </a:rPr>
              <a:t>SOFTAP_PASSWORD</a:t>
            </a:r>
          </a:p>
          <a:p>
            <a:pPr lvl="1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kern="0" dirty="0">
                <a:latin typeface="+mn-lt"/>
              </a:rPr>
              <a:t>Note: For TCP Server, please use a unique SSID. TCP Server also acts as access point.</a:t>
            </a:r>
            <a:endParaRPr lang="en-US" kern="0" baseline="0" dirty="0">
              <a:latin typeface="+mn-lt"/>
              <a:ea typeface="+mn-ea"/>
              <a:cs typeface="+mn-cs"/>
            </a:endParaRP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endParaRPr lang="en-SG" kern="0" baseline="0" dirty="0">
              <a:latin typeface="+mn-lt"/>
              <a:ea typeface="+mn-ea"/>
              <a:cs typeface="+mn-cs"/>
            </a:endParaRPr>
          </a:p>
          <a:p>
            <a:pPr marL="342900" marR="0" indent="-3429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en-SG" kern="0" dirty="0">
                <a:latin typeface="+mn-lt"/>
              </a:rPr>
              <a:t>For Secure TCP client, edit the following in </a:t>
            </a:r>
            <a:r>
              <a:rPr lang="en-SG" kern="0" dirty="0" err="1">
                <a:latin typeface="+mn-lt"/>
              </a:rPr>
              <a:t>network_credential.h</a:t>
            </a:r>
            <a:endParaRPr lang="en-SG" kern="0" dirty="0">
              <a:latin typeface="+mn-lt"/>
            </a:endParaRP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kern="0" dirty="0">
                <a:latin typeface="+mn-lt"/>
              </a:rPr>
              <a:t>edit #define WIFI_SSID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kern="0" dirty="0">
                <a:latin typeface="+mn-lt"/>
              </a:rPr>
              <a:t>Edit #define WIFI_PASSWORD to be the same as TCP server</a:t>
            </a:r>
          </a:p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SG" kern="0" dirty="0">
                <a:latin typeface="+mn-lt"/>
              </a:rPr>
              <a:t>	Note: For TCP client, please match SSID to server</a:t>
            </a:r>
          </a:p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endParaRPr lang="en-SG" kern="0" dirty="0">
              <a:latin typeface="+mn-lt"/>
            </a:endParaRPr>
          </a:p>
          <a:p>
            <a:pPr marL="342900" marR="0" indent="-3429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 startAt="4"/>
              <a:tabLst/>
            </a:pPr>
            <a:r>
              <a:rPr lang="en-SG" kern="0" dirty="0">
                <a:latin typeface="+mn-lt"/>
              </a:rPr>
              <a:t>Build and program the boards. Open tera term (115200 baud rate)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60782-69BD-4E87-B861-2EF1F93CC497}"/>
              </a:ext>
            </a:extLst>
          </p:cNvPr>
          <p:cNvSpPr txBox="1"/>
          <p:nvPr/>
        </p:nvSpPr>
        <p:spPr bwMode="auto">
          <a:xfrm>
            <a:off x="354834" y="980728"/>
            <a:ext cx="11285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Using a Secure TCP client and server example application to understand secure </a:t>
            </a:r>
            <a:r>
              <a:rPr lang="en-SG" sz="1800" kern="0" dirty="0">
                <a:latin typeface="+mn-lt"/>
              </a:rPr>
              <a:t>TCP connection implementation.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EEE95-119C-4D8E-8AE9-47308883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81" y="1556792"/>
            <a:ext cx="5561008" cy="135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3E6FB-CD4D-4BBF-8032-9E23FEC8B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81" y="3068960"/>
            <a:ext cx="5509150" cy="1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E2B661-41ED-4890-8316-4B51CCB015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0046" y="1124744"/>
            <a:ext cx="5363906" cy="158417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TCP Server </a:t>
            </a:r>
          </a:p>
          <a:p>
            <a:r>
              <a:rPr lang="en-US" sz="1600" dirty="0"/>
              <a:t>Press the user button (CYBSP_USER_BTN) to send LED ON/OFF command to client.</a:t>
            </a:r>
          </a:p>
          <a:p>
            <a:r>
              <a:rPr lang="en-US" sz="1600" dirty="0"/>
              <a:t>Each user button press will issue the LED ON or LED OFF commands alternately. The client in turn sends an acknowledgement message back to the server.</a:t>
            </a:r>
          </a:p>
          <a:p>
            <a:endParaRPr lang="en-US" sz="1800" dirty="0"/>
          </a:p>
          <a:p>
            <a:endParaRPr lang="en-SG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0D1B7-B71A-436D-9354-ABD1567D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38AB-C077-413A-A126-11F6E4776A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9495-5A75-4415-8A26-A870B9A55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030" name="Picture 6" descr="https://github.com/Infineon/mtb-example-wifi-secure-tcp-server/raw/master/images/tcp-server-ipv4-output-ap-mode.png">
            <a:extLst>
              <a:ext uri="{FF2B5EF4-FFF2-40B4-BE49-F238E27FC236}">
                <a16:creationId xmlns:a16="http://schemas.microsoft.com/office/drawing/2014/main" id="{C5E5422E-5781-4D0A-800F-B33AA32F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4" y="2825581"/>
            <a:ext cx="5363906" cy="341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1D54EA1-1835-4DB9-9FD3-0C76931A122F}"/>
              </a:ext>
            </a:extLst>
          </p:cNvPr>
          <p:cNvSpPr txBox="1">
            <a:spLocks/>
          </p:cNvSpPr>
          <p:nvPr/>
        </p:nvSpPr>
        <p:spPr>
          <a:xfrm>
            <a:off x="6096000" y="1117442"/>
            <a:ext cx="5363906" cy="1447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000" indent="-27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2800" indent="-1728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/>
              <a:t>TCP Client</a:t>
            </a:r>
          </a:p>
          <a:p>
            <a:r>
              <a:rPr lang="en-US" sz="1600" kern="0" dirty="0"/>
              <a:t>Enter TPC Server address</a:t>
            </a:r>
          </a:p>
          <a:p>
            <a:r>
              <a:rPr lang="en-US" sz="1600" kern="0" dirty="0"/>
              <a:t>On receiving LED ON/OFF command from server, client will ON/OFF LED and send acknowledgement message back to server.</a:t>
            </a:r>
          </a:p>
          <a:p>
            <a:endParaRPr lang="en-US" sz="1800" kern="0" dirty="0"/>
          </a:p>
          <a:p>
            <a:endParaRPr lang="en-SG" sz="1800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93193-5737-4A0D-BFD7-8EDC2414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25582"/>
            <a:ext cx="5683763" cy="34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client - One time (during initialization)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46432-AB1F-418F-BE34-0314E31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89370"/>
              </p:ext>
            </p:extLst>
          </p:nvPr>
        </p:nvGraphicFramePr>
        <p:xfrm>
          <a:off x="335360" y="1124744"/>
          <a:ext cx="11521280" cy="51845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646239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995401156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3036110152"/>
                    </a:ext>
                  </a:extLst>
                </a:gridCol>
              </a:tblGrid>
              <a:tr h="481101">
                <a:tc>
                  <a:txBody>
                    <a:bodyPr/>
                    <a:lstStyle/>
                    <a:p>
                      <a:r>
                        <a:rPr lang="en-SG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5280"/>
                  </a:ext>
                </a:extLst>
              </a:tr>
              <a:tr h="494846">
                <a:tc>
                  <a:txBody>
                    <a:bodyPr/>
                    <a:lstStyle/>
                    <a:p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Initialize the secure sockets library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cy_socket_init</a:t>
                      </a:r>
                      <a:r>
                        <a:rPr lang="en-SG" sz="16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3964"/>
                  </a:ext>
                </a:extLst>
              </a:tr>
              <a:tr h="916395">
                <a:tc>
                  <a:txBody>
                    <a:bodyPr/>
                    <a:lstStyle/>
                    <a:p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root certificate(s) via macros and create char arrays to reference them in your application.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#define SERVER_ROOTCA_PEM "..."</a:t>
                      </a:r>
                    </a:p>
                    <a:p>
                      <a:r>
                        <a:rPr lang="en-SG" sz="1600" dirty="0"/>
                        <a:t>static </a:t>
                      </a:r>
                      <a:r>
                        <a:rPr lang="en-SG" sz="1600" dirty="0" err="1"/>
                        <a:t>const</a:t>
                      </a:r>
                      <a:r>
                        <a:rPr lang="en-SG" sz="1600" dirty="0"/>
                        <a:t> char </a:t>
                      </a:r>
                      <a:r>
                        <a:rPr lang="en-SG" sz="1600" dirty="0" err="1"/>
                        <a:t>tcp_server_ca_cert</a:t>
                      </a:r>
                      <a:r>
                        <a:rPr lang="en-SG" sz="1600" dirty="0"/>
                        <a:t>[] =</a:t>
                      </a:r>
                    </a:p>
                    <a:p>
                      <a:r>
                        <a:rPr lang="en-SG" sz="1600" dirty="0"/>
                        <a:t>SERVER_ROOTCA_PEM;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9811"/>
                  </a:ext>
                </a:extLst>
              </a:tr>
              <a:tr h="1187920">
                <a:tc>
                  <a:txBody>
                    <a:bodyPr/>
                    <a:lstStyle/>
                    <a:p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client's certificate and private key via macros and create char arrays to reference them in your application (only if the server requires client certificate validation).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#define CLIENT_CERT_PEM "..."</a:t>
                      </a:r>
                    </a:p>
                    <a:p>
                      <a:r>
                        <a:rPr lang="en-US" sz="1600" dirty="0"/>
                        <a:t>#define CLIENT_PRIVKEY_PEM "..."</a:t>
                      </a:r>
                    </a:p>
                    <a:p>
                      <a:r>
                        <a:rPr lang="en-US" sz="1600" dirty="0"/>
                        <a:t>static const char </a:t>
                      </a:r>
                      <a:r>
                        <a:rPr lang="en-US" sz="1600" dirty="0" err="1"/>
                        <a:t>tcp_client_cert</a:t>
                      </a:r>
                      <a:r>
                        <a:rPr lang="en-US" sz="1600" dirty="0"/>
                        <a:t>[] = CLIENT_CERT_PEM;</a:t>
                      </a:r>
                    </a:p>
                    <a:p>
                      <a:r>
                        <a:rPr lang="en-US" sz="1600" dirty="0"/>
                        <a:t>static const char </a:t>
                      </a:r>
                      <a:r>
                        <a:rPr lang="en-US" sz="1600" dirty="0" err="1"/>
                        <a:t>client_private_key</a:t>
                      </a:r>
                      <a:r>
                        <a:rPr lang="en-US" sz="1600" dirty="0"/>
                        <a:t>[] = CLIENT_PRIVKEY_PEM;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59799"/>
                  </a:ext>
                </a:extLst>
              </a:tr>
              <a:tr h="916395">
                <a:tc>
                  <a:txBody>
                    <a:bodyPr/>
                    <a:lstStyle/>
                    <a:p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Initialize a TLS Identity with the client’s certificate and the private key (only if the server requires client certificate validation)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cy_tls_create_identity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tcp_client_cert</a:t>
                      </a:r>
                      <a:r>
                        <a:rPr lang="en-US" sz="1600" dirty="0"/>
                        <a:t>,  </a:t>
                      </a:r>
                      <a:r>
                        <a:rPr lang="en-US" sz="1600" dirty="0" err="1"/>
                        <a:t>strlen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tcp_client_cert</a:t>
                      </a:r>
                      <a:r>
                        <a:rPr lang="en-US" sz="1600" dirty="0"/>
                        <a:t>),</a:t>
                      </a:r>
                      <a:r>
                        <a:rPr lang="en-US" sz="1600" dirty="0" err="1"/>
                        <a:t>client_private_key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 err="1"/>
                        <a:t>strlen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client_private_key</a:t>
                      </a:r>
                      <a:r>
                        <a:rPr lang="en-US" sz="1600" dirty="0"/>
                        <a:t>), &amp;</a:t>
                      </a:r>
                      <a:r>
                        <a:rPr lang="en-US" sz="1600" dirty="0" err="1"/>
                        <a:t>tls_identity</a:t>
                      </a:r>
                      <a:r>
                        <a:rPr lang="en-US" sz="1600" dirty="0"/>
                        <a:t>);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1377"/>
                  </a:ext>
                </a:extLst>
              </a:tr>
              <a:tr h="1187920">
                <a:tc>
                  <a:txBody>
                    <a:bodyPr/>
                    <a:lstStyle/>
                    <a:p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Initialize the Root Certificate of the TCP server (only if you are going to validate the root certificate of the server – which you should always do to prevent MITM)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cy_tls_load_global_root_ca_certificates</a:t>
                      </a:r>
                      <a:endParaRPr lang="en-SG" sz="1600" dirty="0"/>
                    </a:p>
                    <a:p>
                      <a:r>
                        <a:rPr lang="en-SG" sz="1600" dirty="0"/>
                        <a:t>(</a:t>
                      </a:r>
                      <a:r>
                        <a:rPr lang="en-SG" sz="1600" dirty="0" err="1"/>
                        <a:t>tcp_server_ca_cert</a:t>
                      </a:r>
                      <a:r>
                        <a:rPr lang="en-SG" sz="1600" dirty="0"/>
                        <a:t>,</a:t>
                      </a:r>
                    </a:p>
                    <a:p>
                      <a:r>
                        <a:rPr lang="en-SG" sz="1600" dirty="0" err="1"/>
                        <a:t>strlen</a:t>
                      </a:r>
                      <a:r>
                        <a:rPr lang="en-SG" sz="1600" dirty="0"/>
                        <a:t>(</a:t>
                      </a:r>
                      <a:r>
                        <a:rPr lang="en-SG" sz="1600" dirty="0" err="1"/>
                        <a:t>tcp_server_ca_cert</a:t>
                      </a:r>
                      <a:r>
                        <a:rPr lang="en-SG" sz="1600" dirty="0"/>
                        <a:t>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5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client – each time you want to send / receive data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46432-AB1F-418F-BE34-0314E31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56389"/>
              </p:ext>
            </p:extLst>
          </p:nvPr>
        </p:nvGraphicFramePr>
        <p:xfrm>
          <a:off x="344910" y="1124744"/>
          <a:ext cx="11521280" cy="5141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64623952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995401156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303611015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52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Socket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cy_socket_create</a:t>
                      </a:r>
                      <a:r>
                        <a:rPr lang="en-SG" sz="1400" dirty="0"/>
                        <a:t> (CY_SOCKET_DOMAIN_AF_INET,</a:t>
                      </a:r>
                    </a:p>
                    <a:p>
                      <a:r>
                        <a:rPr lang="en-SG" sz="1400" dirty="0"/>
                        <a:t>CY_SOCKET_TYPE_STREAM,CY_SOCKET_IPPROTO_TLS, &amp;</a:t>
                      </a:r>
                      <a:r>
                        <a:rPr lang="en-SG" sz="1400" dirty="0" err="1"/>
                        <a:t>client_handle</a:t>
                      </a:r>
                      <a:r>
                        <a:rPr lang="en-SG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3964"/>
                  </a:ext>
                </a:extLst>
              </a:tr>
              <a:tr h="707736"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 TLS on the Socket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cy_socket_setsockopt</a:t>
                      </a:r>
                      <a:r>
                        <a:rPr lang="en-SG" sz="1400" dirty="0"/>
                        <a:t> (</a:t>
                      </a:r>
                      <a:r>
                        <a:rPr lang="en-SG" sz="1400" dirty="0" err="1"/>
                        <a:t>client_handle</a:t>
                      </a:r>
                      <a:r>
                        <a:rPr lang="en-SG" sz="1400" dirty="0"/>
                        <a:t>,  CY_SOCKET_SOL_TLS,</a:t>
                      </a:r>
                    </a:p>
                    <a:p>
                      <a:r>
                        <a:rPr lang="en-SG" sz="1400" dirty="0"/>
                        <a:t>CY_SOCKET_SO_TLS_IDENTITY, </a:t>
                      </a:r>
                      <a:r>
                        <a:rPr lang="en-SG" sz="1400" dirty="0" err="1"/>
                        <a:t>tls_identity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sizeof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tls_identity</a:t>
                      </a:r>
                      <a:r>
                        <a:rPr lang="en-SG" sz="1400" dirty="0"/>
                        <a:t>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9811"/>
                  </a:ext>
                </a:extLst>
              </a:tr>
              <a:tr h="707736"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 the TLS authentication mode – this can be one of the following three:</a:t>
                      </a:r>
                    </a:p>
                    <a:p>
                      <a:r>
                        <a:rPr lang="en-US" sz="1400" dirty="0"/>
                        <a:t>CY_SOCKET_TLS_VERIFY_NONE</a:t>
                      </a:r>
                    </a:p>
                    <a:p>
                      <a:r>
                        <a:rPr lang="en-US" sz="1400" dirty="0"/>
                        <a:t>CY_SOCKET_TLS_VERIFY_OPTIONAL</a:t>
                      </a:r>
                    </a:p>
                    <a:p>
                      <a:r>
                        <a:rPr lang="en-US" sz="1400" dirty="0"/>
                        <a:t>CY_SOCKET_TLS_VERIFY_REQUIRED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cy_socket_tls_auth_mode_t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tls_auth_mode</a:t>
                      </a:r>
                      <a:r>
                        <a:rPr lang="en-US" sz="1400" dirty="0"/>
                        <a:t> = CY_SOCKET_TLS_VERIFY_REQUIRED;</a:t>
                      </a:r>
                    </a:p>
                    <a:p>
                      <a:r>
                        <a:rPr lang="en-US" sz="1400" dirty="0" err="1"/>
                        <a:t>cy_socket_setsockopt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client_handle</a:t>
                      </a:r>
                      <a:r>
                        <a:rPr lang="en-US" sz="1400" dirty="0"/>
                        <a:t>, CY_SOCKET_SOL_TLS,</a:t>
                      </a:r>
                    </a:p>
                    <a:p>
                      <a:r>
                        <a:rPr lang="en-US" sz="1400" dirty="0"/>
                        <a:t>CY_SOCKET_SO_TLS_AUTH_MODE, &amp;</a:t>
                      </a:r>
                      <a:r>
                        <a:rPr lang="en-US" sz="1400" dirty="0" err="1"/>
                        <a:t>tls_auth_mode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cy_socket_tls_auth_mode_t</a:t>
                      </a:r>
                      <a:r>
                        <a:rPr lang="en-US" sz="1400" dirty="0"/>
                        <a:t>));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59799"/>
                  </a:ext>
                </a:extLst>
              </a:tr>
              <a:tr h="403056">
                <a:tc>
                  <a:txBody>
                    <a:bodyPr/>
                    <a:lstStyle/>
                    <a:p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the TCP connection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cy_socket_connect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client_handle</a:t>
                      </a:r>
                      <a:r>
                        <a:rPr lang="en-US" sz="1400" dirty="0"/>
                        <a:t>, &amp;address,  </a:t>
                      </a:r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cy_socket_sockaddr_t</a:t>
                      </a:r>
                      <a:r>
                        <a:rPr lang="en-US" sz="1400" dirty="0"/>
                        <a:t>));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137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data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cy_socket_send (client_handle, message_buffer, strlen(message_buffer),</a:t>
                      </a:r>
                    </a:p>
                    <a:p>
                      <a:r>
                        <a:rPr lang="da-DK" sz="1400" dirty="0"/>
                        <a:t>CY_SOCKET_FLAGS_NONE, &amp;bytes_sent);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02"/>
                  </a:ext>
                </a:extLst>
              </a:tr>
              <a:tr h="707736">
                <a:tc>
                  <a:txBody>
                    <a:bodyPr/>
                    <a:lstStyle/>
                    <a:p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from the Stream (if you want to receive a response from the server)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cy_socket_recv</a:t>
                      </a:r>
                      <a:r>
                        <a:rPr lang="en-SG" sz="1400" dirty="0"/>
                        <a:t> (</a:t>
                      </a:r>
                      <a:r>
                        <a:rPr lang="en-SG" sz="1400" dirty="0" err="1"/>
                        <a:t>client_handle</a:t>
                      </a:r>
                      <a:r>
                        <a:rPr lang="en-SG" sz="1400" dirty="0"/>
                        <a:t>,</a:t>
                      </a:r>
                    </a:p>
                    <a:p>
                      <a:r>
                        <a:rPr lang="en-SG" sz="1400" dirty="0" err="1"/>
                        <a:t>message_buffer</a:t>
                      </a:r>
                      <a:r>
                        <a:rPr lang="en-SG" sz="1400" dirty="0"/>
                        <a:t>, TCP_LED_CMD_LEN,</a:t>
                      </a:r>
                    </a:p>
                    <a:p>
                      <a:r>
                        <a:rPr lang="en-SG" sz="1400" dirty="0"/>
                        <a:t>CY_SOCKET_FLAGS_NONE, &amp;</a:t>
                      </a:r>
                      <a:r>
                        <a:rPr lang="en-SG" sz="1400" dirty="0" err="1"/>
                        <a:t>bytes_received</a:t>
                      </a:r>
                      <a:r>
                        <a:rPr lang="en-SG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2565"/>
                  </a:ext>
                </a:extLst>
              </a:tr>
              <a:tr h="352952">
                <a:tc>
                  <a:txBody>
                    <a:bodyPr/>
                    <a:lstStyle/>
                    <a:p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Disconnect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cy_socket_disconnect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client_handle</a:t>
                      </a:r>
                      <a:r>
                        <a:rPr lang="en-US" sz="1400" dirty="0"/>
                        <a:t>, 0);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45651"/>
                  </a:ext>
                </a:extLst>
              </a:tr>
              <a:tr h="389037">
                <a:tc>
                  <a:txBody>
                    <a:bodyPr/>
                    <a:lstStyle/>
                    <a:p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the Socket6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cy_socket_delete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client_handle</a:t>
                      </a:r>
                      <a:r>
                        <a:rPr lang="en-SG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0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7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server – One time (during initialization)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46432-AB1F-418F-BE34-0314E31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94561"/>
              </p:ext>
            </p:extLst>
          </p:nvPr>
        </p:nvGraphicFramePr>
        <p:xfrm>
          <a:off x="344910" y="1124744"/>
          <a:ext cx="11583738" cy="51020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390">
                  <a:extLst>
                    <a:ext uri="{9D8B030D-6E8A-4147-A177-3AD203B41FA5}">
                      <a16:colId xmlns:a16="http://schemas.microsoft.com/office/drawing/2014/main" val="1646239524"/>
                    </a:ext>
                  </a:extLst>
                </a:gridCol>
                <a:gridCol w="3465520">
                  <a:extLst>
                    <a:ext uri="{9D8B030D-6E8A-4147-A177-3AD203B41FA5}">
                      <a16:colId xmlns:a16="http://schemas.microsoft.com/office/drawing/2014/main" val="3995401156"/>
                    </a:ext>
                  </a:extLst>
                </a:gridCol>
                <a:gridCol w="7683828">
                  <a:extLst>
                    <a:ext uri="{9D8B030D-6E8A-4147-A177-3AD203B41FA5}">
                      <a16:colId xmlns:a16="http://schemas.microsoft.com/office/drawing/2014/main" val="3036110152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5280"/>
                  </a:ext>
                </a:extLst>
              </a:tr>
              <a:tr h="468151"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Initialize the secure sockets library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cy_socket_init</a:t>
                      </a:r>
                      <a:r>
                        <a:rPr lang="en-SG" sz="14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3964"/>
                  </a:ext>
                </a:extLst>
              </a:tr>
              <a:tr h="655951"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Initialize a TLS Identity with the server's certificate and the private key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cy_tls_create_identity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tcp_server_cert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tcp_server_cert_len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server_private_key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pkey_len</a:t>
                      </a:r>
                      <a:r>
                        <a:rPr lang="en-SG" sz="1400" dirty="0"/>
                        <a:t>, &amp;</a:t>
                      </a:r>
                      <a:r>
                        <a:rPr lang="en-SG" sz="1400" dirty="0" err="1"/>
                        <a:t>tls_identity</a:t>
                      </a:r>
                      <a:r>
                        <a:rPr lang="en-SG" sz="14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9811"/>
                  </a:ext>
                </a:extLst>
              </a:tr>
              <a:tr h="612233"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Initialize the global trusted </a:t>
                      </a:r>
                      <a:r>
                        <a:rPr lang="en-US" sz="1400" dirty="0" err="1"/>
                        <a:t>RootCA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certificate.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cy_tls_load_global_root_ca_certificates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tcp_client_ca_cert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strlen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tcp_client_ca_cert</a:t>
                      </a:r>
                      <a:r>
                        <a:rPr lang="en-US" sz="1400" dirty="0"/>
                        <a:t>));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59799"/>
                  </a:ext>
                </a:extLst>
              </a:tr>
              <a:tr h="550693">
                <a:tc>
                  <a:txBody>
                    <a:bodyPr/>
                    <a:lstStyle/>
                    <a:p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Socket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cy_socket_create</a:t>
                      </a:r>
                      <a:r>
                        <a:rPr lang="en-US" sz="1400" dirty="0"/>
                        <a:t>(CY_SOCKET_DOMAIN_AF_INET, CY_SOCKET_TYPE_STREAM, CY_SOCKET_IPPROTO_TLS, &amp;</a:t>
                      </a:r>
                      <a:r>
                        <a:rPr lang="en-US" sz="1400" dirty="0" err="1"/>
                        <a:t>server_handle</a:t>
                      </a:r>
                      <a:r>
                        <a:rPr lang="en-US" sz="1400" dirty="0"/>
                        <a:t>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1377"/>
                  </a:ext>
                </a:extLst>
              </a:tr>
              <a:tr h="612233">
                <a:tc>
                  <a:txBody>
                    <a:bodyPr/>
                    <a:lstStyle/>
                    <a:p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 the socket to use the TLS identity.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cy_socket_setsockopt(server_handle, CY_SOCKET_SOL_TLS, CY_SOCKET_SO_TLS_IDENTITY, tls_identity, sizeof(tls_identity));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02"/>
                  </a:ext>
                </a:extLst>
              </a:tr>
              <a:tr h="777449">
                <a:tc>
                  <a:txBody>
                    <a:bodyPr/>
                    <a:lstStyle/>
                    <a:p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 the TLS authentication mode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cy_socket_tls_auth_mode_t</a:t>
                      </a:r>
                      <a:r>
                        <a:rPr lang="en-SG" sz="1400" dirty="0"/>
                        <a:t> </a:t>
                      </a:r>
                      <a:r>
                        <a:rPr lang="en-SG" sz="1400" dirty="0" err="1"/>
                        <a:t>tls_auth_mode</a:t>
                      </a:r>
                      <a:r>
                        <a:rPr lang="en-SG" sz="1400" dirty="0"/>
                        <a:t> = CY_SOCKET_TLS_VERIFY_REQUIRED;</a:t>
                      </a:r>
                    </a:p>
                    <a:p>
                      <a:r>
                        <a:rPr lang="en-SG" sz="1400" dirty="0" err="1"/>
                        <a:t>cy_socket_setsockopt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server_handle</a:t>
                      </a:r>
                      <a:r>
                        <a:rPr lang="en-SG" sz="1400" dirty="0"/>
                        <a:t>, CY_SOCKET_SOL_TLS, CY_SOCKET_SO_TLS_AUTH_MODE, &amp;</a:t>
                      </a:r>
                      <a:r>
                        <a:rPr lang="en-SG" sz="1400" dirty="0" err="1"/>
                        <a:t>tls_auth_mode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sizeof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cy_socket_tls_auth_mode_t</a:t>
                      </a:r>
                      <a:r>
                        <a:rPr lang="en-SG" sz="1400" dirty="0"/>
                        <a:t>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2565"/>
                  </a:ext>
                </a:extLst>
              </a:tr>
              <a:tr h="550693">
                <a:tc>
                  <a:txBody>
                    <a:bodyPr/>
                    <a:lstStyle/>
                    <a:p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Bind the TCP socket created to your</a:t>
                      </a:r>
                    </a:p>
                    <a:p>
                      <a:r>
                        <a:rPr lang="en-US" sz="1400" dirty="0"/>
                        <a:t>server IP address and TCP port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cy_socket_bind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server_handle</a:t>
                      </a:r>
                      <a:r>
                        <a:rPr lang="en-US" sz="1400" dirty="0"/>
                        <a:t>, &amp;</a:t>
                      </a:r>
                      <a:r>
                        <a:rPr lang="en-US" sz="1400" dirty="0" err="1"/>
                        <a:t>tcp_server_addr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tcp_server_addr</a:t>
                      </a:r>
                      <a:r>
                        <a:rPr lang="en-US" sz="1400" dirty="0"/>
                        <a:t>));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45651"/>
                  </a:ext>
                </a:extLst>
              </a:tr>
              <a:tr h="550693">
                <a:tc>
                  <a:txBody>
                    <a:bodyPr/>
                    <a:lstStyle/>
                    <a:p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on the socket for incoming</a:t>
                      </a:r>
                    </a:p>
                    <a:p>
                      <a:r>
                        <a:rPr lang="en-US" sz="1400" dirty="0"/>
                        <a:t>connection requests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cy_socket_listen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server_handle</a:t>
                      </a:r>
                      <a:r>
                        <a:rPr lang="en-US" sz="1400" dirty="0"/>
                        <a:t>, TCP_SERVER_MAX_PENDING_CONNECTIONS);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0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68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Secure TCP server – each time you want to setup and accept a connection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46432-AB1F-418F-BE34-0314E31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0770"/>
              </p:ext>
            </p:extLst>
          </p:nvPr>
        </p:nvGraphicFramePr>
        <p:xfrm>
          <a:off x="335360" y="1124744"/>
          <a:ext cx="11521280" cy="40127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64623952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995401156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3036110152"/>
                    </a:ext>
                  </a:extLst>
                </a:gridCol>
              </a:tblGrid>
              <a:tr h="481101">
                <a:tc>
                  <a:txBody>
                    <a:bodyPr/>
                    <a:lstStyle/>
                    <a:p>
                      <a:r>
                        <a:rPr lang="en-SG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5280"/>
                  </a:ext>
                </a:extLst>
              </a:tr>
              <a:tr h="597801">
                <a:tc>
                  <a:txBody>
                    <a:bodyPr/>
                    <a:lstStyle/>
                    <a:p>
                      <a:r>
                        <a:rPr lang="en-SG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Accept connection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cy_socket_accept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server_handle</a:t>
                      </a:r>
                      <a:r>
                        <a:rPr lang="en-US" sz="1800" dirty="0"/>
                        <a:t>, &amp;</a:t>
                      </a:r>
                      <a:r>
                        <a:rPr lang="en-US" sz="1800" dirty="0" err="1"/>
                        <a:t>peer_addr</a:t>
                      </a:r>
                      <a:r>
                        <a:rPr lang="en-US" sz="1800" dirty="0"/>
                        <a:t>, &amp;</a:t>
                      </a:r>
                      <a:r>
                        <a:rPr lang="en-US" sz="1800" dirty="0" err="1"/>
                        <a:t>peer_addr_len</a:t>
                      </a:r>
                      <a:r>
                        <a:rPr lang="en-US" sz="1800" dirty="0"/>
                        <a:t>, &amp;</a:t>
                      </a:r>
                      <a:r>
                        <a:rPr lang="en-US" sz="1800" dirty="0" err="1"/>
                        <a:t>client_handle</a:t>
                      </a:r>
                      <a:r>
                        <a:rPr lang="en-US" sz="1800" dirty="0"/>
                        <a:t>);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3964"/>
                  </a:ext>
                </a:extLst>
              </a:tr>
              <a:tr h="1111067">
                <a:tc>
                  <a:txBody>
                    <a:bodyPr/>
                    <a:lstStyle/>
                    <a:p>
                      <a:r>
                        <a:rPr lang="en-SG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from the connection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err="1"/>
                        <a:t>cy_socket_recv</a:t>
                      </a:r>
                      <a:r>
                        <a:rPr lang="en-SG" sz="1800" dirty="0"/>
                        <a:t>(</a:t>
                      </a:r>
                      <a:r>
                        <a:rPr lang="en-SG" sz="1800" dirty="0" err="1"/>
                        <a:t>server_handle</a:t>
                      </a:r>
                      <a:r>
                        <a:rPr lang="en-SG" sz="1800" dirty="0"/>
                        <a:t>, </a:t>
                      </a:r>
                      <a:r>
                        <a:rPr lang="en-SG" sz="1800" dirty="0" err="1"/>
                        <a:t>message_buffer</a:t>
                      </a:r>
                      <a:r>
                        <a:rPr lang="en-SG" sz="1800" dirty="0"/>
                        <a:t>,</a:t>
                      </a:r>
                    </a:p>
                    <a:p>
                      <a:r>
                        <a:rPr lang="en-SG" sz="1800" dirty="0"/>
                        <a:t>MAX_TCP_RECV_BUFFER_SIZE, CY_SOCKET_FLAGS_NONE,</a:t>
                      </a:r>
                    </a:p>
                    <a:p>
                      <a:r>
                        <a:rPr lang="en-SG" sz="1800" dirty="0"/>
                        <a:t>&amp;</a:t>
                      </a:r>
                      <a:r>
                        <a:rPr lang="en-SG" sz="1800" dirty="0" err="1"/>
                        <a:t>bytes_received</a:t>
                      </a:r>
                      <a:r>
                        <a:rPr lang="en-SG" sz="1800" dirty="0"/>
                        <a:t>);;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981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lang="en-SG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Write a response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cy_socket_send(server_handle, &amp;message, strlen(message), CY_SOCKET_FLAGS_NONE, &amp;bytes_sent);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59799"/>
                  </a:ext>
                </a:extLst>
              </a:tr>
              <a:tr h="916395">
                <a:tc>
                  <a:txBody>
                    <a:bodyPr/>
                    <a:lstStyle/>
                    <a:p>
                      <a:r>
                        <a:rPr lang="en-SG" sz="1800"/>
                        <a:t>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Disconnect the Socket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cy_socket_disconnect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server_handle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timeOut</a:t>
                      </a:r>
                      <a:r>
                        <a:rPr lang="en-US" sz="1800" dirty="0"/>
                        <a:t>);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0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7BE7-E8F6-4404-90CE-2F6D2B0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MQTT via </a:t>
            </a:r>
            <a:r>
              <a:rPr lang="en-SG" dirty="0" err="1"/>
              <a:t>Mosquitto</a:t>
            </a:r>
            <a:r>
              <a:rPr lang="en-SG" dirty="0"/>
              <a:t> broker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CE77-3531-457B-B72F-599A3F7C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82A8-C55E-4BDB-AB22-A1A093E9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6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7BE7-E8F6-4404-90CE-2F6D2B0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WPA2 Wi-Fi network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CE77-3531-457B-B72F-599A3F7C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82A8-C55E-4BDB-AB22-A1A093E9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9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41316-60B4-450B-9198-2E47C40B4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352" y="1268414"/>
            <a:ext cx="4753088" cy="5113337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Understand the concept of public key cryptography</a:t>
            </a:r>
          </a:p>
          <a:p>
            <a:endParaRPr lang="en-SG" dirty="0"/>
          </a:p>
          <a:p>
            <a:r>
              <a:rPr lang="en-SG" dirty="0"/>
              <a:t>To generate key pairs and certificate signing request</a:t>
            </a:r>
          </a:p>
          <a:p>
            <a:endParaRPr lang="en-SG" dirty="0"/>
          </a:p>
          <a:p>
            <a:r>
              <a:rPr lang="en-SG" dirty="0"/>
              <a:t>Review the code for MQTT connection.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8BE30-949B-40FC-AD98-7FCCE5CF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309-1678-4F9C-BDEF-CA2EDDB98C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77175-59DF-4589-BD92-D4064C443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E07C5-E162-4282-8C8F-99DD0596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95" y="4711616"/>
            <a:ext cx="2839935" cy="1473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A3CFB-FFE0-4642-AA47-56D46686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608" y="2711674"/>
            <a:ext cx="1571534" cy="1707620"/>
          </a:xfrm>
          <a:prstGeom prst="rect">
            <a:avLst/>
          </a:prstGeom>
        </p:spPr>
      </p:pic>
      <p:pic>
        <p:nvPicPr>
          <p:cNvPr id="1026" name="Picture 2" descr="C:\MTB_PSoC6_HOT\WiFi_Connect\bsps\TARGET_APP_CY8CKIT-062S2-43012\docs\html\board.png">
            <a:extLst>
              <a:ext uri="{FF2B5EF4-FFF2-40B4-BE49-F238E27FC236}">
                <a16:creationId xmlns:a16="http://schemas.microsoft.com/office/drawing/2014/main" id="{FEDCB28B-27F5-4944-9F02-549685E1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37" y="2717094"/>
            <a:ext cx="2252174" cy="15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+ Free Wifi Symbol &amp; Wifi Images - Pixabay">
            <a:extLst>
              <a:ext uri="{FF2B5EF4-FFF2-40B4-BE49-F238E27FC236}">
                <a16:creationId xmlns:a16="http://schemas.microsoft.com/office/drawing/2014/main" id="{E841A38D-3981-45AC-97A7-666D072F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37" y="2912850"/>
            <a:ext cx="681991" cy="4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8AFCB44-4751-4107-9918-D8C7D4ACA843}"/>
              </a:ext>
            </a:extLst>
          </p:cNvPr>
          <p:cNvSpPr/>
          <p:nvPr/>
        </p:nvSpPr>
        <p:spPr bwMode="auto">
          <a:xfrm>
            <a:off x="7448301" y="3506233"/>
            <a:ext cx="1403819" cy="192981"/>
          </a:xfrm>
          <a:prstGeom prst="leftRightArrow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A0273-ADBB-4CC9-8FD4-2673C9F0C03C}"/>
              </a:ext>
            </a:extLst>
          </p:cNvPr>
          <p:cNvCxnSpPr>
            <a:cxnSpLocks/>
          </p:cNvCxnSpPr>
          <p:nvPr/>
        </p:nvCxnSpPr>
        <p:spPr>
          <a:xfrm>
            <a:off x="6325347" y="4271189"/>
            <a:ext cx="0" cy="410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77A6D3-B860-4203-9A65-67AB7A295C5C}"/>
              </a:ext>
            </a:extLst>
          </p:cNvPr>
          <p:cNvSpPr txBox="1"/>
          <p:nvPr/>
        </p:nvSpPr>
        <p:spPr bwMode="auto">
          <a:xfrm>
            <a:off x="6540457" y="4351576"/>
            <a:ext cx="225218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SG" sz="1400" kern="0" baseline="0" dirty="0">
                <a:latin typeface="+mn-lt"/>
                <a:ea typeface="+mn-ea"/>
                <a:cs typeface="+mn-cs"/>
              </a:rPr>
              <a:t>Connection update to 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943268-585B-4B27-8A4A-221041FD59C1}"/>
              </a:ext>
            </a:extLst>
          </p:cNvPr>
          <p:cNvSpPr/>
          <p:nvPr/>
        </p:nvSpPr>
        <p:spPr>
          <a:xfrm>
            <a:off x="8738669" y="2409243"/>
            <a:ext cx="1787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latin typeface="+mn-lt"/>
              </a:rPr>
              <a:t>Wi-Fi Access Point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825160-D824-406A-B4E0-6ADFF5B22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332" y="1065888"/>
            <a:ext cx="2259265" cy="4866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E587F1-6EFA-4698-8828-CB3A88D9186D}"/>
              </a:ext>
            </a:extLst>
          </p:cNvPr>
          <p:cNvSpPr/>
          <p:nvPr/>
        </p:nvSpPr>
        <p:spPr>
          <a:xfrm>
            <a:off x="8522523" y="1423986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https://test.mosquitto.org/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5C789B5-01FE-4706-957D-6951271E047A}"/>
              </a:ext>
            </a:extLst>
          </p:cNvPr>
          <p:cNvSpPr/>
          <p:nvPr/>
        </p:nvSpPr>
        <p:spPr bwMode="auto">
          <a:xfrm rot="16200000">
            <a:off x="9226767" y="1994587"/>
            <a:ext cx="730394" cy="186489"/>
          </a:xfrm>
          <a:prstGeom prst="leftRightArrow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BFF0DF-3586-4F62-9D13-577895623515}"/>
              </a:ext>
            </a:extLst>
          </p:cNvPr>
          <p:cNvSpPr/>
          <p:nvPr/>
        </p:nvSpPr>
        <p:spPr bwMode="auto">
          <a:xfrm>
            <a:off x="5240296" y="1857823"/>
            <a:ext cx="560457" cy="5210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b="1" baseline="0" dirty="0">
                <a:latin typeface="+mn-lt"/>
                <a:ea typeface="+mn-ea"/>
                <a:cs typeface="+mn-cs"/>
              </a:rPr>
              <a:t>Client </a:t>
            </a:r>
          </a:p>
          <a:p>
            <a:pPr algn="ctr" eaLnBrk="0" hangingPunct="0"/>
            <a:r>
              <a:rPr lang="en-SG" sz="1000" b="1" baseline="0" dirty="0">
                <a:latin typeface="+mn-lt"/>
                <a:ea typeface="+mn-ea"/>
                <a:cs typeface="+mn-cs"/>
              </a:rPr>
              <a:t>cert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4FE96EE7-2925-44F7-AC82-AD1B8B5F0C75}"/>
              </a:ext>
            </a:extLst>
          </p:cNvPr>
          <p:cNvSpPr/>
          <p:nvPr/>
        </p:nvSpPr>
        <p:spPr bwMode="auto">
          <a:xfrm>
            <a:off x="8377618" y="1857823"/>
            <a:ext cx="560457" cy="5210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b="1" baseline="0" dirty="0" err="1">
                <a:latin typeface="+mn-lt"/>
                <a:ea typeface="+mn-ea"/>
                <a:cs typeface="+mn-cs"/>
              </a:rPr>
              <a:t>ClientCSR</a:t>
            </a:r>
            <a:endParaRPr lang="en-SG" sz="1000" b="1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D630958C-2280-46D9-894E-2A0CCF897FF9}"/>
              </a:ext>
            </a:extLst>
          </p:cNvPr>
          <p:cNvSpPr/>
          <p:nvPr/>
        </p:nvSpPr>
        <p:spPr bwMode="auto">
          <a:xfrm>
            <a:off x="5234696" y="1286218"/>
            <a:ext cx="560457" cy="5210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b="1" dirty="0" err="1">
                <a:latin typeface="+mn-lt"/>
              </a:rPr>
              <a:t>c</a:t>
            </a:r>
            <a:r>
              <a:rPr lang="en-SG" sz="1000" b="1" baseline="0" dirty="0" err="1">
                <a:latin typeface="+mn-lt"/>
                <a:ea typeface="+mn-ea"/>
                <a:cs typeface="+mn-cs"/>
              </a:rPr>
              <a:t>lient.key</a:t>
            </a:r>
            <a:endParaRPr lang="en-SG" sz="1000" b="1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026BF1AC-4FA0-4F7E-BBBB-8C84B2C5F6C8}"/>
              </a:ext>
            </a:extLst>
          </p:cNvPr>
          <p:cNvSpPr/>
          <p:nvPr/>
        </p:nvSpPr>
        <p:spPr bwMode="auto">
          <a:xfrm>
            <a:off x="6030808" y="1296586"/>
            <a:ext cx="560457" cy="521044"/>
          </a:xfrm>
          <a:prstGeom prst="foldedCorner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b="1" baseline="0" dirty="0">
                <a:latin typeface="+mn-lt"/>
                <a:ea typeface="+mn-ea"/>
                <a:cs typeface="+mn-cs"/>
              </a:rPr>
              <a:t>CA</a:t>
            </a:r>
          </a:p>
          <a:p>
            <a:pPr algn="ctr" eaLnBrk="0" hangingPunct="0"/>
            <a:r>
              <a:rPr lang="en-SG" sz="1000" b="1" dirty="0">
                <a:latin typeface="+mn-lt"/>
              </a:rPr>
              <a:t>cert</a:t>
            </a:r>
            <a:endParaRPr lang="en-SG" sz="1000" b="1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5E3EB-D077-4318-B7C9-BECBC3A66D81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5800753" y="2118345"/>
            <a:ext cx="25768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C91DD2-FF3C-4834-87C1-96A8B1AA6308}"/>
              </a:ext>
            </a:extLst>
          </p:cNvPr>
          <p:cNvCxnSpPr>
            <a:cxnSpLocks/>
          </p:cNvCxnSpPr>
          <p:nvPr/>
        </p:nvCxnSpPr>
        <p:spPr>
          <a:xfrm flipH="1">
            <a:off x="6591266" y="1510307"/>
            <a:ext cx="1786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B972B-E451-471C-BB9E-55D499AA4398}"/>
              </a:ext>
            </a:extLst>
          </p:cNvPr>
          <p:cNvSpPr txBox="1"/>
          <p:nvPr/>
        </p:nvSpPr>
        <p:spPr bwMode="auto">
          <a:xfrm>
            <a:off x="10526081" y="1857823"/>
            <a:ext cx="1690599" cy="73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180000" marR="0" indent="-1800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SG" kern="0" dirty="0">
                <a:latin typeface="+mn-lt"/>
              </a:rPr>
              <a:t>Return command to toggle LED when button 1 is pressed</a:t>
            </a:r>
            <a:endParaRPr lang="en-SG" sz="14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9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6AFA5-01B0-40FA-84BA-188E5F9660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5577" y="1110288"/>
            <a:ext cx="5710423" cy="5271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Create a new </a:t>
            </a:r>
            <a:r>
              <a:rPr lang="en-SG" dirty="0" err="1"/>
              <a:t>WiFi_MQTT_Client</a:t>
            </a:r>
            <a:r>
              <a:rPr lang="en-SG" dirty="0"/>
              <a:t> application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Use your mobile hotspot as access point. Edit “</a:t>
            </a:r>
            <a:r>
              <a:rPr lang="en-SG" b="1" dirty="0" err="1"/>
              <a:t>wifi_config.h</a:t>
            </a:r>
            <a:r>
              <a:rPr lang="en-SG" dirty="0"/>
              <a:t>” to match your mobile SSID setting</a:t>
            </a:r>
          </a:p>
          <a:p>
            <a:pPr marL="784350" lvl="1" indent="-514350">
              <a:buFont typeface="+mj-lt"/>
              <a:buAutoNum type="romanLcPeriod"/>
            </a:pPr>
            <a:r>
              <a:rPr lang="en-SG" dirty="0"/>
              <a:t>#define WIFI_SSID “</a:t>
            </a:r>
            <a:r>
              <a:rPr lang="en-SG" dirty="0" err="1"/>
              <a:t>mobile_ssid</a:t>
            </a:r>
            <a:r>
              <a:rPr lang="en-SG" dirty="0"/>
              <a:t>”</a:t>
            </a:r>
          </a:p>
          <a:p>
            <a:pPr marL="784350" lvl="1" indent="-514350">
              <a:buFont typeface="+mj-lt"/>
              <a:buAutoNum type="romanLcPeriod"/>
            </a:pPr>
            <a:r>
              <a:rPr lang="en-SG" dirty="0"/>
              <a:t>#define WIFI_PASSWORD “password”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BFEE2-BA88-43A6-8623-F564D4FA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</a:t>
            </a:r>
            <a:r>
              <a:rPr lang="en-SG" dirty="0" err="1"/>
              <a:t>wifi_config.h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5ED0-EDA2-4B2A-BE8B-E7F257EC16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5826-024C-4155-AD7D-344530D533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6AFA5-01B0-40FA-84BA-188E5F9660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5577" y="1110289"/>
            <a:ext cx="5710423" cy="2030680"/>
          </a:xfrm>
        </p:spPr>
        <p:txBody>
          <a:bodyPr/>
          <a:lstStyle>
            <a:lvl1pPr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</a:lvl1pPr>
            <a:lvl2pPr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</a:lvl2pPr>
            <a:lvl3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3pPr>
            <a:lvl4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4pPr>
            <a:lvl5pPr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5pPr>
            <a:lvl6pPr>
              <a:buClr>
                <a:schemeClr val="accent1"/>
              </a:buClr>
              <a:buFont typeface="Arial" panose="020B0604020202020204" pitchFamily="34" charset="0"/>
              <a:buChar char="–"/>
            </a:lvl6pPr>
            <a:lvl7pPr>
              <a:buClr>
                <a:schemeClr val="accent1"/>
              </a:buClr>
              <a:buFont typeface="Arial" panose="020B0604020202020204" pitchFamily="34" charset="0"/>
              <a:buChar char="–"/>
            </a:lvl7pPr>
            <a:lvl8pPr>
              <a:buClr>
                <a:schemeClr val="accent1"/>
              </a:buClr>
              <a:buFont typeface="Arial" panose="020B0604020202020204" pitchFamily="34" charset="0"/>
              <a:buChar char="–"/>
            </a:lvl8pPr>
            <a:lvl9pPr>
              <a:buClr>
                <a:schemeClr val="accent1"/>
              </a:buClr>
              <a:buFont typeface="Arial" panose="020B0604020202020204" pitchFamily="34" charset="0"/>
              <a:buChar char="–"/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SG" dirty="0"/>
              <a:t>Run the following commands with Terminal</a:t>
            </a:r>
          </a:p>
          <a:p>
            <a:pPr marL="514350" indent="-514350">
              <a:buNone/>
            </a:pPr>
            <a:r>
              <a:rPr lang="en-SG" dirty="0"/>
              <a:t>to generate the Client key (</a:t>
            </a:r>
            <a:r>
              <a:rPr lang="en-SG" dirty="0" err="1"/>
              <a:t>Client.key</a:t>
            </a:r>
            <a:r>
              <a:rPr lang="en-SG" dirty="0"/>
              <a:t>).</a:t>
            </a:r>
          </a:p>
          <a:p>
            <a:pPr marL="270000" lvl="1" indent="0">
              <a:buNone/>
            </a:pPr>
            <a:endParaRPr lang="en-SG" dirty="0"/>
          </a:p>
          <a:p>
            <a:pPr marL="784350" lvl="1" indent="-514350">
              <a:buFont typeface="+mj-lt"/>
              <a:buAutoNum type="romanLcPeriod"/>
            </a:pPr>
            <a:r>
              <a:rPr lang="en-SG" dirty="0" err="1"/>
              <a:t>openssl</a:t>
            </a:r>
            <a:r>
              <a:rPr lang="en-SG" dirty="0"/>
              <a:t> </a:t>
            </a:r>
            <a:r>
              <a:rPr lang="en-SG" dirty="0" err="1"/>
              <a:t>genrsa</a:t>
            </a:r>
            <a:r>
              <a:rPr lang="en-SG" dirty="0"/>
              <a:t> –out </a:t>
            </a:r>
            <a:r>
              <a:rPr lang="en-SG" dirty="0" err="1"/>
              <a:t>client.key</a:t>
            </a:r>
            <a:r>
              <a:rPr lang="en-SG" dirty="0"/>
              <a:t> 2048</a:t>
            </a:r>
          </a:p>
          <a:p>
            <a:pPr marL="270000" lvl="1" indent="0"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BFEE2-BA88-43A6-8623-F564D4FA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Client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5ED0-EDA2-4B2A-BE8B-E7F257EC16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5826-024C-4155-AD7D-344530D533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F0E7-0F58-4350-AE34-472901F7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495410"/>
            <a:ext cx="4894704" cy="1561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5A4C1-CE4A-41E8-A0BB-35DB5B1C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11" y="1727729"/>
            <a:ext cx="1524000" cy="2800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987335B-537D-4D4E-8F0A-C8120D84BE80}"/>
              </a:ext>
            </a:extLst>
          </p:cNvPr>
          <p:cNvSpPr/>
          <p:nvPr/>
        </p:nvSpPr>
        <p:spPr bwMode="auto">
          <a:xfrm>
            <a:off x="6837311" y="3726774"/>
            <a:ext cx="636800" cy="504056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8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7033F-3116-4314-A858-814AA7B32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6193248" cy="5184921"/>
          </a:xfrm>
        </p:spPr>
        <p:txBody>
          <a:bodyPr/>
          <a:lstStyle/>
          <a:p>
            <a:pPr marL="270000" lvl="1" indent="0">
              <a:buNone/>
            </a:pPr>
            <a:r>
              <a:rPr lang="en-SG" dirty="0"/>
              <a:t>Generate the Client certificate (</a:t>
            </a:r>
            <a:r>
              <a:rPr lang="en-US" dirty="0" err="1"/>
              <a:t>client.csr</a:t>
            </a:r>
            <a:r>
              <a:rPr lang="en-US" dirty="0"/>
              <a:t>)</a:t>
            </a:r>
            <a:r>
              <a:rPr lang="en-SG" dirty="0"/>
              <a:t> with the following commands</a:t>
            </a:r>
          </a:p>
          <a:p>
            <a:pPr marL="270000" lvl="1" indent="0">
              <a:buNone/>
            </a:pPr>
            <a:endParaRPr lang="en-SG" dirty="0"/>
          </a:p>
          <a:p>
            <a:pPr marL="784350" lvl="1" indent="-514350">
              <a:buFont typeface="+mj-lt"/>
              <a:buAutoNum type="romanLcPeriod" startAt="2"/>
            </a:pPr>
            <a:r>
              <a:rPr lang="en-SG" dirty="0" err="1"/>
              <a:t>openssl</a:t>
            </a:r>
            <a:r>
              <a:rPr lang="en-SG" dirty="0"/>
              <a:t> </a:t>
            </a:r>
            <a:r>
              <a:rPr lang="en-SG" dirty="0" err="1"/>
              <a:t>req</a:t>
            </a:r>
            <a:r>
              <a:rPr lang="en-SG" dirty="0"/>
              <a:t> –out </a:t>
            </a:r>
            <a:r>
              <a:rPr lang="en-SG" dirty="0" err="1"/>
              <a:t>client.csr</a:t>
            </a:r>
            <a:r>
              <a:rPr lang="en-SG" dirty="0"/>
              <a:t> –key </a:t>
            </a:r>
            <a:r>
              <a:rPr lang="en-SG" dirty="0" err="1"/>
              <a:t>client.key</a:t>
            </a:r>
            <a:r>
              <a:rPr lang="en-SG" dirty="0"/>
              <a:t> –new </a:t>
            </a:r>
          </a:p>
          <a:p>
            <a:pPr marL="727200" lvl="1" indent="-457200">
              <a:buAutoNum type="romanLcPeriod" startAt="2"/>
            </a:pPr>
            <a:r>
              <a:rPr lang="en-SG" dirty="0"/>
              <a:t>Enter info required for the certificate signing request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Open </a:t>
            </a:r>
            <a:r>
              <a:rPr lang="en-US" dirty="0" err="1"/>
              <a:t>client.csr</a:t>
            </a:r>
            <a:r>
              <a:rPr lang="en-US" dirty="0"/>
              <a:t>, copy and paste content to </a:t>
            </a:r>
            <a:r>
              <a:rPr lang="en-US" dirty="0">
                <a:hlinkClick r:id="rId2"/>
              </a:rPr>
              <a:t>https://test.mosquitto.org/ssl/</a:t>
            </a:r>
            <a:endParaRPr lang="en-US" dirty="0"/>
          </a:p>
          <a:p>
            <a:endParaRPr lang="en-US" dirty="0"/>
          </a:p>
          <a:p>
            <a:pPr marL="784350" lvl="1" indent="-514350">
              <a:buFont typeface="+mj-lt"/>
              <a:buAutoNum type="romanLcPeriod"/>
            </a:pPr>
            <a:r>
              <a:rPr lang="en-US" dirty="0"/>
              <a:t>Save the generated client certificate into the project root folder</a:t>
            </a:r>
          </a:p>
          <a:p>
            <a:pPr marL="270000" lvl="1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372EA-097A-4202-8F8A-10E2B394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Client Certificate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58FD8-D7CC-4D6F-BA7D-1A9E4105D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991F-FE4E-44F0-BF7B-BE5659B0E8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AED3D-1221-4702-BF49-2145E7C3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084061"/>
            <a:ext cx="5041120" cy="2598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B17E3D-69D2-4EFB-AF05-A45492F58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271" y="3717032"/>
            <a:ext cx="1440160" cy="2520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F6274-2E90-464A-8058-0DCB8B8D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60874"/>
            <a:ext cx="4096427" cy="25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5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5D5-6492-4A3D-A6D1-644BA704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CA certificate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34403-BB8E-4008-87DE-0DF679E6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607C8-724F-4418-8DDE-1CA3D05F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5DA0A-3B86-4BB7-A895-DEFDF2763635}"/>
              </a:ext>
            </a:extLst>
          </p:cNvPr>
          <p:cNvSpPr/>
          <p:nvPr/>
        </p:nvSpPr>
        <p:spPr>
          <a:xfrm>
            <a:off x="479376" y="1412776"/>
            <a:ext cx="9865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</a:pPr>
            <a:r>
              <a:rPr lang="en-US" sz="1600" dirty="0"/>
              <a:t>Download CA certificate from </a:t>
            </a:r>
            <a:r>
              <a:rPr lang="en-US" sz="1600" dirty="0">
                <a:hlinkClick r:id="rId2"/>
              </a:rPr>
              <a:t>http://test.mosquitto.org/ssl/mosquitto.org.crt</a:t>
            </a:r>
            <a:r>
              <a:rPr lang="en-US" sz="1600" dirty="0"/>
              <a:t> and save it to project root folder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9714C-A20B-406D-85B2-B6A41E88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003852"/>
            <a:ext cx="3430387" cy="1610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450400-100D-4802-8FEF-BAC9D65D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2060848"/>
            <a:ext cx="2058777" cy="41175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6C54C5E-D47B-4001-B5E0-2BB7793E75FA}"/>
              </a:ext>
            </a:extLst>
          </p:cNvPr>
          <p:cNvSpPr/>
          <p:nvPr/>
        </p:nvSpPr>
        <p:spPr bwMode="auto">
          <a:xfrm>
            <a:off x="4943872" y="3645024"/>
            <a:ext cx="720080" cy="720000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76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file </a:t>
            </a:r>
            <a:r>
              <a:rPr lang="en-US" dirty="0" err="1"/>
              <a:t>mqtt_client.h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42FB-0593-4063-ACCF-D31BD07905E7}"/>
              </a:ext>
            </a:extLst>
          </p:cNvPr>
          <p:cNvSpPr txBox="1"/>
          <p:nvPr/>
        </p:nvSpPr>
        <p:spPr bwMode="auto">
          <a:xfrm>
            <a:off x="263351" y="1124744"/>
            <a:ext cx="583264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</a:pPr>
            <a:r>
              <a:rPr lang="en-US" sz="1600" kern="0" dirty="0">
                <a:latin typeface="+mn-lt"/>
              </a:rPr>
              <a:t>Edit the following in “configs/</a:t>
            </a:r>
            <a:r>
              <a:rPr lang="en-US" sz="1600" kern="0" dirty="0" err="1">
                <a:latin typeface="+mn-lt"/>
              </a:rPr>
              <a:t>mqtt_client.h</a:t>
            </a:r>
            <a:r>
              <a:rPr lang="en-US" sz="1600" kern="0" dirty="0">
                <a:latin typeface="+mn-lt"/>
              </a:rPr>
              <a:t>”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1600" kern="0" dirty="0"/>
              <a:t>MQTT_BROKER_ADDRESS to “test.mosquitto.org” 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1600" kern="0" dirty="0">
                <a:latin typeface="+mn-lt"/>
              </a:rPr>
              <a:t>Set the macros MQTT_PORT to 8884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1600" kern="0" dirty="0">
                <a:latin typeface="+mn-lt"/>
              </a:rPr>
              <a:t>MQTT_SECURE_CONNECTION to 1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1600" kern="0" dirty="0">
                <a:latin typeface="+mn-lt"/>
              </a:rPr>
              <a:t>MQTT_USERNAME to “”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sz="1600" dirty="0"/>
              <a:t>MQTT_PUB_TOPIC to “</a:t>
            </a:r>
            <a:r>
              <a:rPr lang="en-SG" sz="1600" dirty="0" err="1"/>
              <a:t>unique_topic</a:t>
            </a:r>
            <a:r>
              <a:rPr lang="en-SG" sz="1600" dirty="0"/>
              <a:t>”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sz="1600" dirty="0"/>
              <a:t>MQTT_SUB_TOPIC to “</a:t>
            </a:r>
            <a:r>
              <a:rPr lang="en-SG" sz="1600" dirty="0" err="1"/>
              <a:t>unique_topic</a:t>
            </a:r>
            <a:r>
              <a:rPr lang="en-SG" sz="1600" dirty="0"/>
              <a:t>”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1600" kern="0" dirty="0"/>
              <a:t>MQTT_SNI_HOSTNAME  to “test.mosquitto.org”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endParaRPr lang="en-SG" sz="1600" dirty="0"/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endParaRPr lang="en-US" sz="1600" kern="0" dirty="0">
              <a:latin typeface="+mn-lt"/>
            </a:endParaRPr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</a:pPr>
            <a:endParaRPr lang="en-SG" sz="1600" kern="0" dirty="0"/>
          </a:p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US" sz="1600" kern="0" dirty="0"/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US" kern="0" dirty="0">
              <a:latin typeface="+mn-lt"/>
            </a:endParaRPr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SG" kern="0" dirty="0">
              <a:latin typeface="+mn-lt"/>
            </a:endParaRPr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SG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6EB51-6581-4363-AC68-BEF6F93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124744"/>
            <a:ext cx="5637624" cy="2793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8E8EC-793A-4050-BE4A-635C1B7E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53" y="5229200"/>
            <a:ext cx="4824536" cy="31044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5EABBD8-40A7-4D13-8160-6352FE8E10DE}"/>
              </a:ext>
            </a:extLst>
          </p:cNvPr>
          <p:cNvSpPr/>
          <p:nvPr/>
        </p:nvSpPr>
        <p:spPr bwMode="auto">
          <a:xfrm>
            <a:off x="7780685" y="4302989"/>
            <a:ext cx="2412269" cy="360040"/>
          </a:xfrm>
          <a:prstGeom prst="wedgeRectCallout">
            <a:avLst>
              <a:gd name="adj1" fmla="val 11301"/>
              <a:gd name="adj2" fmla="val -163596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Use your own name</a:t>
            </a:r>
          </a:p>
        </p:txBody>
      </p:sp>
    </p:spTree>
    <p:extLst>
      <p:ext uri="{BB962C8B-B14F-4D97-AF65-F5344CB8AC3E}">
        <p14:creationId xmlns:p14="http://schemas.microsoft.com/office/powerpoint/2010/main" val="173565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C61-8A41-4E18-BAE5-907A534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file </a:t>
            </a:r>
            <a:r>
              <a:rPr lang="en-US" dirty="0" err="1"/>
              <a:t>mqtt_client.h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9B49-A83D-4019-9836-296C6FB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5316-3B25-4036-ADF6-AAE5601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42FB-0593-4063-ACCF-D31BD07905E7}"/>
              </a:ext>
            </a:extLst>
          </p:cNvPr>
          <p:cNvSpPr txBox="1"/>
          <p:nvPr/>
        </p:nvSpPr>
        <p:spPr bwMode="auto">
          <a:xfrm>
            <a:off x="430402" y="876100"/>
            <a:ext cx="6961741" cy="21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noAutofit/>
          </a:bodyPr>
          <a:lstStyle/>
          <a:p>
            <a:pPr lvl="1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US" sz="1600" kern="0" dirty="0">
              <a:latin typeface="+mn-lt"/>
            </a:endParaRPr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</a:pPr>
            <a:r>
              <a:rPr lang="en-SG" sz="1600" kern="0" dirty="0"/>
              <a:t>Open the </a:t>
            </a:r>
            <a:r>
              <a:rPr lang="en-SG" sz="1600" kern="0" dirty="0" err="1"/>
              <a:t>PEMfileToCstring</a:t>
            </a:r>
            <a:endParaRPr lang="en-SG" sz="1600" kern="0" dirty="0"/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AutoNum type="arabicPeriod" startAt="7"/>
            </a:pPr>
            <a:endParaRPr lang="en-SG" sz="1600" kern="0" dirty="0"/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AutoNum type="arabicPeriod" startAt="7"/>
            </a:pPr>
            <a:r>
              <a:rPr lang="en-SG" sz="1600" dirty="0"/>
              <a:t>Use PEM to C String Conversion Tool to </a:t>
            </a:r>
            <a:r>
              <a:rPr lang="en-SG" sz="1600" kern="0" dirty="0"/>
              <a:t>generate data format and copy to appropriate define in “</a:t>
            </a:r>
            <a:r>
              <a:rPr lang="en-SG" sz="1600" b="1" kern="0" dirty="0"/>
              <a:t>configs/</a:t>
            </a:r>
            <a:r>
              <a:rPr lang="en-SG" sz="1600" b="1" kern="0" dirty="0" err="1"/>
              <a:t>mqtt_client_config.h</a:t>
            </a:r>
            <a:r>
              <a:rPr lang="en-SG" sz="1600" kern="0" dirty="0"/>
              <a:t>” 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sz="1600" kern="0" dirty="0"/>
              <a:t>client.crt -&gt; #define CLIENT_CERTIFICATE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sz="1600" kern="0" dirty="0" err="1"/>
              <a:t>client.key</a:t>
            </a:r>
            <a:r>
              <a:rPr lang="en-SG" sz="1600" kern="0" dirty="0"/>
              <a:t> -&gt; #define CLIENT_PRIVATE_KEY</a:t>
            </a:r>
          </a:p>
          <a:p>
            <a:pPr marL="1009635" lvl="1" indent="-40005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SG" sz="1600" kern="0" dirty="0"/>
              <a:t>mosquitto.org.crt -&gt; #define ROOT_CA_CERTIFICATE</a:t>
            </a:r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</a:pPr>
            <a:endParaRPr lang="en-SG" sz="1600" kern="0" dirty="0"/>
          </a:p>
          <a:p>
            <a:pPr marL="342900" indent="-3429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</a:pPr>
            <a:endParaRPr lang="en-SG" sz="1600" kern="0" dirty="0"/>
          </a:p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US" sz="1600" kern="0" dirty="0"/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US" kern="0" dirty="0">
              <a:latin typeface="+mn-lt"/>
            </a:endParaRPr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SG" kern="0" dirty="0">
              <a:latin typeface="+mn-lt"/>
            </a:endParaRPr>
          </a:p>
          <a:p>
            <a:pPr marL="180000" indent="-180000"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endParaRPr lang="en-SG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6DB84-3EF6-4FA2-BB31-44D5DA2E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51" y="3215352"/>
            <a:ext cx="2232248" cy="312584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CDBF4-528B-4BA0-847E-9963B8423F23}"/>
              </a:ext>
            </a:extLst>
          </p:cNvPr>
          <p:cNvGrpSpPr/>
          <p:nvPr/>
        </p:nvGrpSpPr>
        <p:grpSpPr>
          <a:xfrm>
            <a:off x="5599454" y="3455593"/>
            <a:ext cx="5907888" cy="2977400"/>
            <a:chOff x="5350377" y="3363800"/>
            <a:chExt cx="5907888" cy="2977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DD524B-FA12-4A36-BEE9-A606A87AB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893" y="3363800"/>
              <a:ext cx="5695602" cy="8640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9CAFDB-4FDF-400C-B255-D2159EBCC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3277" y="4359790"/>
              <a:ext cx="5793542" cy="914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BB7F5E-595C-4D39-B64C-17F055D9E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0377" y="5426430"/>
              <a:ext cx="5907888" cy="914770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330FD77-0C01-4A91-8C06-111505EDBBC3}"/>
              </a:ext>
            </a:extLst>
          </p:cNvPr>
          <p:cNvSpPr/>
          <p:nvPr/>
        </p:nvSpPr>
        <p:spPr bwMode="auto">
          <a:xfrm>
            <a:off x="4687824" y="4451583"/>
            <a:ext cx="720080" cy="653386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24E781-2BE5-43A5-BB62-95F2EDABF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820" y="1139026"/>
            <a:ext cx="2664296" cy="13138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80EA50-1B1D-4FBF-8703-98F70F109D34}"/>
              </a:ext>
            </a:extLst>
          </p:cNvPr>
          <p:cNvSpPr/>
          <p:nvPr/>
        </p:nvSpPr>
        <p:spPr>
          <a:xfrm>
            <a:off x="1054913" y="4181429"/>
            <a:ext cx="901209" cy="307777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SG" kern="0" dirty="0"/>
              <a:t>client.crt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D5D1B-2F03-454C-A6A9-7150C3993E66}"/>
              </a:ext>
            </a:extLst>
          </p:cNvPr>
          <p:cNvSpPr/>
          <p:nvPr/>
        </p:nvSpPr>
        <p:spPr>
          <a:xfrm>
            <a:off x="984680" y="4789275"/>
            <a:ext cx="981359" cy="307777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SG" kern="0" dirty="0" err="1"/>
              <a:t>client.key</a:t>
            </a:r>
            <a:r>
              <a:rPr lang="en-SG" kern="0" dirty="0"/>
              <a:t> 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7682A-E8DC-4693-B802-ECF83D0AE2C6}"/>
              </a:ext>
            </a:extLst>
          </p:cNvPr>
          <p:cNvSpPr/>
          <p:nvPr/>
        </p:nvSpPr>
        <p:spPr>
          <a:xfrm>
            <a:off x="399585" y="5332228"/>
            <a:ext cx="1566454" cy="307777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SG" kern="0" dirty="0"/>
              <a:t>mosquitto.org.crt </a:t>
            </a:r>
            <a:endParaRPr lang="en-S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FB3B11-40BF-47B2-BFDB-F4D822E65472}"/>
              </a:ext>
            </a:extLst>
          </p:cNvPr>
          <p:cNvCxnSpPr>
            <a:stCxn id="26" idx="3"/>
          </p:cNvCxnSpPr>
          <p:nvPr/>
        </p:nvCxnSpPr>
        <p:spPr>
          <a:xfrm flipV="1">
            <a:off x="1956122" y="4335317"/>
            <a:ext cx="39222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86BBB9-E16A-44AB-9D15-11AC02C466E7}"/>
              </a:ext>
            </a:extLst>
          </p:cNvPr>
          <p:cNvCxnSpPr>
            <a:stCxn id="27" idx="3"/>
          </p:cNvCxnSpPr>
          <p:nvPr/>
        </p:nvCxnSpPr>
        <p:spPr>
          <a:xfrm flipV="1">
            <a:off x="1966039" y="4943163"/>
            <a:ext cx="3823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8E42A5-1676-46CF-AFD8-A5F86474052D}"/>
              </a:ext>
            </a:extLst>
          </p:cNvPr>
          <p:cNvCxnSpPr>
            <a:stCxn id="28" idx="3"/>
          </p:cNvCxnSpPr>
          <p:nvPr/>
        </p:nvCxnSpPr>
        <p:spPr>
          <a:xfrm flipV="1">
            <a:off x="1966039" y="5486116"/>
            <a:ext cx="3823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171B6EC-BBEC-4618-ADDF-31B0335309F5}"/>
              </a:ext>
            </a:extLst>
          </p:cNvPr>
          <p:cNvSpPr/>
          <p:nvPr/>
        </p:nvSpPr>
        <p:spPr bwMode="auto">
          <a:xfrm>
            <a:off x="10445020" y="2138444"/>
            <a:ext cx="293636" cy="334438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11FC2C-0BFE-4B46-9187-29FA96345368}"/>
              </a:ext>
            </a:extLst>
          </p:cNvPr>
          <p:cNvSpPr/>
          <p:nvPr/>
        </p:nvSpPr>
        <p:spPr bwMode="auto">
          <a:xfrm>
            <a:off x="446371" y="4284364"/>
            <a:ext cx="293636" cy="334438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96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FA31A-6F67-4F93-8FAF-42FE780335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9721640" cy="51133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Build and program. Open Tera Term, baud rate 115200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Press user button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GPIO interrupt service routine (ISR) notifies the publisher task.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publisher task publishes a message on a topic.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MQTT broker sends back the message to the MQTT client because it is also subscribed to the same topic.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message is received, the subscriber task turns the LED ON or OFF. As a result, the user LED toggles every time the user presses the button.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5CF41-E0C4-48A4-B865-C00EE8F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Build and run the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3627-D649-4767-9CAE-0749176FC4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EBD2B-15C9-45F4-AAA6-908A68218D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1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6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41316-60B4-450B-9198-2E47C40B4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4609071" cy="5113337"/>
          </a:xfrm>
        </p:spPr>
        <p:txBody>
          <a:bodyPr/>
          <a:lstStyle/>
          <a:p>
            <a:r>
              <a:rPr lang="en-US" sz="1800" dirty="0"/>
              <a:t>Create an App from an empty template that attaches to a WPA2 AES PSK network, have LED1 turn on for success and blink for a failure.</a:t>
            </a:r>
          </a:p>
          <a:p>
            <a:endParaRPr lang="en-US" sz="1800" dirty="0"/>
          </a:p>
          <a:p>
            <a:r>
              <a:rPr lang="en-US" sz="1800" dirty="0"/>
              <a:t>Objective is to understand what are the libraries and APIs needed for a simple Wi-Fi connection.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8BE30-949B-40FC-AD98-7FCCE5CF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309-1678-4F9C-BDEF-CA2EDDB98C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77175-59DF-4589-BD92-D4064C443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E07C5-E162-4282-8C8F-99DD0596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46" y="4149080"/>
            <a:ext cx="4066128" cy="211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A3CFB-FFE0-4642-AA47-56D46686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251" y="1498774"/>
            <a:ext cx="1872208" cy="2034331"/>
          </a:xfrm>
          <a:prstGeom prst="rect">
            <a:avLst/>
          </a:prstGeom>
        </p:spPr>
      </p:pic>
      <p:pic>
        <p:nvPicPr>
          <p:cNvPr id="1026" name="Picture 2" descr="C:\MTB_PSoC6_HOT\WiFi_Connect\bsps\TARGET_APP_CY8CKIT-062S2-43012\docs\html\board.png">
            <a:extLst>
              <a:ext uri="{FF2B5EF4-FFF2-40B4-BE49-F238E27FC236}">
                <a16:creationId xmlns:a16="http://schemas.microsoft.com/office/drawing/2014/main" id="{FEDCB28B-27F5-4944-9F02-549685E1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22" y="1483359"/>
            <a:ext cx="2819598" cy="1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+ Free Wifi Symbol &amp; Wifi Images - Pixabay">
            <a:extLst>
              <a:ext uri="{FF2B5EF4-FFF2-40B4-BE49-F238E27FC236}">
                <a16:creationId xmlns:a16="http://schemas.microsoft.com/office/drawing/2014/main" id="{E841A38D-3981-45AC-97A7-666D072F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45" y="1638272"/>
            <a:ext cx="105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8AFCB44-4751-4107-9918-D8C7D4ACA843}"/>
              </a:ext>
            </a:extLst>
          </p:cNvPr>
          <p:cNvSpPr/>
          <p:nvPr/>
        </p:nvSpPr>
        <p:spPr bwMode="auto">
          <a:xfrm>
            <a:off x="8076219" y="2515939"/>
            <a:ext cx="2000031" cy="192981"/>
          </a:xfrm>
          <a:prstGeom prst="leftRightArrow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A0273-ADBB-4CC9-8FD4-2673C9F0C03C}"/>
              </a:ext>
            </a:extLst>
          </p:cNvPr>
          <p:cNvCxnSpPr/>
          <p:nvPr/>
        </p:nvCxnSpPr>
        <p:spPr>
          <a:xfrm>
            <a:off x="6384032" y="3429000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77A6D3-B860-4203-9A65-67AB7A295C5C}"/>
              </a:ext>
            </a:extLst>
          </p:cNvPr>
          <p:cNvSpPr txBox="1"/>
          <p:nvPr/>
        </p:nvSpPr>
        <p:spPr bwMode="auto">
          <a:xfrm>
            <a:off x="6580114" y="3726085"/>
            <a:ext cx="225218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SG" sz="1400" kern="0" baseline="0" dirty="0">
                <a:latin typeface="+mn-lt"/>
                <a:ea typeface="+mn-ea"/>
                <a:cs typeface="+mn-cs"/>
              </a:rPr>
              <a:t>Connection update to 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943268-585B-4B27-8A4A-221041FD59C1}"/>
              </a:ext>
            </a:extLst>
          </p:cNvPr>
          <p:cNvSpPr/>
          <p:nvPr/>
        </p:nvSpPr>
        <p:spPr>
          <a:xfrm>
            <a:off x="10043256" y="1075713"/>
            <a:ext cx="1787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latin typeface="+mn-lt"/>
              </a:rPr>
              <a:t>Wi-Fi Access Point</a:t>
            </a:r>
          </a:p>
        </p:txBody>
      </p:sp>
    </p:spTree>
    <p:extLst>
      <p:ext uri="{BB962C8B-B14F-4D97-AF65-F5344CB8AC3E}">
        <p14:creationId xmlns:p14="http://schemas.microsoft.com/office/powerpoint/2010/main" val="9916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07E41-0F3B-4AF2-9EE3-EA504039D9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1124744"/>
            <a:ext cx="4824536" cy="3096690"/>
          </a:xfrm>
        </p:spPr>
        <p:txBody>
          <a:bodyPr/>
          <a:lstStyle/>
          <a:p>
            <a:pPr marL="270000" lvl="1" indent="0">
              <a:buNone/>
            </a:pPr>
            <a:endParaRPr lang="en-SG" sz="1600" dirty="0"/>
          </a:p>
          <a:p>
            <a:pPr marL="612900" lvl="1" indent="-342900">
              <a:buFont typeface="+mj-lt"/>
              <a:buAutoNum type="arabicPeriod"/>
            </a:pPr>
            <a:r>
              <a:rPr lang="en-SG" sz="1600" dirty="0"/>
              <a:t>Create a new application named </a:t>
            </a:r>
            <a:r>
              <a:rPr lang="en-SG" sz="1600" b="1" dirty="0" err="1"/>
              <a:t>WiFi_Connect</a:t>
            </a:r>
            <a:r>
              <a:rPr lang="en-SG" sz="1600" b="1" dirty="0"/>
              <a:t> </a:t>
            </a:r>
            <a:r>
              <a:rPr lang="en-SG" sz="1600" dirty="0"/>
              <a:t>based on the </a:t>
            </a:r>
            <a:r>
              <a:rPr lang="en-SG" sz="1600" b="1" dirty="0"/>
              <a:t>Empty_PSoC6_App</a:t>
            </a:r>
            <a:r>
              <a:rPr lang="en-SG" sz="1600" dirty="0"/>
              <a:t> template.</a:t>
            </a:r>
          </a:p>
          <a:p>
            <a:pPr marL="612900" lvl="1" indent="-342900">
              <a:buFont typeface="+mj-lt"/>
              <a:buAutoNum type="arabicPeriod"/>
            </a:pPr>
            <a:endParaRPr lang="en-SG" sz="1600" dirty="0"/>
          </a:p>
          <a:p>
            <a:pPr marL="612900" lvl="1" indent="-342900">
              <a:buFont typeface="+mj-lt"/>
              <a:buAutoNum type="arabicPeriod"/>
            </a:pPr>
            <a:r>
              <a:rPr lang="en-SG" sz="1600" dirty="0"/>
              <a:t>Open the Library manager and add </a:t>
            </a:r>
          </a:p>
          <a:p>
            <a:pPr marL="450000" lvl="2" indent="0">
              <a:buNone/>
            </a:pPr>
            <a:endParaRPr lang="en-SG" sz="1600" dirty="0"/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/>
              <a:t>Middleware &gt;&gt; </a:t>
            </a:r>
            <a:r>
              <a:rPr lang="en-SG" sz="1600" b="1" dirty="0" err="1"/>
              <a:t>wifi</a:t>
            </a:r>
            <a:r>
              <a:rPr lang="en-SG" sz="1600" b="1" dirty="0"/>
              <a:t>-connection-manager</a:t>
            </a:r>
          </a:p>
          <a:p>
            <a:pPr marL="792900" lvl="2" indent="-342900">
              <a:buAutoNum type="romanLcPeriod"/>
            </a:pPr>
            <a:r>
              <a:rPr lang="en-SG" sz="1600" dirty="0"/>
              <a:t>Peripheral &gt;&gt; </a:t>
            </a:r>
            <a:r>
              <a:rPr lang="en-SG" sz="1600" b="1" dirty="0"/>
              <a:t>retarget-</a:t>
            </a:r>
            <a:r>
              <a:rPr lang="en-SG" sz="1600" b="1" dirty="0" err="1"/>
              <a:t>io</a:t>
            </a:r>
            <a:r>
              <a:rPr lang="en-SG" sz="1600" b="1" dirty="0"/>
              <a:t> libraries</a:t>
            </a:r>
          </a:p>
          <a:p>
            <a:pPr marL="792900" lvl="2" indent="-342900">
              <a:buAutoNum type="romanLcPeriod"/>
            </a:pPr>
            <a:r>
              <a:rPr lang="en-SG" sz="1600" dirty="0"/>
              <a:t>Wi-Fi &gt;&gt; </a:t>
            </a:r>
            <a:r>
              <a:rPr lang="en-SG" sz="1600" b="1" dirty="0" err="1"/>
              <a:t>wifi</a:t>
            </a:r>
            <a:r>
              <a:rPr lang="en-SG" sz="1600" b="1" dirty="0"/>
              <a:t>-core-</a:t>
            </a:r>
            <a:r>
              <a:rPr lang="en-SG" sz="1600" b="1" dirty="0" err="1"/>
              <a:t>freertos</a:t>
            </a:r>
            <a:r>
              <a:rPr lang="en-SG" sz="1600" b="1" dirty="0"/>
              <a:t>-</a:t>
            </a:r>
            <a:r>
              <a:rPr lang="en-SG" sz="1600" b="1" dirty="0" err="1"/>
              <a:t>lwip-mbedtls</a:t>
            </a:r>
            <a:r>
              <a:rPr lang="en-SG" sz="1600" dirty="0"/>
              <a:t>.</a:t>
            </a:r>
          </a:p>
          <a:p>
            <a:pPr marL="270000" lvl="1" indent="0">
              <a:buNone/>
            </a:pPr>
            <a:endParaRPr lang="en-SG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46224-93E8-4391-87AD-BA6BB862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en-US" dirty="0"/>
              <a:t>Create App and add Library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401CB-73CA-487D-AA8D-B1E7F3332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0AC0-109B-4948-A0DF-4A62DB682B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BC914-8BA5-4FDD-BA2E-125F3A7B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576" y="1082847"/>
            <a:ext cx="3095022" cy="3218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CB573-FA88-47DB-8E62-E87BD74C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69" y="1105765"/>
            <a:ext cx="3224440" cy="3195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FBF0A3-E9D4-4284-993B-45449EBF2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49" y="4437112"/>
            <a:ext cx="4243100" cy="183586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3F02A1F-699B-47CD-B246-6773F9910F97}"/>
              </a:ext>
            </a:extLst>
          </p:cNvPr>
          <p:cNvSpPr/>
          <p:nvPr/>
        </p:nvSpPr>
        <p:spPr bwMode="auto">
          <a:xfrm>
            <a:off x="6888088" y="3875819"/>
            <a:ext cx="288032" cy="288032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B44D62-7699-4D67-A0B5-77DF13954E45}"/>
              </a:ext>
            </a:extLst>
          </p:cNvPr>
          <p:cNvSpPr/>
          <p:nvPr/>
        </p:nvSpPr>
        <p:spPr bwMode="auto">
          <a:xfrm>
            <a:off x="9803828" y="3390741"/>
            <a:ext cx="288032" cy="288032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A57192-AD47-4A6D-8F83-7CC45A50C3F6}"/>
              </a:ext>
            </a:extLst>
          </p:cNvPr>
          <p:cNvSpPr/>
          <p:nvPr/>
        </p:nvSpPr>
        <p:spPr bwMode="auto">
          <a:xfrm>
            <a:off x="8744133" y="5041139"/>
            <a:ext cx="288032" cy="288032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757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07E41-0F3B-4AF2-9EE3-EA504039D9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940644"/>
            <a:ext cx="6480720" cy="1944216"/>
          </a:xfrm>
        </p:spPr>
        <p:txBody>
          <a:bodyPr/>
          <a:lstStyle/>
          <a:p>
            <a:pPr marL="270000" lvl="1" indent="0">
              <a:buNone/>
            </a:pPr>
            <a:endParaRPr lang="en-SG" sz="1600" dirty="0"/>
          </a:p>
          <a:p>
            <a:pPr marL="612900" lvl="1" indent="-342900">
              <a:buFont typeface="+mj-lt"/>
              <a:buAutoNum type="arabicPeriod" startAt="3"/>
            </a:pPr>
            <a:r>
              <a:rPr lang="en-SG" sz="1600" dirty="0"/>
              <a:t>Copy </a:t>
            </a:r>
            <a:r>
              <a:rPr lang="en-SG" sz="1600" b="1" dirty="0" err="1"/>
              <a:t>FreeRTOSConfig.h</a:t>
            </a:r>
            <a:r>
              <a:rPr lang="en-SG" sz="1600" dirty="0"/>
              <a:t> from </a:t>
            </a:r>
            <a:r>
              <a:rPr lang="en-SG" sz="1600" b="1" dirty="0" err="1"/>
              <a:t>mtb_shared</a:t>
            </a:r>
            <a:r>
              <a:rPr lang="en-SG" sz="1600" b="1" dirty="0"/>
              <a:t>/</a:t>
            </a:r>
            <a:r>
              <a:rPr lang="en-SG" sz="1600" b="1" dirty="0" err="1"/>
              <a:t>freertos</a:t>
            </a:r>
            <a:r>
              <a:rPr lang="en-SG" sz="1600" b="1" dirty="0"/>
              <a:t>/release-</a:t>
            </a:r>
            <a:r>
              <a:rPr lang="en-SG" sz="1600" b="1" dirty="0" err="1"/>
              <a:t>vX.X.X</a:t>
            </a:r>
            <a:r>
              <a:rPr lang="en-SG" sz="1600" b="1" dirty="0"/>
              <a:t>/Source/portable/COMPONENT_CM4 </a:t>
            </a:r>
            <a:r>
              <a:rPr lang="en-SG" sz="1600" dirty="0"/>
              <a:t>to your project root directory. </a:t>
            </a:r>
          </a:p>
          <a:p>
            <a:pPr marL="612900" lvl="1" indent="-342900">
              <a:buFont typeface="+mj-lt"/>
              <a:buAutoNum type="arabicPeriod" startAt="3"/>
            </a:pPr>
            <a:endParaRPr lang="en-SG" sz="1600" dirty="0"/>
          </a:p>
          <a:p>
            <a:pPr marL="612900" lvl="1" indent="-342900">
              <a:buFont typeface="+mj-lt"/>
              <a:buAutoNum type="arabicPeriod" startAt="3"/>
            </a:pPr>
            <a:r>
              <a:rPr lang="en-SG" sz="1600" dirty="0"/>
              <a:t>Open this file and </a:t>
            </a:r>
            <a:r>
              <a:rPr lang="en-SG" sz="1600" b="1" dirty="0"/>
              <a:t>delete</a:t>
            </a:r>
            <a:r>
              <a:rPr lang="en-SG" sz="1600" dirty="0"/>
              <a:t> the line that starts with #warning.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46224-93E8-4391-87AD-BA6BB862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en-US" dirty="0"/>
              <a:t>Copy and Edit files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401CB-73CA-487D-AA8D-B1E7F3332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0AC0-109B-4948-A0DF-4A62DB682B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546DB-3091-46BD-85DA-5142537F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170245"/>
            <a:ext cx="3383859" cy="2343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DC4EB-1D20-4173-8E8F-EA39D68B0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3726257"/>
            <a:ext cx="8459621" cy="17843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931B57-53B1-4BED-993F-0380BBB21854}"/>
              </a:ext>
            </a:extLst>
          </p:cNvPr>
          <p:cNvCxnSpPr>
            <a:endCxn id="13" idx="1"/>
          </p:cNvCxnSpPr>
          <p:nvPr/>
        </p:nvCxnSpPr>
        <p:spPr>
          <a:xfrm flipV="1">
            <a:off x="1991544" y="4618421"/>
            <a:ext cx="1584176" cy="466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9A3A606-1A23-4006-8FE3-061D301FBB4A}"/>
              </a:ext>
            </a:extLst>
          </p:cNvPr>
          <p:cNvSpPr/>
          <p:nvPr/>
        </p:nvSpPr>
        <p:spPr bwMode="auto">
          <a:xfrm>
            <a:off x="2602744" y="4360349"/>
            <a:ext cx="360040" cy="36004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baseline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34F75B-6C77-4E1E-B4BC-9DB6CA28528E}"/>
              </a:ext>
            </a:extLst>
          </p:cNvPr>
          <p:cNvSpPr/>
          <p:nvPr/>
        </p:nvSpPr>
        <p:spPr bwMode="auto">
          <a:xfrm>
            <a:off x="9588388" y="4618420"/>
            <a:ext cx="360040" cy="36004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600" dirty="0">
                <a:latin typeface="+mn-lt"/>
              </a:rPr>
              <a:t>2</a:t>
            </a:r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74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9AA86-7A00-4EFD-98BB-2582B8D8C9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1196752"/>
            <a:ext cx="5328592" cy="5113337"/>
          </a:xfrm>
        </p:spPr>
        <p:txBody>
          <a:bodyPr/>
          <a:lstStyle/>
          <a:p>
            <a:pPr marL="612900" lvl="1" indent="-342900">
              <a:buFont typeface="+mj-lt"/>
              <a:buAutoNum type="arabicPeriod" startAt="5"/>
            </a:pPr>
            <a:r>
              <a:rPr lang="en-SG" sz="1800" dirty="0"/>
              <a:t>Copy the files from the </a:t>
            </a:r>
            <a:r>
              <a:rPr lang="en-SG" sz="1800" b="1" dirty="0" err="1"/>
              <a:t>mtb_shared</a:t>
            </a:r>
            <a:r>
              <a:rPr lang="en-SG" sz="1800" b="1" dirty="0"/>
              <a:t>/</a:t>
            </a:r>
            <a:r>
              <a:rPr lang="en-SG" sz="1800" b="1" dirty="0" err="1"/>
              <a:t>wifi</a:t>
            </a:r>
            <a:r>
              <a:rPr lang="en-SG" sz="1800" b="1" dirty="0"/>
              <a:t>-core-</a:t>
            </a:r>
            <a:r>
              <a:rPr lang="en-SG" sz="1800" b="1" dirty="0" err="1"/>
              <a:t>freertos</a:t>
            </a:r>
            <a:r>
              <a:rPr lang="en-SG" sz="1800" b="1" dirty="0"/>
              <a:t>-</a:t>
            </a:r>
            <a:r>
              <a:rPr lang="en-SG" sz="1800" b="1" dirty="0" err="1"/>
              <a:t>lwip-mbedtls</a:t>
            </a:r>
            <a:r>
              <a:rPr lang="en-SG" sz="1800" b="1" dirty="0"/>
              <a:t>/release-</a:t>
            </a:r>
            <a:r>
              <a:rPr lang="en-SG" sz="1800" b="1" dirty="0" err="1"/>
              <a:t>vX.X</a:t>
            </a:r>
            <a:r>
              <a:rPr lang="en-SG" sz="1800" b="1" dirty="0"/>
              <a:t>/configs</a:t>
            </a:r>
            <a:r>
              <a:rPr lang="en-SG" sz="1800" dirty="0"/>
              <a:t> directory to your root project directory. The files are:</a:t>
            </a:r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 err="1"/>
              <a:t>lwipopts.h</a:t>
            </a:r>
            <a:endParaRPr lang="en-SG" sz="1600" dirty="0"/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 err="1"/>
              <a:t>mbedtls_user_config.h</a:t>
            </a:r>
            <a:endParaRPr lang="en-SG" sz="1600" dirty="0"/>
          </a:p>
          <a:p>
            <a:pPr marL="792900" lvl="2" indent="-342900">
              <a:buFont typeface="+mj-lt"/>
              <a:buAutoNum type="romanLcPeriod"/>
            </a:pPr>
            <a:endParaRPr lang="en-SG" sz="1600" dirty="0"/>
          </a:p>
          <a:p>
            <a:pPr marL="792900" lvl="2" indent="-342900">
              <a:buFont typeface="+mj-lt"/>
              <a:buAutoNum type="romanLcPeriod"/>
            </a:pPr>
            <a:endParaRPr lang="en-SG" sz="1600" dirty="0"/>
          </a:p>
          <a:p>
            <a:pPr marL="792900" lvl="2" indent="-342900">
              <a:buFont typeface="+mj-lt"/>
              <a:buAutoNum type="romanLcPeriod"/>
            </a:pPr>
            <a:endParaRPr lang="en-SG" sz="1600" dirty="0"/>
          </a:p>
          <a:p>
            <a:pPr marL="792900" lvl="2" indent="-342900">
              <a:buFont typeface="+mj-lt"/>
              <a:buAutoNum type="romanLcPeriod"/>
            </a:pPr>
            <a:endParaRPr lang="en-SG" sz="1600" dirty="0"/>
          </a:p>
          <a:p>
            <a:pPr marL="612900" lvl="1" indent="-342900">
              <a:buFont typeface="+mj-lt"/>
              <a:buAutoNum type="arabicPeriod" startAt="5"/>
            </a:pPr>
            <a:r>
              <a:rPr lang="en-SG" sz="1800" dirty="0"/>
              <a:t>Open the </a:t>
            </a:r>
            <a:r>
              <a:rPr lang="en-SG" sz="1800" b="1" dirty="0" err="1"/>
              <a:t>mbedtls_user_config.h</a:t>
            </a:r>
            <a:r>
              <a:rPr lang="en-SG" sz="1800" b="1" dirty="0"/>
              <a:t> </a:t>
            </a:r>
            <a:r>
              <a:rPr lang="en-SG" sz="1800" dirty="0"/>
              <a:t>file and verify that the following line is not commented out:</a:t>
            </a:r>
          </a:p>
          <a:p>
            <a:pPr marL="270000" lvl="1" indent="0">
              <a:buNone/>
            </a:pPr>
            <a:endParaRPr lang="en-SG" sz="1800" dirty="0"/>
          </a:p>
          <a:p>
            <a:pPr marL="450000" lvl="2" indent="0">
              <a:buNone/>
            </a:pPr>
            <a:r>
              <a:rPr lang="en-SG" sz="1600" dirty="0"/>
              <a:t>#define MBEDTLS_NO_PLATFORM_ENTROPY</a:t>
            </a:r>
          </a:p>
          <a:p>
            <a:pPr marL="450000" lvl="2" indent="0">
              <a:buNone/>
            </a:pPr>
            <a:endParaRPr lang="en-SG" sz="1600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B409A1-CABD-48FE-B7A8-5C60A1CB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Edit files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27A9A-F5D8-4E76-B8CE-8031FF5429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C3B3-BC36-4812-96DA-BDA24C6F79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8F8C5-440B-4C7D-9452-C3AEDBFA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095755"/>
            <a:ext cx="3843432" cy="265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62CCF-EBD4-4B96-AE58-C80CD0E1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38" y="1160754"/>
            <a:ext cx="2302518" cy="26567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D53962E-2A6E-43FB-8114-28E04F6598AB}"/>
              </a:ext>
            </a:extLst>
          </p:cNvPr>
          <p:cNvSpPr/>
          <p:nvPr/>
        </p:nvSpPr>
        <p:spPr bwMode="auto">
          <a:xfrm>
            <a:off x="7657676" y="2625556"/>
            <a:ext cx="648072" cy="432048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39E3C-2EDC-40D3-827E-FD0EDAA1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80" y="4774440"/>
            <a:ext cx="6369876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C1929B-AC52-4451-8A2D-AEE2D0EEAC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11520000" cy="864441"/>
          </a:xfrm>
        </p:spPr>
        <p:txBody>
          <a:bodyPr/>
          <a:lstStyle/>
          <a:p>
            <a:pPr marL="612900" lvl="1" indent="-342900">
              <a:buFont typeface="+mj-lt"/>
              <a:buAutoNum type="arabicPeriod" startAt="7"/>
            </a:pPr>
            <a:r>
              <a:rPr lang="en-SG" sz="1800" dirty="0"/>
              <a:t>Copy the following code into a new header file called </a:t>
            </a:r>
            <a:r>
              <a:rPr lang="en-SG" sz="1800" dirty="0" err="1"/>
              <a:t>wifi_config.h</a:t>
            </a:r>
            <a:endParaRPr lang="en-SG" sz="1800" dirty="0"/>
          </a:p>
          <a:p>
            <a:pPr marL="612900" lvl="1" indent="-342900">
              <a:buFont typeface="+mj-lt"/>
              <a:buAutoNum type="arabicPeriod" startAt="7"/>
            </a:pPr>
            <a:endParaRPr lang="en-SG" sz="1800" dirty="0"/>
          </a:p>
          <a:p>
            <a:pPr marL="612900" lvl="1" indent="-342900">
              <a:buFont typeface="+mj-lt"/>
              <a:buAutoNum type="arabicPeriod" startAt="7"/>
            </a:pPr>
            <a:r>
              <a:rPr lang="en-SG" sz="1800" dirty="0"/>
              <a:t>Edit WIFI_SSID and WIFI_PASSWORD to join to your AP (mobile hot spot)</a:t>
            </a:r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/>
              <a:t>#define WIFI_SSID “</a:t>
            </a:r>
            <a:r>
              <a:rPr lang="en-SG" sz="1600" dirty="0" err="1"/>
              <a:t>MyHotSpot</a:t>
            </a:r>
            <a:r>
              <a:rPr lang="en-SG" sz="1600" dirty="0"/>
              <a:t>”</a:t>
            </a:r>
          </a:p>
          <a:p>
            <a:pPr marL="850050" lvl="2" indent="-400050">
              <a:buFont typeface="+mj-lt"/>
              <a:buAutoNum type="romanLcPeriod"/>
            </a:pPr>
            <a:r>
              <a:rPr lang="en-SG" sz="1600" dirty="0"/>
              <a:t>#define WIFI_PASSWORD “</a:t>
            </a:r>
            <a:r>
              <a:rPr lang="en-SG" sz="1600" dirty="0" err="1"/>
              <a:t>MyPassword</a:t>
            </a:r>
            <a:r>
              <a:rPr lang="en-SG" sz="1600" dirty="0"/>
              <a:t>”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D8362-831E-48BC-B222-4B9BCB31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SG" dirty="0" err="1"/>
              <a:t>wifi_config.h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84E55-13AC-4ADC-9FC0-906B72EFD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92202-D3DB-4489-B519-80BE0512E1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C2CDF-E090-40D0-B574-A041246D51ED}"/>
              </a:ext>
            </a:extLst>
          </p:cNvPr>
          <p:cNvSpPr/>
          <p:nvPr/>
        </p:nvSpPr>
        <p:spPr>
          <a:xfrm>
            <a:off x="551384" y="2790795"/>
            <a:ext cx="6048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SG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ifndef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WIFI_CONFIG_H_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WIFI_CONFIG_H_</a:t>
            </a:r>
          </a:p>
          <a:p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cy_wcm.h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SSID of the Wi-Fi Access Point to which the MQTT client connects. */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WIFI_SSID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xxxxxxxx</a:t>
            </a:r>
            <a:r>
              <a:rPr lang="en-SG" sz="12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Passkey of the above mentioned Wi-Fi SSID. */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WIFI_PASSWORD </a:t>
            </a:r>
            <a:r>
              <a:rPr lang="en-SG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12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xxxxxxxx</a:t>
            </a:r>
            <a:r>
              <a:rPr lang="en-SG" sz="12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Security type of the Wi-Fi access point. See '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cy_wcm_security_t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' structure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* in "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cy_wcm.h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" for more details. */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WIFI_SECURITY CY_WCM_SECURITY_WPA2_AES_PSK</a:t>
            </a:r>
          </a:p>
          <a:p>
            <a:r>
              <a:rPr lang="en-SG" sz="1200" dirty="0">
                <a:solidFill>
                  <a:srgbClr val="3F7F5F"/>
                </a:solidFill>
                <a:latin typeface="Consolas" panose="020B0609020204030204" pitchFamily="49" charset="0"/>
              </a:rPr>
              <a:t>/* Maximum Wi-Fi re-connection limit. */</a:t>
            </a:r>
          </a:p>
          <a:p>
            <a:r>
              <a:rPr lang="it-I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MAX_WIFI_CONN_RETRIES (10u)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Wi-Fi re-connection time interval in milliseconds. */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WIFI_CONN_RETRY_INTERVAL_MS (2000)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>
                <a:solidFill>
                  <a:srgbClr val="3F7F5F"/>
                </a:solidFill>
                <a:latin typeface="Consolas" panose="020B0609020204030204" pitchFamily="49" charset="0"/>
              </a:rPr>
              <a:t>/* WIFI_CONFIG_H_ */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8C0A2-7A01-4914-A5E1-792EFFB6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3564354"/>
            <a:ext cx="3338798" cy="2321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325AC-4CE8-42D1-85D6-0353BE54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361" y="1353917"/>
            <a:ext cx="1598797" cy="17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9AA86-7A00-4EFD-98BB-2582B8D8C9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1196752"/>
            <a:ext cx="6480720" cy="5113337"/>
          </a:xfrm>
        </p:spPr>
        <p:txBody>
          <a:bodyPr/>
          <a:lstStyle/>
          <a:p>
            <a:pPr marL="450000" lvl="2" indent="0">
              <a:buNone/>
            </a:pPr>
            <a:endParaRPr lang="en-SG" sz="1600" dirty="0"/>
          </a:p>
          <a:p>
            <a:pPr marL="612900" lvl="1" indent="-342900">
              <a:buFont typeface="+mj-lt"/>
              <a:buAutoNum type="arabicPeriod" startAt="9"/>
            </a:pPr>
            <a:r>
              <a:rPr lang="en-SG" sz="1600" dirty="0"/>
              <a:t>Add the following lines to your project's </a:t>
            </a:r>
            <a:r>
              <a:rPr lang="en-SG" sz="1600" dirty="0" err="1"/>
              <a:t>Makefile</a:t>
            </a:r>
            <a:r>
              <a:rPr lang="en-SG" sz="1600" dirty="0"/>
              <a:t>:</a:t>
            </a:r>
          </a:p>
          <a:p>
            <a:pPr marL="450000" lvl="2" indent="0">
              <a:buNone/>
            </a:pPr>
            <a:endParaRPr lang="en-SG" sz="1600" dirty="0"/>
          </a:p>
          <a:p>
            <a:pPr marL="450000" lvl="2" indent="0">
              <a:buNone/>
            </a:pPr>
            <a:r>
              <a:rPr lang="en-SG" sz="1000" dirty="0"/>
              <a:t>COMPONENTS=FREERTOS LWIP MBEDTLS</a:t>
            </a:r>
          </a:p>
          <a:p>
            <a:pPr marL="450000" lvl="2" indent="0">
              <a:buNone/>
            </a:pPr>
            <a:endParaRPr lang="en-SG" sz="1000" dirty="0"/>
          </a:p>
          <a:p>
            <a:pPr marL="450000" lvl="2" indent="0">
              <a:buNone/>
            </a:pPr>
            <a:r>
              <a:rPr lang="en-SG" sz="1000" dirty="0"/>
              <a:t>DEFINES+=MBEDTLS_USER_CONFIG_FILE=‘”</a:t>
            </a:r>
            <a:r>
              <a:rPr lang="en-SG" sz="1000" dirty="0" err="1"/>
              <a:t>mbedtls_user_config.h</a:t>
            </a:r>
            <a:r>
              <a:rPr lang="en-SG" sz="1000" dirty="0"/>
              <a:t>”’</a:t>
            </a:r>
          </a:p>
          <a:p>
            <a:pPr marL="450000" lvl="2" indent="0">
              <a:buNone/>
            </a:pPr>
            <a:endParaRPr lang="en-SG" sz="1000" dirty="0"/>
          </a:p>
          <a:p>
            <a:pPr marL="450000" lvl="2" indent="0">
              <a:buNone/>
            </a:pPr>
            <a:r>
              <a:rPr lang="en-SG" sz="1000" dirty="0"/>
              <a:t>DEFINES+=CYBSP_WIFI_CAPABLE </a:t>
            </a:r>
            <a:r>
              <a:rPr lang="en-US" sz="1000" dirty="0"/>
              <a:t>CY_RETARGET_IO_CONVERT_LF_TO_CRLF CY_RTOS_AWARE</a:t>
            </a:r>
            <a:endParaRPr lang="en-SG" sz="1000" dirty="0"/>
          </a:p>
          <a:p>
            <a:pPr marL="450000" lvl="2" indent="0">
              <a:buNone/>
            </a:pPr>
            <a:endParaRPr lang="en-SG" sz="1600" dirty="0"/>
          </a:p>
          <a:p>
            <a:pPr marL="450000" lvl="2" indent="0">
              <a:buNone/>
            </a:pPr>
            <a:r>
              <a:rPr lang="en-SG" sz="1600" dirty="0"/>
              <a:t>Note: There are blank COMPONENTS and DEFINES lines in the file that you can modify. 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B409A1-CABD-48FE-B7A8-5C60A1CB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makefile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27A9A-F5D8-4E76-B8CE-8031FF5429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C3B3-BC36-4812-96DA-BDA24C6F79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DEAE2D-F36B-4374-8C91-7B42A88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50" y="1628800"/>
            <a:ext cx="519814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E07A9-A3B6-47C8-8DE5-222FFDAD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5DE54-2053-4703-B9F5-7FE6714F4E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F9B24-5E9C-4127-8D67-E61FA79E75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0856F-A7B8-44CB-8F1E-00A3477867E8}"/>
              </a:ext>
            </a:extLst>
          </p:cNvPr>
          <p:cNvSpPr/>
          <p:nvPr/>
        </p:nvSpPr>
        <p:spPr>
          <a:xfrm>
            <a:off x="6422501" y="2417819"/>
            <a:ext cx="52516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lvl="1"/>
            <a:r>
              <a:rPr lang="en-SG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cy_rslt_t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Initialize the device and board peripherals */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cybsp_init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() ;</a:t>
            </a:r>
          </a:p>
          <a:p>
            <a:pPr marL="180000"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(result != CY_RSLT_SUCCESS)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0000" lvl="2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CY_ASSERT(0);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Initialize retarget-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io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to use the debug UART port. */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cy_retarget_io_init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(CYBSP_DEBUG_UART_TX, CYBSP_DEBUG_UART_RX, CY_RETARGET_IO_BAUDRATE);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enable_irq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lvl="1"/>
            <a:r>
              <a:rPr lang="en-US" sz="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"\x1b[2J\x1b[;H\n"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/* ANSI ESC sequence to clear screen. */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Create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connection task. */</a:t>
            </a:r>
          </a:p>
          <a:p>
            <a:pPr marL="18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xTaskCreate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wifi_connect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wifi_connect_task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1024, NULL, 5, NULL);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vTaskStartScheduler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/* Never Returns */</a:t>
            </a:r>
          </a:p>
          <a:p>
            <a:pPr marL="180000"/>
            <a:endParaRPr lang="en-SG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/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pPr marL="180000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80000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560B2-CB76-431F-860B-D44343F1B0D5}"/>
              </a:ext>
            </a:extLst>
          </p:cNvPr>
          <p:cNvSpPr/>
          <p:nvPr/>
        </p:nvSpPr>
        <p:spPr>
          <a:xfrm>
            <a:off x="289819" y="938568"/>
            <a:ext cx="4668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/*******************************************************************************</a:t>
            </a:r>
          </a:p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* Header Files</a:t>
            </a:r>
          </a:p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*******************************************************************************/</a:t>
            </a:r>
          </a:p>
          <a:p>
            <a:r>
              <a:rPr lang="en-SG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cyhal.h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cybsp.h</a:t>
            </a:r>
            <a:r>
              <a:rPr lang="en-SG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FreeRTOS.h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task.h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wifi_config.h</a:t>
            </a:r>
            <a:r>
              <a:rPr lang="en-SG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cy_retarget_io.h</a:t>
            </a:r>
            <a:r>
              <a:rPr lang="en-US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SG" sz="800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cy_wcm.h</a:t>
            </a:r>
            <a:r>
              <a:rPr lang="en-SG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SG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02F8F-212D-4649-BC3B-8E03D187BE59}"/>
              </a:ext>
            </a:extLst>
          </p:cNvPr>
          <p:cNvSpPr/>
          <p:nvPr/>
        </p:nvSpPr>
        <p:spPr>
          <a:xfrm>
            <a:off x="289819" y="2385118"/>
            <a:ext cx="58997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/*******************************************************************************</a:t>
            </a:r>
          </a:p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* Function Definitions</a:t>
            </a:r>
          </a:p>
          <a:p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*******************************************************************************/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wifi_connect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cy_rslt_t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cy_wcm_connect_params_t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cy_wcm_ip_address_t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ip_address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lvl="1"/>
            <a:r>
              <a:rPr lang="en-SG" sz="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retry_count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Configure the interface as a Wi-Fi STA (i.e. Client) and initialize the WCM. */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cy_wcm_config_t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 config = {.interface = CY_WCM_INTERFACE_TYPE_STA};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cy_wcm_init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(&amp;config);</a:t>
            </a:r>
          </a:p>
          <a:p>
            <a:pPr marL="18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nWi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-Fi Connection Manager initialized.\n"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Configure the connection parameters for the Wi-Fi interface. */</a:t>
            </a:r>
          </a:p>
          <a:p>
            <a:pPr marL="18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sizeof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cy_wcm_connect_params_t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connect_param.</a:t>
            </a:r>
            <a:r>
              <a:rPr lang="en-SG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ap_credentials.SSID</a:t>
            </a:r>
            <a:r>
              <a:rPr lang="en-SG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, WIFI_SSID, </a:t>
            </a:r>
            <a:r>
              <a:rPr lang="en-SG" sz="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sizeof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(WIFI_SSID));</a:t>
            </a:r>
          </a:p>
          <a:p>
            <a:pPr marL="180000" lvl="1"/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connect_param.</a:t>
            </a:r>
            <a:r>
              <a:rPr lang="en-SG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ap_credentials.password</a:t>
            </a:r>
            <a:r>
              <a:rPr lang="en-SG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, WIFI_PASSWORD, </a:t>
            </a:r>
            <a:r>
              <a:rPr lang="en-SG" sz="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sizeof</a:t>
            </a:r>
            <a:r>
              <a:rPr lang="en-SG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(WIFI_PASSWORD));</a:t>
            </a:r>
          </a:p>
          <a:p>
            <a:pPr marL="18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ap_credentials.security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WIFI_SECURITY;</a:t>
            </a:r>
          </a:p>
          <a:p>
            <a:pPr marL="180000" lvl="1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Connect to the Wi-Fi AP. */</a:t>
            </a:r>
          </a:p>
          <a:p>
            <a:pPr marL="180000"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retry_count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retry_count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MAX_WIFI_CONN_RETRIES;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retry_count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"Connecting to Wi-Fi AP '%s'\n"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ap_credentials.SSID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0000" lvl="1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cy_wcm_connect_ap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ip_address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0000" lvl="1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(result == CY_RSLT_SUCCESS)</a:t>
            </a:r>
          </a:p>
          <a:p>
            <a:pPr marL="36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40000"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"Successfully connected to Wi-Fi network '%s'.\n"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connect_param.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ap_credentials.SSID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0000" lvl="1"/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0000" lvl="1"/>
            <a:r>
              <a:rPr lang="en-SG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SG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pPr marL="180000" lvl="1"/>
            <a:r>
              <a:rPr lang="en-SG" sz="800" dirty="0">
                <a:solidFill>
                  <a:srgbClr val="3F7F5F"/>
                </a:solidFill>
                <a:latin typeface="Consolas" panose="020B0609020204030204" pitchFamily="49" charset="0"/>
              </a:rPr>
              <a:t>//Enter code to handle LED</a:t>
            </a:r>
          </a:p>
          <a:p>
            <a:pPr marL="180000" lvl="1"/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D0B5281E-AC11-47BA-8212-0A4744751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5880" y="1017388"/>
            <a:ext cx="6919304" cy="719999"/>
          </a:xfrm>
        </p:spPr>
        <p:txBody>
          <a:bodyPr/>
          <a:lstStyle/>
          <a:p>
            <a:pPr marL="612900" lvl="1" indent="-342900">
              <a:buFont typeface="+mj-lt"/>
              <a:buAutoNum type="arabicPeriod" startAt="10"/>
            </a:pPr>
            <a:r>
              <a:rPr lang="en-SG" sz="1800" dirty="0"/>
              <a:t>Add the following code into </a:t>
            </a:r>
            <a:r>
              <a:rPr lang="en-SG" sz="1800" dirty="0" err="1"/>
              <a:t>main.c</a:t>
            </a:r>
            <a:endParaRPr lang="en-SG" sz="1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9304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EMPOWER.INTEGRATIONS.LOCALMASTER" val="{&quot;path&quot;:null,&quot;elementId&quot;:&quot;8065601e-5703-48da-bebd-d15d5a0b2647&quot;,&quot;elementName&quot;:null,&quot;databaseId&quot;:&quot;FDE84254-54DB-49E3-9A0E-CDE72035D530&quot;,&quot;timeStamp&quot;:&quot;2022-07-16T06:32:14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e8785876-dc2b-4143-923c-c6522b38cd46"/>
  <p:tag name="MIO_GUID" val="5b57cd2a-5ac6-4e24-a735-82c908f488c4"/>
  <p:tag name="MIO_UPDATE" val="True"/>
  <p:tag name="MIO_VERSION" val="06.04.2021 15:15:23"/>
  <p:tag name="MIO_DBID" val="FDE84254-54DB-49E3-9A0E-CDE72035D530"/>
  <p:tag name="MIO_LASTDOWNLOADED" val="24.11.2022 11:18:07.293"/>
  <p:tag name="MIO_OBJECTNAME" val="Smart home 2"/>
  <p:tag name="MIO_LASTEDITORNAME" val="Miguel Madeysk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MATCH_COLOR_SCHEME" val="True"/>
  <p:tag name="MIO_EMBED_FONT" val="False"/>
  <p:tag name="MIO_HDS" val="True"/>
  <p:tag name="MIO_SKIPVERSION" val="01.01.0001 00:00:00"/>
  <p:tag name="MIO_EKGUID" val="8065601e-5703-48da-bebd-d15d5a0b2647"/>
  <p:tag name="MIO_UPDATE" val="True"/>
  <p:tag name="MIO_VERSION" val="16.07.2022 06:32:14"/>
  <p:tag name="MIO_DBID" val="FDE84254-54DB-49E3-9A0E-CDE72035D530"/>
  <p:tag name="MIO_LASTDOWNLOADED" val="21.07.2022 13:19:18.843"/>
  <p:tag name="MIO_OBJECTNAME" val="Infineon LCD 16:9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C7DE5BB9-8AD4-46B4-A5B6-EAD7E28195ED}" vid="{924A2F00-7475-414F-B672-84A782521503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http://purl.org/dc/elements/1.1/"/>
    <ds:schemaRef ds:uri="a709603d-609a-478b-a91d-3c5e984c0e79"/>
    <ds:schemaRef ds:uri="http://purl.org/dc/terms/"/>
    <ds:schemaRef ds:uri="http://purl.org/dc/dcmitype/"/>
    <ds:schemaRef ds:uri="6ef45842-284e-44e4-b2db-1749e7948b44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6049</TotalTime>
  <Words>3486</Words>
  <Application>Microsoft Office PowerPoint</Application>
  <PresentationFormat>Widescreen</PresentationFormat>
  <Paragraphs>480</Paragraphs>
  <Slides>28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Verdana</vt:lpstr>
      <vt:lpstr>Infineon 16:9</vt:lpstr>
      <vt:lpstr>PSoC6 WIFI Hands On Training</vt:lpstr>
      <vt:lpstr>Connect to WPA2 Wi-Fi network</vt:lpstr>
      <vt:lpstr>Objective</vt:lpstr>
      <vt:lpstr>Create App and add Library</vt:lpstr>
      <vt:lpstr>Copy and Edit files</vt:lpstr>
      <vt:lpstr>Copy and Edit files</vt:lpstr>
      <vt:lpstr>Create a file wifi_config.h</vt:lpstr>
      <vt:lpstr>Configure the makefile</vt:lpstr>
      <vt:lpstr>Main code</vt:lpstr>
      <vt:lpstr>Copy and Edit files</vt:lpstr>
      <vt:lpstr>Built and Run the program</vt:lpstr>
      <vt:lpstr>Secure TCP connection</vt:lpstr>
      <vt:lpstr>Secure TCP connection</vt:lpstr>
      <vt:lpstr>Results</vt:lpstr>
      <vt:lpstr>Secure TCP client - One time (during initialization)</vt:lpstr>
      <vt:lpstr>Secure TCP client – each time you want to send / receive data </vt:lpstr>
      <vt:lpstr>Secure TCP server – One time (during initialization)</vt:lpstr>
      <vt:lpstr>Secure TCP server – each time you want to setup and accept a connection</vt:lpstr>
      <vt:lpstr>MQTT via Mosquitto broker</vt:lpstr>
      <vt:lpstr>Objective</vt:lpstr>
      <vt:lpstr>Edit wifi_config.h</vt:lpstr>
      <vt:lpstr>Generate Client key</vt:lpstr>
      <vt:lpstr>Generate Client Certificate</vt:lpstr>
      <vt:lpstr>Download CA certificate</vt:lpstr>
      <vt:lpstr>Edit file mqtt_client.h</vt:lpstr>
      <vt:lpstr>Edit file mqtt_client.h</vt:lpstr>
      <vt:lpstr>Build and run the program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Too Chang Min Travis (IFAP CSS SMD AP TA FAE)</dc:creator>
  <cp:lastModifiedBy>s j</cp:lastModifiedBy>
  <cp:revision>165</cp:revision>
  <dcterms:created xsi:type="dcterms:W3CDTF">2022-11-24T03:16:18Z</dcterms:created>
  <dcterms:modified xsi:type="dcterms:W3CDTF">2023-04-20T10:17:39Z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2022-07-16T06:30:15Z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</Properties>
</file>