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6.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7.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1"/>
  </p:sldMasterIdLst>
  <p:notesMasterIdLst>
    <p:notesMasterId r:id="rId59"/>
  </p:notesMasterIdLst>
  <p:sldIdLst>
    <p:sldId id="256" r:id="rId2"/>
    <p:sldId id="285" r:id="rId3"/>
    <p:sldId id="257" r:id="rId4"/>
    <p:sldId id="305" r:id="rId5"/>
    <p:sldId id="258" r:id="rId6"/>
    <p:sldId id="264" r:id="rId7"/>
    <p:sldId id="315" r:id="rId8"/>
    <p:sldId id="322" r:id="rId9"/>
    <p:sldId id="293" r:id="rId10"/>
    <p:sldId id="320" r:id="rId11"/>
    <p:sldId id="260" r:id="rId12"/>
    <p:sldId id="303" r:id="rId13"/>
    <p:sldId id="304" r:id="rId14"/>
    <p:sldId id="259" r:id="rId15"/>
    <p:sldId id="318" r:id="rId16"/>
    <p:sldId id="261" r:id="rId17"/>
    <p:sldId id="262" r:id="rId18"/>
    <p:sldId id="263" r:id="rId19"/>
    <p:sldId id="319" r:id="rId20"/>
    <p:sldId id="340" r:id="rId21"/>
    <p:sldId id="265" r:id="rId22"/>
    <p:sldId id="266" r:id="rId23"/>
    <p:sldId id="267" r:id="rId24"/>
    <p:sldId id="268" r:id="rId25"/>
    <p:sldId id="294" r:id="rId26"/>
    <p:sldId id="336" r:id="rId27"/>
    <p:sldId id="337" r:id="rId28"/>
    <p:sldId id="324" r:id="rId29"/>
    <p:sldId id="269" r:id="rId30"/>
    <p:sldId id="270" r:id="rId31"/>
    <p:sldId id="287" r:id="rId32"/>
    <p:sldId id="342" r:id="rId33"/>
    <p:sldId id="343" r:id="rId34"/>
    <p:sldId id="308" r:id="rId35"/>
    <p:sldId id="309" r:id="rId36"/>
    <p:sldId id="271" r:id="rId37"/>
    <p:sldId id="272" r:id="rId38"/>
    <p:sldId id="273" r:id="rId39"/>
    <p:sldId id="274" r:id="rId40"/>
    <p:sldId id="275" r:id="rId41"/>
    <p:sldId id="276" r:id="rId42"/>
    <p:sldId id="328" r:id="rId43"/>
    <p:sldId id="329" r:id="rId44"/>
    <p:sldId id="277" r:id="rId45"/>
    <p:sldId id="325" r:id="rId46"/>
    <p:sldId id="289" r:id="rId47"/>
    <p:sldId id="313" r:id="rId48"/>
    <p:sldId id="314" r:id="rId49"/>
    <p:sldId id="341" r:id="rId50"/>
    <p:sldId id="311" r:id="rId51"/>
    <p:sldId id="331" r:id="rId52"/>
    <p:sldId id="332" r:id="rId53"/>
    <p:sldId id="333" r:id="rId54"/>
    <p:sldId id="334" r:id="rId55"/>
    <p:sldId id="335" r:id="rId56"/>
    <p:sldId id="321" r:id="rId57"/>
    <p:sldId id="317"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56021" autoAdjust="0"/>
  </p:normalViewPr>
  <p:slideViewPr>
    <p:cSldViewPr>
      <p:cViewPr varScale="1">
        <p:scale>
          <a:sx n="39" d="100"/>
          <a:sy n="39" d="100"/>
        </p:scale>
        <p:origin x="-19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07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9AC472A-3F2D-48F7-97F3-B1F6FE9D9187}" type="datetimeFigureOut">
              <a:rPr lang="en-US"/>
              <a:pPr>
                <a:defRPr/>
              </a:pPr>
              <a:t>5/12/2015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788A045-009D-4389-B299-BD919EAFB898}" type="slidenum">
              <a:rPr lang="en-US" altLang="en-US"/>
              <a:pPr/>
              <a:t>‹#›</a:t>
            </a:fld>
            <a:endParaRPr lang="en-US" altLang="en-US"/>
          </a:p>
        </p:txBody>
      </p:sp>
    </p:spTree>
    <p:extLst>
      <p:ext uri="{BB962C8B-B14F-4D97-AF65-F5344CB8AC3E}">
        <p14:creationId xmlns:p14="http://schemas.microsoft.com/office/powerpoint/2010/main" val="3349734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Most journalists got into this business because they don’t like math. Unfortunately, you’ll encounter numbers all the time. Just look at any day’s newspaper or TV broadcast and tally up how many stories involve numbers.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guy did it for the St. Petersburg Times and found one-third of the 130 stories in that day’s paper involved numbers.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“Too many of the stories display numeric overkill, a deadening procession of figures that overwhelm the reader and rob the writer of the opportunity to use numbers in ways that explain and illuminate” – source: “Avoiding numeric </a:t>
            </a:r>
            <a:r>
              <a:rPr lang="en-US" sz="1200" kern="1200" dirty="0" err="1" smtClean="0">
                <a:solidFill>
                  <a:schemeClr val="tx1"/>
                </a:solidFill>
                <a:effectLst/>
                <a:latin typeface="+mn-lt"/>
                <a:ea typeface="+mn-ea"/>
                <a:cs typeface="+mn-cs"/>
              </a:rPr>
              <a:t>novocain</a:t>
            </a:r>
            <a:r>
              <a:rPr lang="en-US" sz="1200" kern="1200" dirty="0" smtClean="0">
                <a:solidFill>
                  <a:schemeClr val="tx1"/>
                </a:solidFill>
                <a:effectLst/>
                <a:latin typeface="+mn-lt"/>
                <a:ea typeface="+mn-ea"/>
                <a:cs typeface="+mn-cs"/>
              </a:rPr>
              <a:t>” by Chip </a:t>
            </a:r>
            <a:r>
              <a:rPr lang="en-US" sz="1200" kern="1200" dirty="0" err="1" smtClean="0">
                <a:solidFill>
                  <a:schemeClr val="tx1"/>
                </a:solidFill>
                <a:effectLst/>
                <a:latin typeface="+mn-lt"/>
                <a:ea typeface="+mn-ea"/>
                <a:cs typeface="+mn-cs"/>
              </a:rPr>
              <a:t>Scanlan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These stories were from all sections of the paper: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 examples:</a:t>
            </a:r>
          </a:p>
          <a:p>
            <a:r>
              <a:rPr lang="en-US" sz="1200" kern="1200" dirty="0" smtClean="0">
                <a:solidFill>
                  <a:schemeClr val="tx1"/>
                </a:solidFill>
                <a:effectLst/>
                <a:latin typeface="+mn-lt"/>
                <a:ea typeface="+mn-ea"/>
                <a:cs typeface="+mn-cs"/>
              </a:rPr>
              <a:t>Professional sports team purchase</a:t>
            </a:r>
          </a:p>
          <a:p>
            <a:r>
              <a:rPr lang="en-US" sz="1200" kern="1200" dirty="0" smtClean="0">
                <a:solidFill>
                  <a:schemeClr val="tx1"/>
                </a:solidFill>
                <a:effectLst/>
                <a:latin typeface="+mn-lt"/>
                <a:ea typeface="+mn-ea"/>
                <a:cs typeface="+mn-cs"/>
              </a:rPr>
              <a:t>Legislation to limit consumer lawsuits</a:t>
            </a:r>
          </a:p>
          <a:p>
            <a:r>
              <a:rPr lang="en-US" sz="1200" kern="1200" dirty="0" smtClean="0">
                <a:solidFill>
                  <a:schemeClr val="tx1"/>
                </a:solidFill>
                <a:effectLst/>
                <a:latin typeface="+mn-lt"/>
                <a:ea typeface="+mn-ea"/>
                <a:cs typeface="+mn-cs"/>
              </a:rPr>
              <a:t>Questions about local </a:t>
            </a:r>
            <a:r>
              <a:rPr lang="en-US" sz="1200" kern="1200" dirty="0" err="1" smtClean="0">
                <a:solidFill>
                  <a:schemeClr val="tx1"/>
                </a:solidFill>
                <a:effectLst/>
                <a:latin typeface="+mn-lt"/>
                <a:ea typeface="+mn-ea"/>
                <a:cs typeface="+mn-cs"/>
              </a:rPr>
              <a:t>govt</a:t>
            </a:r>
            <a:r>
              <a:rPr lang="en-US" sz="1200" kern="1200" dirty="0" smtClean="0">
                <a:solidFill>
                  <a:schemeClr val="tx1"/>
                </a:solidFill>
                <a:effectLst/>
                <a:latin typeface="+mn-lt"/>
                <a:ea typeface="+mn-ea"/>
                <a:cs typeface="+mn-cs"/>
              </a:rPr>
              <a:t> revenues from new baseball stadium</a:t>
            </a:r>
          </a:p>
          <a:p>
            <a:r>
              <a:rPr lang="en-US" sz="1200" kern="1200" dirty="0" smtClean="0">
                <a:solidFill>
                  <a:schemeClr val="tx1"/>
                </a:solidFill>
                <a:effectLst/>
                <a:latin typeface="+mn-lt"/>
                <a:ea typeface="+mn-ea"/>
                <a:cs typeface="+mn-cs"/>
              </a:rPr>
              <a:t>Presidential campaign donations</a:t>
            </a:r>
          </a:p>
          <a:p>
            <a:r>
              <a:rPr lang="en-US" sz="1200" kern="1200" dirty="0" smtClean="0">
                <a:solidFill>
                  <a:schemeClr val="tx1"/>
                </a:solidFill>
                <a:effectLst/>
                <a:latin typeface="+mn-lt"/>
                <a:ea typeface="+mn-ea"/>
                <a:cs typeface="+mn-cs"/>
              </a:rPr>
              <a:t>Drug money laundering</a:t>
            </a:r>
          </a:p>
          <a:p>
            <a:r>
              <a:rPr lang="en-US" sz="1200" kern="1200" dirty="0" smtClean="0">
                <a:solidFill>
                  <a:schemeClr val="tx1"/>
                </a:solidFill>
                <a:effectLst/>
                <a:latin typeface="+mn-lt"/>
                <a:ea typeface="+mn-ea"/>
                <a:cs typeface="+mn-cs"/>
              </a:rPr>
              <a:t>Prostate and breast cancer screenings</a:t>
            </a:r>
          </a:p>
          <a:p>
            <a:r>
              <a:rPr lang="en-US" sz="1200" kern="1200" dirty="0" smtClean="0">
                <a:solidFill>
                  <a:schemeClr val="tx1"/>
                </a:solidFill>
                <a:effectLst/>
                <a:latin typeface="+mn-lt"/>
                <a:ea typeface="+mn-ea"/>
                <a:cs typeface="+mn-cs"/>
              </a:rPr>
              <a:t>Antitrust settlements</a:t>
            </a:r>
          </a:p>
          <a:p>
            <a:r>
              <a:rPr lang="en-US" sz="1200" kern="1200" dirty="0" smtClean="0">
                <a:solidFill>
                  <a:schemeClr val="tx1"/>
                </a:solidFill>
                <a:effectLst/>
                <a:latin typeface="+mn-lt"/>
                <a:ea typeface="+mn-ea"/>
                <a:cs typeface="+mn-cs"/>
              </a:rPr>
              <a:t>Company mergers</a:t>
            </a:r>
          </a:p>
          <a:p>
            <a:r>
              <a:rPr lang="en-US" sz="1200" kern="1200" dirty="0" smtClean="0">
                <a:solidFill>
                  <a:schemeClr val="tx1"/>
                </a:solidFill>
                <a:effectLst/>
                <a:latin typeface="+mn-lt"/>
                <a:ea typeface="+mn-ea"/>
                <a:cs typeface="+mn-cs"/>
              </a:rPr>
              <a:t>Sports statistics</a:t>
            </a:r>
          </a:p>
          <a:p>
            <a:r>
              <a:rPr lang="en-US" sz="1200" kern="1200" dirty="0" smtClean="0">
                <a:solidFill>
                  <a:schemeClr val="tx1"/>
                </a:solidFill>
                <a:effectLst/>
                <a:latin typeface="+mn-lt"/>
                <a:ea typeface="+mn-ea"/>
                <a:cs typeface="+mn-cs"/>
              </a:rPr>
              <a:t>Feature on cystic fibrosis sufferer’s financial woes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don’t need advanced calculus or algebra or any of the more advanced math classes to survive as journalists. Just some good middle school math basics and the power of logical thinking. </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a:t>
            </a:fld>
            <a:endParaRPr lang="en-US" altLang="en-US"/>
          </a:p>
        </p:txBody>
      </p:sp>
    </p:spTree>
    <p:extLst>
      <p:ext uri="{BB962C8B-B14F-4D97-AF65-F5344CB8AC3E}">
        <p14:creationId xmlns:p14="http://schemas.microsoft.com/office/powerpoint/2010/main" val="194191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Sports participation data is one example where your decision about using the</a:t>
            </a:r>
            <a:r>
              <a:rPr lang="en-US" baseline="0" dirty="0" smtClean="0"/>
              <a:t> raw number or the rate really hinges on the point you’re trying to make. If you’re comparing boys and girls and trying to say that boys are more likely to play sports than girls, then you definitely need a rate. Or if you’re trying to say that boys are less likely now to be playing sports than they were a few years ago, then you need a rate (because the number of boys changes from year to year). </a:t>
            </a:r>
          </a:p>
          <a:p>
            <a:endParaRPr lang="en-US" baseline="0" dirty="0" smtClean="0"/>
          </a:p>
          <a:p>
            <a:r>
              <a:rPr lang="en-US" baseline="0" dirty="0" smtClean="0"/>
              <a:t>But if you’re writing a story about a high school team that has seen an enormous increase in the number of students wanting to play sports – and you’re making a point that this big influx means there aren’t enough resources (money, spots on teams, equipment, </a:t>
            </a:r>
            <a:r>
              <a:rPr lang="en-US" baseline="0" dirty="0" err="1" smtClean="0"/>
              <a:t>etc</a:t>
            </a:r>
            <a:r>
              <a:rPr lang="en-US" baseline="0" dirty="0" smtClean="0"/>
              <a:t>)  -- then showing the change in the number of students would be fine. Saying that two years ago they had 100 student athletes and now they have 200 would be fine in that situation  --- unless something strange occurred such as the school expanding its boundaries and suddenly having far, far larger student population between those two points in time.</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11</a:t>
            </a:fld>
            <a:endParaRPr lang="en-US" altLang="en-US"/>
          </a:p>
        </p:txBody>
      </p:sp>
    </p:spTree>
    <p:extLst>
      <p:ext uri="{BB962C8B-B14F-4D97-AF65-F5344CB8AC3E}">
        <p14:creationId xmlns:p14="http://schemas.microsoft.com/office/powerpoint/2010/main" val="937245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a:t>
            </a:r>
            <a:r>
              <a:rPr lang="en-US" baseline="0" dirty="0" smtClean="0"/>
              <a:t> real example of a story that didn’t use rates. The graph is almost incomprehensible. What are they trying to say?</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12</a:t>
            </a:fld>
            <a:endParaRPr lang="en-US" altLang="en-US"/>
          </a:p>
        </p:txBody>
      </p:sp>
    </p:spTree>
    <p:extLst>
      <p:ext uri="{BB962C8B-B14F-4D97-AF65-F5344CB8AC3E}">
        <p14:creationId xmlns:p14="http://schemas.microsoft.com/office/powerpoint/2010/main" val="3182155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by coming</a:t>
            </a:r>
            <a:r>
              <a:rPr lang="en-US" baseline="0" dirty="0" smtClean="0"/>
              <a:t> up with an arrest rate – number of arrests per 10,000 people – for each city. What does that show us? Clearly the arrest rate in Hastings is significantly greater than the arrest rates in the other cities --- even though Hastings is a one-third the size of the others. Isn’t that our main point?  Using rates allow us to fairly compare – and then we can also do a better job of characterizing the findings and giving readers something that they can easily digest. We don’t want to make them “work” while reading our stories.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13</a:t>
            </a:fld>
            <a:endParaRPr lang="en-US" altLang="en-US"/>
          </a:p>
        </p:txBody>
      </p:sp>
    </p:spTree>
    <p:extLst>
      <p:ext uri="{BB962C8B-B14F-4D97-AF65-F5344CB8AC3E}">
        <p14:creationId xmlns:p14="http://schemas.microsoft.com/office/powerpoint/2010/main" val="1296890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Instead of just saying the state had $24.8 billion in debt – a number that is incomprehensible to almost everybody – the story calculated the per-person debt to come up with $733 per person. They went one step further and added context: how the state’s per person rate compares to the national rate.</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14</a:t>
            </a:fld>
            <a:endParaRPr lang="en-US" altLang="en-US"/>
          </a:p>
        </p:txBody>
      </p:sp>
    </p:spTree>
    <p:extLst>
      <p:ext uri="{BB962C8B-B14F-4D97-AF65-F5344CB8AC3E}">
        <p14:creationId xmlns:p14="http://schemas.microsoft.com/office/powerpoint/2010/main" val="1614366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When you do the actual math on this: number of passengers giving up seats divided by total number of passengers served you come up with 0.0032 or 0.32%. Another number nobody can understand? So instead, the paper multiplied the rate by a factor – in this case they used 10,000. You can use any factor you want – 1 out of 1000, 1 out of 1 million, etc.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15</a:t>
            </a:fld>
            <a:endParaRPr lang="en-US" altLang="en-US"/>
          </a:p>
        </p:txBody>
      </p:sp>
    </p:spTree>
    <p:extLst>
      <p:ext uri="{BB962C8B-B14F-4D97-AF65-F5344CB8AC3E}">
        <p14:creationId xmlns:p14="http://schemas.microsoft.com/office/powerpoint/2010/main" val="204679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using rates when you’re supposed to can be very misleading. The most widely-known example is about the “most stolen vehicles” list that gets put out each year by insurance industry groups.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Here’s an example from a major news story:</a:t>
            </a:r>
            <a:br>
              <a:rPr lang="en-US" sz="1200" kern="1200" dirty="0" smtClean="0">
                <a:solidFill>
                  <a:schemeClr val="tx1"/>
                </a:solidFill>
                <a:effectLst/>
                <a:latin typeface="+mn-lt"/>
                <a:ea typeface="+mn-ea"/>
                <a:cs typeface="+mn-cs"/>
              </a:rPr>
            </a:br>
            <a:r>
              <a:rPr lang="en-US" sz="1200" i="1" kern="1200" dirty="0" smtClean="0">
                <a:solidFill>
                  <a:schemeClr val="tx1"/>
                </a:solidFill>
                <a:effectLst/>
                <a:latin typeface="+mn-lt"/>
                <a:ea typeface="+mn-ea"/>
                <a:cs typeface="+mn-cs"/>
              </a:rPr>
              <a:t>“The Toyota Camry and Honda Accord, the best-selling cars in the USA recently, top the list of most stolen vehicles in 2000, as they have for several years.”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just get the police data on stolen vehicles and tally up how many were stolen, the ones at the top will almost certainly be the most popular cars in general.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16</a:t>
            </a:fld>
            <a:endParaRPr lang="en-US" altLang="en-US"/>
          </a:p>
        </p:txBody>
      </p:sp>
    </p:spTree>
    <p:extLst>
      <p:ext uri="{BB962C8B-B14F-4D97-AF65-F5344CB8AC3E}">
        <p14:creationId xmlns:p14="http://schemas.microsoft.com/office/powerpoint/2010/main" val="215438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much prodding from mathematicians and journalists refusing to publish these numbers – at least one group now adjusts the thefts based on the number of registered vehicles of each type (unfortunately, the only “easy” way to get this data is by paying a small fortune to a company called Polk that collects it from all state DMVs)</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17</a:t>
            </a:fld>
            <a:endParaRPr lang="en-US" altLang="en-US"/>
          </a:p>
        </p:txBody>
      </p:sp>
    </p:spTree>
    <p:extLst>
      <p:ext uri="{BB962C8B-B14F-4D97-AF65-F5344CB8AC3E}">
        <p14:creationId xmlns:p14="http://schemas.microsoft.com/office/powerpoint/2010/main" val="3287664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examples I’ve given here are some of the more common ones that you’ll encounter, but you’ll certainly run into other cases.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Just remember to make sure you’re using the right base or denominator. In the stolen car example, the base was the total number of cars of a particular make/model that were registered.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 others that are tricky: when looking at accident or deaths rates on highways you have to use “vehicle miles traveled” which accounts for the number of drivers and distance driven. Also death rates, when comparing hospitals or comparing different diseases, get kind of tricky  -- it’s imperative to get guidance form an industry expert in those types of situations.</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18</a:t>
            </a:fld>
            <a:endParaRPr lang="en-US" altLang="en-US"/>
          </a:p>
        </p:txBody>
      </p:sp>
    </p:spTree>
    <p:extLst>
      <p:ext uri="{BB962C8B-B14F-4D97-AF65-F5344CB8AC3E}">
        <p14:creationId xmlns:p14="http://schemas.microsoft.com/office/powerpoint/2010/main" val="2924898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 difference” is the</a:t>
            </a:r>
            <a:r>
              <a:rPr lang="en-US" baseline="0" dirty="0" smtClean="0"/>
              <a:t> result of subtracting one number from another. If you are measuring differences in time, it’s the newer number minus the older number. One time to think about using simple changes is when an event is rare, but there’s a consensus that it shouldn’t </a:t>
            </a:r>
            <a:r>
              <a:rPr lang="en-US" baseline="0" dirty="0" err="1" smtClean="0"/>
              <a:t>happen.a</a:t>
            </a:r>
            <a:r>
              <a:rPr lang="en-US" baseline="0" dirty="0" smtClean="0"/>
              <a:t> recent example would be the crashes attributed to GM’s faulty ignition switch</a:t>
            </a:r>
          </a:p>
          <a:p>
            <a:endParaRPr lang="en-US" baseline="0" dirty="0"/>
          </a:p>
          <a:p>
            <a:r>
              <a:rPr lang="en-US" baseline="0" dirty="0" smtClean="0"/>
              <a:t>another time is when whatever you are talking about is understandable without putting it into perspective using percentage changes. Prices of common household goods and home prices are good examples.</a:t>
            </a:r>
          </a:p>
          <a:p>
            <a:endParaRPr lang="en-US" baseline="0" dirty="0" smtClean="0"/>
          </a:p>
          <a:p>
            <a:r>
              <a:rPr lang="en-US" baseline="0" dirty="0" smtClean="0"/>
              <a:t>And sometimes a raw number is more newsworthy. </a:t>
            </a:r>
          </a:p>
          <a:p>
            <a:endParaRPr lang="en-US" baseline="0" dirty="0" smtClean="0"/>
          </a:p>
          <a:p>
            <a:r>
              <a:rPr lang="en-US" baseline="0" dirty="0" smtClean="0"/>
              <a:t>Most of the time, though, we’re going to be using percentage change. Unfortunately, a lot of journalists don’t know how to do it . There’s one approach that is easy to remember and will get you the right number every time.</a:t>
            </a:r>
          </a:p>
          <a:p>
            <a:endParaRPr lang="en-US" baseline="0" dirty="0" smtClean="0"/>
          </a:p>
          <a:p>
            <a:r>
              <a:rPr lang="en-US" baseline="0" dirty="0" smtClean="0"/>
              <a:t>(new – old)/ old</a:t>
            </a:r>
          </a:p>
          <a:p>
            <a:r>
              <a:rPr lang="en-US" baseline="0" dirty="0" smtClean="0"/>
              <a:t>If the number has fallen, you’ll get a negative number. If the number has risen, you’ll get a positive percentage.</a:t>
            </a:r>
          </a:p>
          <a:p>
            <a:endParaRPr lang="en-US" baseline="0" dirty="0" smtClean="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19</a:t>
            </a:fld>
            <a:endParaRPr lang="en-US" altLang="en-US"/>
          </a:p>
        </p:txBody>
      </p:sp>
    </p:spTree>
    <p:extLst>
      <p:ext uri="{BB962C8B-B14F-4D97-AF65-F5344CB8AC3E}">
        <p14:creationId xmlns:p14="http://schemas.microsoft.com/office/powerpoint/2010/main" val="1506502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difficult to quote a percentage when you’re working with fewer than 100 items. That’s because a change in each represents more than one</a:t>
            </a:r>
            <a:r>
              <a:rPr lang="en-US" baseline="0" dirty="0" smtClean="0"/>
              <a:t> percentage point. We see this a lot when comparing population change in racial groups, especially when we’re looking at the change in a racial group in Minneapolis compared to a small suburb</a:t>
            </a:r>
          </a:p>
          <a:p>
            <a:endParaRPr lang="en-US" baseline="0" dirty="0" smtClean="0"/>
          </a:p>
          <a:p>
            <a:r>
              <a:rPr lang="en-US" baseline="0" dirty="0" smtClean="0"/>
              <a:t>Revert to raw numbers or round off a lot – so you’re describing “more than doubled” or “almost two-thirds”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20</a:t>
            </a:fld>
            <a:endParaRPr lang="en-US" altLang="en-US"/>
          </a:p>
        </p:txBody>
      </p:sp>
    </p:spTree>
    <p:extLst>
      <p:ext uri="{BB962C8B-B14F-4D97-AF65-F5344CB8AC3E}">
        <p14:creationId xmlns:p14="http://schemas.microsoft.com/office/powerpoint/2010/main" val="2298040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defRPr/>
            </a:pPr>
            <a:r>
              <a:rPr lang="en-US" sz="1200" dirty="0" smtClean="0"/>
              <a:t>Most of what I know about working with numbers came from Sarah Cohen, a fellow data journalist who now heads up the data</a:t>
            </a:r>
            <a:r>
              <a:rPr lang="en-US" sz="1200" baseline="0" dirty="0" smtClean="0"/>
              <a:t> team at the New York Times. In her past life she was an economist – and she’s wicked smart when it comes to numbers. She wrote a book called Numbers in the Newsroom – you can get an e-book of the second edition for $10. </a:t>
            </a:r>
          </a:p>
          <a:p>
            <a:pPr eaLnBrk="1" hangingPunct="1">
              <a:defRPr/>
            </a:pPr>
            <a:endParaRPr lang="en-US" sz="1200" baseline="0" dirty="0" smtClean="0"/>
          </a:p>
          <a:p>
            <a:pPr eaLnBrk="1" hangingPunct="1">
              <a:defRPr/>
            </a:pPr>
            <a:r>
              <a:rPr lang="en-US" sz="1200" baseline="0" dirty="0" smtClean="0"/>
              <a:t>Here are her 7 tips for keeping your copy “number-free and fair”</a:t>
            </a:r>
          </a:p>
          <a:p>
            <a:pPr eaLnBrk="1" hangingPunct="1">
              <a:defRPr/>
            </a:pPr>
            <a:endParaRPr lang="en-US" sz="1200" dirty="0" smtClean="0"/>
          </a:p>
          <a:p>
            <a:pPr eaLnBrk="1" hangingPunct="1">
              <a:defRPr/>
            </a:pPr>
            <a:r>
              <a:rPr lang="en-US" sz="1200" dirty="0" smtClean="0"/>
              <a:t>Keep the number of digits in a paragraph below eight – we’re going to talk a lot more about this</a:t>
            </a:r>
          </a:p>
          <a:p>
            <a:pPr eaLnBrk="1" hangingPunct="1">
              <a:defRPr/>
            </a:pPr>
            <a:endParaRPr lang="en-US" sz="1200" dirty="0" smtClean="0"/>
          </a:p>
          <a:p>
            <a:pPr eaLnBrk="1" hangingPunct="1">
              <a:defRPr/>
            </a:pPr>
            <a:r>
              <a:rPr lang="en-US" sz="1200" dirty="0" smtClean="0"/>
              <a:t>Memorize some common numbers on your beat – The hardest part of dealing with numbers is answering the question, “is it big or small?”. Memorizing common numbers on your beat</a:t>
            </a:r>
            <a:r>
              <a:rPr lang="en-US" sz="1200" baseline="0" dirty="0" smtClean="0"/>
              <a:t> can help you put other numbers you encounter into context. (i.e. typical campaign war chest, teacher salaries, budget for a city or school district)</a:t>
            </a:r>
          </a:p>
          <a:p>
            <a:pPr eaLnBrk="1" hangingPunct="1">
              <a:defRPr/>
            </a:pPr>
            <a:endParaRPr lang="en-US" sz="1200" dirty="0" smtClean="0"/>
          </a:p>
          <a:p>
            <a:pPr eaLnBrk="1" hangingPunct="1">
              <a:defRPr/>
            </a:pPr>
            <a:r>
              <a:rPr lang="en-US" sz="1200" dirty="0" smtClean="0"/>
              <a:t>Round off – a lot – the numbers we use are far</a:t>
            </a:r>
            <a:r>
              <a:rPr lang="en-US" sz="1200" baseline="0" dirty="0" smtClean="0"/>
              <a:t> from exact. We’re also going to talk more about this</a:t>
            </a:r>
          </a:p>
          <a:p>
            <a:pPr eaLnBrk="1" hangingPunct="1">
              <a:defRPr/>
            </a:pPr>
            <a:endParaRPr lang="en-US" sz="1200" dirty="0" smtClean="0"/>
          </a:p>
          <a:p>
            <a:pPr eaLnBrk="1" hangingPunct="1">
              <a:defRPr/>
            </a:pPr>
            <a:r>
              <a:rPr lang="en-US" sz="1200" dirty="0" smtClean="0"/>
              <a:t>Learn to think in ratios – big numbers (really anything</a:t>
            </a:r>
            <a:r>
              <a:rPr lang="en-US" sz="1200" baseline="0" dirty="0" smtClean="0"/>
              <a:t> over 100) and really small numbers (below one-quarter) are hard to envision. So we need to think in ratios – percentages, percentage different, rate or a value per person. We’re going to talk about how to use many of these to also help our readers.</a:t>
            </a:r>
            <a:endParaRPr lang="en-US" sz="1200" dirty="0" smtClean="0"/>
          </a:p>
          <a:p>
            <a:pPr eaLnBrk="1" hangingPunct="1">
              <a:defRPr/>
            </a:pPr>
            <a:endParaRPr lang="en-US" sz="1200" dirty="0" smtClean="0"/>
          </a:p>
          <a:p>
            <a:pPr eaLnBrk="1" hangingPunct="1">
              <a:defRPr/>
            </a:pPr>
            <a:r>
              <a:rPr lang="en-US" sz="1200" dirty="0" smtClean="0"/>
              <a:t>Use devices from everyday life– if you lov</a:t>
            </a:r>
            <a:r>
              <a:rPr lang="en-US" sz="1200" baseline="0" dirty="0" smtClean="0"/>
              <a:t>e shopping and can calculate what 20% off a price is in your head, or if you’re a baseball fan and you can calculate an earned run average – those are the kinds of devices that you should also be applying to news. </a:t>
            </a:r>
          </a:p>
          <a:p>
            <a:pPr eaLnBrk="1" hangingPunct="1">
              <a:defRPr/>
            </a:pPr>
            <a:endParaRPr lang="en-US" sz="1200" dirty="0" smtClean="0"/>
          </a:p>
          <a:p>
            <a:pPr eaLnBrk="1" hangingPunct="1">
              <a:defRPr/>
            </a:pPr>
            <a:r>
              <a:rPr lang="en-US" sz="1200" dirty="0" smtClean="0"/>
              <a:t>Envision your dream number and calculate it if it isn’t given to you – When it’s time to write about something, don’t just focus on the numbers that you have. Think about that ideal number you WANT to tell your readers</a:t>
            </a:r>
            <a:r>
              <a:rPr lang="en-US" sz="1200" baseline="0" dirty="0" smtClean="0"/>
              <a:t> and go looking for whatever you need to either get that number or get the numbers you’ll need to calculate that number.</a:t>
            </a:r>
          </a:p>
          <a:p>
            <a:pPr eaLnBrk="1" hangingPunct="1">
              <a:defRPr/>
            </a:pPr>
            <a:endParaRPr lang="en-US" sz="1200" dirty="0" smtClean="0"/>
          </a:p>
          <a:p>
            <a:pPr eaLnBrk="1" hangingPunct="1">
              <a:defRPr/>
            </a:pPr>
            <a:r>
              <a:rPr lang="en-US" sz="1200" dirty="0" smtClean="0"/>
              <a:t>Learn from one another – take advantage</a:t>
            </a:r>
            <a:r>
              <a:rPr lang="en-US" sz="1200" baseline="0" dirty="0" smtClean="0"/>
              <a:t> of your colleagues who work in different roles to learn how they deal with numbers. And don’t be afraid to ask for help from experts. I’ve hunted down math teachers and statistics experts in the past when I wasn’t sure how to proceed.</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a:t>
            </a:fld>
            <a:endParaRPr lang="en-US" altLang="en-US"/>
          </a:p>
        </p:txBody>
      </p:sp>
    </p:spTree>
    <p:extLst>
      <p:ext uri="{BB962C8B-B14F-4D97-AF65-F5344CB8AC3E}">
        <p14:creationId xmlns:p14="http://schemas.microsoft.com/office/powerpoint/2010/main" val="3355533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Just like rates, you also need to think about adjusting for inflation when using currency figures. General rule of thumb is that you should adjust if you are comparing dollar values that are five or more years apart. There might be times when you want to adjust for a</a:t>
            </a:r>
            <a:r>
              <a:rPr lang="en-US" sz="1200" kern="1200" baseline="0" dirty="0" smtClean="0">
                <a:solidFill>
                  <a:schemeClr val="tx1"/>
                </a:solidFill>
                <a:effectLst/>
                <a:latin typeface="+mn-lt"/>
                <a:ea typeface="+mn-ea"/>
                <a:cs typeface="+mn-cs"/>
              </a:rPr>
              <a:t> time period as little as three years apart.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might include salaries, city budgets, property values, prices of goods or services</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21</a:t>
            </a:fld>
            <a:endParaRPr lang="en-US" altLang="en-US"/>
          </a:p>
        </p:txBody>
      </p:sp>
    </p:spTree>
    <p:extLst>
      <p:ext uri="{BB962C8B-B14F-4D97-AF65-F5344CB8AC3E}">
        <p14:creationId xmlns:p14="http://schemas.microsoft.com/office/powerpoint/2010/main" val="988020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How this works: You adjust the old number(s) into today’s dollars using the Consumer Price Index – this is a number that is generated on a monthly basis by the Bureau of Labor Statistics and can easily be found on the Web. </a:t>
            </a:r>
          </a:p>
          <a:p>
            <a:endParaRPr lang="en-US" dirty="0" smtClean="0"/>
          </a:p>
          <a:p>
            <a:r>
              <a:rPr lang="en-US" dirty="0" smtClean="0"/>
              <a:t>You’ll need to get the most recent CPI number and any CPI numbers for the year(s) or points in time that you are adjusting into today’s dollars. </a:t>
            </a:r>
          </a:p>
          <a:p>
            <a:endParaRPr lang="en-US" dirty="0" smtClean="0"/>
          </a:p>
          <a:p>
            <a:r>
              <a:rPr lang="en-US" dirty="0" smtClean="0"/>
              <a:t>So here’s an example. </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22</a:t>
            </a:fld>
            <a:endParaRPr lang="en-US" altLang="en-US"/>
          </a:p>
        </p:txBody>
      </p:sp>
    </p:spTree>
    <p:extLst>
      <p:ext uri="{BB962C8B-B14F-4D97-AF65-F5344CB8AC3E}">
        <p14:creationId xmlns:p14="http://schemas.microsoft.com/office/powerpoint/2010/main" val="2925223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Gas prices are a good example of how a picture can be distorted if you don’t use rates when you’re supposed to.  If we want to say gas prices are at an all-time high or all-time low – or even the highest or lowest within the past decade or two decades,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this is the only way to go. This is also an example of a situation where you would want</a:t>
            </a:r>
            <a:r>
              <a:rPr lang="en-US" sz="1200" kern="1200" baseline="0" dirty="0" smtClean="0">
                <a:solidFill>
                  <a:schemeClr val="tx1"/>
                </a:solidFill>
                <a:effectLst/>
                <a:latin typeface="+mn-lt"/>
                <a:ea typeface="+mn-ea"/>
                <a:cs typeface="+mn-cs"/>
              </a:rPr>
              <a:t> to adjust ALL of the prior years into today’s dollars (even the ones within the last five years) in order to get an accurate picture of the change over time.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23</a:t>
            </a:fld>
            <a:endParaRPr lang="en-US" altLang="en-US"/>
          </a:p>
        </p:txBody>
      </p:sp>
    </p:spTree>
    <p:extLst>
      <p:ext uri="{BB962C8B-B14F-4D97-AF65-F5344CB8AC3E}">
        <p14:creationId xmlns:p14="http://schemas.microsoft.com/office/powerpoint/2010/main" val="757833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general public probably doesn’t know what a “median” is, but they can grasp the idea of an average. Unfortunately, they are distinctly different when it comes to math.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average (or mean) is the sum of values divided by the number of items.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median is the middle value.</a:t>
            </a:r>
          </a:p>
          <a:p>
            <a:endParaRPr lang="en-US" dirty="0" smtClean="0"/>
          </a:p>
          <a:p>
            <a:r>
              <a:rPr lang="en-US" sz="1200" kern="1200" dirty="0" smtClean="0">
                <a:solidFill>
                  <a:schemeClr val="tx1"/>
                </a:solidFill>
                <a:effectLst/>
                <a:latin typeface="+mn-lt"/>
                <a:ea typeface="+mn-ea"/>
                <a:cs typeface="+mn-cs"/>
              </a:rPr>
              <a:t>The big problem with an average is that it can be heavily influenced by “outliers” – one or two numbers that are extremely far above or below the rest of the numbers.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general rule of thumb is to calculate both and if they are similar, you’re okay using the average (which is easier to explain to readers or viewers). If they are very different, you need to use the median</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24</a:t>
            </a:fld>
            <a:endParaRPr lang="en-US" altLang="en-US"/>
          </a:p>
        </p:txBody>
      </p:sp>
    </p:spTree>
    <p:extLst>
      <p:ext uri="{BB962C8B-B14F-4D97-AF65-F5344CB8AC3E}">
        <p14:creationId xmlns:p14="http://schemas.microsoft.com/office/powerpoint/2010/main" val="2536777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 simple example. Imagine these are salaries of workers and you want to figure out what the “typical” salary is.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have $40, $50, $45, $200, $250 and $50.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face of it, you would be inclined to say the “typical” worker makes something in the neighborhood of $50 – right?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calculate the average you come up with $105. </a:t>
            </a:r>
          </a:p>
          <a:p>
            <a:r>
              <a:rPr lang="en-US" sz="1200" kern="1200" dirty="0" smtClean="0">
                <a:solidFill>
                  <a:schemeClr val="tx1"/>
                </a:solidFill>
                <a:effectLst/>
                <a:latin typeface="+mn-lt"/>
                <a:ea typeface="+mn-ea"/>
                <a:cs typeface="+mn-cs"/>
              </a:rPr>
              <a:t>The median comes out at $50.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25</a:t>
            </a:fld>
            <a:endParaRPr lang="en-US" altLang="en-US"/>
          </a:p>
        </p:txBody>
      </p:sp>
    </p:spTree>
    <p:extLst>
      <p:ext uri="{BB962C8B-B14F-4D97-AF65-F5344CB8AC3E}">
        <p14:creationId xmlns:p14="http://schemas.microsoft.com/office/powerpoint/2010/main" val="1070338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roster from the Twins 2011 team – yes it’s a little</a:t>
            </a:r>
            <a:r>
              <a:rPr lang="en-US" baseline="0" dirty="0" smtClean="0"/>
              <a:t> old, but it shows what happens when you try to average salaries, especially in situations like this where you are very likely to have outliers. </a:t>
            </a:r>
            <a:r>
              <a:rPr lang="en-US" dirty="0" smtClean="0"/>
              <a:t>Out of 25 guys, there are 10 who make less than $1 million.  6 others who mak</a:t>
            </a:r>
            <a:r>
              <a:rPr lang="en-US" baseline="0" dirty="0" smtClean="0"/>
              <a:t>e between $1 and $5-ish million. But then we have Joe </a:t>
            </a:r>
            <a:r>
              <a:rPr lang="en-US" baseline="0" dirty="0" err="1" smtClean="0"/>
              <a:t>Mauer</a:t>
            </a:r>
            <a:r>
              <a:rPr lang="en-US" baseline="0" dirty="0" smtClean="0"/>
              <a:t> at $23 million and Justin </a:t>
            </a:r>
            <a:r>
              <a:rPr lang="en-US" baseline="0" dirty="0" err="1" smtClean="0"/>
              <a:t>Morneau</a:t>
            </a:r>
            <a:r>
              <a:rPr lang="en-US" baseline="0" dirty="0" smtClean="0"/>
              <a:t> at $15 million --- clear outliers above the others.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26</a:t>
            </a:fld>
            <a:endParaRPr lang="en-US" altLang="en-US"/>
          </a:p>
        </p:txBody>
      </p:sp>
    </p:spTree>
    <p:extLst>
      <p:ext uri="{BB962C8B-B14F-4D97-AF65-F5344CB8AC3E}">
        <p14:creationId xmlns:p14="http://schemas.microsoft.com/office/powerpoint/2010/main" val="4021300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run an average,</a:t>
            </a:r>
            <a:r>
              <a:rPr lang="en-US" baseline="0" dirty="0" smtClean="0"/>
              <a:t> or mean, on these numbers we get -- $4.5 million. But then if we run a median, we get $3 million.  Which one is more reflective of the “typical” pay on this team?</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27</a:t>
            </a:fld>
            <a:endParaRPr lang="en-US" altLang="en-US"/>
          </a:p>
        </p:txBody>
      </p:sp>
    </p:spTree>
    <p:extLst>
      <p:ext uri="{BB962C8B-B14F-4D97-AF65-F5344CB8AC3E}">
        <p14:creationId xmlns:p14="http://schemas.microsoft.com/office/powerpoint/2010/main" val="128975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Sarah Cohen describes an average of a bunch of averages as like</a:t>
            </a:r>
            <a:r>
              <a:rPr lang="en-US" baseline="0" dirty="0" smtClean="0"/>
              <a:t> “overcooking a vegetable medley – you can’t really taste any of the flavors and you’re not sure what you’re eating when you’re done”. she says to stay away from this technique because it will not only be misleading, but it will be wrong.</a:t>
            </a:r>
          </a:p>
          <a:p>
            <a:endParaRPr lang="en-US" baseline="0" dirty="0" smtClean="0"/>
          </a:p>
          <a:p>
            <a:r>
              <a:rPr lang="en-US" baseline="0" dirty="0" smtClean="0"/>
              <a:t>Let’s say you’re writing about the city budget and you’ve got the percentage change for each department. If you try to average those percentage changes, you’re going to end up with a washed out number. In this case, the 52% doesn’t at all reflect the fact that there was very little change in administration, but a huge change in public works.  </a:t>
            </a:r>
          </a:p>
          <a:p>
            <a:endParaRPr lang="en-US" baseline="0" dirty="0" smtClean="0"/>
          </a:p>
          <a:p>
            <a:r>
              <a:rPr lang="en-US" baseline="0" dirty="0" smtClean="0"/>
              <a:t>Better approaches – tell readers the changes in each department ranged from 5% to 150% -- and/or take the city’s total budget figures from this year and last year and calculate the percentage change on that.</a:t>
            </a:r>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28</a:t>
            </a:fld>
            <a:endParaRPr lang="en-US" altLang="en-US"/>
          </a:p>
        </p:txBody>
      </p:sp>
    </p:spTree>
    <p:extLst>
      <p:ext uri="{BB962C8B-B14F-4D97-AF65-F5344CB8AC3E}">
        <p14:creationId xmlns:p14="http://schemas.microsoft.com/office/powerpoint/2010/main" val="531205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effectLst/>
                <a:latin typeface="+mn-lt"/>
                <a:ea typeface="+mn-ea"/>
                <a:cs typeface="+mn-cs"/>
              </a:rPr>
              <a:t>Once you’ve made sure you’re using the right numbers, you’ve got another hurdle: making sure your readers will understand them.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Very big numbers or very small numbers – as we saw with rates – can be very tricky. The other problem is making sure you don’t bombard your readers with too many numbers.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Let’s first talk about some other ways – besides rates – to help readers understand really big numbers.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That’s called using “yardsticks.” This means that you find a way to compare your number to something that people will readily understand.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example: When the cleanup was going on at the World Trade Center in New York after 9/11, they talked about hauling away 3 billion pounds of debris.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can’t even fathom what 3 billion pounds would be. I know that 1 pound is about how much ground beef I put in when I make tacos, but what would a billion look like?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maybe we could convert it to how many tons? But would that be good enough? Do you know what a ton of debris looks like?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 about how many dump trucks?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Or how many train cars?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Is it enough to fill the Great Pyramids? Or the Grand Canyon?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Is it equivalent to a month’s worth of NYC’s garbage?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Make sure the analogy makes sense for your topic and your readers.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29</a:t>
            </a:fld>
            <a:endParaRPr lang="en-US" altLang="en-US"/>
          </a:p>
        </p:txBody>
      </p:sp>
    </p:spTree>
    <p:extLst>
      <p:ext uri="{BB962C8B-B14F-4D97-AF65-F5344CB8AC3E}">
        <p14:creationId xmlns:p14="http://schemas.microsoft.com/office/powerpoint/2010/main" val="1189481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article in the New Yorker magazine found a creative way to explain the quantity of available drinking water on earth to the quantity that is trapped in ways that we can’t obtain. First they told us that only 3 percent of the earth’s water is available for humans to drink.</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they put it into a visual format: </a:t>
            </a:r>
          </a:p>
          <a:p>
            <a:r>
              <a:rPr lang="en-US" sz="1200" i="1" kern="1200" dirty="0" smtClean="0">
                <a:solidFill>
                  <a:schemeClr val="tx1"/>
                </a:solidFill>
                <a:effectLst/>
                <a:latin typeface="+mn-lt"/>
                <a:ea typeface="+mn-ea"/>
                <a:cs typeface="+mn-cs"/>
              </a:rPr>
              <a:t>“If a large bucket were to represent all the seawater on the planet, and a coffee cup the amount of freshwater frozen in glaciers, only a teaspoon would remain for us to drink.”</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30</a:t>
            </a:fld>
            <a:endParaRPr lang="en-US" altLang="en-US"/>
          </a:p>
        </p:txBody>
      </p:sp>
    </p:spTree>
    <p:extLst>
      <p:ext uri="{BB962C8B-B14F-4D97-AF65-F5344CB8AC3E}">
        <p14:creationId xmlns:p14="http://schemas.microsoft.com/office/powerpoint/2010/main" val="113913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Picking the right numbers to use is the first thing we’re going to focus on. Sometimes you need to use a rate, sometimes you don’t. Do you need to adjust</a:t>
            </a:r>
            <a:r>
              <a:rPr lang="en-US" baseline="0" dirty="0" smtClean="0"/>
              <a:t> for inflation? Do you use an average or a median? </a:t>
            </a:r>
          </a:p>
          <a:p>
            <a:endParaRPr lang="en-US" baseline="0" dirty="0" smtClean="0"/>
          </a:p>
          <a:p>
            <a:r>
              <a:rPr lang="en-US" baseline="0" dirty="0" smtClean="0"/>
              <a:t>For some of these things, there are some rules to follow. For others – sometimes it depends what you are trying to convey in your story or graphic. </a:t>
            </a:r>
          </a:p>
          <a:p>
            <a:endParaRPr lang="en-US" baseline="0" dirty="0" smtClean="0"/>
          </a:p>
          <a:p>
            <a:r>
              <a:rPr lang="en-US" baseline="0" dirty="0" smtClean="0"/>
              <a:t>Regardless of the topic of the data, the one thing that will hold true is that somewhere you can find experts who can tell you what the experts in that field would use. </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a:t>
            </a:fld>
            <a:endParaRPr lang="en-US" altLang="en-US"/>
          </a:p>
        </p:txBody>
      </p:sp>
    </p:spTree>
    <p:extLst>
      <p:ext uri="{BB962C8B-B14F-4D97-AF65-F5344CB8AC3E}">
        <p14:creationId xmlns:p14="http://schemas.microsoft.com/office/powerpoint/2010/main" val="259263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Another approach is to use “compared to what?” …compare the number to some other total. In this example, the writer compared the total number of people killed in travel-related accidents to the total populations of certain communities. </a:t>
            </a:r>
          </a:p>
          <a:p>
            <a:r>
              <a:rPr lang="en-US" sz="1200"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“Travel in America claimed the lives of more than 44,000 people last year – roughly the population of Wilkes-Barre, Pa., Palatine, Ill., or Covina, Calif.”</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31</a:t>
            </a:fld>
            <a:endParaRPr lang="en-US" altLang="en-US"/>
          </a:p>
        </p:txBody>
      </p:sp>
    </p:spTree>
    <p:extLst>
      <p:ext uri="{BB962C8B-B14F-4D97-AF65-F5344CB8AC3E}">
        <p14:creationId xmlns:p14="http://schemas.microsoft.com/office/powerpoint/2010/main" val="178115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also help readers understand</a:t>
            </a:r>
            <a:r>
              <a:rPr lang="en-US" baseline="0" dirty="0" smtClean="0"/>
              <a:t> numbers by putting them into context. </a:t>
            </a:r>
          </a:p>
          <a:p>
            <a:endParaRPr lang="en-US" dirty="0" smtClean="0"/>
          </a:p>
          <a:p>
            <a:r>
              <a:rPr lang="en-US" dirty="0" smtClean="0"/>
              <a:t>Both this clip from a New York Times and the Baltimore Sun story that it references</a:t>
            </a:r>
            <a:r>
              <a:rPr lang="en-US" baseline="0" dirty="0" smtClean="0"/>
              <a:t> talk about the city of Baltimore paying out $5.7 million in judgments or settlements over allegations of police misconduct since 2011. However, neither story puts this into context.  Is that big or small? </a:t>
            </a:r>
            <a:r>
              <a:rPr lang="en-US" baseline="0" dirty="0" err="1" smtClean="0"/>
              <a:t>baltimore</a:t>
            </a:r>
            <a:r>
              <a:rPr lang="en-US" baseline="0" dirty="0" smtClean="0"/>
              <a:t> is a big city with a lot of police officers. What does that work out to per officer on the force? and what would be the comparable number for similarly-sized cities?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32</a:t>
            </a:fld>
            <a:endParaRPr lang="en-US" altLang="en-US"/>
          </a:p>
        </p:txBody>
      </p:sp>
    </p:spTree>
    <p:extLst>
      <p:ext uri="{BB962C8B-B14F-4D97-AF65-F5344CB8AC3E}">
        <p14:creationId xmlns:p14="http://schemas.microsoft.com/office/powerpoint/2010/main" val="2036380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example showing why context is vital. This story from the WSJ talks about how unemployment in several rust belt towns has plummeted recently, but a closer</a:t>
            </a:r>
            <a:r>
              <a:rPr lang="en-US" baseline="0" dirty="0" smtClean="0"/>
              <a:t> look at other data – total labor force – and street reporting shows that people are simply moving away. Without looking at that other data, a reporter might have seen these unemployment declines as a “success</a:t>
            </a:r>
            <a:r>
              <a:rPr lang="en-US" baseline="0" smtClean="0"/>
              <a:t>” story.</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33</a:t>
            </a:fld>
            <a:endParaRPr lang="en-US" altLang="en-US"/>
          </a:p>
        </p:txBody>
      </p:sp>
    </p:spTree>
    <p:extLst>
      <p:ext uri="{BB962C8B-B14F-4D97-AF65-F5344CB8AC3E}">
        <p14:creationId xmlns:p14="http://schemas.microsoft.com/office/powerpoint/2010/main" val="2741791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other key things we need to keep in mind is that numbers</a:t>
            </a:r>
            <a:r>
              <a:rPr lang="en-US" sz="1200" kern="1200" baseline="0" dirty="0" smtClean="0">
                <a:solidFill>
                  <a:schemeClr val="tx1"/>
                </a:solidFill>
                <a:effectLst/>
                <a:latin typeface="+mn-lt"/>
                <a:ea typeface="+mn-ea"/>
                <a:cs typeface="+mn-cs"/>
              </a:rPr>
              <a:t> are not as exact as we make them out to be.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most important numerical fallacy is that people tend to think of numbers as known, constant and having no variability” said Donald Berry, a biostatistician at the University of Texas MD Anderson Cancer Center in Houston.</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34</a:t>
            </a:fld>
            <a:endParaRPr lang="en-US" altLang="en-US"/>
          </a:p>
        </p:txBody>
      </p:sp>
    </p:spTree>
    <p:extLst>
      <p:ext uri="{BB962C8B-B14F-4D97-AF65-F5344CB8AC3E}">
        <p14:creationId xmlns:p14="http://schemas.microsoft.com/office/powerpoint/2010/main" val="13953609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Think about where numbers come from. The majority that we, as journalists, use come from polls and surveys. Even census data, which we trust implicitly, is flawed. Every 10 years, the Census hires hundreds of thousands of people to knock on doors and hunt down homeless people in hopes of counting every head in the nation. They fail every time.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Nearly any dataset we use probably has flaws. Let’s say you get the city’s water billing records to see who is using the most water or what part of the city is using the most water – what if they accidentally have 2 records for the same person? Or what if they are missing a home or two?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This is why it’s imperative for us to “characterize” numbers, rather than imply that they are super precise.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It’s okay to round numbers (always up), avoid decimal places and to use words (like “one-third” or “half”) to avoid using numeric digits. These kinds of practices help avoid giving the reader the impression that the numbers you are citing are scientifically accurate.</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35</a:t>
            </a:fld>
            <a:endParaRPr lang="en-US" altLang="en-US"/>
          </a:p>
        </p:txBody>
      </p:sp>
    </p:spTree>
    <p:extLst>
      <p:ext uri="{BB962C8B-B14F-4D97-AF65-F5344CB8AC3E}">
        <p14:creationId xmlns:p14="http://schemas.microsoft.com/office/powerpoint/2010/main" val="1254379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most common error for journalists is to use too many decimal points – or too much precision. There are a couple problems with this:</a:t>
            </a:r>
          </a:p>
          <a:p>
            <a:r>
              <a:rPr lang="en-US" sz="1200" kern="1200" dirty="0" smtClean="0">
                <a:solidFill>
                  <a:schemeClr val="tx1"/>
                </a:solidFill>
                <a:effectLst/>
                <a:latin typeface="+mn-lt"/>
                <a:ea typeface="+mn-ea"/>
                <a:cs typeface="+mn-cs"/>
              </a:rPr>
              <a:t>Each decimal point is another number that the reader has to “trip” over as they are reading or listening to your story. Numbers slow your story down considerably – this is a scientific proven fact.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as we just discussed, precision usually isn’t necessary or might even be misleading.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Let’s start with a couple examples:</a:t>
            </a:r>
          </a:p>
          <a:p>
            <a:r>
              <a:rPr lang="en-US" sz="1200" kern="1200" dirty="0" smtClean="0">
                <a:solidFill>
                  <a:schemeClr val="tx1"/>
                </a:solidFill>
                <a:effectLst/>
                <a:latin typeface="+mn-lt"/>
                <a:ea typeface="+mn-ea"/>
                <a:cs typeface="+mn-cs"/>
              </a:rPr>
              <a:t>The first is from USA TODAY and talks about findings from a Brookings Institution report on the aging population. Note how they says 50.5% were age 35 or older. Does that .5 percent really matter? Isn’t that the same as saying “half”?</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it goes on to say 46.3% of people in cities are 35 or older and 51.3% of suburbanites – they are trying to compare cities versus suburbs. In this case, the decimal points don’t matter. It’s still 46% versus 51%. The reader isn’t going to care.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36</a:t>
            </a:fld>
            <a:endParaRPr lang="en-US" altLang="en-US"/>
          </a:p>
        </p:txBody>
      </p:sp>
    </p:spTree>
    <p:extLst>
      <p:ext uri="{BB962C8B-B14F-4D97-AF65-F5344CB8AC3E}">
        <p14:creationId xmlns:p14="http://schemas.microsoft.com/office/powerpoint/2010/main" val="19530437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next example is similar, showing bar graphs of age 35 and over, age 65 and over , median age and Hispanic origin. There are a couple problems here. The first is that they are inconsistent in when they use decimal points. The second goes back to the same problem in the previous example – does it really matter. Finally, is this really worth a graphic? The differences in the age 65 and over population are non-existent – they are both 14%.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bigger issue underlying both of these examples is the source of the information to start with. There are two aspects to this point:</a:t>
            </a:r>
          </a:p>
          <a:p>
            <a:r>
              <a:rPr lang="en-US" sz="1200" kern="1200" dirty="0" smtClean="0">
                <a:solidFill>
                  <a:schemeClr val="tx1"/>
                </a:solidFill>
                <a:effectLst/>
                <a:latin typeface="+mn-lt"/>
                <a:ea typeface="+mn-ea"/>
                <a:cs typeface="+mn-cs"/>
              </a:rPr>
              <a:t>If the source is a survey, it’s automatically flawed and therefore imprecise. </a:t>
            </a:r>
          </a:p>
          <a:p>
            <a:r>
              <a:rPr lang="en-US" sz="1200" kern="1200" dirty="0" smtClean="0">
                <a:solidFill>
                  <a:schemeClr val="tx1"/>
                </a:solidFill>
                <a:effectLst/>
                <a:latin typeface="+mn-lt"/>
                <a:ea typeface="+mn-ea"/>
                <a:cs typeface="+mn-cs"/>
              </a:rPr>
              <a:t>If the numerator and denominator used to calculate these percentages were whole numbers, it is also imprecise to start with. </a:t>
            </a:r>
          </a:p>
          <a:p>
            <a:r>
              <a:rPr lang="en-US" sz="1200" kern="1200" dirty="0" smtClean="0">
                <a:solidFill>
                  <a:schemeClr val="tx1"/>
                </a:solidFill>
                <a:effectLst/>
                <a:latin typeface="+mn-lt"/>
                <a:ea typeface="+mn-ea"/>
                <a:cs typeface="+mn-cs"/>
              </a:rPr>
              <a:t>In both those cases, using decimals implies a level of precision that is simply not there.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37</a:t>
            </a:fld>
            <a:endParaRPr lang="en-US" altLang="en-US"/>
          </a:p>
        </p:txBody>
      </p:sp>
    </p:spTree>
    <p:extLst>
      <p:ext uri="{BB962C8B-B14F-4D97-AF65-F5344CB8AC3E}">
        <p14:creationId xmlns:p14="http://schemas.microsoft.com/office/powerpoint/2010/main" val="2547614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lot of press releases and reports use decimal points to death. They want to prove that their work was rigorous and scientific. But do our readers really care? (okay, yes some of them do). But the vast majority do not.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Your job is to “characterize” the situation using numbers. In his book “Precision Journalism” Phil Meyer said </a:t>
            </a:r>
            <a:r>
              <a:rPr lang="en-US" sz="1200" u="sng" kern="1200" dirty="0" smtClean="0">
                <a:solidFill>
                  <a:schemeClr val="tx1"/>
                </a:solidFill>
                <a:effectLst/>
                <a:latin typeface="+mn-lt"/>
                <a:ea typeface="+mn-ea"/>
                <a:cs typeface="+mn-cs"/>
              </a:rPr>
              <a:t>“Decimal points are for meaning, not emphasis”. </a:t>
            </a:r>
            <a:r>
              <a:rPr lang="en-US" sz="1200" kern="1200" dirty="0" smtClean="0">
                <a:solidFill>
                  <a:schemeClr val="tx1"/>
                </a:solidFill>
                <a:effectLst/>
                <a:latin typeface="+mn-lt"/>
                <a:ea typeface="+mn-ea"/>
                <a:cs typeface="+mn-cs"/>
              </a:rPr>
              <a:t>So you need to use them ONLY when they impart true meaning.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38</a:t>
            </a:fld>
            <a:endParaRPr lang="en-US" altLang="en-US"/>
          </a:p>
        </p:txBody>
      </p:sp>
    </p:spTree>
    <p:extLst>
      <p:ext uri="{BB962C8B-B14F-4D97-AF65-F5344CB8AC3E}">
        <p14:creationId xmlns:p14="http://schemas.microsoft.com/office/powerpoint/2010/main" val="8791192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most common numeracy error among journalists is to use too many numbers. There are a couple reasons we should limit them ...the first is that numbers slow down a reader. Each digit that they have to read slows their pace. Try reading a sentence filled with numbers out loud and hear yourself slow down. the second is that most people</a:t>
            </a:r>
            <a:r>
              <a:rPr lang="en-US" sz="1200" kern="1200" baseline="0" dirty="0" smtClean="0">
                <a:solidFill>
                  <a:schemeClr val="tx1"/>
                </a:solidFill>
                <a:effectLst/>
                <a:latin typeface="+mn-lt"/>
                <a:ea typeface="+mn-ea"/>
                <a:cs typeface="+mn-cs"/>
              </a:rPr>
              <a:t> are not very good at being able to understand the meaning of numbers...so if we throw a whole bunch of numbers at them, especially all jammed together, it just becomes a sea of numbers and they don’t take away the key point.  So we need to focus on giving them the key number and leave it at that.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I’ve seen a couple different rules of thumb:</a:t>
            </a:r>
          </a:p>
          <a:p>
            <a:r>
              <a:rPr lang="en-US" sz="1200" kern="1200" dirty="0" smtClean="0">
                <a:solidFill>
                  <a:schemeClr val="tx1"/>
                </a:solidFill>
                <a:effectLst/>
                <a:latin typeface="+mn-lt"/>
                <a:ea typeface="+mn-ea"/>
                <a:cs typeface="+mn-cs"/>
              </a:rPr>
              <a:t>Keep the number of digits in a paragraph to no more than 8. </a:t>
            </a:r>
          </a:p>
          <a:p>
            <a:r>
              <a:rPr lang="en-US" sz="1200" kern="1200" dirty="0" smtClean="0">
                <a:solidFill>
                  <a:schemeClr val="tx1"/>
                </a:solidFill>
                <a:effectLst/>
                <a:latin typeface="+mn-lt"/>
                <a:ea typeface="+mn-ea"/>
                <a:cs typeface="+mn-cs"/>
              </a:rPr>
              <a:t>Use no more than 2 numbers in a paragraph.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 a big fan of really limiting the number of numbers in a story. I think of them more like quotes --- use only the best ones. Paraphrase when necessary.</a:t>
            </a:r>
          </a:p>
          <a:p>
            <a:r>
              <a:rPr lang="en-US" sz="1200" kern="1200" dirty="0" smtClean="0">
                <a:solidFill>
                  <a:schemeClr val="tx1"/>
                </a:solidFill>
                <a:effectLst/>
                <a:latin typeface="+mn-lt"/>
                <a:ea typeface="+mn-ea"/>
                <a:cs typeface="+mn-cs"/>
              </a:rPr>
              <a:t>When incorporating the results of my data analysis into a story, I also try to come up with a “star number.” What’s the one piece from my analysis that is most crucial to convey to my readers? What number really drives home our key point?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“Sprinkle in numbers” like you do quotes. Remember basic reporting is that you should only use quotes where the person is saying something so profound or unique that you can’t say it better in paraphrase  — or it’s something that legally you’ve got to put in quotes. Because of this rule, quotes should be few and far between in your story – how many sources do you know who sound “quotable” all the time?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treat numbers the same way. Few and far between.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39</a:t>
            </a:fld>
            <a:endParaRPr lang="en-US" altLang="en-US"/>
          </a:p>
        </p:txBody>
      </p:sp>
    </p:spTree>
    <p:extLst>
      <p:ext uri="{BB962C8B-B14F-4D97-AF65-F5344CB8AC3E}">
        <p14:creationId xmlns:p14="http://schemas.microsoft.com/office/powerpoint/2010/main" val="1606035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“eyes glazed over” version:</a:t>
            </a:r>
            <a:r>
              <a:rPr lang="en-US" sz="1200" i="1" kern="1200" dirty="0" smtClean="0">
                <a:solidFill>
                  <a:schemeClr val="tx1"/>
                </a:solidFill>
                <a:effectLst/>
                <a:latin typeface="+mn-lt"/>
                <a:ea typeface="+mn-ea"/>
                <a:cs typeface="+mn-cs"/>
              </a:rPr>
              <a:t> “The Office of Redundancy’s budget rose 48 percent in 2013, from $700.3 million to $1.03 million”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better way: </a:t>
            </a:r>
            <a:r>
              <a:rPr lang="en-US" sz="1200" i="1" kern="1200" dirty="0" smtClean="0">
                <a:solidFill>
                  <a:schemeClr val="tx1"/>
                </a:solidFill>
                <a:effectLst/>
                <a:latin typeface="+mn-lt"/>
                <a:ea typeface="+mn-ea"/>
                <a:cs typeface="+mn-cs"/>
              </a:rPr>
              <a:t>“Over the past year, the Office of Redundancy’s budget grew by nearly half, to $1 billion.”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40</a:t>
            </a:fld>
            <a:endParaRPr lang="en-US" altLang="en-US"/>
          </a:p>
        </p:txBody>
      </p:sp>
    </p:spTree>
    <p:extLst>
      <p:ext uri="{BB962C8B-B14F-4D97-AF65-F5344CB8AC3E}">
        <p14:creationId xmlns:p14="http://schemas.microsoft.com/office/powerpoint/2010/main" val="112751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often</a:t>
            </a:r>
            <a:r>
              <a:rPr lang="en-US" sz="1200" kern="1200" baseline="0" dirty="0" smtClean="0">
                <a:solidFill>
                  <a:schemeClr val="tx1"/>
                </a:solidFill>
                <a:effectLst/>
                <a:latin typeface="+mn-lt"/>
                <a:ea typeface="+mn-ea"/>
                <a:cs typeface="+mn-cs"/>
              </a:rPr>
              <a:t> than not, we’re dealing with rates --- this could be a percentage, a ratio, a per person or per capita.</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2 main reasons for using rates:</a:t>
            </a:r>
          </a:p>
          <a:p>
            <a:r>
              <a:rPr lang="en-US" sz="1200" kern="1200" dirty="0" smtClean="0">
                <a:solidFill>
                  <a:schemeClr val="tx1"/>
                </a:solidFill>
                <a:effectLst/>
                <a:latin typeface="+mn-lt"/>
                <a:ea typeface="+mn-ea"/>
                <a:cs typeface="+mn-cs"/>
              </a:rPr>
              <a:t>--To compare disparate groups</a:t>
            </a:r>
          </a:p>
          <a:p>
            <a:r>
              <a:rPr lang="en-US" sz="1200" kern="1200" dirty="0" smtClean="0">
                <a:solidFill>
                  <a:schemeClr val="tx1"/>
                </a:solidFill>
                <a:effectLst/>
                <a:latin typeface="+mn-lt"/>
                <a:ea typeface="+mn-ea"/>
                <a:cs typeface="+mn-cs"/>
              </a:rPr>
              <a:t>--To make very big or very small numbers comprehensible.</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a:t>
            </a:fld>
            <a:endParaRPr lang="en-US" altLang="en-US"/>
          </a:p>
        </p:txBody>
      </p:sp>
    </p:spTree>
    <p:extLst>
      <p:ext uri="{BB962C8B-B14F-4D97-AF65-F5344CB8AC3E}">
        <p14:creationId xmlns:p14="http://schemas.microsoft.com/office/powerpoint/2010/main" val="16538690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“eyes glazed over” version: </a:t>
            </a:r>
            <a:r>
              <a:rPr lang="en-US" sz="1200" i="1" kern="1200" dirty="0" smtClean="0">
                <a:solidFill>
                  <a:schemeClr val="tx1"/>
                </a:solidFill>
                <a:effectLst/>
                <a:latin typeface="+mn-lt"/>
                <a:ea typeface="+mn-ea"/>
                <a:cs typeface="+mn-cs"/>
              </a:rPr>
              <a:t>“Statewide, lending institutions rejected 18.8 percent of black applicants, 15.7 percent of Hispanic applicants and 11.4 percent of white applicants for conventional mortgage loans in 2004, the latest year for which complete data are available…..” </a:t>
            </a:r>
            <a:r>
              <a:rPr lang="en-US" sz="1200" kern="1200" dirty="0" smtClean="0">
                <a:solidFill>
                  <a:schemeClr val="tx1"/>
                </a:solidFill>
                <a:effectLst/>
                <a:latin typeface="+mn-lt"/>
                <a:ea typeface="+mn-ea"/>
                <a:cs typeface="+mn-cs"/>
              </a:rPr>
              <a:t>(source: South Florida Sun-Sentinel)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Notice there are 12 digits in this sentence, also they are just rattling off numbers. What are they really trying to convey to readers? The main point is that Black, and to a lesser extent, Hispanic, applicants are far more likely to be rejected than whites. So why not come up with a sentence that basically says that?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41</a:t>
            </a:fld>
            <a:endParaRPr lang="en-US" altLang="en-US"/>
          </a:p>
        </p:txBody>
      </p:sp>
    </p:spTree>
    <p:extLst>
      <p:ext uri="{BB962C8B-B14F-4D97-AF65-F5344CB8AC3E}">
        <p14:creationId xmlns:p14="http://schemas.microsoft.com/office/powerpoint/2010/main" val="2655683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 are they trying to say here?</a:t>
            </a:r>
          </a:p>
          <a:p>
            <a:r>
              <a:rPr lang="en-US" sz="1200" kern="1200" dirty="0" smtClean="0">
                <a:solidFill>
                  <a:schemeClr val="tx1"/>
                </a:solidFill>
                <a:effectLst/>
                <a:latin typeface="+mn-lt"/>
                <a:ea typeface="+mn-ea"/>
                <a:cs typeface="+mn-cs"/>
              </a:rPr>
              <a:t>Clearly they felt it necessary to explain that there are significantly more wells now than in the past – but does that need to be in the nut graph? Remember this is toward the top of the story, you’re still trying to lure the readers into the story and get them hooked. You need to keep it simple and make them want to know more.</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42</a:t>
            </a:fld>
            <a:endParaRPr lang="en-US" altLang="en-US"/>
          </a:p>
        </p:txBody>
      </p:sp>
    </p:spTree>
    <p:extLst>
      <p:ext uri="{BB962C8B-B14F-4D97-AF65-F5344CB8AC3E}">
        <p14:creationId xmlns:p14="http://schemas.microsoft.com/office/powerpoint/2010/main" val="14715695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They did that in the next graph, but I think they could’ve eliminated a lot and just used this:</a:t>
            </a:r>
          </a:p>
          <a:p>
            <a:r>
              <a:rPr lang="en-US" sz="1200" i="1" kern="1200" dirty="0" smtClean="0">
                <a:solidFill>
                  <a:schemeClr val="tx1"/>
                </a:solidFill>
                <a:effectLst/>
                <a:latin typeface="+mn-lt"/>
                <a:ea typeface="+mn-ea"/>
                <a:cs typeface="+mn-cs"/>
              </a:rPr>
              <a:t>“The average loss of 55 feet of water depth reflects a significant depletion of the most precious resource in the California desert.”</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Use graphics to help provide the details of trends that you’re writing about and then just use words in the story to say how that trend has changed over time.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43</a:t>
            </a:fld>
            <a:endParaRPr lang="en-US" altLang="en-US"/>
          </a:p>
        </p:txBody>
      </p:sp>
    </p:spTree>
    <p:extLst>
      <p:ext uri="{BB962C8B-B14F-4D97-AF65-F5344CB8AC3E}">
        <p14:creationId xmlns:p14="http://schemas.microsoft.com/office/powerpoint/2010/main" val="38137022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There are lots and lots of numbers crammed into these first few </a:t>
            </a:r>
            <a:r>
              <a:rPr lang="en-US" sz="1200" kern="1200" dirty="0" err="1" smtClean="0">
                <a:solidFill>
                  <a:schemeClr val="tx1"/>
                </a:solidFill>
                <a:effectLst/>
                <a:latin typeface="+mn-lt"/>
                <a:ea typeface="+mn-ea"/>
                <a:cs typeface="+mn-cs"/>
              </a:rPr>
              <a:t>grafs</a:t>
            </a:r>
            <a:r>
              <a:rPr lang="en-US" sz="1200" kern="1200" dirty="0" smtClean="0">
                <a:solidFill>
                  <a:schemeClr val="tx1"/>
                </a:solidFill>
                <a:effectLst/>
                <a:latin typeface="+mn-lt"/>
                <a:ea typeface="+mn-ea"/>
                <a:cs typeface="+mn-cs"/>
              </a:rPr>
              <a:t> of the story but it’s not as difficult to read as the previous examples. I wouldn’t necessarily recommend putting this many numbers in so few </a:t>
            </a:r>
            <a:r>
              <a:rPr lang="en-US" sz="1200" kern="1200" dirty="0" err="1" smtClean="0">
                <a:solidFill>
                  <a:schemeClr val="tx1"/>
                </a:solidFill>
                <a:effectLst/>
                <a:latin typeface="+mn-lt"/>
                <a:ea typeface="+mn-ea"/>
                <a:cs typeface="+mn-cs"/>
              </a:rPr>
              <a:t>grafs</a:t>
            </a:r>
            <a:r>
              <a:rPr lang="en-US" sz="1200" kern="1200" dirty="0" smtClean="0">
                <a:solidFill>
                  <a:schemeClr val="tx1"/>
                </a:solidFill>
                <a:effectLst/>
                <a:latin typeface="+mn-lt"/>
                <a:ea typeface="+mn-ea"/>
                <a:cs typeface="+mn-cs"/>
              </a:rPr>
              <a:t>, but this is an example of a particular style or voice that they were trying to achieve and the author does a really good job of mixing it up so that she isn’t always using actual numeric digits.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44</a:t>
            </a:fld>
            <a:endParaRPr lang="en-US" altLang="en-US"/>
          </a:p>
        </p:txBody>
      </p:sp>
    </p:spTree>
    <p:extLst>
      <p:ext uri="{BB962C8B-B14F-4D97-AF65-F5344CB8AC3E}">
        <p14:creationId xmlns:p14="http://schemas.microsoft.com/office/powerpoint/2010/main" val="773535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Sarah Cohen</a:t>
            </a:r>
            <a:r>
              <a:rPr lang="en-US" baseline="0" dirty="0" smtClean="0"/>
              <a:t> reminds us that, over and above everything we’ve talked about here, you also need to make sure your “crap detector” is working. If your numbers don’t stand up to common sense, or if what you know contradicts it, it might actually be wrong.</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45</a:t>
            </a:fld>
            <a:endParaRPr lang="en-US" altLang="en-US"/>
          </a:p>
        </p:txBody>
      </p:sp>
    </p:spTree>
    <p:extLst>
      <p:ext uri="{BB962C8B-B14F-4D97-AF65-F5344CB8AC3E}">
        <p14:creationId xmlns:p14="http://schemas.microsoft.com/office/powerpoint/2010/main" val="175579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need to keep in mind that it’s quite likely we’re going</a:t>
            </a:r>
            <a:r>
              <a:rPr lang="en-US" baseline="0" dirty="0" smtClean="0"/>
              <a:t> to encounter numbers that are skewed in some form or fashion and that we need to take something more into account. For example, we often compare murder rates from place to place – but one of the things we fail to take into account is that a place that has readily available trauma care in an emergency room is more likely to have a lower murder rate (but probably a higher attempted murder rate) than an area that doesn’t have a trauma center. </a:t>
            </a:r>
          </a:p>
          <a:p>
            <a:endParaRPr lang="en-US" baseline="0" dirty="0" smtClean="0"/>
          </a:p>
          <a:p>
            <a:r>
              <a:rPr lang="en-US" baseline="0" dirty="0" smtClean="0"/>
              <a:t>Let’s look at a few examples....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46</a:t>
            </a:fld>
            <a:endParaRPr lang="en-US" altLang="en-US"/>
          </a:p>
        </p:txBody>
      </p:sp>
    </p:spTree>
    <p:extLst>
      <p:ext uri="{BB962C8B-B14F-4D97-AF65-F5344CB8AC3E}">
        <p14:creationId xmlns:p14="http://schemas.microsoft.com/office/powerpoint/2010/main" val="4044059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sure you’ve heard a lot about this one the past year. Nearly every news organization – including ours – has been trying to quantify the number of civilians killed by police officers.</a:t>
            </a:r>
            <a:r>
              <a:rPr lang="en-US" baseline="0" dirty="0" smtClean="0"/>
              <a:t> The problem is that the only numbers we have to measure this are widely acknowledged to be incomplete for various reasons.  I’m really glad that news organizations have been writing about this problem so that hopefully it will get corrected in the coming years. But in the meantime, we can use the existing data as long as we very clearly specify that this is a conservative count, at best.</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47</a:t>
            </a:fld>
            <a:endParaRPr lang="en-US" altLang="en-US"/>
          </a:p>
        </p:txBody>
      </p:sp>
    </p:spTree>
    <p:extLst>
      <p:ext uri="{BB962C8B-B14F-4D97-AF65-F5344CB8AC3E}">
        <p14:creationId xmlns:p14="http://schemas.microsoft.com/office/powerpoint/2010/main" val="29089082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year</a:t>
            </a:r>
            <a:r>
              <a:rPr lang="en-US" baseline="0" dirty="0" smtClean="0"/>
              <a:t> when I was with Digital First Media, we wanted to see if we could compile data from every state on the number of people who had died from heroin overdoses. We quickly discovered that measuring those deaths is next to impossible due to several flaws in the data collection. The only comprehensive data source nationally are death certificate records that eventually end up with the CDC. However, we learned of a couple problems – the first being that some states have coroners and others have medical examiners and others have a mix of the two. Medical examiners are far more likely to do the expensive and time-consuming tests to confirm a heroin overdose, while many of the coroners simply call it a drug overdose. Also, heroin has some unique properties making it hard for those expensive and time-consuming tests to be accurate. the heroin metabolizes very quickly in the body and if the tests aren’t done in a very timely manner – like within hours – the test might be negative or inconclusive. Experts told us that many medical examiners won’t code it as a “heroin” death unless they have 100% positive test results. So as a result of all this – the total deaths that are routinely reported in the media are short to start with. Secondly, the national numbers show an increase over time, but we don’t know how much of that is due to </a:t>
            </a:r>
            <a:r>
              <a:rPr lang="en-US" baseline="0" dirty="0" err="1" smtClean="0"/>
              <a:t>coronoers</a:t>
            </a:r>
            <a:r>
              <a:rPr lang="en-US" baseline="0" dirty="0" smtClean="0"/>
              <a:t> and medical examiners becoming more conscious of this as a problem – and possibly running more tests. And finally, we truly can’t say which part of the country has more deaths than the other due to the inconsistency in how deaths are investigated.</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48</a:t>
            </a:fld>
            <a:endParaRPr lang="en-US" altLang="en-US"/>
          </a:p>
        </p:txBody>
      </p:sp>
    </p:spTree>
    <p:extLst>
      <p:ext uri="{BB962C8B-B14F-4D97-AF65-F5344CB8AC3E}">
        <p14:creationId xmlns:p14="http://schemas.microsoft.com/office/powerpoint/2010/main" val="17308015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smtClean="0"/>
              <a:t>Should you compare Washington, D.C. with other states? Some argue that D.C. has demographics that are more like a central city, than a state.</a:t>
            </a:r>
            <a:br>
              <a:rPr lang="en-US" altLang="en-US" dirty="0" smtClean="0"/>
            </a:br>
            <a:r>
              <a:rPr lang="en-US" altLang="en-US" dirty="0" smtClean="0"/>
              <a:t>Carry that same idea to nearly every other comparison you want to make – is it fair to compare death rates at a hospital in an urban setting to one in a rural setting? (more gun violence in the city); Is it fair to compare the Minneapolis metro area with the New York metro area?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Whether you’re doing your own data analysis or you’re relying on results from somebody</a:t>
            </a:r>
            <a:r>
              <a:rPr lang="en-US" baseline="0" dirty="0" smtClean="0"/>
              <a:t> else’s analysis, it’s really important to know what the underlying data included – and didn’t include. for example, the St. Paul police department puts out data files on its web site with crime incidents. However, you have to read the fine print to see that it’s only certain TYPES of crime. So we can’t use it to say anything about “all crimes” – only “major crimes.” </a:t>
            </a:r>
          </a:p>
          <a:p>
            <a:endParaRPr lang="en-US" baseline="0" dirty="0" smtClean="0"/>
          </a:p>
          <a:p>
            <a:r>
              <a:rPr lang="en-US" baseline="0" dirty="0" smtClean="0"/>
              <a:t>Also make sure you understand your data really well. Mila Koumpilova and I got data from the St Paul school district – essentially their checkbook register, showing all the payments they had made. As we analyzed the data we were puzzled by a bunch of records that appeared to be duplicates. And then we also had a spending total for a certain school that seemed unusually high. We contacted the district about it and they brushed it off, saying it was fine. After we published, we found out that the district had given us voided check entries, but had failed to flag them – so we didn’t even know they were there!</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50</a:t>
            </a:fld>
            <a:endParaRPr lang="en-US" altLang="en-US"/>
          </a:p>
        </p:txBody>
      </p:sp>
    </p:spTree>
    <p:extLst>
      <p:ext uri="{BB962C8B-B14F-4D97-AF65-F5344CB8AC3E}">
        <p14:creationId xmlns:p14="http://schemas.microsoft.com/office/powerpoint/2010/main" val="4143317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Examples where rates are necessary:</a:t>
            </a:r>
          </a:p>
          <a:p>
            <a:r>
              <a:rPr lang="en-US" sz="1200" kern="1200" dirty="0" smtClean="0">
                <a:solidFill>
                  <a:schemeClr val="tx1"/>
                </a:solidFill>
                <a:effectLst/>
                <a:latin typeface="+mn-lt"/>
                <a:ea typeface="+mn-ea"/>
                <a:cs typeface="+mn-cs"/>
              </a:rPr>
              <a:t>--Crimes in cities with different populations (more people=more opportunity for crime)</a:t>
            </a:r>
          </a:p>
          <a:p>
            <a:r>
              <a:rPr lang="en-US" sz="1200" kern="1200" dirty="0" smtClean="0">
                <a:solidFill>
                  <a:schemeClr val="tx1"/>
                </a:solidFill>
                <a:effectLst/>
                <a:latin typeface="+mn-lt"/>
                <a:ea typeface="+mn-ea"/>
                <a:cs typeface="+mn-cs"/>
              </a:rPr>
              <a:t>--Deaths from various diseases (some diseases are more common in older people)</a:t>
            </a:r>
          </a:p>
          <a:p>
            <a:r>
              <a:rPr lang="en-US" sz="1200" kern="1200" dirty="0" smtClean="0">
                <a:solidFill>
                  <a:schemeClr val="tx1"/>
                </a:solidFill>
                <a:effectLst/>
                <a:latin typeface="+mn-lt"/>
                <a:ea typeface="+mn-ea"/>
                <a:cs typeface="+mn-cs"/>
              </a:rPr>
              <a:t>--Comparing deaths at different hospitals (some have more trauma patients)</a:t>
            </a:r>
          </a:p>
          <a:p>
            <a:r>
              <a:rPr lang="en-US" sz="1200" kern="1200" dirty="0" smtClean="0">
                <a:solidFill>
                  <a:schemeClr val="tx1"/>
                </a:solidFill>
                <a:effectLst/>
                <a:latin typeface="+mn-lt"/>
                <a:ea typeface="+mn-ea"/>
                <a:cs typeface="+mn-cs"/>
              </a:rPr>
              <a:t>--Number of births in different places (some cities have more younger people, others more older people)</a:t>
            </a:r>
          </a:p>
          <a:p>
            <a:r>
              <a:rPr lang="en-US" dirty="0" smtClean="0"/>
              <a:t>--Time-series</a:t>
            </a:r>
            <a:r>
              <a:rPr lang="en-US" baseline="0" dirty="0" smtClean="0"/>
              <a:t> change involving people (because population changes over time)</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6</a:t>
            </a:fld>
            <a:endParaRPr lang="en-US" altLang="en-US"/>
          </a:p>
        </p:txBody>
      </p:sp>
    </p:spTree>
    <p:extLst>
      <p:ext uri="{BB962C8B-B14F-4D97-AF65-F5344CB8AC3E}">
        <p14:creationId xmlns:p14="http://schemas.microsoft.com/office/powerpoint/2010/main" val="31455198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51</a:t>
            </a:fld>
            <a:endParaRPr lang="en-US" altLang="en-US"/>
          </a:p>
        </p:txBody>
      </p:sp>
    </p:spTree>
    <p:extLst>
      <p:ext uri="{BB962C8B-B14F-4D97-AF65-F5344CB8AC3E}">
        <p14:creationId xmlns:p14="http://schemas.microsoft.com/office/powerpoint/2010/main" val="37109374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reporter at the Pioneer Press published this paragraph</a:t>
            </a:r>
            <a:r>
              <a:rPr lang="en-US" baseline="0" dirty="0" smtClean="0"/>
              <a:t> in a front-page story – having pulled the numbers straight from a state patrol press release. He didn’t find out they were wrong until the next day when a reader called and pointed out the problem with the math. </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52</a:t>
            </a:fld>
            <a:endParaRPr lang="en-US" altLang="en-US"/>
          </a:p>
        </p:txBody>
      </p:sp>
    </p:spTree>
    <p:extLst>
      <p:ext uri="{BB962C8B-B14F-4D97-AF65-F5344CB8AC3E}">
        <p14:creationId xmlns:p14="http://schemas.microsoft.com/office/powerpoint/2010/main" val="13803325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If he had done the math,</a:t>
            </a:r>
            <a:r>
              <a:rPr lang="en-US" sz="1200" kern="1200" baseline="0" dirty="0" smtClean="0">
                <a:solidFill>
                  <a:schemeClr val="tx1"/>
                </a:solidFill>
                <a:effectLst/>
                <a:latin typeface="+mn-lt"/>
                <a:ea typeface="+mn-ea"/>
                <a:cs typeface="+mn-cs"/>
              </a:rPr>
              <a:t> he could’ve avoided a correction. </a:t>
            </a:r>
            <a:r>
              <a:rPr lang="en-US" sz="1200" kern="1200" dirty="0" smtClean="0">
                <a:solidFill>
                  <a:schemeClr val="tx1"/>
                </a:solidFill>
                <a:effectLst/>
                <a:latin typeface="+mn-lt"/>
                <a:ea typeface="+mn-ea"/>
                <a:cs typeface="+mn-cs"/>
              </a:rPr>
              <a:t>If he had taken $2.5 million divided by 1,400 hours, he would have seen that this would result in those state troopers being paid $1,785 per hour. Clearly something is wrong with those numbers.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53</a:t>
            </a:fld>
            <a:endParaRPr lang="en-US" altLang="en-US"/>
          </a:p>
        </p:txBody>
      </p:sp>
    </p:spTree>
    <p:extLst>
      <p:ext uri="{BB962C8B-B14F-4D97-AF65-F5344CB8AC3E}">
        <p14:creationId xmlns:p14="http://schemas.microsoft.com/office/powerpoint/2010/main" val="32706948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The second example is highlighted in the first chapter of a great book called “Damned Lies and Statistics”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news organization published this sentence:</a:t>
            </a:r>
          </a:p>
          <a:p>
            <a:r>
              <a:rPr lang="en-US" sz="1200"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“Every year since 1950, the number of American children gunned down has doubled”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we try to do the math on this, here’s what would happen: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Start with 1 child killed in 1950 and you “double” the number each year….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1951: 2 children</a:t>
            </a:r>
          </a:p>
          <a:p>
            <a:r>
              <a:rPr lang="en-US" sz="1200" kern="1200" dirty="0" smtClean="0">
                <a:solidFill>
                  <a:schemeClr val="tx1"/>
                </a:solidFill>
                <a:effectLst/>
                <a:latin typeface="+mn-lt"/>
                <a:ea typeface="+mn-ea"/>
                <a:cs typeface="+mn-cs"/>
              </a:rPr>
              <a:t>1952: 4 children</a:t>
            </a:r>
          </a:p>
          <a:p>
            <a:r>
              <a:rPr lang="en-US" sz="1200" kern="1200" dirty="0" smtClean="0">
                <a:solidFill>
                  <a:schemeClr val="tx1"/>
                </a:solidFill>
                <a:effectLst/>
                <a:latin typeface="+mn-lt"/>
                <a:ea typeface="+mn-ea"/>
                <a:cs typeface="+mn-cs"/>
              </a:rPr>
              <a:t>1965: 32,768 (total of 9,960 homicides that year)</a:t>
            </a:r>
          </a:p>
          <a:p>
            <a:r>
              <a:rPr lang="en-US" sz="1200" kern="1200" dirty="0" smtClean="0">
                <a:solidFill>
                  <a:schemeClr val="tx1"/>
                </a:solidFill>
                <a:effectLst/>
                <a:latin typeface="+mn-lt"/>
                <a:ea typeface="+mn-ea"/>
                <a:cs typeface="+mn-cs"/>
              </a:rPr>
              <a:t>1970: 1 million</a:t>
            </a:r>
          </a:p>
          <a:p>
            <a:r>
              <a:rPr lang="en-US" sz="1200" kern="1200" dirty="0" smtClean="0">
                <a:solidFill>
                  <a:schemeClr val="tx1"/>
                </a:solidFill>
                <a:effectLst/>
                <a:latin typeface="+mn-lt"/>
                <a:ea typeface="+mn-ea"/>
                <a:cs typeface="+mn-cs"/>
              </a:rPr>
              <a:t>1980: 1 billion (4x the total US population)</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54</a:t>
            </a:fld>
            <a:endParaRPr lang="en-US" altLang="en-US"/>
          </a:p>
        </p:txBody>
      </p:sp>
    </p:spTree>
    <p:extLst>
      <p:ext uri="{BB962C8B-B14F-4D97-AF65-F5344CB8AC3E}">
        <p14:creationId xmlns:p14="http://schemas.microsoft.com/office/powerpoint/2010/main" val="7622877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Turns out the reporter had messed with the wording of the original statistic. </a:t>
            </a:r>
          </a:p>
          <a:p>
            <a:r>
              <a:rPr lang="en-US" sz="1200" kern="1200" dirty="0" smtClean="0">
                <a:solidFill>
                  <a:schemeClr val="tx1"/>
                </a:solidFill>
                <a:effectLst/>
                <a:latin typeface="+mn-lt"/>
                <a:ea typeface="+mn-ea"/>
                <a:cs typeface="+mn-cs"/>
              </a:rPr>
              <a:t>It should have read: </a:t>
            </a:r>
            <a:r>
              <a:rPr lang="en-US" sz="1200" i="1" kern="1200" dirty="0" smtClean="0">
                <a:solidFill>
                  <a:schemeClr val="tx1"/>
                </a:solidFill>
                <a:effectLst/>
                <a:latin typeface="+mn-lt"/>
                <a:ea typeface="+mn-ea"/>
                <a:cs typeface="+mn-cs"/>
              </a:rPr>
              <a:t>“The number of children </a:t>
            </a:r>
            <a:r>
              <a:rPr lang="en-US" sz="1200" i="1" u="sng" kern="1200" dirty="0" smtClean="0">
                <a:solidFill>
                  <a:schemeClr val="tx1"/>
                </a:solidFill>
                <a:effectLst/>
                <a:latin typeface="+mn-lt"/>
                <a:ea typeface="+mn-ea"/>
                <a:cs typeface="+mn-cs"/>
              </a:rPr>
              <a:t>killed each year</a:t>
            </a:r>
            <a:r>
              <a:rPr lang="en-US" sz="1200" i="1" kern="1200" dirty="0" smtClean="0">
                <a:solidFill>
                  <a:schemeClr val="tx1"/>
                </a:solidFill>
                <a:effectLst/>
                <a:latin typeface="+mn-lt"/>
                <a:ea typeface="+mn-ea"/>
                <a:cs typeface="+mn-cs"/>
              </a:rPr>
              <a:t> by guns has doubled since 1950”</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other words, it has doubled between 1950 and current – not doubling every year.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55</a:t>
            </a:fld>
            <a:endParaRPr lang="en-US" altLang="en-US"/>
          </a:p>
        </p:txBody>
      </p:sp>
    </p:spTree>
    <p:extLst>
      <p:ext uri="{BB962C8B-B14F-4D97-AF65-F5344CB8AC3E}">
        <p14:creationId xmlns:p14="http://schemas.microsoft.com/office/powerpoint/2010/main" val="12377174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regularly write about academic studies or polling results or anything where someone else is doing the data analysis, it’s worth taking some time and learning</a:t>
            </a:r>
            <a:r>
              <a:rPr lang="en-US" baseline="0" dirty="0" smtClean="0"/>
              <a:t> how to interpret these and good questions you should be asking. There are quite a few primer’s out there on the Web, and I’ve linked to a few – including this one – in my handout.</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56</a:t>
            </a:fld>
            <a:endParaRPr lang="en-US" altLang="en-US"/>
          </a:p>
        </p:txBody>
      </p:sp>
    </p:spTree>
    <p:extLst>
      <p:ext uri="{BB962C8B-B14F-4D97-AF65-F5344CB8AC3E}">
        <p14:creationId xmlns:p14="http://schemas.microsoft.com/office/powerpoint/2010/main" val="31660605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57</a:t>
            </a:fld>
            <a:endParaRPr lang="en-US" altLang="en-US"/>
          </a:p>
        </p:txBody>
      </p:sp>
    </p:spTree>
    <p:extLst>
      <p:ext uri="{BB962C8B-B14F-4D97-AF65-F5344CB8AC3E}">
        <p14:creationId xmlns:p14="http://schemas.microsoft.com/office/powerpoint/2010/main" val="2367481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This is a chart showing the</a:t>
            </a:r>
            <a:r>
              <a:rPr lang="en-US" baseline="0" dirty="0" smtClean="0"/>
              <a:t> number of sexually transmitted diseases in Minnesota between 1994 and 2014.  It’s a really dramatic chart – however, it doesn’t take into account the fact that our population has increased during that time, which would explain some of that growth.</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7</a:t>
            </a:fld>
            <a:endParaRPr lang="en-US" altLang="en-US"/>
          </a:p>
        </p:txBody>
      </p:sp>
    </p:spTree>
    <p:extLst>
      <p:ext uri="{BB962C8B-B14F-4D97-AF65-F5344CB8AC3E}">
        <p14:creationId xmlns:p14="http://schemas.microsoft.com/office/powerpoint/2010/main" val="1662389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need to eliminate that population growth as a factor --- so that we’re only showing the growth that CAN’T be explained by population change. We still have a very dramatic increase in chlamydia cases – but this is a</a:t>
            </a:r>
            <a:r>
              <a:rPr lang="en-US" baseline="0" dirty="0" smtClean="0"/>
              <a:t> much more accurate picture of the story we’re trying to tell about this dramatic rise in STD cases</a:t>
            </a:r>
            <a:r>
              <a:rPr lang="en-US" dirty="0" smtClean="0"/>
              <a:t>.</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8</a:t>
            </a:fld>
            <a:endParaRPr lang="en-US" altLang="en-US"/>
          </a:p>
        </p:txBody>
      </p:sp>
    </p:spTree>
    <p:extLst>
      <p:ext uri="{BB962C8B-B14F-4D97-AF65-F5344CB8AC3E}">
        <p14:creationId xmlns:p14="http://schemas.microsoft.com/office/powerpoint/2010/main" val="2273048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Sometimes raw numbers are okay.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Murder is a good example. When talking about the total number of people killed in a given year, it would be okay to give the raw number because most people would agree that even 1 person killed is too many. But when comparing one city to another, a rate would be more appropriate because one city might have more people (more opportunities for deaths) than another. </a:t>
            </a:r>
          </a:p>
          <a:p>
            <a:endParaRPr lang="en-US" dirty="0" smtClean="0"/>
          </a:p>
          <a:p>
            <a:endParaRPr lang="en-US" dirty="0" smtClean="0"/>
          </a:p>
          <a:p>
            <a:r>
              <a:rPr lang="en-US" dirty="0" smtClean="0"/>
              <a:t>This story from MPR about flu</a:t>
            </a:r>
            <a:r>
              <a:rPr lang="en-US" baseline="0" dirty="0" smtClean="0"/>
              <a:t> deaths is a good example of a situation where reporting the raw number is probably the preferred method. First of all, even a single death is newsworthy and unfortunate. It’s also simply saying the number of children who died. It’s not trying to say that the flu DISPROPORTINATEY affected children. </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9</a:t>
            </a:fld>
            <a:endParaRPr lang="en-US" altLang="en-US"/>
          </a:p>
        </p:txBody>
      </p:sp>
    </p:spTree>
    <p:extLst>
      <p:ext uri="{BB962C8B-B14F-4D97-AF65-F5344CB8AC3E}">
        <p14:creationId xmlns:p14="http://schemas.microsoft.com/office/powerpoint/2010/main" val="2627602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 in the story, however, they start talking about</a:t>
            </a:r>
            <a:r>
              <a:rPr lang="en-US" baseline="0" dirty="0" smtClean="0"/>
              <a:t> senior citizens. And they do mention that seniors accounted for “more than half” of all hospitalizations. </a:t>
            </a:r>
          </a:p>
          <a:p>
            <a:endParaRPr lang="en-US" baseline="0" dirty="0" smtClean="0"/>
          </a:p>
          <a:p>
            <a:r>
              <a:rPr lang="en-US" baseline="0" dirty="0" smtClean="0"/>
              <a:t>It would not be fair to say that there were 100 hospitalizations of seniors and 20 of children and use that to show disparity ---  because those age groups contain differing numbers of people who could potentially be affected. You would want to calculate 100 divided by the total number of seniors and 20 divided by the number of children and then compare those two percentages.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10</a:t>
            </a:fld>
            <a:endParaRPr lang="en-US" altLang="en-US"/>
          </a:p>
        </p:txBody>
      </p:sp>
    </p:spTree>
    <p:extLst>
      <p:ext uri="{BB962C8B-B14F-4D97-AF65-F5344CB8AC3E}">
        <p14:creationId xmlns:p14="http://schemas.microsoft.com/office/powerpoint/2010/main" val="1841132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D368922-7A00-4043-BECC-71FF3AD0B04C}" type="slidenum">
              <a:rPr lang="en-US" altLang="en-US" smtClean="0"/>
              <a:pPr/>
              <a:t>‹#›</a:t>
            </a:fld>
            <a:endParaRPr lang="en-US" alt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D7F923E-CF38-4B49-AEC7-9B14DB92BF0E}"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EDFECF-757F-467B-AB19-E6CFFD72C5DB}"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3094C45-3CCF-4856-87A9-319FE8A8B187}"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17C18A3-F1A2-4D91-9CF4-7F1CAE157D87}" type="slidenum">
              <a:rPr lang="en-US" altLang="en-US" smtClean="0"/>
              <a:pPr/>
              <a:t>‹#›</a:t>
            </a:fld>
            <a:endParaRPr lang="en-US" alt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BBDECE9-D098-4FDF-BD46-E9F52604CCDE}"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75608C62-D7CF-4B24-A4F4-F98AE3489BE3}" type="slidenum">
              <a:rPr lang="en-US" altLang="en-US" smtClean="0"/>
              <a:pPr/>
              <a:t>‹#›</a:t>
            </a:fld>
            <a:endParaRPr lang="en-US" alt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961F3E6C-1A73-4CA8-94E5-36AF19901418}"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4C82A662-DF9B-47C7-BEB0-06D2C74F05B4}"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A8EFCF8-9B29-46D0-918D-82443B7923D2}" type="slidenum">
              <a:rPr lang="en-US" altLang="en-US" smtClean="0"/>
              <a:pPr/>
              <a:t>‹#›</a:t>
            </a:fld>
            <a:endParaRPr lang="en-US" alt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0546DAB-4964-493F-97D2-196667AB196C}"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defRPr/>
            </a:pPr>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defRPr/>
            </a:pPr>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89F1CD93-709C-4F63-95B3-167ED297D569}" type="slidenum">
              <a:rPr lang="en-US" altLang="en-US" smtClean="0"/>
              <a:pPr/>
              <a:t>‹#›</a:t>
            </a:fld>
            <a:endParaRPr lang="en-US" alt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fivethirtyeight.com/features/how-many-americans-the-police-kill-each-year/"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hyperlink" Target="http://www.nhregister.com/general-news/20140512/scope-of-nationwide-heroin-epidemic-unknown-drug-related-death-overdose-data-lacking"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hyperlink" Target="http://www.nytimes.com/2013/11/17/fashion/Washington-DC-has-thriving-gay-lesbian-and-transgender-population.html?pagewanted=1&amp;adxnnlx=1384801286-YJvev6Smy8CgK%20GQd4yjEA&amp;_r=0" TargetMode="External"/><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journalistsresource.org/tip-sheets/research/interpreting-academic-studies-primer-media"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hyperlink" Target="http://store.ire.org/collections/frontpage/products/numbers-in-the-newsroom-using-math-and-statistics-in-news-second-edition-e-version"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pPr eaLnBrk="1" hangingPunct="1">
              <a:defRPr/>
            </a:pPr>
            <a:r>
              <a:rPr lang="en-US" sz="7200" dirty="0" smtClean="0"/>
              <a:t>Using numbers without fear</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981200"/>
            <a:ext cx="8917383" cy="933500"/>
          </a:xfrm>
        </p:spPr>
      </p:pic>
      <p:sp>
        <p:nvSpPr>
          <p:cNvPr id="5" name="TextBox 4"/>
          <p:cNvSpPr txBox="1"/>
          <p:nvPr/>
        </p:nvSpPr>
        <p:spPr>
          <a:xfrm>
            <a:off x="762000" y="978932"/>
            <a:ext cx="6248400" cy="523220"/>
          </a:xfrm>
          <a:prstGeom prst="rect">
            <a:avLst/>
          </a:prstGeom>
          <a:noFill/>
        </p:spPr>
        <p:txBody>
          <a:bodyPr wrap="square" rtlCol="0">
            <a:spAutoFit/>
          </a:bodyPr>
          <a:lstStyle/>
          <a:p>
            <a:r>
              <a:rPr lang="en-US" sz="2800" dirty="0" smtClean="0"/>
              <a:t>Percentage or raw numbers?</a:t>
            </a:r>
            <a:endParaRPr lang="en-US" sz="2800" dirty="0"/>
          </a:p>
        </p:txBody>
      </p:sp>
    </p:spTree>
    <p:extLst>
      <p:ext uri="{BB962C8B-B14F-4D97-AF65-F5344CB8AC3E}">
        <p14:creationId xmlns:p14="http://schemas.microsoft.com/office/powerpoint/2010/main" val="3825866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defRPr/>
            </a:pPr>
            <a:r>
              <a:rPr lang="en-US" dirty="0" smtClean="0"/>
              <a:t>Comparing different groups</a:t>
            </a:r>
          </a:p>
        </p:txBody>
      </p:sp>
      <p:pic>
        <p:nvPicPr>
          <p:cNvPr id="11267"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5029200" y="609600"/>
            <a:ext cx="2548048" cy="3890732"/>
          </a:xfr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1000" y="685800"/>
            <a:ext cx="4572000" cy="2677656"/>
          </a:xfrm>
          <a:prstGeom prst="rect">
            <a:avLst/>
          </a:prstGeom>
        </p:spPr>
        <p:txBody>
          <a:bodyPr>
            <a:spAutoFit/>
          </a:bodyPr>
          <a:lstStyle/>
          <a:p>
            <a:pPr eaLnBrk="1" hangingPunct="1">
              <a:defRPr/>
            </a:pPr>
            <a:r>
              <a:rPr lang="en-US" sz="2400" dirty="0"/>
              <a:t>Sports participation: </a:t>
            </a:r>
            <a:endParaRPr lang="en-US" sz="2400" dirty="0" smtClean="0"/>
          </a:p>
          <a:p>
            <a:pPr eaLnBrk="1" hangingPunct="1">
              <a:defRPr/>
            </a:pPr>
            <a:endParaRPr lang="en-US" sz="2400" dirty="0"/>
          </a:p>
          <a:p>
            <a:pPr eaLnBrk="1" hangingPunct="1">
              <a:defRPr/>
            </a:pPr>
            <a:r>
              <a:rPr lang="en-US" sz="2400" dirty="0" smtClean="0"/>
              <a:t>Do </a:t>
            </a:r>
            <a:r>
              <a:rPr lang="en-US" sz="2400" dirty="0"/>
              <a:t>you want to know what part of the overall pool is playing? </a:t>
            </a:r>
            <a:endParaRPr lang="en-US" sz="2400" dirty="0" smtClean="0"/>
          </a:p>
          <a:p>
            <a:pPr eaLnBrk="1" hangingPunct="1">
              <a:defRPr/>
            </a:pPr>
            <a:endParaRPr lang="en-US" sz="2400" dirty="0"/>
          </a:p>
          <a:p>
            <a:pPr eaLnBrk="1" hangingPunct="1">
              <a:defRPr/>
            </a:pPr>
            <a:r>
              <a:rPr lang="en-US" sz="2400" dirty="0" smtClean="0"/>
              <a:t>Or </a:t>
            </a:r>
            <a:r>
              <a:rPr lang="en-US" sz="2400" dirty="0"/>
              <a:t>do you just care about total bodies?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How it was published:</a:t>
            </a:r>
          </a:p>
        </p:txBody>
      </p:sp>
      <p:sp>
        <p:nvSpPr>
          <p:cNvPr id="3" name="Content Placeholder 2"/>
          <p:cNvSpPr>
            <a:spLocks noGrp="1"/>
          </p:cNvSpPr>
          <p:nvPr>
            <p:ph idx="1"/>
          </p:nvPr>
        </p:nvSpPr>
        <p:spPr/>
        <p:txBody>
          <a:bodyPr>
            <a:normAutofit/>
          </a:bodyPr>
          <a:lstStyle/>
          <a:p>
            <a:pPr marL="0" indent="0" eaLnBrk="1" hangingPunct="1">
              <a:buNone/>
              <a:defRPr/>
            </a:pPr>
            <a:r>
              <a:rPr lang="en-US" sz="2800" dirty="0" smtClean="0"/>
              <a:t> In </a:t>
            </a:r>
            <a:r>
              <a:rPr lang="en-US" sz="2800" b="1" dirty="0" smtClean="0"/>
              <a:t>Hastings</a:t>
            </a:r>
            <a:r>
              <a:rPr lang="en-US" sz="2800" dirty="0" smtClean="0"/>
              <a:t>, which has a population of about 22,100, there were six </a:t>
            </a:r>
            <a:r>
              <a:rPr lang="en-US" sz="2800" b="1" dirty="0" smtClean="0"/>
              <a:t>heroin</a:t>
            </a:r>
            <a:r>
              <a:rPr lang="en-US" sz="2800" dirty="0" smtClean="0"/>
              <a:t> arrests in 2011, according to a report from the drug task force. That's compared with eight arrests in Burnsville, a city with 60,300 residents. Eagan, a city of 64,200, had seven arrests.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Content Placeholder 3" descr="rates.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2209800"/>
            <a:ext cx="6248400" cy="3013075"/>
          </a:xfrm>
        </p:spPr>
      </p:pic>
      <p:sp>
        <p:nvSpPr>
          <p:cNvPr id="13316" name="TextBox 4"/>
          <p:cNvSpPr txBox="1">
            <a:spLocks noChangeArrowheads="1"/>
          </p:cNvSpPr>
          <p:nvPr/>
        </p:nvSpPr>
        <p:spPr bwMode="auto">
          <a:xfrm>
            <a:off x="685800" y="762000"/>
            <a:ext cx="7848600" cy="1569660"/>
          </a:xfrm>
          <a:prstGeom prst="rect">
            <a:avLst/>
          </a:prstGeom>
          <a:solidFill>
            <a:schemeClr val="bg1"/>
          </a:solidFill>
          <a:ln>
            <a:noFill/>
          </a:ln>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0"/>
              </a:spcBef>
              <a:buClrTx/>
              <a:buSzTx/>
              <a:buFontTx/>
              <a:buNone/>
            </a:pPr>
            <a:r>
              <a:rPr lang="en-US" altLang="en-US" sz="2400" dirty="0"/>
              <a:t>There were nearly 3 arrests per 10,000 people in Hastings, compared to about 1 arrest per 10,000 people in both Burnsville and Eagan, which are each nearly three times the size of Hastings.</a:t>
            </a:r>
          </a:p>
        </p:txBody>
      </p:sp>
      <p:sp>
        <p:nvSpPr>
          <p:cNvPr id="2" name="Title 1"/>
          <p:cNvSpPr>
            <a:spLocks noGrp="1"/>
          </p:cNvSpPr>
          <p:nvPr>
            <p:ph type="title"/>
          </p:nvPr>
        </p:nvSpPr>
        <p:spPr/>
        <p:txBody>
          <a:bodyPr/>
          <a:lstStyle/>
          <a:p>
            <a:pPr eaLnBrk="1" hangingPunct="1">
              <a:defRPr/>
            </a:pPr>
            <a:r>
              <a:rPr lang="en-US" dirty="0" smtClean="0"/>
              <a:t>Better?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4572000"/>
            <a:ext cx="7696200" cy="1600200"/>
          </a:xfrm>
        </p:spPr>
        <p:txBody>
          <a:bodyPr>
            <a:normAutofit/>
          </a:bodyPr>
          <a:lstStyle/>
          <a:p>
            <a:pPr eaLnBrk="1" hangingPunct="1">
              <a:defRPr/>
            </a:pPr>
            <a:r>
              <a:rPr lang="en-US" sz="4000" dirty="0" smtClean="0"/>
              <a:t>Pull extreme numbers into reach</a:t>
            </a:r>
          </a:p>
        </p:txBody>
      </p:sp>
      <p:sp>
        <p:nvSpPr>
          <p:cNvPr id="40963" name="Rectangle 3"/>
          <p:cNvSpPr>
            <a:spLocks noGrp="1" noChangeArrowheads="1"/>
          </p:cNvSpPr>
          <p:nvPr>
            <p:ph idx="1"/>
          </p:nvPr>
        </p:nvSpPr>
        <p:spPr/>
        <p:txBody>
          <a:bodyPr>
            <a:normAutofit/>
          </a:bodyPr>
          <a:lstStyle/>
          <a:p>
            <a:pPr marL="0" indent="0" eaLnBrk="1" hangingPunct="1">
              <a:lnSpc>
                <a:spcPct val="90000"/>
              </a:lnSpc>
              <a:buNone/>
              <a:defRPr/>
            </a:pPr>
            <a:r>
              <a:rPr lang="en-US" sz="3200" dirty="0" smtClean="0">
                <a:latin typeface="Times New Roman"/>
                <a:cs typeface="Arial" charset="0"/>
              </a:rPr>
              <a:t>…</a:t>
            </a:r>
            <a:r>
              <a:rPr lang="en-US" sz="3200" dirty="0" smtClean="0">
                <a:cs typeface="Arial" charset="0"/>
              </a:rPr>
              <a:t> [California] carried a relatively small amount of debt . </a:t>
            </a:r>
            <a:r>
              <a:rPr lang="en-US" sz="3200" dirty="0" smtClean="0">
                <a:latin typeface="Times New Roman"/>
                <a:cs typeface="Arial" charset="0"/>
              </a:rPr>
              <a:t>…</a:t>
            </a:r>
            <a:r>
              <a:rPr lang="en-US" sz="3200" dirty="0" smtClean="0">
                <a:cs typeface="Arial" charset="0"/>
              </a:rPr>
              <a:t> </a:t>
            </a:r>
            <a:r>
              <a:rPr lang="en-US" sz="3200" b="1" dirty="0" smtClean="0">
                <a:cs typeface="Arial" charset="0"/>
              </a:rPr>
              <a:t>Its $24.8 billion in debt in 2001 was equal to $733 per person</a:t>
            </a:r>
            <a:r>
              <a:rPr lang="en-US" sz="3200" dirty="0" smtClean="0">
                <a:cs typeface="Arial" charset="0"/>
              </a:rPr>
              <a:t> compared with a national average of $820</a:t>
            </a:r>
            <a:r>
              <a:rPr lang="en-US" sz="3200" dirty="0" smtClean="0">
                <a:latin typeface="Times New Roman"/>
                <a:cs typeface="Arial" charset="0"/>
              </a:rPr>
              <a:t>…</a:t>
            </a:r>
            <a:r>
              <a:rPr lang="en-US" sz="3200" dirty="0" smtClean="0">
                <a:cs typeface="Arial" charset="0"/>
              </a:rPr>
              <a:t> </a:t>
            </a:r>
            <a:endParaRPr lang="en-US" sz="3200" dirty="0" smtClean="0"/>
          </a:p>
          <a:p>
            <a:pPr marL="0" indent="0" eaLnBrk="1" hangingPunct="1">
              <a:lnSpc>
                <a:spcPct val="90000"/>
              </a:lnSpc>
              <a:buNone/>
              <a:defRPr/>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Tiny numbers</a:t>
            </a:r>
            <a:endParaRPr lang="en-US" dirty="0"/>
          </a:p>
        </p:txBody>
      </p:sp>
      <p:sp>
        <p:nvSpPr>
          <p:cNvPr id="3" name="Content Placeholder 2"/>
          <p:cNvSpPr>
            <a:spLocks noGrp="1"/>
          </p:cNvSpPr>
          <p:nvPr>
            <p:ph idx="1"/>
          </p:nvPr>
        </p:nvSpPr>
        <p:spPr/>
        <p:txBody>
          <a:bodyPr/>
          <a:lstStyle/>
          <a:p>
            <a:pPr marL="0" indent="0">
              <a:buNone/>
            </a:pPr>
            <a:r>
              <a:rPr lang="en-US" sz="2800" dirty="0">
                <a:cs typeface="Arial" charset="0"/>
              </a:rPr>
              <a:t>America West and US Airways … e</a:t>
            </a:r>
            <a:r>
              <a:rPr lang="en-US" sz="2800" b="1" dirty="0">
                <a:cs typeface="Arial" charset="0"/>
              </a:rPr>
              <a:t>ach had about 32 passengers of every 10,000 voluntarily give up their seats in the first quarter.</a:t>
            </a:r>
            <a:r>
              <a:rPr lang="en-US" sz="2800" dirty="0">
                <a:cs typeface="Arial" charset="0"/>
              </a:rPr>
              <a:t>   </a:t>
            </a:r>
            <a:endParaRPr lang="en-US" sz="2800" dirty="0" smtClean="0">
              <a:cs typeface="Arial" charset="0"/>
            </a:endParaRPr>
          </a:p>
          <a:p>
            <a:pPr marL="0" indent="0">
              <a:buNone/>
            </a:pPr>
            <a:endParaRPr lang="en-US" sz="2800" dirty="0">
              <a:cs typeface="Arial" charset="0"/>
            </a:endParaRPr>
          </a:p>
          <a:p>
            <a:pPr marL="0" indent="0">
              <a:buNone/>
            </a:pPr>
            <a:endParaRPr lang="en-US" sz="2800" dirty="0" smtClean="0">
              <a:cs typeface="Arial" charset="0"/>
            </a:endParaRPr>
          </a:p>
          <a:p>
            <a:pPr marL="0" indent="0">
              <a:buNone/>
            </a:pPr>
            <a:r>
              <a:rPr lang="en-US" sz="2800" dirty="0" smtClean="0">
                <a:cs typeface="Arial" charset="0"/>
              </a:rPr>
              <a:t>[</a:t>
            </a:r>
            <a:r>
              <a:rPr lang="en-US" sz="2800" dirty="0">
                <a:cs typeface="Arial" charset="0"/>
              </a:rPr>
              <a:t>Note: Rate = 0.0032,  percentage = 0.32%]</a:t>
            </a:r>
          </a:p>
          <a:p>
            <a:endParaRPr lang="en-US" dirty="0"/>
          </a:p>
        </p:txBody>
      </p:sp>
    </p:spTree>
    <p:extLst>
      <p:ext uri="{BB962C8B-B14F-4D97-AF65-F5344CB8AC3E}">
        <p14:creationId xmlns:p14="http://schemas.microsoft.com/office/powerpoint/2010/main" val="1777431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defRPr/>
            </a:pPr>
            <a:r>
              <a:rPr lang="en-US" smtClean="0"/>
              <a:t>When we don’t use rates…</a:t>
            </a:r>
          </a:p>
        </p:txBody>
      </p:sp>
      <p:sp>
        <p:nvSpPr>
          <p:cNvPr id="43011" name="Rectangle 3"/>
          <p:cNvSpPr>
            <a:spLocks noGrp="1" noChangeArrowheads="1"/>
          </p:cNvSpPr>
          <p:nvPr>
            <p:ph idx="1"/>
          </p:nvPr>
        </p:nvSpPr>
        <p:spPr/>
        <p:txBody>
          <a:bodyPr>
            <a:normAutofit/>
          </a:bodyPr>
          <a:lstStyle/>
          <a:p>
            <a:pPr eaLnBrk="1" hangingPunct="1">
              <a:buFont typeface="Wingdings" pitchFamily="2" charset="2"/>
              <a:buNone/>
              <a:defRPr/>
            </a:pPr>
            <a:r>
              <a:rPr lang="en-US" sz="3600" b="1" smtClean="0"/>
              <a:t>“</a:t>
            </a:r>
            <a:r>
              <a:rPr lang="en-US" sz="3600" smtClean="0"/>
              <a:t>The Toyota Camry and Honda Accord, the best-selling cars in the USA recently, top the list of most stolen vehicles in 2000, as they have for several years.”</a:t>
            </a:r>
          </a:p>
          <a:p>
            <a:pPr eaLnBrk="1" hangingPunct="1">
              <a:defRPr/>
            </a:pPr>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dirty="0" smtClean="0"/>
              <a:t>Better….</a:t>
            </a:r>
          </a:p>
        </p:txBody>
      </p:sp>
      <p:sp>
        <p:nvSpPr>
          <p:cNvPr id="44035" name="Rectangle 3"/>
          <p:cNvSpPr>
            <a:spLocks noGrp="1" noChangeArrowheads="1"/>
          </p:cNvSpPr>
          <p:nvPr>
            <p:ph idx="1"/>
          </p:nvPr>
        </p:nvSpPr>
        <p:spPr/>
        <p:txBody>
          <a:bodyPr>
            <a:normAutofit/>
          </a:bodyPr>
          <a:lstStyle/>
          <a:p>
            <a:pPr fontAlgn="t">
              <a:spcBef>
                <a:spcPct val="50000"/>
              </a:spcBef>
              <a:buClrTx/>
              <a:buSzTx/>
              <a:buFontTx/>
              <a:buNone/>
              <a:defRPr/>
            </a:pPr>
            <a:r>
              <a:rPr lang="en-US" sz="2800" dirty="0" smtClean="0">
                <a:effectLst/>
              </a:rPr>
              <a:t>DETROIT - The 1995 Saturn SL was the nation's most-stolen vehicle last year </a:t>
            </a:r>
            <a:r>
              <a:rPr lang="en-US" sz="2800" b="1" dirty="0" smtClean="0">
                <a:effectLst/>
              </a:rPr>
              <a:t>based on thefts versus the number of models registered</a:t>
            </a:r>
            <a:r>
              <a:rPr lang="en-US" sz="2800" dirty="0" smtClean="0">
                <a:effectLst/>
              </a:rPr>
              <a:t> … a new report shows. …One out of every 200 registered 1995 Saturn SLs was stolen in 2003 … according to Chicago-based CCC Information Services, an insurance industry tracker … .</a:t>
            </a:r>
          </a:p>
          <a:p>
            <a:pPr eaLnBrk="1" hangingPunct="1">
              <a:defRPr/>
            </a:pPr>
            <a:endParaRPr lang="en-US" sz="28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smtClean="0"/>
              <a:t>Use the right base</a:t>
            </a:r>
          </a:p>
        </p:txBody>
      </p:sp>
      <p:sp>
        <p:nvSpPr>
          <p:cNvPr id="45059" name="Rectangle 3"/>
          <p:cNvSpPr>
            <a:spLocks noGrp="1" noChangeArrowheads="1"/>
          </p:cNvSpPr>
          <p:nvPr>
            <p:ph idx="1"/>
          </p:nvPr>
        </p:nvSpPr>
        <p:spPr/>
        <p:txBody>
          <a:bodyPr>
            <a:normAutofit/>
          </a:bodyPr>
          <a:lstStyle/>
          <a:p>
            <a:pPr eaLnBrk="1" hangingPunct="1">
              <a:defRPr/>
            </a:pPr>
            <a:r>
              <a:rPr lang="en-US" sz="2800" dirty="0" smtClean="0"/>
              <a:t>Highway death rate: “vehicle miles traveled.” Accounts for number of drivers and distance driven, which vary.</a:t>
            </a:r>
          </a:p>
          <a:p>
            <a:pPr eaLnBrk="1" hangingPunct="1">
              <a:defRPr/>
            </a:pPr>
            <a:r>
              <a:rPr lang="en-US" sz="2800" dirty="0" smtClean="0"/>
              <a:t>Tricky base: Age adjustment, risk adjustment, </a:t>
            </a:r>
            <a:r>
              <a:rPr lang="en-US" sz="2800" dirty="0" err="1" smtClean="0"/>
              <a:t>etc</a:t>
            </a:r>
            <a:endParaRPr lang="en-US" sz="28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 change</a:t>
            </a:r>
            <a:endParaRPr lang="en-US" dirty="0"/>
          </a:p>
        </p:txBody>
      </p:sp>
      <p:sp>
        <p:nvSpPr>
          <p:cNvPr id="3" name="Content Placeholder 2"/>
          <p:cNvSpPr>
            <a:spLocks noGrp="1"/>
          </p:cNvSpPr>
          <p:nvPr>
            <p:ph idx="1"/>
          </p:nvPr>
        </p:nvSpPr>
        <p:spPr/>
        <p:txBody>
          <a:bodyPr>
            <a:normAutofit/>
          </a:bodyPr>
          <a:lstStyle/>
          <a:p>
            <a:pPr algn="ctr"/>
            <a:r>
              <a:rPr lang="en-US" sz="6000" dirty="0" smtClean="0"/>
              <a:t>(New-old)/Old</a:t>
            </a:r>
            <a:endParaRPr lang="en-US" sz="6000" dirty="0"/>
          </a:p>
          <a:p>
            <a:pPr algn="ctr"/>
            <a:r>
              <a:rPr lang="en-US" sz="6000" dirty="0" smtClean="0"/>
              <a:t>(N-O)/O</a:t>
            </a:r>
          </a:p>
        </p:txBody>
      </p:sp>
    </p:spTree>
    <p:custDataLst>
      <p:tags r:id="rId1"/>
    </p:custDataLst>
    <p:extLst>
      <p:ext uri="{BB962C8B-B14F-4D97-AF65-F5344CB8AC3E}">
        <p14:creationId xmlns:p14="http://schemas.microsoft.com/office/powerpoint/2010/main" val="1213323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mtClean="0"/>
              <a:t>Numbers in the news</a:t>
            </a:r>
          </a:p>
        </p:txBody>
      </p:sp>
      <p:sp>
        <p:nvSpPr>
          <p:cNvPr id="69635" name="Rectangle 3"/>
          <p:cNvSpPr>
            <a:spLocks noGrp="1" noChangeArrowheads="1"/>
          </p:cNvSpPr>
          <p:nvPr>
            <p:ph idx="1"/>
          </p:nvPr>
        </p:nvSpPr>
        <p:spPr>
          <a:xfrm>
            <a:off x="762000" y="685800"/>
            <a:ext cx="7543800" cy="4191000"/>
          </a:xfrm>
        </p:spPr>
        <p:txBody>
          <a:bodyPr>
            <a:normAutofit/>
          </a:bodyPr>
          <a:lstStyle/>
          <a:p>
            <a:pPr eaLnBrk="1" hangingPunct="1">
              <a:defRPr/>
            </a:pPr>
            <a:r>
              <a:rPr lang="en-US" sz="2800" dirty="0" smtClean="0"/>
              <a:t>One day of St. Petersburg Times: one-third of the 130 stories had numbers.</a:t>
            </a:r>
          </a:p>
          <a:p>
            <a:pPr eaLnBrk="1" hangingPunct="1">
              <a:defRPr/>
            </a:pPr>
            <a:r>
              <a:rPr lang="en-US" sz="2800" dirty="0" smtClean="0"/>
              <a:t>“Too many of the stories display numeric overkill, a deadening procession of figures that overwhelm the reader and rob the writer of the opportunity to use numbers in ways that explain and illuminate.”</a:t>
            </a:r>
          </a:p>
          <a:p>
            <a:pPr eaLnBrk="1" hangingPunct="1">
              <a:defRPr/>
            </a:pPr>
            <a:endParaRPr lang="en-US" dirty="0" smtClean="0"/>
          </a:p>
          <a:p>
            <a:pPr eaLnBrk="1" hangingPunct="1">
              <a:buFont typeface="Wingdings" pitchFamily="2" charset="2"/>
              <a:buNone/>
              <a:defRPr/>
            </a:pPr>
            <a:r>
              <a:rPr lang="en-US" sz="1600" i="1" dirty="0" smtClean="0"/>
              <a:t>“Avoiding numeric Novocain”, Chip </a:t>
            </a:r>
            <a:r>
              <a:rPr lang="en-US" sz="1600" i="1" dirty="0" err="1" smtClean="0"/>
              <a:t>Scanlan</a:t>
            </a:r>
            <a:r>
              <a:rPr lang="en-US" sz="1600" i="1" dirty="0" smtClean="0"/>
              <a:t>, Poynter Institute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than 100 items</a:t>
            </a:r>
            <a:endParaRPr lang="en-US" dirty="0"/>
          </a:p>
        </p:txBody>
      </p:sp>
      <p:sp>
        <p:nvSpPr>
          <p:cNvPr id="3" name="Content Placeholder 2"/>
          <p:cNvSpPr>
            <a:spLocks noGrp="1"/>
          </p:cNvSpPr>
          <p:nvPr>
            <p:ph idx="1"/>
          </p:nvPr>
        </p:nvSpPr>
        <p:spPr/>
        <p:txBody>
          <a:bodyPr>
            <a:normAutofit/>
          </a:bodyPr>
          <a:lstStyle/>
          <a:p>
            <a:r>
              <a:rPr lang="en-US" sz="3200" dirty="0" smtClean="0"/>
              <a:t>5 people increases to 100 people = 1,900% change  (95 people)</a:t>
            </a:r>
          </a:p>
          <a:p>
            <a:r>
              <a:rPr lang="en-US" sz="3200" dirty="0" smtClean="0"/>
              <a:t>10,000 people increases to 15,000 = 50% (5,000 people)</a:t>
            </a:r>
            <a:endParaRPr lang="en-US" sz="3200" dirty="0"/>
          </a:p>
        </p:txBody>
      </p:sp>
    </p:spTree>
    <p:extLst>
      <p:ext uri="{BB962C8B-B14F-4D97-AF65-F5344CB8AC3E}">
        <p14:creationId xmlns:p14="http://schemas.microsoft.com/office/powerpoint/2010/main" val="1573830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mtClean="0"/>
              <a:t>Adjusting for inflation</a:t>
            </a:r>
          </a:p>
        </p:txBody>
      </p:sp>
      <p:sp>
        <p:nvSpPr>
          <p:cNvPr id="20483" name="Rectangle 3"/>
          <p:cNvSpPr>
            <a:spLocks noGrp="1" noChangeArrowheads="1"/>
          </p:cNvSpPr>
          <p:nvPr>
            <p:ph idx="1"/>
          </p:nvPr>
        </p:nvSpPr>
        <p:spPr/>
        <p:txBody>
          <a:bodyPr>
            <a:normAutofit/>
          </a:bodyPr>
          <a:lstStyle/>
          <a:p>
            <a:pPr eaLnBrk="1" hangingPunct="1"/>
            <a:r>
              <a:rPr lang="en-US" altLang="en-US" sz="2800" dirty="0" smtClean="0">
                <a:effectLst/>
              </a:rPr>
              <a:t>Adjust when dollar values are five or more years apart (2005 salary vs. 2010 salary )</a:t>
            </a:r>
          </a:p>
          <a:p>
            <a:pPr eaLnBrk="1" hangingPunct="1"/>
            <a:r>
              <a:rPr lang="en-US" altLang="en-US" sz="2800" dirty="0" smtClean="0">
                <a:effectLst/>
              </a:rPr>
              <a:t>Adjust to current dollars, using the Consumer Price Index (CPI) from the Bureau of Labor Statistics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t>Inflation formula</a:t>
            </a:r>
          </a:p>
        </p:txBody>
      </p:sp>
      <p:sp>
        <p:nvSpPr>
          <p:cNvPr id="48131" name="Rectangle 3"/>
          <p:cNvSpPr>
            <a:spLocks noGrp="1" noChangeArrowheads="1"/>
          </p:cNvSpPr>
          <p:nvPr>
            <p:ph idx="1"/>
          </p:nvPr>
        </p:nvSpPr>
        <p:spPr/>
        <p:txBody>
          <a:bodyPr>
            <a:normAutofit fontScale="92500" lnSpcReduction="10000"/>
          </a:bodyPr>
          <a:lstStyle/>
          <a:p>
            <a:pPr>
              <a:defRPr/>
            </a:pPr>
            <a:r>
              <a:rPr lang="en-US" sz="2800" dirty="0" smtClean="0"/>
              <a:t>(CPI Now/CPI Then) x Old value</a:t>
            </a:r>
          </a:p>
          <a:p>
            <a:pPr>
              <a:defRPr/>
            </a:pPr>
            <a:r>
              <a:rPr lang="en-US" sz="2800" dirty="0" smtClean="0"/>
              <a:t>Example: Teachers made about $9,000 in 1970. By 1996 they made $38,000. Is that a big raise or a little one?</a:t>
            </a:r>
          </a:p>
          <a:p>
            <a:pPr>
              <a:defRPr/>
            </a:pPr>
            <a:r>
              <a:rPr lang="en-US" sz="2800" dirty="0" smtClean="0"/>
              <a:t>CPI Now (156.9)/ CPI Then (38.8) = 4.0438</a:t>
            </a:r>
          </a:p>
          <a:p>
            <a:pPr>
              <a:defRPr/>
            </a:pPr>
            <a:r>
              <a:rPr lang="en-US" sz="2800" dirty="0" smtClean="0"/>
              <a:t>It took about $4 in 1996 to buy what people bought for $1 back in 1970</a:t>
            </a:r>
          </a:p>
          <a:p>
            <a:pPr>
              <a:defRPr/>
            </a:pPr>
            <a:r>
              <a:rPr lang="en-US" sz="2800" dirty="0" smtClean="0"/>
              <a:t>Answer: 4.0438 x $9,000 = $36,394. That means their raise was only $1,600 </a:t>
            </a:r>
            <a:r>
              <a:rPr lang="en-US" sz="2800" u="sng" dirty="0" smtClean="0"/>
              <a:t>after inflation</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anim calcmode="lin" valueType="num">
                                      <p:cBhvr>
                                        <p:cTn id="8" dur="10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1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131">
                                            <p:txEl>
                                              <p:pRg st="1" end="1"/>
                                            </p:txEl>
                                          </p:spTgt>
                                        </p:tgtEl>
                                        <p:attrNameLst>
                                          <p:attrName>style.visibility</p:attrName>
                                        </p:attrNameLst>
                                      </p:cBhvr>
                                      <p:to>
                                        <p:strVal val="visible"/>
                                      </p:to>
                                    </p:set>
                                    <p:animEffect transition="in" filter="fade">
                                      <p:cBhvr>
                                        <p:cTn id="14" dur="1000"/>
                                        <p:tgtEl>
                                          <p:spTgt spid="48131">
                                            <p:txEl>
                                              <p:pRg st="1" end="1"/>
                                            </p:txEl>
                                          </p:spTgt>
                                        </p:tgtEl>
                                      </p:cBhvr>
                                    </p:animEffect>
                                    <p:anim calcmode="lin" valueType="num">
                                      <p:cBhvr>
                                        <p:cTn id="15" dur="10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81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8131">
                                            <p:txEl>
                                              <p:pRg st="2" end="2"/>
                                            </p:txEl>
                                          </p:spTgt>
                                        </p:tgtEl>
                                        <p:attrNameLst>
                                          <p:attrName>style.visibility</p:attrName>
                                        </p:attrNameLst>
                                      </p:cBhvr>
                                      <p:to>
                                        <p:strVal val="visible"/>
                                      </p:to>
                                    </p:set>
                                    <p:animEffect transition="in" filter="fade">
                                      <p:cBhvr>
                                        <p:cTn id="21" dur="1000"/>
                                        <p:tgtEl>
                                          <p:spTgt spid="48131">
                                            <p:txEl>
                                              <p:pRg st="2" end="2"/>
                                            </p:txEl>
                                          </p:spTgt>
                                        </p:tgtEl>
                                      </p:cBhvr>
                                    </p:animEffect>
                                    <p:anim calcmode="lin" valueType="num">
                                      <p:cBhvr>
                                        <p:cTn id="22" dur="10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81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8131">
                                            <p:txEl>
                                              <p:pRg st="3" end="3"/>
                                            </p:txEl>
                                          </p:spTgt>
                                        </p:tgtEl>
                                        <p:attrNameLst>
                                          <p:attrName>style.visibility</p:attrName>
                                        </p:attrNameLst>
                                      </p:cBhvr>
                                      <p:to>
                                        <p:strVal val="visible"/>
                                      </p:to>
                                    </p:set>
                                    <p:animEffect transition="in" filter="fade">
                                      <p:cBhvr>
                                        <p:cTn id="28" dur="1000"/>
                                        <p:tgtEl>
                                          <p:spTgt spid="48131">
                                            <p:txEl>
                                              <p:pRg st="3" end="3"/>
                                            </p:txEl>
                                          </p:spTgt>
                                        </p:tgtEl>
                                      </p:cBhvr>
                                    </p:animEffect>
                                    <p:anim calcmode="lin" valueType="num">
                                      <p:cBhvr>
                                        <p:cTn id="29" dur="10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81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8131">
                                            <p:txEl>
                                              <p:pRg st="4" end="4"/>
                                            </p:txEl>
                                          </p:spTgt>
                                        </p:tgtEl>
                                        <p:attrNameLst>
                                          <p:attrName>style.visibility</p:attrName>
                                        </p:attrNameLst>
                                      </p:cBhvr>
                                      <p:to>
                                        <p:strVal val="visible"/>
                                      </p:to>
                                    </p:set>
                                    <p:animEffect transition="in" filter="fade">
                                      <p:cBhvr>
                                        <p:cTn id="35" dur="1000"/>
                                        <p:tgtEl>
                                          <p:spTgt spid="48131">
                                            <p:txEl>
                                              <p:pRg st="4" end="4"/>
                                            </p:txEl>
                                          </p:spTgt>
                                        </p:tgtEl>
                                      </p:cBhvr>
                                    </p:animEffect>
                                    <p:anim calcmode="lin" valueType="num">
                                      <p:cBhvr>
                                        <p:cTn id="36" dur="10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813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p:txBody>
          <a:bodyPr>
            <a:normAutofit/>
          </a:bodyPr>
          <a:lstStyle/>
          <a:p>
            <a:pPr eaLnBrk="1" hangingPunct="1">
              <a:defRPr/>
            </a:pPr>
            <a:r>
              <a:rPr lang="en-US" sz="4000" smtClean="0"/>
              <a:t>Gas prices: Adjusted vs Unadjusted</a:t>
            </a:r>
          </a:p>
        </p:txBody>
      </p:sp>
      <p:pic>
        <p:nvPicPr>
          <p:cNvPr id="3" name="Content Placeholder 2"/>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09600" y="914400"/>
            <a:ext cx="7827963" cy="388620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mtClean="0"/>
              <a:t>Average vs Median</a:t>
            </a:r>
          </a:p>
        </p:txBody>
      </p:sp>
      <p:sp>
        <p:nvSpPr>
          <p:cNvPr id="51203" name="Rectangle 3"/>
          <p:cNvSpPr>
            <a:spLocks noGrp="1" noChangeArrowheads="1"/>
          </p:cNvSpPr>
          <p:nvPr>
            <p:ph idx="1"/>
          </p:nvPr>
        </p:nvSpPr>
        <p:spPr/>
        <p:txBody>
          <a:bodyPr>
            <a:normAutofit lnSpcReduction="10000"/>
          </a:bodyPr>
          <a:lstStyle/>
          <a:p>
            <a:pPr eaLnBrk="1" hangingPunct="1">
              <a:lnSpc>
                <a:spcPct val="90000"/>
              </a:lnSpc>
              <a:buClr>
                <a:schemeClr val="tx1"/>
              </a:buClr>
              <a:defRPr/>
            </a:pPr>
            <a:r>
              <a:rPr lang="en-US" sz="4000" smtClean="0">
                <a:solidFill>
                  <a:srgbClr val="FF0000"/>
                </a:solidFill>
              </a:rPr>
              <a:t>Rule</a:t>
            </a:r>
            <a:r>
              <a:rPr lang="en-US" sz="3600" smtClean="0">
                <a:solidFill>
                  <a:schemeClr val="accent1"/>
                </a:solidFill>
              </a:rPr>
              <a:t>:</a:t>
            </a:r>
            <a:r>
              <a:rPr lang="en-US" sz="3600" smtClean="0"/>
              <a:t> If average and median are different, use median. If they are very similar, use average.</a:t>
            </a:r>
          </a:p>
          <a:p>
            <a:pPr eaLnBrk="1" hangingPunct="1">
              <a:defRPr/>
            </a:pPr>
            <a:r>
              <a:rPr lang="en-US" sz="3600" smtClean="0"/>
              <a:t>Average: Sum of values divided by number of items</a:t>
            </a:r>
          </a:p>
          <a:p>
            <a:pPr eaLnBrk="1" hangingPunct="1">
              <a:defRPr/>
            </a:pPr>
            <a:r>
              <a:rPr lang="en-US" sz="3600" smtClean="0"/>
              <a:t>Median: Middle value</a:t>
            </a:r>
          </a:p>
          <a:p>
            <a:pPr eaLnBrk="1" hangingPunct="1">
              <a:defRPr/>
            </a:pPr>
            <a:r>
              <a:rPr lang="en-US" sz="3600" smtClean="0"/>
              <a:t>Home prices, salaries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smtClean="0"/>
              <a:t>Simple example:</a:t>
            </a:r>
          </a:p>
        </p:txBody>
      </p:sp>
      <p:sp>
        <p:nvSpPr>
          <p:cNvPr id="78851" name="Rectangle 3"/>
          <p:cNvSpPr>
            <a:spLocks noGrp="1" noChangeArrowheads="1"/>
          </p:cNvSpPr>
          <p:nvPr>
            <p:ph idx="1"/>
          </p:nvPr>
        </p:nvSpPr>
        <p:spPr/>
        <p:txBody>
          <a:bodyPr>
            <a:normAutofit lnSpcReduction="10000"/>
          </a:bodyPr>
          <a:lstStyle/>
          <a:p>
            <a:pPr eaLnBrk="1" hangingPunct="1">
              <a:lnSpc>
                <a:spcPct val="90000"/>
              </a:lnSpc>
              <a:defRPr/>
            </a:pPr>
            <a:r>
              <a:rPr lang="en-US" sz="2800" dirty="0" smtClean="0"/>
              <a:t>$40</a:t>
            </a:r>
          </a:p>
          <a:p>
            <a:pPr eaLnBrk="1" hangingPunct="1">
              <a:lnSpc>
                <a:spcPct val="90000"/>
              </a:lnSpc>
              <a:defRPr/>
            </a:pPr>
            <a:r>
              <a:rPr lang="en-US" sz="2800" dirty="0" smtClean="0"/>
              <a:t>$50</a:t>
            </a:r>
          </a:p>
          <a:p>
            <a:pPr eaLnBrk="1" hangingPunct="1">
              <a:lnSpc>
                <a:spcPct val="90000"/>
              </a:lnSpc>
              <a:defRPr/>
            </a:pPr>
            <a:r>
              <a:rPr lang="en-US" sz="2800" dirty="0" smtClean="0"/>
              <a:t>$45</a:t>
            </a:r>
          </a:p>
          <a:p>
            <a:pPr eaLnBrk="1" hangingPunct="1">
              <a:lnSpc>
                <a:spcPct val="90000"/>
              </a:lnSpc>
              <a:defRPr/>
            </a:pPr>
            <a:r>
              <a:rPr lang="en-US" sz="2800" dirty="0" smtClean="0"/>
              <a:t>$250</a:t>
            </a:r>
          </a:p>
          <a:p>
            <a:pPr eaLnBrk="1" hangingPunct="1">
              <a:lnSpc>
                <a:spcPct val="90000"/>
              </a:lnSpc>
              <a:defRPr/>
            </a:pPr>
            <a:r>
              <a:rPr lang="en-US" sz="2800" dirty="0" smtClean="0"/>
              <a:t>$250</a:t>
            </a:r>
          </a:p>
          <a:p>
            <a:pPr eaLnBrk="1" hangingPunct="1">
              <a:lnSpc>
                <a:spcPct val="90000"/>
              </a:lnSpc>
              <a:defRPr/>
            </a:pPr>
            <a:r>
              <a:rPr lang="en-US" sz="2800" dirty="0" smtClean="0"/>
              <a:t>$50</a:t>
            </a:r>
          </a:p>
          <a:p>
            <a:pPr eaLnBrk="1" hangingPunct="1">
              <a:lnSpc>
                <a:spcPct val="90000"/>
              </a:lnSpc>
              <a:defRPr/>
            </a:pPr>
            <a:r>
              <a:rPr lang="en-US" sz="2800" dirty="0" smtClean="0"/>
              <a:t>$75</a:t>
            </a:r>
          </a:p>
          <a:p>
            <a:pPr eaLnBrk="1" hangingPunct="1">
              <a:lnSpc>
                <a:spcPct val="90000"/>
              </a:lnSpc>
              <a:defRPr/>
            </a:pPr>
            <a:r>
              <a:rPr lang="en-US" sz="2800" dirty="0" smtClean="0"/>
              <a:t>Average: $108</a:t>
            </a:r>
          </a:p>
          <a:p>
            <a:pPr eaLnBrk="1" hangingPunct="1">
              <a:lnSpc>
                <a:spcPct val="90000"/>
              </a:lnSpc>
              <a:defRPr/>
            </a:pPr>
            <a:r>
              <a:rPr lang="en-US" sz="2800" dirty="0" smtClean="0"/>
              <a:t>Median: $50</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851">
                                            <p:txEl>
                                              <p:pRg st="3" end="3"/>
                                            </p:txEl>
                                          </p:spTgt>
                                        </p:tgtEl>
                                        <p:attrNameLst>
                                          <p:attrName>style.visibility</p:attrName>
                                        </p:attrNameLst>
                                      </p:cBhvr>
                                      <p:to>
                                        <p:strVal val="visible"/>
                                      </p:to>
                                    </p:set>
                                    <p:anim calcmode="lin" valueType="num">
                                      <p:cBhvr additive="base">
                                        <p:cTn id="25"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8851">
                                            <p:txEl>
                                              <p:pRg st="4" end="4"/>
                                            </p:txEl>
                                          </p:spTgt>
                                        </p:tgtEl>
                                        <p:attrNameLst>
                                          <p:attrName>style.visibility</p:attrName>
                                        </p:attrNameLst>
                                      </p:cBhvr>
                                      <p:to>
                                        <p:strVal val="visible"/>
                                      </p:to>
                                    </p:set>
                                    <p:anim calcmode="lin" valueType="num">
                                      <p:cBhvr additive="base">
                                        <p:cTn id="31"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8851">
                                            <p:txEl>
                                              <p:pRg st="5" end="5"/>
                                            </p:txEl>
                                          </p:spTgt>
                                        </p:tgtEl>
                                        <p:attrNameLst>
                                          <p:attrName>style.visibility</p:attrName>
                                        </p:attrNameLst>
                                      </p:cBhvr>
                                      <p:to>
                                        <p:strVal val="visible"/>
                                      </p:to>
                                    </p:set>
                                    <p:anim calcmode="lin" valueType="num">
                                      <p:cBhvr additive="base">
                                        <p:cTn id="37"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88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8851">
                                            <p:txEl>
                                              <p:pRg st="6" end="6"/>
                                            </p:txEl>
                                          </p:spTgt>
                                        </p:tgtEl>
                                        <p:attrNameLst>
                                          <p:attrName>style.visibility</p:attrName>
                                        </p:attrNameLst>
                                      </p:cBhvr>
                                      <p:to>
                                        <p:strVal val="visible"/>
                                      </p:to>
                                    </p:set>
                                    <p:anim calcmode="lin" valueType="num">
                                      <p:cBhvr additive="base">
                                        <p:cTn id="43"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88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8851">
                                            <p:txEl>
                                              <p:pRg st="7" end="7"/>
                                            </p:txEl>
                                          </p:spTgt>
                                        </p:tgtEl>
                                        <p:attrNameLst>
                                          <p:attrName>style.visibility</p:attrName>
                                        </p:attrNameLst>
                                      </p:cBhvr>
                                      <p:to>
                                        <p:strVal val="visible"/>
                                      </p:to>
                                    </p:set>
                                    <p:anim calcmode="lin" valueType="num">
                                      <p:cBhvr additive="base">
                                        <p:cTn id="49" dur="500" fill="hold"/>
                                        <p:tgtEl>
                                          <p:spTgt spid="788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88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8851">
                                            <p:txEl>
                                              <p:pRg st="8" end="8"/>
                                            </p:txEl>
                                          </p:spTgt>
                                        </p:tgtEl>
                                        <p:attrNameLst>
                                          <p:attrName>style.visibility</p:attrName>
                                        </p:attrNameLst>
                                      </p:cBhvr>
                                      <p:to>
                                        <p:strVal val="visible"/>
                                      </p:to>
                                    </p:set>
                                    <p:anim calcmode="lin" valueType="num">
                                      <p:cBhvr additive="base">
                                        <p:cTn id="55" dur="500" fill="hold"/>
                                        <p:tgtEl>
                                          <p:spTgt spid="7885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88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2485133"/>
              </p:ext>
            </p:extLst>
          </p:nvPr>
        </p:nvGraphicFramePr>
        <p:xfrm>
          <a:off x="1828800" y="152381"/>
          <a:ext cx="5486400" cy="6277735"/>
        </p:xfrm>
        <a:graphic>
          <a:graphicData uri="http://schemas.openxmlformats.org/drawingml/2006/table">
            <a:tbl>
              <a:tblPr>
                <a:tableStyleId>{5C22544A-7EE6-4342-B048-85BDC9FD1C3A}</a:tableStyleId>
              </a:tblPr>
              <a:tblGrid>
                <a:gridCol w="2044513"/>
                <a:gridCol w="1426007"/>
                <a:gridCol w="2015880"/>
              </a:tblGrid>
              <a:tr h="237393">
                <a:tc>
                  <a:txBody>
                    <a:bodyPr/>
                    <a:lstStyle/>
                    <a:p>
                      <a:pPr algn="l" fontAlgn="b"/>
                      <a:r>
                        <a:rPr lang="en-US" sz="900" u="none" strike="noStrike">
                          <a:effectLst/>
                        </a:rPr>
                        <a:t>PLAYER</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SALARY</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POSITION</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Joe Mauer</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$23,000,000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Catcher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Justin Morneau</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$15,000,000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First Baseman</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Joe Nathan</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$11,250,000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Michael Cuddyer</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$10,500,000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Outfielder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Carl Pavano</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$8,000,000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Matt Capps</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$7,150,000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Delmon Young</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$5,375,000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Outfielder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Jason Kubel</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$5,250,000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Scott Baker</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$5,000,000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Francisco Liriano</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$4,300,000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Nick Blackburn</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$3,000,000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Tsuyoshi Nishioka</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$3,000,000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Second Baseman</a:t>
                      </a:r>
                      <a:endParaRPr lang="en-US" sz="900" b="0" i="0" u="none" strike="noStrike">
                        <a:solidFill>
                          <a:srgbClr val="000000"/>
                        </a:solidFill>
                        <a:effectLst/>
                        <a:latin typeface="Calibri"/>
                      </a:endParaRPr>
                    </a:p>
                  </a:txBody>
                  <a:tcPr marL="7473" marR="7473" marT="7473" marB="0" anchor="b"/>
                </a:tc>
              </a:tr>
              <a:tr h="342910">
                <a:tc>
                  <a:txBody>
                    <a:bodyPr/>
                    <a:lstStyle/>
                    <a:p>
                      <a:pPr algn="l" fontAlgn="b"/>
                      <a:r>
                        <a:rPr lang="en-US" sz="900" u="none" strike="noStrike">
                          <a:effectLst/>
                        </a:rPr>
                        <a:t>Jim Thome</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$3,000,000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Designated Hitter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Kevin Slowey</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$2,700,000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Denard Span</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$1,000,000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Outfielder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Alexi Casilla</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$865,000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Shortstop</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Glen Perkins</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$700,000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Jason Repko</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$600,000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Outfielder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Brian Duensing</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$462,500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Jose Mijares</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$445,000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Danny Valencia</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$437,500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Third Baseman</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Drew Butera</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$429,000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Catcher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Dusty Hughes</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$429,000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Matt Tolbert</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$425,000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Second Baseman</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Jeff Manship</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$419,000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dirty="0">
                          <a:effectLst/>
                        </a:rPr>
                        <a:t>Pitcher</a:t>
                      </a:r>
                      <a:endParaRPr lang="en-US" sz="900" b="0" i="0" u="none" strike="noStrike" dirty="0">
                        <a:solidFill>
                          <a:srgbClr val="000000"/>
                        </a:solidFill>
                        <a:effectLst/>
                        <a:latin typeface="Calibri"/>
                      </a:endParaRPr>
                    </a:p>
                  </a:txBody>
                  <a:tcPr marL="7473" marR="7473" marT="7473" marB="0" anchor="b"/>
                </a:tc>
              </a:tr>
            </a:tbl>
          </a:graphicData>
        </a:graphic>
      </p:graphicFrame>
    </p:spTree>
    <p:extLst>
      <p:ext uri="{BB962C8B-B14F-4D97-AF65-F5344CB8AC3E}">
        <p14:creationId xmlns:p14="http://schemas.microsoft.com/office/powerpoint/2010/main" val="1799242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one is “ typical”?</a:t>
            </a:r>
            <a:endParaRPr lang="en-US" dirty="0"/>
          </a:p>
        </p:txBody>
      </p:sp>
      <p:sp>
        <p:nvSpPr>
          <p:cNvPr id="3" name="Content Placeholder 2"/>
          <p:cNvSpPr>
            <a:spLocks noGrp="1"/>
          </p:cNvSpPr>
          <p:nvPr>
            <p:ph idx="1"/>
          </p:nvPr>
        </p:nvSpPr>
        <p:spPr/>
        <p:txBody>
          <a:bodyPr>
            <a:normAutofit/>
          </a:bodyPr>
          <a:lstStyle/>
          <a:p>
            <a:r>
              <a:rPr lang="en-US" sz="4000" dirty="0" smtClean="0"/>
              <a:t>Average: $4.5 million</a:t>
            </a:r>
          </a:p>
          <a:p>
            <a:endParaRPr lang="en-US" sz="4000" dirty="0"/>
          </a:p>
          <a:p>
            <a:r>
              <a:rPr lang="en-US" sz="4000" dirty="0" smtClean="0"/>
              <a:t>Median: $3 million</a:t>
            </a:r>
            <a:endParaRPr lang="en-US" sz="4000" dirty="0"/>
          </a:p>
        </p:txBody>
      </p:sp>
    </p:spTree>
    <p:extLst>
      <p:ext uri="{BB962C8B-B14F-4D97-AF65-F5344CB8AC3E}">
        <p14:creationId xmlns:p14="http://schemas.microsoft.com/office/powerpoint/2010/main" val="4002861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of an average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261479"/>
              </p:ext>
            </p:extLst>
          </p:nvPr>
        </p:nvGraphicFramePr>
        <p:xfrm>
          <a:off x="762000" y="685800"/>
          <a:ext cx="7543800" cy="2225040"/>
        </p:xfrm>
        <a:graphic>
          <a:graphicData uri="http://schemas.openxmlformats.org/drawingml/2006/table">
            <a:tbl>
              <a:tblPr firstRow="1" bandRow="1">
                <a:tableStyleId>{5C22544A-7EE6-4342-B048-85BDC9FD1C3A}</a:tableStyleId>
              </a:tblPr>
              <a:tblGrid>
                <a:gridCol w="3771900"/>
                <a:gridCol w="3771900"/>
              </a:tblGrid>
              <a:tr h="370840">
                <a:tc>
                  <a:txBody>
                    <a:bodyPr/>
                    <a:lstStyle/>
                    <a:p>
                      <a:r>
                        <a:rPr lang="en-US" dirty="0" smtClean="0"/>
                        <a:t>DEPARTMENT</a:t>
                      </a:r>
                      <a:endParaRPr lang="en-US" dirty="0"/>
                    </a:p>
                  </a:txBody>
                  <a:tcPr/>
                </a:tc>
                <a:tc>
                  <a:txBody>
                    <a:bodyPr/>
                    <a:lstStyle/>
                    <a:p>
                      <a:r>
                        <a:rPr lang="en-US" dirty="0" smtClean="0"/>
                        <a:t>PERCENT CHANGE</a:t>
                      </a:r>
                      <a:endParaRPr lang="en-US" dirty="0"/>
                    </a:p>
                  </a:txBody>
                  <a:tcPr/>
                </a:tc>
              </a:tr>
              <a:tr h="370840">
                <a:tc>
                  <a:txBody>
                    <a:bodyPr/>
                    <a:lstStyle/>
                    <a:p>
                      <a:r>
                        <a:rPr lang="en-US" dirty="0" smtClean="0"/>
                        <a:t>Fire Department</a:t>
                      </a:r>
                      <a:endParaRPr lang="en-US" dirty="0"/>
                    </a:p>
                  </a:txBody>
                  <a:tcPr/>
                </a:tc>
                <a:tc>
                  <a:txBody>
                    <a:bodyPr/>
                    <a:lstStyle/>
                    <a:p>
                      <a:r>
                        <a:rPr lang="en-US" dirty="0" smtClean="0"/>
                        <a:t>41%</a:t>
                      </a:r>
                    </a:p>
                  </a:txBody>
                  <a:tcPr/>
                </a:tc>
              </a:tr>
              <a:tr h="370840">
                <a:tc>
                  <a:txBody>
                    <a:bodyPr/>
                    <a:lstStyle/>
                    <a:p>
                      <a:r>
                        <a:rPr lang="en-US" dirty="0" smtClean="0"/>
                        <a:t>Police</a:t>
                      </a:r>
                      <a:r>
                        <a:rPr lang="en-US" baseline="0" dirty="0" smtClean="0"/>
                        <a:t> Department</a:t>
                      </a:r>
                      <a:endParaRPr lang="en-US" dirty="0"/>
                    </a:p>
                  </a:txBody>
                  <a:tcPr/>
                </a:tc>
                <a:tc>
                  <a:txBody>
                    <a:bodyPr/>
                    <a:lstStyle/>
                    <a:p>
                      <a:r>
                        <a:rPr lang="en-US" dirty="0" smtClean="0"/>
                        <a:t>10%</a:t>
                      </a:r>
                      <a:endParaRPr lang="en-US" dirty="0"/>
                    </a:p>
                  </a:txBody>
                  <a:tcPr/>
                </a:tc>
              </a:tr>
              <a:tr h="370840">
                <a:tc>
                  <a:txBody>
                    <a:bodyPr/>
                    <a:lstStyle/>
                    <a:p>
                      <a:r>
                        <a:rPr lang="en-US" dirty="0" smtClean="0"/>
                        <a:t>Administration</a:t>
                      </a:r>
                      <a:endParaRPr lang="en-US" dirty="0"/>
                    </a:p>
                  </a:txBody>
                  <a:tcPr/>
                </a:tc>
                <a:tc>
                  <a:txBody>
                    <a:bodyPr/>
                    <a:lstStyle/>
                    <a:p>
                      <a:r>
                        <a:rPr lang="en-US" dirty="0" smtClean="0"/>
                        <a:t>5%</a:t>
                      </a:r>
                      <a:endParaRPr lang="en-US" dirty="0"/>
                    </a:p>
                  </a:txBody>
                  <a:tcPr/>
                </a:tc>
              </a:tr>
              <a:tr h="370840">
                <a:tc>
                  <a:txBody>
                    <a:bodyPr/>
                    <a:lstStyle/>
                    <a:p>
                      <a:r>
                        <a:rPr lang="en-US" dirty="0" smtClean="0"/>
                        <a:t>Public Works</a:t>
                      </a:r>
                      <a:endParaRPr lang="en-US" dirty="0"/>
                    </a:p>
                  </a:txBody>
                  <a:tcPr/>
                </a:tc>
                <a:tc>
                  <a:txBody>
                    <a:bodyPr/>
                    <a:lstStyle/>
                    <a:p>
                      <a:r>
                        <a:rPr lang="en-US" dirty="0" smtClean="0"/>
                        <a:t>150%</a:t>
                      </a:r>
                      <a:endParaRPr lang="en-US" dirty="0"/>
                    </a:p>
                  </a:txBody>
                  <a:tcPr/>
                </a:tc>
              </a:tr>
              <a:tr h="370840">
                <a:tc>
                  <a:txBody>
                    <a:bodyPr/>
                    <a:lstStyle/>
                    <a:p>
                      <a:r>
                        <a:rPr lang="en-US" dirty="0" smtClean="0"/>
                        <a:t>AVERAGE?????</a:t>
                      </a:r>
                      <a:endParaRPr lang="en-US" dirty="0"/>
                    </a:p>
                  </a:txBody>
                  <a:tcPr/>
                </a:tc>
                <a:tc>
                  <a:txBody>
                    <a:bodyPr/>
                    <a:lstStyle/>
                    <a:p>
                      <a:r>
                        <a:rPr lang="en-US" dirty="0" smtClean="0"/>
                        <a:t>52%</a:t>
                      </a:r>
                      <a:endParaRPr lang="en-US" dirty="0"/>
                    </a:p>
                  </a:txBody>
                  <a:tcPr/>
                </a:tc>
              </a:tr>
            </a:tbl>
          </a:graphicData>
        </a:graphic>
      </p:graphicFrame>
    </p:spTree>
    <p:extLst>
      <p:ext uri="{BB962C8B-B14F-4D97-AF65-F5344CB8AC3E}">
        <p14:creationId xmlns:p14="http://schemas.microsoft.com/office/powerpoint/2010/main" val="1048468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mtClean="0"/>
              <a:t>Yardsticks</a:t>
            </a:r>
          </a:p>
        </p:txBody>
      </p:sp>
      <p:sp>
        <p:nvSpPr>
          <p:cNvPr id="52227" name="Rectangle 3"/>
          <p:cNvSpPr>
            <a:spLocks noGrp="1" noChangeArrowheads="1"/>
          </p:cNvSpPr>
          <p:nvPr>
            <p:ph idx="1"/>
          </p:nvPr>
        </p:nvSpPr>
        <p:spPr/>
        <p:txBody>
          <a:bodyPr/>
          <a:lstStyle/>
          <a:p>
            <a:pPr algn="ctr">
              <a:spcBef>
                <a:spcPct val="50000"/>
              </a:spcBef>
              <a:buClrTx/>
              <a:buSzTx/>
              <a:buFontTx/>
              <a:buNone/>
              <a:defRPr/>
            </a:pPr>
            <a:r>
              <a:rPr lang="en-US" sz="2800" dirty="0" smtClean="0">
                <a:effectLst/>
              </a:rPr>
              <a:t>3 billion pounds of debris at WTC…</a:t>
            </a:r>
          </a:p>
          <a:p>
            <a:pPr algn="ctr">
              <a:spcBef>
                <a:spcPct val="50000"/>
              </a:spcBef>
              <a:buClrTx/>
              <a:buSzTx/>
              <a:buFontTx/>
              <a:buNone/>
              <a:defRPr/>
            </a:pPr>
            <a:r>
              <a:rPr lang="en-US" sz="2800" dirty="0" smtClean="0">
                <a:effectLst/>
              </a:rPr>
              <a:t>How many tons?</a:t>
            </a:r>
          </a:p>
          <a:p>
            <a:pPr algn="ctr">
              <a:spcBef>
                <a:spcPct val="50000"/>
              </a:spcBef>
              <a:buClrTx/>
              <a:buSzTx/>
              <a:buFontTx/>
              <a:buNone/>
              <a:defRPr/>
            </a:pPr>
            <a:r>
              <a:rPr lang="en-US" sz="2800" dirty="0" smtClean="0">
                <a:effectLst/>
              </a:rPr>
              <a:t>How many dump trucks full?</a:t>
            </a:r>
          </a:p>
          <a:p>
            <a:pPr algn="ctr">
              <a:spcBef>
                <a:spcPct val="50000"/>
              </a:spcBef>
              <a:buClrTx/>
              <a:buSzTx/>
              <a:buFontTx/>
              <a:buNone/>
              <a:defRPr/>
            </a:pPr>
            <a:r>
              <a:rPr lang="en-US" sz="2800" dirty="0" smtClean="0">
                <a:effectLst/>
              </a:rPr>
              <a:t>How many train cars full?</a:t>
            </a:r>
          </a:p>
          <a:p>
            <a:pPr algn="ctr">
              <a:spcBef>
                <a:spcPct val="50000"/>
              </a:spcBef>
              <a:buClrTx/>
              <a:buSzTx/>
              <a:buFontTx/>
              <a:buNone/>
              <a:defRPr/>
            </a:pPr>
            <a:r>
              <a:rPr lang="en-US" sz="2800" dirty="0" smtClean="0">
                <a:effectLst/>
              </a:rPr>
              <a:t>Enough to fill Great Pyramid?</a:t>
            </a:r>
          </a:p>
          <a:p>
            <a:pPr algn="ctr">
              <a:spcBef>
                <a:spcPct val="50000"/>
              </a:spcBef>
              <a:buClrTx/>
              <a:buSzTx/>
              <a:buFontTx/>
              <a:buNone/>
              <a:defRPr/>
            </a:pPr>
            <a:r>
              <a:rPr lang="en-US" sz="2800" dirty="0" smtClean="0">
                <a:effectLst/>
              </a:rPr>
              <a:t>A month of NYC’s garbage?</a:t>
            </a:r>
          </a:p>
          <a:p>
            <a:pPr eaLnBrk="1" hangingPunct="1">
              <a:defRPr/>
            </a:pPr>
            <a:endParaRPr lang="en-US" dirty="0" smtClean="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 calcmode="lin" valueType="num">
                                      <p:cBhvr additive="base">
                                        <p:cTn id="7"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 calcmode="lin" valueType="num">
                                      <p:cBhvr additive="base">
                                        <p:cTn id="13"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anim calcmode="lin" valueType="num">
                                      <p:cBhvr additive="base">
                                        <p:cTn id="19"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2227">
                                            <p:txEl>
                                              <p:pRg st="5" end="5"/>
                                            </p:txEl>
                                          </p:spTgt>
                                        </p:tgtEl>
                                        <p:attrNameLst>
                                          <p:attrName>style.visibility</p:attrName>
                                        </p:attrNameLst>
                                      </p:cBhvr>
                                      <p:to>
                                        <p:strVal val="visible"/>
                                      </p:to>
                                    </p:set>
                                    <p:anim calcmode="lin" valueType="num">
                                      <p:cBhvr additive="base">
                                        <p:cTn id="31"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defRPr/>
            </a:pPr>
            <a:r>
              <a:rPr lang="en-US" dirty="0" smtClean="0"/>
              <a:t>Sarah Cohen’s 7 tips</a:t>
            </a:r>
          </a:p>
        </p:txBody>
      </p:sp>
      <p:sp>
        <p:nvSpPr>
          <p:cNvPr id="38915" name="Rectangle 3"/>
          <p:cNvSpPr>
            <a:spLocks noGrp="1" noChangeArrowheads="1"/>
          </p:cNvSpPr>
          <p:nvPr>
            <p:ph idx="1"/>
          </p:nvPr>
        </p:nvSpPr>
        <p:spPr>
          <a:xfrm>
            <a:off x="762000" y="1143000"/>
            <a:ext cx="7543800" cy="3886200"/>
          </a:xfrm>
        </p:spPr>
        <p:txBody>
          <a:bodyPr>
            <a:normAutofit fontScale="92500"/>
          </a:bodyPr>
          <a:lstStyle/>
          <a:p>
            <a:pPr eaLnBrk="1" hangingPunct="1">
              <a:defRPr/>
            </a:pPr>
            <a:r>
              <a:rPr lang="en-US" sz="2800" dirty="0" smtClean="0"/>
              <a:t>Keep the number of digits in a paragraph below eight</a:t>
            </a:r>
          </a:p>
          <a:p>
            <a:pPr eaLnBrk="1" hangingPunct="1">
              <a:defRPr/>
            </a:pPr>
            <a:r>
              <a:rPr lang="en-US" sz="2800" dirty="0" smtClean="0"/>
              <a:t>Memorize some common numbers on your beat</a:t>
            </a:r>
          </a:p>
          <a:p>
            <a:pPr eaLnBrk="1" hangingPunct="1">
              <a:defRPr/>
            </a:pPr>
            <a:r>
              <a:rPr lang="en-US" sz="2800" dirty="0" smtClean="0"/>
              <a:t>Round off – a lot</a:t>
            </a:r>
          </a:p>
          <a:p>
            <a:pPr eaLnBrk="1" hangingPunct="1">
              <a:defRPr/>
            </a:pPr>
            <a:r>
              <a:rPr lang="en-US" sz="2800" dirty="0" smtClean="0"/>
              <a:t>Learn to think in ratios</a:t>
            </a:r>
          </a:p>
          <a:p>
            <a:pPr eaLnBrk="1" hangingPunct="1">
              <a:defRPr/>
            </a:pPr>
            <a:r>
              <a:rPr lang="en-US" sz="2800" dirty="0" smtClean="0"/>
              <a:t>Use devices from everyday life</a:t>
            </a:r>
          </a:p>
          <a:p>
            <a:pPr eaLnBrk="1" hangingPunct="1">
              <a:defRPr/>
            </a:pPr>
            <a:r>
              <a:rPr lang="en-US" sz="2800" dirty="0" smtClean="0"/>
              <a:t>Envision your dream number and calculate it if it isn’t given to you</a:t>
            </a:r>
          </a:p>
          <a:p>
            <a:pPr eaLnBrk="1" hangingPunct="1">
              <a:defRPr/>
            </a:pPr>
            <a:r>
              <a:rPr lang="en-US" sz="2800" dirty="0" smtClean="0"/>
              <a:t>Learn from one another</a:t>
            </a:r>
          </a:p>
          <a:p>
            <a:pPr eaLnBrk="1" hangingPunct="1">
              <a:defRPr/>
            </a:pPr>
            <a:endParaRPr lang="en-US" sz="2800" dirty="0" smtClean="0"/>
          </a:p>
          <a:p>
            <a:pPr eaLnBrk="1" hangingPunct="1">
              <a:defRPr/>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smtClean="0"/>
              <a:t>Yardsticks</a:t>
            </a:r>
          </a:p>
        </p:txBody>
      </p:sp>
      <p:sp>
        <p:nvSpPr>
          <p:cNvPr id="53251" name="Rectangle 3"/>
          <p:cNvSpPr>
            <a:spLocks noGrp="1" noChangeArrowheads="1"/>
          </p:cNvSpPr>
          <p:nvPr>
            <p:ph idx="1"/>
          </p:nvPr>
        </p:nvSpPr>
        <p:spPr/>
        <p:txBody>
          <a:bodyPr>
            <a:normAutofit/>
          </a:bodyPr>
          <a:lstStyle/>
          <a:p>
            <a:pPr eaLnBrk="1" hangingPunct="1">
              <a:defRPr/>
            </a:pPr>
            <a:r>
              <a:rPr lang="en-US" sz="2800" smtClean="0"/>
              <a:t>Only three percent of the world’s water is available for humans to drink…..most is locked in polar ice caps and glaciers or is embedded in layers of rock.  How much is 3 percent?</a:t>
            </a:r>
          </a:p>
          <a:p>
            <a:pPr eaLnBrk="1" hangingPunct="1">
              <a:defRPr/>
            </a:pPr>
            <a:r>
              <a:rPr lang="en-US" sz="2800" smtClean="0"/>
              <a:t>“If a large bucket were to represent all the seawater on the planet, and a coffee cup the amount of freshwater frozen in glaciers, only a teaspoon would remain for us to drink.”</a:t>
            </a:r>
          </a:p>
          <a:p>
            <a:pPr eaLnBrk="1" hangingPunct="1">
              <a:buFont typeface="Wingdings" pitchFamily="2" charset="2"/>
              <a:buNone/>
              <a:defRPr/>
            </a:pPr>
            <a:r>
              <a:rPr lang="en-US" sz="1200" i="1" smtClean="0"/>
              <a:t>New Yorker, Oct. 23, 2006, page 64</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 calcmode="lin" valueType="num">
                                      <p:cBhvr additive="base">
                                        <p:cTn id="7"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smtClean="0"/>
              <a:t>Compared to what?</a:t>
            </a:r>
          </a:p>
        </p:txBody>
      </p:sp>
      <p:sp>
        <p:nvSpPr>
          <p:cNvPr id="71683" name="Rectangle 3"/>
          <p:cNvSpPr>
            <a:spLocks noGrp="1" noChangeArrowheads="1"/>
          </p:cNvSpPr>
          <p:nvPr>
            <p:ph idx="1"/>
          </p:nvPr>
        </p:nvSpPr>
        <p:spPr/>
        <p:txBody>
          <a:bodyPr>
            <a:normAutofit/>
          </a:bodyPr>
          <a:lstStyle/>
          <a:p>
            <a:pPr eaLnBrk="1" hangingPunct="1">
              <a:buFont typeface="Wingdings" pitchFamily="2" charset="2"/>
              <a:buNone/>
              <a:defRPr/>
            </a:pPr>
            <a:r>
              <a:rPr lang="en-US" sz="3600" dirty="0" smtClean="0"/>
              <a:t>“Travel in America claimed the lives of more than 44,000 people last year – roughly the population of Wilkes-Barre, Pa., Palatine, Ill, or Covina, Calif.”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066800"/>
            <a:ext cx="7999322" cy="2224201"/>
          </a:xfrm>
        </p:spPr>
      </p:pic>
    </p:spTree>
    <p:extLst>
      <p:ext uri="{BB962C8B-B14F-4D97-AF65-F5344CB8AC3E}">
        <p14:creationId xmlns:p14="http://schemas.microsoft.com/office/powerpoint/2010/main" val="3870145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5608" y="381000"/>
            <a:ext cx="6202202" cy="5867400"/>
          </a:xfrm>
        </p:spPr>
      </p:pic>
    </p:spTree>
    <p:extLst>
      <p:ext uri="{BB962C8B-B14F-4D97-AF65-F5344CB8AC3E}">
        <p14:creationId xmlns:p14="http://schemas.microsoft.com/office/powerpoint/2010/main" val="1651600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Numbers are not concrete</a:t>
            </a:r>
            <a:endParaRPr lang="en-US" dirty="0"/>
          </a:p>
        </p:txBody>
      </p:sp>
      <p:sp>
        <p:nvSpPr>
          <p:cNvPr id="3" name="Content Placeholder 2"/>
          <p:cNvSpPr>
            <a:spLocks noGrp="1"/>
          </p:cNvSpPr>
          <p:nvPr>
            <p:ph idx="1"/>
          </p:nvPr>
        </p:nvSpPr>
        <p:spPr/>
        <p:txBody>
          <a:bodyPr>
            <a:normAutofit/>
          </a:bodyPr>
          <a:lstStyle/>
          <a:p>
            <a:pPr marL="0" indent="0">
              <a:buNone/>
              <a:defRPr/>
            </a:pPr>
            <a:r>
              <a:rPr lang="en-US" sz="2800" dirty="0" smtClean="0"/>
              <a:t>“The most important numerical fallacy is</a:t>
            </a:r>
          </a:p>
          <a:p>
            <a:pPr marL="0" indent="0">
              <a:buFont typeface="Wingdings" pitchFamily="2" charset="2"/>
              <a:buNone/>
              <a:defRPr/>
            </a:pPr>
            <a:r>
              <a:rPr lang="en-US" sz="2800" dirty="0" smtClean="0"/>
              <a:t>that </a:t>
            </a:r>
            <a:r>
              <a:rPr lang="en-US" sz="2800" b="1" dirty="0" smtClean="0"/>
              <a:t>people tend to think of numbers as known, constant and having no variability</a:t>
            </a:r>
            <a:r>
              <a:rPr lang="en-US" sz="2800" dirty="0" smtClean="0"/>
              <a:t>,” said Donald Berry, a biostatistician at the University of Texas MD Anderson Cancer Center in Houston</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Where do numbers come from?</a:t>
            </a:r>
            <a:endParaRPr lang="en-US" dirty="0"/>
          </a:p>
        </p:txBody>
      </p:sp>
      <p:sp>
        <p:nvSpPr>
          <p:cNvPr id="3" name="Content Placeholder 2"/>
          <p:cNvSpPr>
            <a:spLocks noGrp="1"/>
          </p:cNvSpPr>
          <p:nvPr>
            <p:ph idx="1"/>
          </p:nvPr>
        </p:nvSpPr>
        <p:spPr>
          <a:xfrm>
            <a:off x="762000" y="1371600"/>
            <a:ext cx="7543800" cy="2819400"/>
          </a:xfrm>
        </p:spPr>
        <p:txBody>
          <a:bodyPr/>
          <a:lstStyle/>
          <a:p>
            <a:pPr>
              <a:defRPr/>
            </a:pPr>
            <a:r>
              <a:rPr lang="en-US" sz="2800" dirty="0" smtClean="0"/>
              <a:t>Polls &amp; Surveys are merely “samples”</a:t>
            </a:r>
          </a:p>
          <a:p>
            <a:pPr>
              <a:defRPr/>
            </a:pPr>
            <a:r>
              <a:rPr lang="en-US" sz="2800" dirty="0" smtClean="0"/>
              <a:t>Most datasets we use have some sort of flaw that make them imprecise</a:t>
            </a:r>
          </a:p>
          <a:p>
            <a:pPr>
              <a:defRPr/>
            </a:pPr>
            <a:r>
              <a:rPr lang="en-US" sz="2800" dirty="0" smtClean="0"/>
              <a:t>Even the most thorough data collection will have errors (i.e. decennial census)</a:t>
            </a:r>
          </a:p>
          <a:p>
            <a:pPr marL="0" indent="0">
              <a:buFont typeface="Wingdings" pitchFamily="2" charset="2"/>
              <a:buNone/>
              <a:defRPr/>
            </a:pPr>
            <a:endParaRPr lang="en-US" dirty="0" smtClean="0"/>
          </a:p>
          <a:p>
            <a:pPr>
              <a:defRPr/>
            </a:pPr>
            <a:endParaRPr lang="en-US" dirty="0" smtClean="0"/>
          </a:p>
          <a:p>
            <a:pPr>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dirty="0" smtClean="0"/>
              <a:t>Over-precision</a:t>
            </a:r>
          </a:p>
        </p:txBody>
      </p:sp>
      <p:pic>
        <p:nvPicPr>
          <p:cNvPr id="34819" name="Picture 4" descr="precise1"/>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203822" y="838423"/>
            <a:ext cx="4068174" cy="4190777"/>
          </a:xfr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mtClean="0"/>
              <a:t>Over-precision</a:t>
            </a:r>
          </a:p>
        </p:txBody>
      </p:sp>
      <p:pic>
        <p:nvPicPr>
          <p:cNvPr id="35843" name="Picture 4" descr="precis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57200"/>
            <a:ext cx="43370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mtClean="0"/>
              <a:t>Using decimal points</a:t>
            </a:r>
          </a:p>
        </p:txBody>
      </p:sp>
      <p:sp>
        <p:nvSpPr>
          <p:cNvPr id="56323" name="Rectangle 3"/>
          <p:cNvSpPr>
            <a:spLocks noGrp="1" noChangeArrowheads="1"/>
          </p:cNvSpPr>
          <p:nvPr>
            <p:ph idx="1"/>
          </p:nvPr>
        </p:nvSpPr>
        <p:spPr/>
        <p:txBody>
          <a:bodyPr>
            <a:normAutofit/>
          </a:bodyPr>
          <a:lstStyle/>
          <a:p>
            <a:pPr eaLnBrk="1" hangingPunct="1">
              <a:lnSpc>
                <a:spcPct val="90000"/>
              </a:lnSpc>
              <a:defRPr/>
            </a:pPr>
            <a:r>
              <a:rPr lang="en-US" sz="3600" b="1" dirty="0" smtClean="0"/>
              <a:t>“Decimal points are for meaning, not emphasis.” </a:t>
            </a:r>
            <a:r>
              <a:rPr lang="en-US" sz="2000" i="1" dirty="0" smtClean="0"/>
              <a:t>(Philip Meyer, Precision Journalism)</a:t>
            </a:r>
          </a:p>
          <a:p>
            <a:pPr eaLnBrk="1" hangingPunct="1">
              <a:lnSpc>
                <a:spcPct val="90000"/>
              </a:lnSpc>
              <a:defRPr/>
            </a:pPr>
            <a:r>
              <a:rPr lang="en-US" sz="3600" dirty="0" smtClean="0"/>
              <a:t>“Characterize” the numbers you are using. </a:t>
            </a:r>
          </a:p>
          <a:p>
            <a:pPr eaLnBrk="1" hangingPunct="1">
              <a:lnSpc>
                <a:spcPct val="90000"/>
              </a:lnSpc>
              <a:defRPr/>
            </a:pPr>
            <a:endParaRPr 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dirty="0" smtClean="0"/>
              <a:t>Too many numbers…</a:t>
            </a:r>
          </a:p>
        </p:txBody>
      </p:sp>
      <p:sp>
        <p:nvSpPr>
          <p:cNvPr id="57347" name="Rectangle 3"/>
          <p:cNvSpPr>
            <a:spLocks noGrp="1" noChangeArrowheads="1"/>
          </p:cNvSpPr>
          <p:nvPr>
            <p:ph idx="1"/>
          </p:nvPr>
        </p:nvSpPr>
        <p:spPr/>
        <p:txBody>
          <a:bodyPr>
            <a:normAutofit/>
          </a:bodyPr>
          <a:lstStyle/>
          <a:p>
            <a:pPr eaLnBrk="1" hangingPunct="1">
              <a:lnSpc>
                <a:spcPct val="90000"/>
              </a:lnSpc>
              <a:defRPr/>
            </a:pPr>
            <a:r>
              <a:rPr lang="en-US" sz="2800" dirty="0" smtClean="0"/>
              <a:t>Pick one number to be the “star”</a:t>
            </a:r>
          </a:p>
          <a:p>
            <a:pPr eaLnBrk="1" hangingPunct="1">
              <a:lnSpc>
                <a:spcPct val="90000"/>
              </a:lnSpc>
              <a:defRPr/>
            </a:pPr>
            <a:r>
              <a:rPr lang="en-US" sz="2800" dirty="0" smtClean="0"/>
              <a:t>“Sprinkle in numbers”; same idea as quotes.</a:t>
            </a:r>
          </a:p>
          <a:p>
            <a:pPr eaLnBrk="1" hangingPunct="1">
              <a:lnSpc>
                <a:spcPct val="90000"/>
              </a:lnSpc>
              <a:defRPr/>
            </a:pPr>
            <a:r>
              <a:rPr lang="en-US" sz="2800" dirty="0"/>
              <a:t>Keep the number of digits in a paragraph below eight. Others recommend no more than 2 numbers.</a:t>
            </a:r>
          </a:p>
          <a:p>
            <a:pPr eaLnBrk="1" hangingPunct="1">
              <a:lnSpc>
                <a:spcPct val="90000"/>
              </a:lnSpc>
              <a:defRPr/>
            </a:pPr>
            <a:r>
              <a:rPr lang="en-US" sz="2800" dirty="0"/>
              <a:t>Don’t let two paragraphs with numbers bump up against each other</a:t>
            </a:r>
            <a:r>
              <a:rPr lang="en-US" sz="2800" dirty="0" smtClean="0"/>
              <a:t>.</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Using the right numbers</a:t>
            </a:r>
            <a:endParaRPr lang="en-US" dirty="0"/>
          </a:p>
        </p:txBody>
      </p:sp>
      <p:sp>
        <p:nvSpPr>
          <p:cNvPr id="3" name="Content Placeholder 2"/>
          <p:cNvSpPr>
            <a:spLocks noGrp="1"/>
          </p:cNvSpPr>
          <p:nvPr>
            <p:ph idx="1"/>
          </p:nvPr>
        </p:nvSpPr>
        <p:spPr/>
        <p:txBody>
          <a:bodyPr/>
          <a:lstStyle/>
          <a:p>
            <a:pPr>
              <a:defRPr/>
            </a:pPr>
            <a:r>
              <a:rPr lang="en-US" sz="2800" dirty="0" smtClean="0"/>
              <a:t>Find out how experts use the same data (i.e. traffic measurements, death rates)</a:t>
            </a:r>
          </a:p>
          <a:p>
            <a:pPr>
              <a:defRPr/>
            </a:pPr>
            <a:r>
              <a:rPr lang="en-US" sz="2800" dirty="0"/>
              <a:t>Sometimes what you choose to </a:t>
            </a:r>
            <a:r>
              <a:rPr lang="en-US" sz="2800" dirty="0" smtClean="0"/>
              <a:t>publish will </a:t>
            </a:r>
            <a:r>
              <a:rPr lang="en-US" sz="2800" dirty="0"/>
              <a:t>depend on the key point you’re trying to convey</a:t>
            </a:r>
          </a:p>
          <a:p>
            <a:pPr>
              <a:defRPr/>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dirty="0" smtClean="0"/>
              <a:t>Example</a:t>
            </a:r>
          </a:p>
        </p:txBody>
      </p:sp>
      <p:sp>
        <p:nvSpPr>
          <p:cNvPr id="58371" name="Rectangle 3"/>
          <p:cNvSpPr>
            <a:spLocks noGrp="1" noChangeArrowheads="1"/>
          </p:cNvSpPr>
          <p:nvPr>
            <p:ph idx="1"/>
          </p:nvPr>
        </p:nvSpPr>
        <p:spPr/>
        <p:txBody>
          <a:bodyPr/>
          <a:lstStyle/>
          <a:p>
            <a:pPr eaLnBrk="1" hangingPunct="1">
              <a:lnSpc>
                <a:spcPct val="90000"/>
              </a:lnSpc>
              <a:defRPr/>
            </a:pPr>
            <a:r>
              <a:rPr lang="en-US" sz="2800" dirty="0" smtClean="0"/>
              <a:t>The Office of Redundancy’s budget rose 48 percent in 2013, from $700.3 million to $1.03 million.</a:t>
            </a:r>
          </a:p>
          <a:p>
            <a:pPr>
              <a:lnSpc>
                <a:spcPct val="90000"/>
              </a:lnSpc>
              <a:defRPr/>
            </a:pPr>
            <a:r>
              <a:rPr lang="en-US" sz="2800" dirty="0"/>
              <a:t>Over the past year, the Office of Redundancy's budget grew by nearly half, to $1 billion.</a:t>
            </a:r>
          </a:p>
          <a:p>
            <a:pPr eaLnBrk="1" hangingPunct="1">
              <a:lnSpc>
                <a:spcPct val="90000"/>
              </a:lnSpc>
              <a:defRPr/>
            </a:pPr>
            <a:endParaRPr lang="en-US" dirty="0" smtClean="0"/>
          </a:p>
          <a:p>
            <a:pPr eaLnBrk="1" hangingPunct="1">
              <a:lnSpc>
                <a:spcPct val="90000"/>
              </a:lnSpc>
              <a:defRPr/>
            </a:pPr>
            <a:endParaRPr lang="en-US" dirty="0" smtClean="0"/>
          </a:p>
          <a:p>
            <a:pPr eaLnBrk="1" hangingPunct="1">
              <a:lnSpc>
                <a:spcPct val="90000"/>
              </a:lnSpc>
              <a:buFont typeface="Wingdings" pitchFamily="2" charset="2"/>
              <a:buNone/>
              <a:defRPr/>
            </a:pPr>
            <a:r>
              <a:rPr lang="en-US" sz="1400" i="1" dirty="0" smtClean="0"/>
              <a:t>Numbers in the Newsroom, Sarah Cohen</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fade">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fade">
                                      <p:cBhvr>
                                        <p:cTn id="12" dur="500"/>
                                        <p:tgtEl>
                                          <p:spTgt spid="58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Eyes glazed over….</a:t>
            </a:r>
          </a:p>
        </p:txBody>
      </p:sp>
      <p:sp>
        <p:nvSpPr>
          <p:cNvPr id="59395" name="Rectangle 3"/>
          <p:cNvSpPr>
            <a:spLocks noGrp="1" noChangeArrowheads="1"/>
          </p:cNvSpPr>
          <p:nvPr>
            <p:ph idx="1"/>
          </p:nvPr>
        </p:nvSpPr>
        <p:spPr/>
        <p:txBody>
          <a:bodyPr>
            <a:normAutofit/>
          </a:bodyPr>
          <a:lstStyle/>
          <a:p>
            <a:pPr marL="0" indent="0" eaLnBrk="1" hangingPunct="1">
              <a:buNone/>
              <a:defRPr/>
            </a:pPr>
            <a:r>
              <a:rPr lang="en-US" sz="2800" dirty="0" smtClean="0"/>
              <a:t>“Statewide, lending institutions rejected 18.8 percent of black applicants, 15.7 percent of Hispanic applicants and 11.4 percent of white applicants for conventional mortgage loans in 2004, the latest year for which complete data are available.”… (12 digits)</a:t>
            </a:r>
          </a:p>
          <a:p>
            <a:pPr eaLnBrk="1" hangingPunct="1">
              <a:defRPr/>
            </a:pPr>
            <a:endParaRPr lang="en-US" dirty="0" smtClean="0"/>
          </a:p>
          <a:p>
            <a:pPr eaLnBrk="1" hangingPunct="1">
              <a:buFont typeface="Wingdings" pitchFamily="2" charset="2"/>
              <a:buNone/>
              <a:defRPr/>
            </a:pPr>
            <a:r>
              <a:rPr lang="en-US" sz="1600" i="1" dirty="0" smtClean="0"/>
              <a:t>“Loan denial rates higher for minorities”, South Florida Sun-Sentinel, June 17, 2006</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p:txBody>
          <a:bodyPr/>
          <a:lstStyle/>
          <a:p>
            <a:pPr marL="0" indent="0">
              <a:buNone/>
            </a:pPr>
            <a:r>
              <a:rPr lang="en-US" sz="2800" i="1" dirty="0"/>
              <a:t>“In a three-month investigation of water levels throughout the Coachella Valley, The Desert Sun found that the average depth of 70 existing wells across the valley in 1970 was 104.4 feet. As of this year, the average depth of 291 wells in the valley had dropped to 159.3 feet.”</a:t>
            </a:r>
            <a:endParaRPr lang="en-US" sz="2800" dirty="0"/>
          </a:p>
          <a:p>
            <a:endParaRPr lang="en-US" dirty="0"/>
          </a:p>
        </p:txBody>
      </p:sp>
    </p:spTree>
    <p:extLst>
      <p:ext uri="{BB962C8B-B14F-4D97-AF65-F5344CB8AC3E}">
        <p14:creationId xmlns:p14="http://schemas.microsoft.com/office/powerpoint/2010/main" val="19568986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a:t>
            </a:r>
            <a:endParaRPr lang="en-US" dirty="0"/>
          </a:p>
        </p:txBody>
      </p:sp>
      <p:sp>
        <p:nvSpPr>
          <p:cNvPr id="3" name="Content Placeholder 2"/>
          <p:cNvSpPr>
            <a:spLocks noGrp="1"/>
          </p:cNvSpPr>
          <p:nvPr>
            <p:ph idx="1"/>
          </p:nvPr>
        </p:nvSpPr>
        <p:spPr/>
        <p:txBody>
          <a:bodyPr/>
          <a:lstStyle/>
          <a:p>
            <a:pPr marL="0" indent="0">
              <a:buNone/>
            </a:pPr>
            <a:r>
              <a:rPr lang="en-US" sz="3200" i="1" dirty="0"/>
              <a:t>“The average loss of 55 feet of water depth reflects a significant depletion of the most precious resource in the California desert.”</a:t>
            </a:r>
            <a:endParaRPr lang="en-US" sz="3200" dirty="0"/>
          </a:p>
          <a:p>
            <a:endParaRPr lang="en-US" dirty="0"/>
          </a:p>
        </p:txBody>
      </p:sp>
    </p:spTree>
    <p:extLst>
      <p:ext uri="{BB962C8B-B14F-4D97-AF65-F5344CB8AC3E}">
        <p14:creationId xmlns:p14="http://schemas.microsoft.com/office/powerpoint/2010/main" val="425126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mtClean="0"/>
              <a:t>An easier read…</a:t>
            </a:r>
          </a:p>
        </p:txBody>
      </p:sp>
      <p:sp>
        <p:nvSpPr>
          <p:cNvPr id="60419" name="Rectangle 3"/>
          <p:cNvSpPr>
            <a:spLocks noGrp="1" noChangeArrowheads="1"/>
          </p:cNvSpPr>
          <p:nvPr>
            <p:ph idx="1"/>
          </p:nvPr>
        </p:nvSpPr>
        <p:spPr>
          <a:xfrm>
            <a:off x="762000" y="685800"/>
            <a:ext cx="7543800" cy="4343400"/>
          </a:xfrm>
        </p:spPr>
        <p:txBody>
          <a:bodyPr>
            <a:normAutofit fontScale="92500" lnSpcReduction="10000"/>
          </a:bodyPr>
          <a:lstStyle/>
          <a:p>
            <a:pPr eaLnBrk="1" hangingPunct="1">
              <a:lnSpc>
                <a:spcPct val="80000"/>
              </a:lnSpc>
              <a:defRPr/>
            </a:pPr>
            <a:r>
              <a:rPr lang="en-US" sz="2800" dirty="0" smtClean="0"/>
              <a:t>“The oldest killer was 88; he murdered his wife. The youngest was 9; she stabbed her friend. The women were more than </a:t>
            </a:r>
            <a:r>
              <a:rPr lang="en-US" sz="2800" b="1" dirty="0" smtClean="0"/>
              <a:t>twice</a:t>
            </a:r>
            <a:r>
              <a:rPr lang="en-US" sz="2800" dirty="0" smtClean="0"/>
              <a:t> as likely as men to murder a current spouse or lover. But once the romance was over, only the men killed their exes. The deadliest day was July 10, 2004, when eight people died in separate homicides. Five people eliminated a boss; 10 others murdered co-workers. Males who killed </a:t>
            </a:r>
            <a:r>
              <a:rPr lang="en-US" sz="2800" b="1" dirty="0" smtClean="0"/>
              <a:t>favored</a:t>
            </a:r>
            <a:r>
              <a:rPr lang="en-US" sz="2800" dirty="0" smtClean="0"/>
              <a:t> firearms, while women and girls chose knives </a:t>
            </a:r>
            <a:r>
              <a:rPr lang="en-US" sz="2800" b="1" dirty="0" smtClean="0"/>
              <a:t>as often as </a:t>
            </a:r>
            <a:r>
              <a:rPr lang="en-US" sz="2800" dirty="0" smtClean="0"/>
              <a:t>guns. More homicides occurred in Brooklyn than in any other borough. More happened on Saturday. And </a:t>
            </a:r>
            <a:r>
              <a:rPr lang="en-US" sz="2800" b="1" dirty="0" smtClean="0"/>
              <a:t>roughly a third </a:t>
            </a:r>
            <a:r>
              <a:rPr lang="en-US" sz="2800" dirty="0" smtClean="0"/>
              <a:t>are unsolved.”</a:t>
            </a:r>
          </a:p>
          <a:p>
            <a:pPr eaLnBrk="1" hangingPunct="1">
              <a:lnSpc>
                <a:spcPct val="80000"/>
              </a:lnSpc>
              <a:defRPr/>
            </a:pPr>
            <a:endParaRPr lang="en-US" sz="2400" dirty="0" smtClean="0"/>
          </a:p>
          <a:p>
            <a:pPr eaLnBrk="1" hangingPunct="1">
              <a:lnSpc>
                <a:spcPct val="80000"/>
              </a:lnSpc>
              <a:buFont typeface="Wingdings" pitchFamily="2" charset="2"/>
              <a:buNone/>
              <a:defRPr/>
            </a:pPr>
            <a:r>
              <a:rPr lang="en-US" sz="1600" i="1" dirty="0" smtClean="0"/>
              <a:t>“New York Killers, and Those Killed, by Numbers,” New York Times, April 28, 2006,</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“crap detector”</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If your numbers don’t stand up to common sense, or if what you know contradicts it, it might actually be wrong</a:t>
            </a:r>
            <a:endParaRPr lang="en-US" sz="3200" dirty="0"/>
          </a:p>
        </p:txBody>
      </p:sp>
    </p:spTree>
    <p:extLst>
      <p:ext uri="{BB962C8B-B14F-4D97-AF65-F5344CB8AC3E}">
        <p14:creationId xmlns:p14="http://schemas.microsoft.com/office/powerpoint/2010/main" val="954769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smtClean="0"/>
              <a:t>Something’s missing…</a:t>
            </a:r>
          </a:p>
        </p:txBody>
      </p:sp>
      <p:sp>
        <p:nvSpPr>
          <p:cNvPr id="73731" name="Rectangle 3"/>
          <p:cNvSpPr>
            <a:spLocks noGrp="1" noChangeArrowheads="1"/>
          </p:cNvSpPr>
          <p:nvPr>
            <p:ph idx="1"/>
          </p:nvPr>
        </p:nvSpPr>
        <p:spPr/>
        <p:txBody>
          <a:bodyPr>
            <a:normAutofit/>
          </a:bodyPr>
          <a:lstStyle/>
          <a:p>
            <a:pPr eaLnBrk="1" hangingPunct="1">
              <a:defRPr/>
            </a:pPr>
            <a:r>
              <a:rPr lang="en-US" sz="2800" dirty="0" smtClean="0"/>
              <a:t>The numbers don’t always tell the whole story. </a:t>
            </a:r>
          </a:p>
          <a:p>
            <a:pPr eaLnBrk="1" hangingPunct="1">
              <a:defRPr/>
            </a:pPr>
            <a:r>
              <a:rPr lang="en-US" sz="2800" dirty="0" smtClean="0"/>
              <a:t>Crime rates don’t take into account poverty, racial makeup, divorce rate, availability of ER medical care</a:t>
            </a:r>
          </a:p>
          <a:p>
            <a:pPr eaLnBrk="1" hangingPunct="1">
              <a:defRPr/>
            </a:pPr>
            <a:r>
              <a:rPr lang="en-US" sz="2800" dirty="0" smtClean="0"/>
              <a:t>Sometimes the way data is collected or compiled is insufficient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civilians killed by cops?</a:t>
            </a:r>
            <a:endParaRPr lang="en-US" dirty="0"/>
          </a:p>
        </p:txBody>
      </p:sp>
      <p:pic>
        <p:nvPicPr>
          <p:cNvPr id="4" name="Content Placeholder 3">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67000" y="304800"/>
            <a:ext cx="3657086" cy="4338834"/>
          </a:xfrm>
        </p:spPr>
      </p:pic>
    </p:spTree>
    <p:extLst>
      <p:ext uri="{BB962C8B-B14F-4D97-AF65-F5344CB8AC3E}">
        <p14:creationId xmlns:p14="http://schemas.microsoft.com/office/powerpoint/2010/main" val="3250242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deaths from heroin?</a:t>
            </a:r>
            <a:endParaRPr lang="en-US" dirty="0"/>
          </a:p>
        </p:txBody>
      </p:sp>
      <p:pic>
        <p:nvPicPr>
          <p:cNvPr id="4" name="Content Placeholder 3">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14600" y="381000"/>
            <a:ext cx="3965330" cy="4295775"/>
          </a:xfrm>
        </p:spPr>
      </p:pic>
    </p:spTree>
    <p:extLst>
      <p:ext uri="{BB962C8B-B14F-4D97-AF65-F5344CB8AC3E}">
        <p14:creationId xmlns:p14="http://schemas.microsoft.com/office/powerpoint/2010/main" val="262395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762000" y="4953000"/>
            <a:ext cx="8229600" cy="113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ffectLst/>
              </a:rPr>
              <a:t>Apples to Apples?</a:t>
            </a:r>
          </a:p>
        </p:txBody>
      </p:sp>
      <p:sp>
        <p:nvSpPr>
          <p:cNvPr id="18436" name="Text Box 5"/>
          <p:cNvSpPr txBox="1">
            <a:spLocks noChangeArrowheads="1"/>
          </p:cNvSpPr>
          <p:nvPr/>
        </p:nvSpPr>
        <p:spPr bwMode="auto">
          <a:xfrm>
            <a:off x="762000" y="533400"/>
            <a:ext cx="731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50000"/>
              </a:spcBef>
              <a:buClrTx/>
              <a:buSzTx/>
              <a:buFontTx/>
              <a:buNone/>
            </a:pPr>
            <a:r>
              <a:rPr lang="en-US" altLang="en-US" sz="1800" dirty="0">
                <a:hlinkClick r:id="rId3"/>
              </a:rPr>
              <a:t>“The gayest place in America?”, </a:t>
            </a:r>
            <a:r>
              <a:rPr lang="en-US" altLang="en-US" sz="1800" dirty="0"/>
              <a:t>New York Times, Nov 15, 2013</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371600"/>
            <a:ext cx="8114919" cy="2729038"/>
          </a:xfrm>
          <a:prstGeom prst="rect">
            <a:avLst/>
          </a:prstGeom>
        </p:spPr>
      </p:pic>
    </p:spTree>
    <p:extLst>
      <p:ext uri="{BB962C8B-B14F-4D97-AF65-F5344CB8AC3E}">
        <p14:creationId xmlns:p14="http://schemas.microsoft.com/office/powerpoint/2010/main" val="3040166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smtClean="0"/>
              <a:t>Rates</a:t>
            </a:r>
          </a:p>
        </p:txBody>
      </p:sp>
      <p:sp>
        <p:nvSpPr>
          <p:cNvPr id="39939" name="Rectangle 3"/>
          <p:cNvSpPr>
            <a:spLocks noGrp="1" noChangeArrowheads="1"/>
          </p:cNvSpPr>
          <p:nvPr>
            <p:ph idx="1"/>
          </p:nvPr>
        </p:nvSpPr>
        <p:spPr/>
        <p:txBody>
          <a:bodyPr/>
          <a:lstStyle/>
          <a:p>
            <a:pPr eaLnBrk="1" hangingPunct="1">
              <a:lnSpc>
                <a:spcPct val="90000"/>
              </a:lnSpc>
              <a:defRPr/>
            </a:pPr>
            <a:r>
              <a:rPr lang="en-US" dirty="0" smtClean="0"/>
              <a:t>Use them to compare disparate groups</a:t>
            </a:r>
          </a:p>
          <a:p>
            <a:pPr eaLnBrk="1" hangingPunct="1">
              <a:lnSpc>
                <a:spcPct val="90000"/>
              </a:lnSpc>
              <a:defRPr/>
            </a:pPr>
            <a:r>
              <a:rPr lang="en-US" dirty="0" smtClean="0"/>
              <a:t>Use them to make very big or very small numbers comprehensible</a:t>
            </a:r>
          </a:p>
          <a:p>
            <a:pPr eaLnBrk="1" hangingPunct="1">
              <a:lnSpc>
                <a:spcPct val="90000"/>
              </a:lnSpc>
              <a:defRPr/>
            </a:pPr>
            <a:r>
              <a:rPr lang="en-US" dirty="0" smtClean="0"/>
              <a:t>Any ratio: </a:t>
            </a:r>
          </a:p>
          <a:p>
            <a:pPr lvl="1" eaLnBrk="1" hangingPunct="1">
              <a:lnSpc>
                <a:spcPct val="90000"/>
              </a:lnSpc>
              <a:defRPr/>
            </a:pPr>
            <a:r>
              <a:rPr lang="en-US" sz="2400" dirty="0" smtClean="0"/>
              <a:t>25:1,000</a:t>
            </a:r>
          </a:p>
          <a:p>
            <a:pPr lvl="1" eaLnBrk="1" hangingPunct="1">
              <a:lnSpc>
                <a:spcPct val="90000"/>
              </a:lnSpc>
              <a:defRPr/>
            </a:pPr>
            <a:r>
              <a:rPr lang="en-US" sz="2400" dirty="0" smtClean="0"/>
              <a:t>1 in a million</a:t>
            </a:r>
          </a:p>
          <a:p>
            <a:pPr lvl="1" eaLnBrk="1" hangingPunct="1">
              <a:lnSpc>
                <a:spcPct val="90000"/>
              </a:lnSpc>
              <a:defRPr/>
            </a:pPr>
            <a:r>
              <a:rPr lang="en-US" sz="2400" dirty="0" smtClean="0"/>
              <a:t>1 in 7</a:t>
            </a:r>
          </a:p>
          <a:p>
            <a:pPr lvl="1" eaLnBrk="1" hangingPunct="1">
              <a:lnSpc>
                <a:spcPct val="90000"/>
              </a:lnSpc>
              <a:defRPr/>
            </a:pPr>
            <a:r>
              <a:rPr lang="en-US" sz="2400" dirty="0" smtClean="0"/>
              <a:t>Percentage is a special ratio with 100 as the base. 25% = 25:100 or 25/100</a:t>
            </a:r>
          </a:p>
          <a:p>
            <a:pPr lvl="1" eaLnBrk="1" hangingPunct="1">
              <a:lnSpc>
                <a:spcPct val="90000"/>
              </a:lnSpc>
              <a:buFont typeface="Wingdings" pitchFamily="2" charset="2"/>
              <a:buNone/>
              <a:defRPr/>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Know your data</a:t>
            </a:r>
            <a:endParaRPr lang="en-US" dirty="0"/>
          </a:p>
        </p:txBody>
      </p:sp>
      <p:sp>
        <p:nvSpPr>
          <p:cNvPr id="3" name="Content Placeholder 2"/>
          <p:cNvSpPr>
            <a:spLocks noGrp="1"/>
          </p:cNvSpPr>
          <p:nvPr>
            <p:ph idx="1"/>
          </p:nvPr>
        </p:nvSpPr>
        <p:spPr/>
        <p:txBody>
          <a:bodyPr>
            <a:normAutofit/>
          </a:bodyPr>
          <a:lstStyle/>
          <a:p>
            <a:pPr>
              <a:defRPr/>
            </a:pPr>
            <a:r>
              <a:rPr lang="en-US" sz="4000" dirty="0" smtClean="0"/>
              <a:t>What’s your data missing?</a:t>
            </a:r>
          </a:p>
          <a:p>
            <a:pPr>
              <a:defRPr/>
            </a:pPr>
            <a:r>
              <a:rPr lang="en-US" sz="4000" dirty="0" smtClean="0"/>
              <a:t>Things you don’t understand or don’t make sense</a:t>
            </a:r>
            <a:endParaRPr lang="en-US" sz="3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dirty="0" smtClean="0"/>
              <a:t>Be wary</a:t>
            </a:r>
          </a:p>
        </p:txBody>
      </p:sp>
      <p:sp>
        <p:nvSpPr>
          <p:cNvPr id="61443" name="Rectangle 3"/>
          <p:cNvSpPr>
            <a:spLocks noGrp="1" noChangeArrowheads="1"/>
          </p:cNvSpPr>
          <p:nvPr>
            <p:ph idx="1"/>
          </p:nvPr>
        </p:nvSpPr>
        <p:spPr/>
        <p:txBody>
          <a:bodyPr>
            <a:normAutofit/>
          </a:bodyPr>
          <a:lstStyle/>
          <a:p>
            <a:pPr eaLnBrk="1" hangingPunct="1">
              <a:defRPr/>
            </a:pPr>
            <a:r>
              <a:rPr lang="en-US" sz="3200" dirty="0" smtClean="0"/>
              <a:t>Don’t assume stats in a press release – or even someone else’s publication -- will be correct. </a:t>
            </a:r>
          </a:p>
          <a:p>
            <a:pPr eaLnBrk="1" hangingPunct="1">
              <a:defRPr/>
            </a:pPr>
            <a:r>
              <a:rPr lang="en-US" sz="3200" dirty="0" smtClean="0"/>
              <a:t>Do the math….think about whether it makes sense logically.</a:t>
            </a:r>
          </a:p>
          <a:p>
            <a:pPr eaLnBrk="1" hangingPunct="1">
              <a:defRPr/>
            </a:pPr>
            <a:r>
              <a:rPr lang="en-US" sz="3200" dirty="0" smtClean="0"/>
              <a:t>Be careful about translating someone else’s statement</a:t>
            </a:r>
          </a:p>
        </p:txBody>
      </p:sp>
    </p:spTree>
    <p:extLst>
      <p:ext uri="{BB962C8B-B14F-4D97-AF65-F5344CB8AC3E}">
        <p14:creationId xmlns:p14="http://schemas.microsoft.com/office/powerpoint/2010/main" val="3784297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mtClean="0"/>
              <a:t>Examples:</a:t>
            </a:r>
          </a:p>
        </p:txBody>
      </p:sp>
      <p:sp>
        <p:nvSpPr>
          <p:cNvPr id="62467" name="Rectangle 3"/>
          <p:cNvSpPr>
            <a:spLocks noGrp="1" noChangeArrowheads="1"/>
          </p:cNvSpPr>
          <p:nvPr>
            <p:ph idx="1"/>
          </p:nvPr>
        </p:nvSpPr>
        <p:spPr/>
        <p:txBody>
          <a:bodyPr>
            <a:normAutofit/>
          </a:bodyPr>
          <a:lstStyle/>
          <a:p>
            <a:pPr marL="0" indent="0" eaLnBrk="1" hangingPunct="1">
              <a:buNone/>
              <a:defRPr/>
            </a:pPr>
            <a:r>
              <a:rPr lang="en-US" sz="2800" dirty="0" smtClean="0"/>
              <a:t>“The state received $2.5 million in federal funds to pay overtime costs for state troopers, sheriff’s deputies and city police officers throughout the state as part of the Highway Enforcement of Aggressive Traffic program….that should translate to about 1,400 hours of additional law enforcement during the next year…”</a:t>
            </a:r>
          </a:p>
          <a:p>
            <a:pPr eaLnBrk="1" hangingPunct="1">
              <a:buFont typeface="Wingdings" pitchFamily="2" charset="2"/>
              <a:buNone/>
              <a:defRPr/>
            </a:pPr>
            <a:r>
              <a:rPr lang="en-US" sz="1600" i="1" dirty="0" smtClean="0"/>
              <a:t>“State gets tough on drivers”, Pioneer Press, Sept. 27, 2005</a:t>
            </a:r>
          </a:p>
        </p:txBody>
      </p:sp>
    </p:spTree>
    <p:extLst>
      <p:ext uri="{BB962C8B-B14F-4D97-AF65-F5344CB8AC3E}">
        <p14:creationId xmlns:p14="http://schemas.microsoft.com/office/powerpoint/2010/main" val="1700673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dirty="0" smtClean="0"/>
              <a:t>Do the math!</a:t>
            </a:r>
          </a:p>
        </p:txBody>
      </p:sp>
      <p:sp>
        <p:nvSpPr>
          <p:cNvPr id="63491" name="Rectangle 3"/>
          <p:cNvSpPr>
            <a:spLocks noGrp="1" noChangeArrowheads="1"/>
          </p:cNvSpPr>
          <p:nvPr>
            <p:ph idx="1"/>
          </p:nvPr>
        </p:nvSpPr>
        <p:spPr/>
        <p:txBody>
          <a:bodyPr>
            <a:normAutofit/>
          </a:bodyPr>
          <a:lstStyle/>
          <a:p>
            <a:pPr eaLnBrk="1" hangingPunct="1">
              <a:buFont typeface="Wingdings" pitchFamily="2" charset="2"/>
              <a:buNone/>
              <a:defRPr/>
            </a:pPr>
            <a:r>
              <a:rPr lang="en-US" sz="3200" dirty="0" smtClean="0"/>
              <a:t>$2.5 million / 1400 hours = $1,785 </a:t>
            </a:r>
            <a:r>
              <a:rPr lang="en-US" sz="3200" u="sng" dirty="0" smtClean="0"/>
              <a:t>per hour</a:t>
            </a:r>
          </a:p>
        </p:txBody>
      </p:sp>
    </p:spTree>
    <p:extLst>
      <p:ext uri="{BB962C8B-B14F-4D97-AF65-F5344CB8AC3E}">
        <p14:creationId xmlns:p14="http://schemas.microsoft.com/office/powerpoint/2010/main" val="3937421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dirty="0" smtClean="0"/>
              <a:t>Really?</a:t>
            </a:r>
          </a:p>
        </p:txBody>
      </p:sp>
      <p:sp>
        <p:nvSpPr>
          <p:cNvPr id="64515" name="Rectangle 3"/>
          <p:cNvSpPr>
            <a:spLocks noGrp="1" noChangeArrowheads="1"/>
          </p:cNvSpPr>
          <p:nvPr>
            <p:ph idx="1"/>
          </p:nvPr>
        </p:nvSpPr>
        <p:spPr/>
        <p:txBody>
          <a:bodyPr>
            <a:normAutofit lnSpcReduction="10000"/>
          </a:bodyPr>
          <a:lstStyle/>
          <a:p>
            <a:pPr eaLnBrk="1" hangingPunct="1">
              <a:defRPr/>
            </a:pPr>
            <a:r>
              <a:rPr lang="en-US" sz="2800" dirty="0" smtClean="0"/>
              <a:t>“Every year since 1950, the number of American children gunned down has doubled”</a:t>
            </a:r>
          </a:p>
          <a:p>
            <a:pPr eaLnBrk="1" hangingPunct="1">
              <a:buFont typeface="Wingdings" pitchFamily="2" charset="2"/>
              <a:buNone/>
              <a:defRPr/>
            </a:pPr>
            <a:r>
              <a:rPr lang="en-US" sz="2800" dirty="0" smtClean="0"/>
              <a:t>1950: 1 child</a:t>
            </a:r>
          </a:p>
          <a:p>
            <a:pPr eaLnBrk="1" hangingPunct="1">
              <a:buFont typeface="Wingdings" pitchFamily="2" charset="2"/>
              <a:buNone/>
              <a:defRPr/>
            </a:pPr>
            <a:r>
              <a:rPr lang="en-US" sz="2800" dirty="0" smtClean="0"/>
              <a:t>1951: 2 children</a:t>
            </a:r>
          </a:p>
          <a:p>
            <a:pPr eaLnBrk="1" hangingPunct="1">
              <a:buFont typeface="Wingdings" pitchFamily="2" charset="2"/>
              <a:buNone/>
              <a:defRPr/>
            </a:pPr>
            <a:r>
              <a:rPr lang="en-US" sz="2800" dirty="0" smtClean="0"/>
              <a:t>1952: 4 children</a:t>
            </a:r>
          </a:p>
          <a:p>
            <a:pPr eaLnBrk="1" hangingPunct="1">
              <a:buFont typeface="Wingdings" pitchFamily="2" charset="2"/>
              <a:buNone/>
              <a:defRPr/>
            </a:pPr>
            <a:r>
              <a:rPr lang="en-US" sz="2800" dirty="0" smtClean="0"/>
              <a:t>1965: 32,768 (total of 9,960 homicides that year)</a:t>
            </a:r>
          </a:p>
          <a:p>
            <a:pPr eaLnBrk="1" hangingPunct="1">
              <a:buFont typeface="Wingdings" pitchFamily="2" charset="2"/>
              <a:buNone/>
              <a:defRPr/>
            </a:pPr>
            <a:r>
              <a:rPr lang="en-US" sz="2800" dirty="0" smtClean="0"/>
              <a:t>1970: 1 million</a:t>
            </a:r>
          </a:p>
          <a:p>
            <a:pPr eaLnBrk="1" hangingPunct="1">
              <a:buFont typeface="Wingdings" pitchFamily="2" charset="2"/>
              <a:buNone/>
              <a:defRPr/>
            </a:pPr>
            <a:r>
              <a:rPr lang="en-US" sz="2800" dirty="0" smtClean="0"/>
              <a:t>1980: 1 billion (4x the total US population)</a:t>
            </a:r>
          </a:p>
        </p:txBody>
      </p:sp>
    </p:spTree>
    <p:custDataLst>
      <p:tags r:id="rId1"/>
    </p:custDataLst>
    <p:extLst>
      <p:ext uri="{BB962C8B-B14F-4D97-AF65-F5344CB8AC3E}">
        <p14:creationId xmlns:p14="http://schemas.microsoft.com/office/powerpoint/2010/main" val="365874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4515">
                                            <p:txEl>
                                              <p:pRg st="5" end="5"/>
                                            </p:txEl>
                                          </p:spTgt>
                                        </p:tgtEl>
                                        <p:attrNameLst>
                                          <p:attrName>style.visibility</p:attrName>
                                        </p:attrNameLst>
                                      </p:cBhvr>
                                      <p:to>
                                        <p:strVal val="visible"/>
                                      </p:to>
                                    </p:set>
                                    <p:anim calcmode="lin" valueType="num">
                                      <p:cBhvr additive="base">
                                        <p:cTn id="31"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4515">
                                            <p:txEl>
                                              <p:pRg st="6" end="6"/>
                                            </p:txEl>
                                          </p:spTgt>
                                        </p:tgtEl>
                                        <p:attrNameLst>
                                          <p:attrName>style.visibility</p:attrName>
                                        </p:attrNameLst>
                                      </p:cBhvr>
                                      <p:to>
                                        <p:strVal val="visible"/>
                                      </p:to>
                                    </p:set>
                                    <p:anim calcmode="lin" valueType="num">
                                      <p:cBhvr additive="base">
                                        <p:cTn id="37"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smtClean="0"/>
              <a:t>The real story…</a:t>
            </a:r>
          </a:p>
        </p:txBody>
      </p:sp>
      <p:sp>
        <p:nvSpPr>
          <p:cNvPr id="65539" name="Rectangle 3"/>
          <p:cNvSpPr>
            <a:spLocks noGrp="1" noChangeArrowheads="1"/>
          </p:cNvSpPr>
          <p:nvPr>
            <p:ph idx="1"/>
          </p:nvPr>
        </p:nvSpPr>
        <p:spPr/>
        <p:txBody>
          <a:bodyPr/>
          <a:lstStyle/>
          <a:p>
            <a:pPr eaLnBrk="1" hangingPunct="1">
              <a:defRPr/>
            </a:pPr>
            <a:r>
              <a:rPr lang="en-US" smtClean="0"/>
              <a:t>“The number of children </a:t>
            </a:r>
            <a:r>
              <a:rPr lang="en-US" u="sng" smtClean="0"/>
              <a:t>killed each year</a:t>
            </a:r>
            <a:r>
              <a:rPr lang="en-US" smtClean="0"/>
              <a:t> by guns has doubled since 1950”</a:t>
            </a:r>
          </a:p>
        </p:txBody>
      </p:sp>
    </p:spTree>
    <p:extLst>
      <p:ext uri="{BB962C8B-B14F-4D97-AF65-F5344CB8AC3E}">
        <p14:creationId xmlns:p14="http://schemas.microsoft.com/office/powerpoint/2010/main" val="12408002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Vetting studies</a:t>
            </a:r>
            <a:endParaRPr lang="en-US" dirty="0"/>
          </a:p>
        </p:txBody>
      </p:sp>
      <p:pic>
        <p:nvPicPr>
          <p:cNvPr id="4" name="Content Placeholder 3">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43000" y="609600"/>
            <a:ext cx="6499030" cy="4495800"/>
          </a:xfrm>
        </p:spPr>
      </p:pic>
    </p:spTree>
    <p:extLst>
      <p:ext uri="{BB962C8B-B14F-4D97-AF65-F5344CB8AC3E}">
        <p14:creationId xmlns:p14="http://schemas.microsoft.com/office/powerpoint/2010/main" val="603884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more...</a:t>
            </a:r>
            <a:endParaRPr lang="en-US" dirty="0"/>
          </a:p>
        </p:txBody>
      </p:sp>
      <p:sp>
        <p:nvSpPr>
          <p:cNvPr id="3" name="Content Placeholder 2"/>
          <p:cNvSpPr>
            <a:spLocks noGrp="1"/>
          </p:cNvSpPr>
          <p:nvPr>
            <p:ph idx="1"/>
          </p:nvPr>
        </p:nvSpPr>
        <p:spPr/>
        <p:txBody>
          <a:bodyPr>
            <a:normAutofit/>
          </a:bodyPr>
          <a:lstStyle/>
          <a:p>
            <a:r>
              <a:rPr lang="en-US" sz="3200" dirty="0" smtClean="0"/>
              <a:t>“</a:t>
            </a:r>
            <a:r>
              <a:rPr lang="en-US" sz="3200" dirty="0" smtClean="0">
                <a:hlinkClick r:id="rId3"/>
              </a:rPr>
              <a:t>Numbers in the Newsroom</a:t>
            </a:r>
            <a:r>
              <a:rPr lang="en-US" sz="3200" dirty="0" smtClean="0"/>
              <a:t>,” By Sarah Cohen, e-book</a:t>
            </a:r>
          </a:p>
          <a:p>
            <a:r>
              <a:rPr lang="en-US" sz="3200" dirty="0" smtClean="0"/>
              <a:t>Matt Waite: “How I overcame my fear of math”</a:t>
            </a:r>
          </a:p>
          <a:p>
            <a:r>
              <a:rPr lang="en-US" sz="3200" dirty="0" smtClean="0"/>
              <a:t>More materials: </a:t>
            </a:r>
            <a:r>
              <a:rPr lang="en-US" sz="3200" u="sng" dirty="0" smtClean="0"/>
              <a:t>mjwebster.github.io/</a:t>
            </a:r>
            <a:r>
              <a:rPr lang="en-US" sz="3200" u="sng" dirty="0" err="1" smtClean="0"/>
              <a:t>DataJ</a:t>
            </a:r>
            <a:endParaRPr lang="en-US" sz="3200" u="sng" dirty="0"/>
          </a:p>
        </p:txBody>
      </p:sp>
    </p:spTree>
    <p:extLst>
      <p:ext uri="{BB962C8B-B14F-4D97-AF65-F5344CB8AC3E}">
        <p14:creationId xmlns:p14="http://schemas.microsoft.com/office/powerpoint/2010/main" val="20110627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defRPr/>
            </a:pPr>
            <a:r>
              <a:rPr lang="en-US" dirty="0" smtClean="0"/>
              <a:t>Examples</a:t>
            </a:r>
          </a:p>
        </p:txBody>
      </p:sp>
      <p:sp>
        <p:nvSpPr>
          <p:cNvPr id="46083" name="Rectangle 3"/>
          <p:cNvSpPr>
            <a:spLocks noGrp="1" noChangeArrowheads="1"/>
          </p:cNvSpPr>
          <p:nvPr>
            <p:ph idx="1"/>
          </p:nvPr>
        </p:nvSpPr>
        <p:spPr>
          <a:xfrm>
            <a:off x="762000" y="914400"/>
            <a:ext cx="7543800" cy="3886200"/>
          </a:xfrm>
        </p:spPr>
        <p:txBody>
          <a:bodyPr/>
          <a:lstStyle/>
          <a:p>
            <a:pPr eaLnBrk="1" hangingPunct="1">
              <a:defRPr/>
            </a:pPr>
            <a:r>
              <a:rPr lang="en-US" sz="2800" dirty="0" smtClean="0"/>
              <a:t>Crimes in cities with different populations</a:t>
            </a:r>
          </a:p>
          <a:p>
            <a:pPr eaLnBrk="1" hangingPunct="1">
              <a:defRPr/>
            </a:pPr>
            <a:r>
              <a:rPr lang="en-US" sz="2800" dirty="0" smtClean="0"/>
              <a:t>Deaths from various diseases</a:t>
            </a:r>
          </a:p>
          <a:p>
            <a:pPr eaLnBrk="1" hangingPunct="1">
              <a:defRPr/>
            </a:pPr>
            <a:r>
              <a:rPr lang="en-US" sz="2800" dirty="0" smtClean="0"/>
              <a:t>Comparing deaths at different hospitals</a:t>
            </a:r>
          </a:p>
          <a:p>
            <a:pPr eaLnBrk="1" hangingPunct="1">
              <a:defRPr/>
            </a:pPr>
            <a:r>
              <a:rPr lang="en-US" sz="2800" dirty="0" smtClean="0"/>
              <a:t>Birth rates (number of births per number of women of child-bearing age)</a:t>
            </a:r>
          </a:p>
          <a:p>
            <a:pPr eaLnBrk="1" hangingPunct="1">
              <a:defRPr/>
            </a:pPr>
            <a:r>
              <a:rPr lang="en-US" sz="2800" dirty="0" smtClean="0"/>
              <a:t>Time-series change involving people</a:t>
            </a:r>
          </a:p>
          <a:p>
            <a:pPr marL="0" indent="0" eaLnBrk="1" hangingPunct="1">
              <a:buNone/>
              <a:defRPr/>
            </a:pPr>
            <a:endParaRPr lang="en-US" dirty="0" smtClean="0"/>
          </a:p>
          <a:p>
            <a:pPr eaLnBrk="1" hangingPunct="1">
              <a:buFont typeface="Wingdings" pitchFamily="2" charset="2"/>
              <a:buNone/>
              <a:defRPr/>
            </a:pPr>
            <a:endParaRPr lang="en-US" dirty="0" smtClean="0"/>
          </a:p>
          <a:p>
            <a:pPr eaLnBrk="1" hangingPunct="1">
              <a:buFont typeface="Wingdings" pitchFamily="2" charset="2"/>
              <a:buNone/>
              <a:defRPr/>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838200"/>
            <a:ext cx="5291451" cy="4965650"/>
          </a:xfrm>
          <a:prstGeom prst="rect">
            <a:avLst/>
          </a:prstGeom>
        </p:spPr>
      </p:pic>
    </p:spTree>
    <p:extLst>
      <p:ext uri="{BB962C8B-B14F-4D97-AF65-F5344CB8AC3E}">
        <p14:creationId xmlns:p14="http://schemas.microsoft.com/office/powerpoint/2010/main" val="11811393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33" y="1219200"/>
            <a:ext cx="4114800" cy="386144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19200"/>
            <a:ext cx="4388478" cy="3716866"/>
          </a:xfrm>
          <a:prstGeom prst="rect">
            <a:avLst/>
          </a:prstGeom>
        </p:spPr>
      </p:pic>
    </p:spTree>
    <p:extLst>
      <p:ext uri="{BB962C8B-B14F-4D97-AF65-F5344CB8AC3E}">
        <p14:creationId xmlns:p14="http://schemas.microsoft.com/office/powerpoint/2010/main" val="3783464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pPr eaLnBrk="1" hangingPunct="1">
              <a:defRPr/>
            </a:pPr>
            <a:r>
              <a:rPr lang="en-US" smtClean="0"/>
              <a:t>Raw numbers vs rates: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524000"/>
            <a:ext cx="8186294" cy="169078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3|21.3"/>
</p:tagLst>
</file>

<file path=ppt/tags/tag2.xml><?xml version="1.0" encoding="utf-8"?>
<p:tagLst xmlns:a="http://schemas.openxmlformats.org/drawingml/2006/main" xmlns:r="http://schemas.openxmlformats.org/officeDocument/2006/relationships" xmlns:p="http://schemas.openxmlformats.org/presentationml/2006/main">
  <p:tag name="TIMING" val="|1|21|18.5|14.9|9.9"/>
</p:tagLst>
</file>

<file path=ppt/tags/tag3.xml><?xml version="1.0" encoding="utf-8"?>
<p:tagLst xmlns:a="http://schemas.openxmlformats.org/drawingml/2006/main" xmlns:r="http://schemas.openxmlformats.org/officeDocument/2006/relationships" xmlns:p="http://schemas.openxmlformats.org/presentationml/2006/main">
  <p:tag name="TIMING" val="|0.9|0.7|0.6|0.6|0.5|0.6|0.9|23.8|7.2"/>
</p:tagLst>
</file>

<file path=ppt/tags/tag4.xml><?xml version="1.0" encoding="utf-8"?>
<p:tagLst xmlns:a="http://schemas.openxmlformats.org/drawingml/2006/main" xmlns:r="http://schemas.openxmlformats.org/officeDocument/2006/relationships" xmlns:p="http://schemas.openxmlformats.org/presentationml/2006/main">
  <p:tag name="TIMING" val="|40.1|11.4|4.5|5|3.6"/>
</p:tagLst>
</file>

<file path=ppt/tags/tag5.xml><?xml version="1.0" encoding="utf-8"?>
<p:tagLst xmlns:a="http://schemas.openxmlformats.org/drawingml/2006/main" xmlns:r="http://schemas.openxmlformats.org/officeDocument/2006/relationships" xmlns:p="http://schemas.openxmlformats.org/presentationml/2006/main">
  <p:tag name="TIMING" val="|20.7"/>
</p:tagLst>
</file>

<file path=ppt/tags/tag6.xml><?xml version="1.0" encoding="utf-8"?>
<p:tagLst xmlns:a="http://schemas.openxmlformats.org/drawingml/2006/main" xmlns:r="http://schemas.openxmlformats.org/officeDocument/2006/relationships" xmlns:p="http://schemas.openxmlformats.org/presentationml/2006/main">
  <p:tag name="TIMING" val="|1.1|24.2"/>
</p:tagLst>
</file>

<file path=ppt/tags/tag7.xml><?xml version="1.0" encoding="utf-8"?>
<p:tagLst xmlns:a="http://schemas.openxmlformats.org/drawingml/2006/main" xmlns:r="http://schemas.openxmlformats.org/officeDocument/2006/relationships" xmlns:p="http://schemas.openxmlformats.org/presentationml/2006/main">
  <p:tag name="TIMING" val="|1.2|0.2|0.2|0.2|0.3|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1162</TotalTime>
  <Words>6510</Words>
  <Application>Microsoft Office PowerPoint</Application>
  <PresentationFormat>On-screen Show (4:3)</PresentationFormat>
  <Paragraphs>587</Paragraphs>
  <Slides>57</Slides>
  <Notes>56</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NewsPrint</vt:lpstr>
      <vt:lpstr>Using numbers without fear</vt:lpstr>
      <vt:lpstr>Numbers in the news</vt:lpstr>
      <vt:lpstr>Sarah Cohen’s 7 tips</vt:lpstr>
      <vt:lpstr>Using the right numbers</vt:lpstr>
      <vt:lpstr>Rates</vt:lpstr>
      <vt:lpstr>Examples</vt:lpstr>
      <vt:lpstr>PowerPoint Presentation</vt:lpstr>
      <vt:lpstr>PowerPoint Presentation</vt:lpstr>
      <vt:lpstr>Raw numbers vs rates:</vt:lpstr>
      <vt:lpstr>PowerPoint Presentation</vt:lpstr>
      <vt:lpstr>Comparing different groups</vt:lpstr>
      <vt:lpstr>How it was published:</vt:lpstr>
      <vt:lpstr>Better?</vt:lpstr>
      <vt:lpstr>Pull extreme numbers into reach</vt:lpstr>
      <vt:lpstr>Tiny numbers</vt:lpstr>
      <vt:lpstr>When we don’t use rates…</vt:lpstr>
      <vt:lpstr>Better….</vt:lpstr>
      <vt:lpstr>Use the right base</vt:lpstr>
      <vt:lpstr>Percentage change</vt:lpstr>
      <vt:lpstr>Less than 100 items</vt:lpstr>
      <vt:lpstr>Adjusting for inflation</vt:lpstr>
      <vt:lpstr>Inflation formula</vt:lpstr>
      <vt:lpstr>Gas prices: Adjusted vs Unadjusted</vt:lpstr>
      <vt:lpstr>Average vs Median</vt:lpstr>
      <vt:lpstr>Simple example:</vt:lpstr>
      <vt:lpstr>PowerPoint Presentation</vt:lpstr>
      <vt:lpstr>Which one is “ typical”?</vt:lpstr>
      <vt:lpstr>Average of an average</vt:lpstr>
      <vt:lpstr>Yardsticks</vt:lpstr>
      <vt:lpstr>Yardsticks</vt:lpstr>
      <vt:lpstr>Compared to what?</vt:lpstr>
      <vt:lpstr>Context?</vt:lpstr>
      <vt:lpstr>PowerPoint Presentation</vt:lpstr>
      <vt:lpstr>Numbers are not concrete</vt:lpstr>
      <vt:lpstr>Where do numbers come from?</vt:lpstr>
      <vt:lpstr>Over-precision</vt:lpstr>
      <vt:lpstr>Over-precision</vt:lpstr>
      <vt:lpstr>Using decimal points</vt:lpstr>
      <vt:lpstr>Too many numbers…</vt:lpstr>
      <vt:lpstr>Example</vt:lpstr>
      <vt:lpstr>Eyes glazed over….</vt:lpstr>
      <vt:lpstr>What?!?</vt:lpstr>
      <vt:lpstr>Better</vt:lpstr>
      <vt:lpstr>An easier read…</vt:lpstr>
      <vt:lpstr>The “crap detector”</vt:lpstr>
      <vt:lpstr>Something’s missing…</vt:lpstr>
      <vt:lpstr>How many civilians killed by cops?</vt:lpstr>
      <vt:lpstr>How many deaths from heroin?</vt:lpstr>
      <vt:lpstr>Apples to Apples?</vt:lpstr>
      <vt:lpstr>Know your data</vt:lpstr>
      <vt:lpstr>Be wary</vt:lpstr>
      <vt:lpstr>Examples:</vt:lpstr>
      <vt:lpstr>Do the math!</vt:lpstr>
      <vt:lpstr>Really?</vt:lpstr>
      <vt:lpstr>The real story…</vt:lpstr>
      <vt:lpstr>Vetting studies</vt:lpstr>
      <vt:lpstr>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numbers and statistics</dc:title>
  <dc:creator>MaryJo Sylwester</dc:creator>
  <cp:lastModifiedBy>Webster, MaryJo</cp:lastModifiedBy>
  <cp:revision>67</cp:revision>
  <dcterms:created xsi:type="dcterms:W3CDTF">2007-04-01T13:56:51Z</dcterms:created>
  <dcterms:modified xsi:type="dcterms:W3CDTF">2015-05-12T18:06:07Z</dcterms:modified>
</cp:coreProperties>
</file>