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3" r:id="rId1"/>
  </p:sldMasterIdLst>
  <p:notesMasterIdLst>
    <p:notesMasterId r:id="rId58"/>
  </p:notesMasterIdLst>
  <p:sldIdLst>
    <p:sldId id="256" r:id="rId2"/>
    <p:sldId id="285" r:id="rId3"/>
    <p:sldId id="257" r:id="rId4"/>
    <p:sldId id="305" r:id="rId5"/>
    <p:sldId id="258" r:id="rId6"/>
    <p:sldId id="264" r:id="rId7"/>
    <p:sldId id="315" r:id="rId8"/>
    <p:sldId id="316" r:id="rId9"/>
    <p:sldId id="293" r:id="rId10"/>
    <p:sldId id="320" r:id="rId11"/>
    <p:sldId id="260" r:id="rId12"/>
    <p:sldId id="303" r:id="rId13"/>
    <p:sldId id="304" r:id="rId14"/>
    <p:sldId id="259" r:id="rId15"/>
    <p:sldId id="318" r:id="rId16"/>
    <p:sldId id="261" r:id="rId17"/>
    <p:sldId id="262" r:id="rId18"/>
    <p:sldId id="263" r:id="rId19"/>
    <p:sldId id="319" r:id="rId20"/>
    <p:sldId id="307" r:id="rId21"/>
    <p:sldId id="312" r:id="rId22"/>
    <p:sldId id="265" r:id="rId23"/>
    <p:sldId id="266" r:id="rId24"/>
    <p:sldId id="267" r:id="rId25"/>
    <p:sldId id="268" r:id="rId26"/>
    <p:sldId id="294" r:id="rId27"/>
    <p:sldId id="306" r:id="rId28"/>
    <p:sldId id="269" r:id="rId29"/>
    <p:sldId id="270" r:id="rId30"/>
    <p:sldId id="287" r:id="rId31"/>
    <p:sldId id="288" r:id="rId32"/>
    <p:sldId id="310" r:id="rId33"/>
    <p:sldId id="308" r:id="rId34"/>
    <p:sldId id="309" r:id="rId35"/>
    <p:sldId id="271" r:id="rId36"/>
    <p:sldId id="272" r:id="rId37"/>
    <p:sldId id="273" r:id="rId38"/>
    <p:sldId id="274" r:id="rId39"/>
    <p:sldId id="275" r:id="rId40"/>
    <p:sldId id="276" r:id="rId41"/>
    <p:sldId id="277" r:id="rId42"/>
    <p:sldId id="289" r:id="rId43"/>
    <p:sldId id="313" r:id="rId44"/>
    <p:sldId id="314" r:id="rId45"/>
    <p:sldId id="311" r:id="rId46"/>
    <p:sldId id="317" r:id="rId47"/>
    <p:sldId id="278" r:id="rId48"/>
    <p:sldId id="279" r:id="rId49"/>
    <p:sldId id="280" r:id="rId50"/>
    <p:sldId id="281" r:id="rId51"/>
    <p:sldId id="282" r:id="rId52"/>
    <p:sldId id="283" r:id="rId53"/>
    <p:sldId id="284" r:id="rId54"/>
    <p:sldId id="290" r:id="rId55"/>
    <p:sldId id="291" r:id="rId56"/>
    <p:sldId id="292" r:id="rId5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2" d="100"/>
          <a:sy n="112" d="100"/>
        </p:scale>
        <p:origin x="-94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204"/>
    </p:cViewPr>
  </p:notesTextViewPr>
  <p:sorterViewPr>
    <p:cViewPr>
      <p:scale>
        <a:sx n="66" d="100"/>
        <a:sy n="66" d="100"/>
      </p:scale>
      <p:origin x="0" y="318"/>
    </p:cViewPr>
  </p:sorterViewPr>
  <p:notesViewPr>
    <p:cSldViewPr>
      <p:cViewPr varScale="1">
        <p:scale>
          <a:sx n="89" d="100"/>
          <a:sy n="89" d="100"/>
        </p:scale>
        <p:origin x="-3078"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99AC472A-3F2D-48F7-97F3-B1F6FE9D9187}" type="datetimeFigureOut">
              <a:rPr lang="en-US"/>
              <a:pPr>
                <a:defRPr/>
              </a:pPr>
              <a:t>4/24/2015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788A045-009D-4389-B299-BD919EAFB898}" type="slidenum">
              <a:rPr lang="en-US" altLang="en-US"/>
              <a:pPr/>
              <a:t>‹#›</a:t>
            </a:fld>
            <a:endParaRPr lang="en-US" altLang="en-US"/>
          </a:p>
        </p:txBody>
      </p:sp>
    </p:spTree>
    <p:extLst>
      <p:ext uri="{BB962C8B-B14F-4D97-AF65-F5344CB8AC3E}">
        <p14:creationId xmlns:p14="http://schemas.microsoft.com/office/powerpoint/2010/main" val="33497346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mydesert.com/interactive/article/20130908/NEWS07/309080001/Our-declining-water-reserves?nclick_check=1"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story from MPR about flu</a:t>
            </a:r>
            <a:r>
              <a:rPr lang="en-US" baseline="0" dirty="0" smtClean="0"/>
              <a:t> deaths is a good example of a situation where reporting the raw number is probably the preferred method. First of all, even a single death is newsworthy and unfortunate. It’s also simply saying the number of children who died. It’s not trying to say that the flu DISPROPORTINATEY affected children. </a:t>
            </a:r>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9</a:t>
            </a:fld>
            <a:endParaRPr lang="en-US" altLang="en-US"/>
          </a:p>
        </p:txBody>
      </p:sp>
    </p:spTree>
    <p:extLst>
      <p:ext uri="{BB962C8B-B14F-4D97-AF65-F5344CB8AC3E}">
        <p14:creationId xmlns:p14="http://schemas.microsoft.com/office/powerpoint/2010/main" val="2627602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Later in the story, however, they start talking about</a:t>
            </a:r>
            <a:r>
              <a:rPr lang="en-US" baseline="0" dirty="0" smtClean="0"/>
              <a:t> senior citizens. And they do mention that seniors accounted for “more than half” of all hospitalizations. This is a situation where you would want to use a percentage because it is implying that this group was hit harder than other age groups.  It would not be fair to say that there were 100 hospitalizations of seniors and 20 of children and use that to show disparity because those age groups contain differing numbers of people who could potentially be affected. You would want to calculate 100 divided by the total number of seniors and 20 divided by the number of children and then compare those two </a:t>
            </a:r>
            <a:r>
              <a:rPr lang="en-US" baseline="0" dirty="0" err="1" smtClean="0"/>
              <a:t>percenages</a:t>
            </a:r>
            <a:r>
              <a:rPr lang="en-US" baseline="0" smtClean="0"/>
              <a:t>.</a:t>
            </a:r>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10</a:t>
            </a:fld>
            <a:endParaRPr lang="en-US" altLang="en-US"/>
          </a:p>
        </p:txBody>
      </p:sp>
    </p:spTree>
    <p:extLst>
      <p:ext uri="{BB962C8B-B14F-4D97-AF65-F5344CB8AC3E}">
        <p14:creationId xmlns:p14="http://schemas.microsoft.com/office/powerpoint/2010/main" val="1841132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Should you compare Washington, D.C. with other states? Some argue that D.C. has demographics that are more like a central city, than a state.</a:t>
            </a:r>
            <a:br>
              <a:rPr lang="en-US" altLang="en-US" smtClean="0"/>
            </a:br>
            <a:r>
              <a:rPr lang="en-US" altLang="en-US" smtClean="0"/>
              <a:t>Carry that same idea to nearly every other comparison you want to make – is it fair to compare death rates at a hospital in an urban setting to one in a rural setting? (more gun violence in the city); Is it fair to compare the Minneapolis metro area with the New York metro area?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These are the nut graphs to a story about water levels,</a:t>
            </a:r>
            <a:r>
              <a:rPr lang="en-US" altLang="en-US" smtClean="0">
                <a:hlinkClick r:id="rId3"/>
              </a:rPr>
              <a:t> http://www.mydesert.com/interactive/article/20130908/NEWS07/309080001/Our-declining-water-reserves?nclick_check=1</a:t>
            </a:r>
            <a:endParaRPr lang="en-US" altLang="en-US" smtClean="0"/>
          </a:p>
          <a:p>
            <a:pPr eaLnBrk="1" hangingPunct="1">
              <a:spcBef>
                <a:spcPct val="0"/>
              </a:spcBef>
            </a:pPr>
            <a:r>
              <a:rPr lang="en-US" altLang="en-US" smtClean="0"/>
              <a:t>Note how the first graph requires the reader to do some math. The next graph has the “55 feet” which is the amount lost. Would it be more effective to give the reader the “55 feet” number first, then give the details later?</a:t>
            </a:r>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537E99A-5E43-4C7A-8F98-CEB222C056FB}" type="slidenum">
              <a:rPr lang="en-US" altLang="en-US"/>
              <a:pPr/>
              <a:t>27</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 with graphics department to find ways to display quantitative information in graphics and/or maps.</a:t>
            </a:r>
          </a:p>
          <a:p>
            <a:endParaRPr lang="en-US" dirty="0"/>
          </a:p>
        </p:txBody>
      </p:sp>
      <p:sp>
        <p:nvSpPr>
          <p:cNvPr id="4" name="Slide Number Placeholder 3"/>
          <p:cNvSpPr>
            <a:spLocks noGrp="1"/>
          </p:cNvSpPr>
          <p:nvPr>
            <p:ph type="sldNum" sz="quarter" idx="10"/>
          </p:nvPr>
        </p:nvSpPr>
        <p:spPr/>
        <p:txBody>
          <a:bodyPr/>
          <a:lstStyle/>
          <a:p>
            <a:fld id="{0788A045-009D-4389-B299-BD919EAFB898}" type="slidenum">
              <a:rPr lang="en-US" altLang="en-US" smtClean="0"/>
              <a:pPr/>
              <a:t>31</a:t>
            </a:fld>
            <a:endParaRPr lang="en-US" altLang="en-US"/>
          </a:p>
        </p:txBody>
      </p:sp>
    </p:spTree>
    <p:extLst>
      <p:ext uri="{BB962C8B-B14F-4D97-AF65-F5344CB8AC3E}">
        <p14:creationId xmlns:p14="http://schemas.microsoft.com/office/powerpoint/2010/main" val="894989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DD368922-7A00-4043-BECC-71FF3AD0B04C}" type="slidenum">
              <a:rPr lang="en-US" altLang="en-US" smtClean="0"/>
              <a:pPr/>
              <a:t>‹#›</a:t>
            </a:fld>
            <a:endParaRPr lang="en-US" alt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3D7F923E-CF38-4B49-AEC7-9B14DB92BF0E}" type="slidenum">
              <a:rPr lang="en-US" altLang="en-US" smtClean="0"/>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9EDFECF-757F-467B-AB19-E6CFFD72C5DB}" type="slidenum">
              <a:rPr lang="en-US" altLang="en-US" smtClean="0"/>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23094C45-3CCF-4856-87A9-319FE8A8B187}" type="slidenum">
              <a:rPr lang="en-US" altLang="en-US" smtClean="0"/>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D17C18A3-F1A2-4D91-9CF4-7F1CAE157D87}" type="slidenum">
              <a:rPr lang="en-US" altLang="en-US" smtClean="0"/>
              <a:pPr/>
              <a:t>‹#›</a:t>
            </a:fld>
            <a:endParaRPr lang="en-US" alt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8BBDECE9-D098-4FDF-BD46-E9F52604CCDE}" type="slidenum">
              <a:rPr lang="en-US" altLang="en-US" smtClean="0"/>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75608C62-D7CF-4B24-A4F4-F98AE3489BE3}" type="slidenum">
              <a:rPr lang="en-US" altLang="en-US" smtClean="0"/>
              <a:pPr/>
              <a:t>‹#›</a:t>
            </a:fld>
            <a:endParaRPr lang="en-US" alt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961F3E6C-1A73-4CA8-94E5-36AF19901418}" type="slidenum">
              <a:rPr lang="en-US" altLang="en-US" smtClean="0"/>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4C82A662-DF9B-47C7-BEB0-06D2C74F05B4}" type="slidenum">
              <a:rPr lang="en-US" altLang="en-US" smtClean="0"/>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2A8EFCF8-9B29-46D0-918D-82443B7923D2}" type="slidenum">
              <a:rPr lang="en-US" altLang="en-US" smtClean="0"/>
              <a:pPr/>
              <a:t>‹#›</a:t>
            </a:fld>
            <a:endParaRPr lang="en-US" alt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C0546DAB-4964-493F-97D2-196667AB196C}" type="slidenum">
              <a:rPr lang="en-US" altLang="en-US" smtClean="0"/>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pPr>
              <a:defRPr/>
            </a:pPr>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pPr>
              <a:defRPr/>
            </a:pPr>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89F1CD93-709C-4F63-95B3-167ED297D569}" type="slidenum">
              <a:rPr lang="en-US" altLang="en-US" smtClean="0"/>
              <a:pPr/>
              <a:t>‹#›</a:t>
            </a:fld>
            <a:endParaRPr lang="en-US" alt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4114" r:id="rId1"/>
    <p:sldLayoutId id="2147484115" r:id="rId2"/>
    <p:sldLayoutId id="2147484116" r:id="rId3"/>
    <p:sldLayoutId id="2147484117" r:id="rId4"/>
    <p:sldLayoutId id="2147484118" r:id="rId5"/>
    <p:sldLayoutId id="2147484119" r:id="rId6"/>
    <p:sldLayoutId id="2147484120" r:id="rId7"/>
    <p:sldLayoutId id="2147484121" r:id="rId8"/>
    <p:sldLayoutId id="2147484122" r:id="rId9"/>
    <p:sldLayoutId id="2147484123" r:id="rId10"/>
    <p:sldLayoutId id="2147484124"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nytimes.com/2013/11/17/fashion/Washington-DC-has-thriving-gay-lesbian-and-transgender-population.html?pagewanted=1&amp;adxnnlx=1384801286-YJvev6Smy8CgK%20GQd4yjEA&amp;_r=0"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tore.ire.org/collections/frontpage/products/numbers-in-the-newsroom-using-math-and-statistics-in-news-second-edition-e-version"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Autofit/>
          </a:bodyPr>
          <a:lstStyle/>
          <a:p>
            <a:pPr eaLnBrk="1" hangingPunct="1">
              <a:defRPr/>
            </a:pPr>
            <a:r>
              <a:rPr lang="en-US" sz="7200" dirty="0" smtClean="0"/>
              <a:t>Using numbers without fear</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 y="1981200"/>
            <a:ext cx="8917383" cy="933500"/>
          </a:xfrm>
        </p:spPr>
      </p:pic>
      <p:sp>
        <p:nvSpPr>
          <p:cNvPr id="5" name="TextBox 4"/>
          <p:cNvSpPr txBox="1"/>
          <p:nvPr/>
        </p:nvSpPr>
        <p:spPr>
          <a:xfrm>
            <a:off x="762000" y="978932"/>
            <a:ext cx="4191000" cy="369332"/>
          </a:xfrm>
          <a:prstGeom prst="rect">
            <a:avLst/>
          </a:prstGeom>
          <a:noFill/>
        </p:spPr>
        <p:txBody>
          <a:bodyPr wrap="square" rtlCol="0">
            <a:spAutoFit/>
          </a:bodyPr>
          <a:lstStyle/>
          <a:p>
            <a:r>
              <a:rPr lang="en-US" dirty="0" smtClean="0"/>
              <a:t>Percentage or raw numbers?</a:t>
            </a:r>
            <a:endParaRPr lang="en-US" dirty="0"/>
          </a:p>
        </p:txBody>
      </p:sp>
    </p:spTree>
    <p:extLst>
      <p:ext uri="{BB962C8B-B14F-4D97-AF65-F5344CB8AC3E}">
        <p14:creationId xmlns:p14="http://schemas.microsoft.com/office/powerpoint/2010/main" val="3825866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fontScale="90000"/>
          </a:bodyPr>
          <a:lstStyle/>
          <a:p>
            <a:pPr eaLnBrk="1" hangingPunct="1">
              <a:defRPr/>
            </a:pPr>
            <a:r>
              <a:rPr lang="en-US" smtClean="0"/>
              <a:t>Comparing different groups</a:t>
            </a:r>
          </a:p>
        </p:txBody>
      </p:sp>
      <p:pic>
        <p:nvPicPr>
          <p:cNvPr id="11267"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5029200" y="609600"/>
            <a:ext cx="2548048" cy="3890732"/>
          </a:xfr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81000" y="685800"/>
            <a:ext cx="4572000" cy="923330"/>
          </a:xfrm>
          <a:prstGeom prst="rect">
            <a:avLst/>
          </a:prstGeom>
        </p:spPr>
        <p:txBody>
          <a:bodyPr>
            <a:spAutoFit/>
          </a:bodyPr>
          <a:lstStyle/>
          <a:p>
            <a:pPr eaLnBrk="1" hangingPunct="1">
              <a:defRPr/>
            </a:pPr>
            <a:r>
              <a:rPr lang="en-US" dirty="0"/>
              <a:t>Sports participation: Do you want to know what part of the overall pool is playing? Or do you just care about total bodies?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How it was published:</a:t>
            </a:r>
          </a:p>
        </p:txBody>
      </p:sp>
      <p:sp>
        <p:nvSpPr>
          <p:cNvPr id="3" name="Content Placeholder 2"/>
          <p:cNvSpPr>
            <a:spLocks noGrp="1"/>
          </p:cNvSpPr>
          <p:nvPr>
            <p:ph idx="1"/>
          </p:nvPr>
        </p:nvSpPr>
        <p:spPr/>
        <p:txBody>
          <a:bodyPr/>
          <a:lstStyle/>
          <a:p>
            <a:pPr eaLnBrk="1" hangingPunct="1">
              <a:defRPr/>
            </a:pPr>
            <a:r>
              <a:rPr lang="en-US" dirty="0" smtClean="0"/>
              <a:t> In </a:t>
            </a:r>
            <a:r>
              <a:rPr lang="en-US" b="1" dirty="0" smtClean="0"/>
              <a:t>Hastings</a:t>
            </a:r>
            <a:r>
              <a:rPr lang="en-US" dirty="0" smtClean="0"/>
              <a:t>, which has a population of about 22,100, there were six </a:t>
            </a:r>
            <a:r>
              <a:rPr lang="en-US" b="1" dirty="0" smtClean="0"/>
              <a:t>heroin</a:t>
            </a:r>
            <a:r>
              <a:rPr lang="en-US" dirty="0" smtClean="0"/>
              <a:t> arrests in 2011, according to a report from the drug task force. That's compared with eight arrests in Burnsville, a city with 60,300 residents. Eagan, a city of 64,200, had seven arrests.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Content Placeholder 3" descr="rates.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219200" y="1371600"/>
            <a:ext cx="6248400" cy="3013075"/>
          </a:xfrm>
        </p:spPr>
      </p:pic>
      <p:sp>
        <p:nvSpPr>
          <p:cNvPr id="13316" name="TextBox 4"/>
          <p:cNvSpPr txBox="1">
            <a:spLocks noChangeArrowheads="1"/>
          </p:cNvSpPr>
          <p:nvPr/>
        </p:nvSpPr>
        <p:spPr bwMode="auto">
          <a:xfrm>
            <a:off x="685800" y="762000"/>
            <a:ext cx="7848600" cy="923925"/>
          </a:xfrm>
          <a:prstGeom prst="rect">
            <a:avLst/>
          </a:prstGeom>
          <a:solidFill>
            <a:schemeClr val="bg1"/>
          </a:solidFill>
          <a:ln>
            <a:noFill/>
          </a:ln>
          <a:extLst/>
        </p:spPr>
        <p:txBody>
          <a:bodyPr>
            <a:spAutoFit/>
          </a:bodyPr>
          <a:lstStyle>
            <a:lvl1pPr>
              <a:spcBef>
                <a:spcPct val="20000"/>
              </a:spcBef>
              <a:buClr>
                <a:schemeClr val="hlink"/>
              </a:buClr>
              <a:buSzPct val="80000"/>
              <a:buFont typeface="Wingdings" pitchFamily="2" charset="2"/>
              <a:buChar char="Ø"/>
              <a:defRPr sz="3200">
                <a:solidFill>
                  <a:schemeClr val="tx1"/>
                </a:solidFill>
                <a:latin typeface="Arial" charset="0"/>
              </a:defRPr>
            </a:lvl1pPr>
            <a:lvl2pPr marL="742950" indent="-285750">
              <a:spcBef>
                <a:spcPct val="20000"/>
              </a:spcBef>
              <a:buClr>
                <a:schemeClr val="tx2"/>
              </a:buClr>
              <a:buSzPct val="50000"/>
              <a:buFont typeface="Wingdings" pitchFamily="2" charset="2"/>
              <a:buChar char="l"/>
              <a:defRPr sz="2800">
                <a:solidFill>
                  <a:schemeClr val="tx1"/>
                </a:solidFill>
                <a:latin typeface="Arial" charset="0"/>
              </a:defRPr>
            </a:lvl2pPr>
            <a:lvl3pPr marL="1143000" indent="-228600">
              <a:spcBef>
                <a:spcPct val="20000"/>
              </a:spcBef>
              <a:buClr>
                <a:schemeClr val="accent2"/>
              </a:buClr>
              <a:buChar char="•"/>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l"/>
              <a:defRPr sz="2000">
                <a:solidFill>
                  <a:schemeClr val="tx1"/>
                </a:solidFill>
                <a:latin typeface="Arial" charset="0"/>
              </a:defRPr>
            </a:lvl4pPr>
            <a:lvl5pPr marL="2057400" indent="-228600">
              <a:spcBef>
                <a:spcPct val="20000"/>
              </a:spcBef>
              <a:buClr>
                <a:schemeClr val="hlink"/>
              </a:buClr>
              <a:buChar char="•"/>
              <a:defRPr sz="2000">
                <a:solidFill>
                  <a:schemeClr val="tx1"/>
                </a:solidFill>
                <a:latin typeface="Arial" charset="0"/>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defRPr>
            </a:lvl9pPr>
          </a:lstStyle>
          <a:p>
            <a:pPr>
              <a:spcBef>
                <a:spcPct val="0"/>
              </a:spcBef>
              <a:buClrTx/>
              <a:buSzTx/>
              <a:buFontTx/>
              <a:buNone/>
            </a:pPr>
            <a:r>
              <a:rPr lang="en-US" altLang="en-US" sz="1800" dirty="0"/>
              <a:t>There were nearly 3 arrests per 10,000 people in Hastings, compared to about 1 arrest per 10,000 people in both Burnsville and Eagan, which are each nearly three times the size of Hastings.</a:t>
            </a:r>
          </a:p>
        </p:txBody>
      </p:sp>
      <p:sp>
        <p:nvSpPr>
          <p:cNvPr id="2" name="Title 1"/>
          <p:cNvSpPr>
            <a:spLocks noGrp="1"/>
          </p:cNvSpPr>
          <p:nvPr>
            <p:ph type="title"/>
          </p:nvPr>
        </p:nvSpPr>
        <p:spPr/>
        <p:txBody>
          <a:bodyPr/>
          <a:lstStyle/>
          <a:p>
            <a:pPr eaLnBrk="1" hangingPunct="1">
              <a:defRPr/>
            </a:pPr>
            <a:r>
              <a:rPr lang="en-US" dirty="0" smtClean="0"/>
              <a:t>Better?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62000" y="4572000"/>
            <a:ext cx="7696200" cy="1600200"/>
          </a:xfrm>
        </p:spPr>
        <p:txBody>
          <a:bodyPr>
            <a:normAutofit/>
          </a:bodyPr>
          <a:lstStyle/>
          <a:p>
            <a:pPr eaLnBrk="1" hangingPunct="1">
              <a:defRPr/>
            </a:pPr>
            <a:r>
              <a:rPr lang="en-US" sz="4000" dirty="0" smtClean="0"/>
              <a:t>Pull extreme numbers into reach</a:t>
            </a:r>
          </a:p>
        </p:txBody>
      </p:sp>
      <p:sp>
        <p:nvSpPr>
          <p:cNvPr id="40963" name="Rectangle 3"/>
          <p:cNvSpPr>
            <a:spLocks noGrp="1" noChangeArrowheads="1"/>
          </p:cNvSpPr>
          <p:nvPr>
            <p:ph idx="1"/>
          </p:nvPr>
        </p:nvSpPr>
        <p:spPr/>
        <p:txBody>
          <a:bodyPr>
            <a:normAutofit/>
          </a:bodyPr>
          <a:lstStyle/>
          <a:p>
            <a:pPr marL="0" indent="0" eaLnBrk="1" hangingPunct="1">
              <a:lnSpc>
                <a:spcPct val="90000"/>
              </a:lnSpc>
              <a:buNone/>
              <a:defRPr/>
            </a:pPr>
            <a:r>
              <a:rPr lang="en-US" sz="3200" dirty="0" smtClean="0">
                <a:latin typeface="Times New Roman"/>
                <a:cs typeface="Arial" charset="0"/>
              </a:rPr>
              <a:t>…</a:t>
            </a:r>
            <a:r>
              <a:rPr lang="en-US" sz="3200" dirty="0" smtClean="0">
                <a:cs typeface="Arial" charset="0"/>
              </a:rPr>
              <a:t> [California] carried a relatively small amount of debt . </a:t>
            </a:r>
            <a:r>
              <a:rPr lang="en-US" sz="3200" dirty="0" smtClean="0">
                <a:latin typeface="Times New Roman"/>
                <a:cs typeface="Arial" charset="0"/>
              </a:rPr>
              <a:t>…</a:t>
            </a:r>
            <a:r>
              <a:rPr lang="en-US" sz="3200" dirty="0" smtClean="0">
                <a:cs typeface="Arial" charset="0"/>
              </a:rPr>
              <a:t> </a:t>
            </a:r>
            <a:r>
              <a:rPr lang="en-US" sz="3200" b="1" dirty="0" smtClean="0">
                <a:cs typeface="Arial" charset="0"/>
              </a:rPr>
              <a:t>Its $24.8 billion in debt in 2001 was equal to $733 per person</a:t>
            </a:r>
            <a:r>
              <a:rPr lang="en-US" sz="3200" dirty="0" smtClean="0">
                <a:cs typeface="Arial" charset="0"/>
              </a:rPr>
              <a:t> compared with a national average of $820</a:t>
            </a:r>
            <a:r>
              <a:rPr lang="en-US" sz="3200" dirty="0" smtClean="0">
                <a:latin typeface="Times New Roman"/>
                <a:cs typeface="Arial" charset="0"/>
              </a:rPr>
              <a:t>…</a:t>
            </a:r>
            <a:r>
              <a:rPr lang="en-US" sz="3200" dirty="0" smtClean="0">
                <a:cs typeface="Arial" charset="0"/>
              </a:rPr>
              <a:t> </a:t>
            </a:r>
            <a:endParaRPr lang="en-US" sz="3200" dirty="0" smtClean="0"/>
          </a:p>
          <a:p>
            <a:pPr marL="0" indent="0" eaLnBrk="1" hangingPunct="1">
              <a:lnSpc>
                <a:spcPct val="90000"/>
              </a:lnSpc>
              <a:buNone/>
              <a:defRPr/>
            </a:pP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Tiny numbers</a:t>
            </a:r>
            <a:endParaRPr lang="en-US" dirty="0"/>
          </a:p>
        </p:txBody>
      </p:sp>
      <p:sp>
        <p:nvSpPr>
          <p:cNvPr id="3" name="Content Placeholder 2"/>
          <p:cNvSpPr>
            <a:spLocks noGrp="1"/>
          </p:cNvSpPr>
          <p:nvPr>
            <p:ph idx="1"/>
          </p:nvPr>
        </p:nvSpPr>
        <p:spPr/>
        <p:txBody>
          <a:bodyPr/>
          <a:lstStyle/>
          <a:p>
            <a:pPr marL="0" indent="0">
              <a:buNone/>
            </a:pPr>
            <a:r>
              <a:rPr lang="en-US" sz="2800" dirty="0">
                <a:cs typeface="Arial" charset="0"/>
              </a:rPr>
              <a:t>America West and US Airways … e</a:t>
            </a:r>
            <a:r>
              <a:rPr lang="en-US" sz="2800" b="1" dirty="0">
                <a:cs typeface="Arial" charset="0"/>
              </a:rPr>
              <a:t>ach had about 32 passengers of every 10,000 voluntarily give up their seats in the first quarter.</a:t>
            </a:r>
            <a:r>
              <a:rPr lang="en-US" sz="2800" dirty="0">
                <a:cs typeface="Arial" charset="0"/>
              </a:rPr>
              <a:t>   </a:t>
            </a:r>
            <a:endParaRPr lang="en-US" sz="2800" dirty="0" smtClean="0">
              <a:cs typeface="Arial" charset="0"/>
            </a:endParaRPr>
          </a:p>
          <a:p>
            <a:pPr marL="0" indent="0">
              <a:buNone/>
            </a:pPr>
            <a:endParaRPr lang="en-US" sz="2800" dirty="0">
              <a:cs typeface="Arial" charset="0"/>
            </a:endParaRPr>
          </a:p>
          <a:p>
            <a:pPr marL="0" indent="0">
              <a:buNone/>
            </a:pPr>
            <a:endParaRPr lang="en-US" sz="2800" dirty="0" smtClean="0">
              <a:cs typeface="Arial" charset="0"/>
            </a:endParaRPr>
          </a:p>
          <a:p>
            <a:pPr marL="0" indent="0">
              <a:buNone/>
            </a:pPr>
            <a:r>
              <a:rPr lang="en-US" sz="2800" dirty="0" smtClean="0">
                <a:cs typeface="Arial" charset="0"/>
              </a:rPr>
              <a:t>[</a:t>
            </a:r>
            <a:r>
              <a:rPr lang="en-US" sz="2800" dirty="0">
                <a:cs typeface="Arial" charset="0"/>
              </a:rPr>
              <a:t>Note: Rate = 0.0032,  percentage = 0.32%]</a:t>
            </a:r>
          </a:p>
          <a:p>
            <a:endParaRPr lang="en-US" dirty="0"/>
          </a:p>
        </p:txBody>
      </p:sp>
    </p:spTree>
    <p:extLst>
      <p:ext uri="{BB962C8B-B14F-4D97-AF65-F5344CB8AC3E}">
        <p14:creationId xmlns:p14="http://schemas.microsoft.com/office/powerpoint/2010/main" val="1777431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fontScale="90000"/>
          </a:bodyPr>
          <a:lstStyle/>
          <a:p>
            <a:pPr eaLnBrk="1" hangingPunct="1">
              <a:defRPr/>
            </a:pPr>
            <a:r>
              <a:rPr lang="en-US" smtClean="0"/>
              <a:t>When we don’t use rates…</a:t>
            </a:r>
          </a:p>
        </p:txBody>
      </p:sp>
      <p:sp>
        <p:nvSpPr>
          <p:cNvPr id="43011" name="Rectangle 3"/>
          <p:cNvSpPr>
            <a:spLocks noGrp="1" noChangeArrowheads="1"/>
          </p:cNvSpPr>
          <p:nvPr>
            <p:ph idx="1"/>
          </p:nvPr>
        </p:nvSpPr>
        <p:spPr/>
        <p:txBody>
          <a:bodyPr>
            <a:normAutofit/>
          </a:bodyPr>
          <a:lstStyle/>
          <a:p>
            <a:pPr eaLnBrk="1" hangingPunct="1">
              <a:buFont typeface="Wingdings" pitchFamily="2" charset="2"/>
              <a:buNone/>
              <a:defRPr/>
            </a:pPr>
            <a:r>
              <a:rPr lang="en-US" sz="3600" b="1" smtClean="0"/>
              <a:t>“</a:t>
            </a:r>
            <a:r>
              <a:rPr lang="en-US" sz="3600" smtClean="0"/>
              <a:t>The Toyota Camry and Honda Accord, the best-selling cars in the USA recently, top the list of most stolen vehicles in 2000, as they have for several years.”</a:t>
            </a:r>
          </a:p>
          <a:p>
            <a:pPr eaLnBrk="1" hangingPunct="1">
              <a:defRPr/>
            </a:pPr>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defRPr/>
            </a:pPr>
            <a:r>
              <a:rPr lang="en-US" dirty="0" smtClean="0"/>
              <a:t>Better….</a:t>
            </a:r>
          </a:p>
        </p:txBody>
      </p:sp>
      <p:sp>
        <p:nvSpPr>
          <p:cNvPr id="44035" name="Rectangle 3"/>
          <p:cNvSpPr>
            <a:spLocks noGrp="1" noChangeArrowheads="1"/>
          </p:cNvSpPr>
          <p:nvPr>
            <p:ph idx="1"/>
          </p:nvPr>
        </p:nvSpPr>
        <p:spPr/>
        <p:txBody>
          <a:bodyPr>
            <a:normAutofit/>
          </a:bodyPr>
          <a:lstStyle/>
          <a:p>
            <a:pPr fontAlgn="t">
              <a:spcBef>
                <a:spcPct val="50000"/>
              </a:spcBef>
              <a:buClrTx/>
              <a:buSzTx/>
              <a:buFontTx/>
              <a:buNone/>
              <a:defRPr/>
            </a:pPr>
            <a:r>
              <a:rPr lang="en-US" sz="2800" dirty="0" smtClean="0">
                <a:effectLst/>
              </a:rPr>
              <a:t>DETROIT - The 1995 Saturn SL was the nation's most-stolen vehicle last year </a:t>
            </a:r>
            <a:r>
              <a:rPr lang="en-US" sz="2800" b="1" dirty="0" smtClean="0">
                <a:effectLst/>
              </a:rPr>
              <a:t>based on thefts versus the number of models registered</a:t>
            </a:r>
            <a:r>
              <a:rPr lang="en-US" sz="2800" dirty="0" smtClean="0">
                <a:effectLst/>
              </a:rPr>
              <a:t> … a new report shows. …One out of every 200 registered 1995 Saturn SLs was stolen in 2003 … according to Chicago-based CCC Information Services, an insurance industry tracker … .</a:t>
            </a:r>
          </a:p>
          <a:p>
            <a:pPr eaLnBrk="1" hangingPunct="1">
              <a:defRPr/>
            </a:pPr>
            <a:endParaRPr lang="en-US" sz="28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defRPr/>
            </a:pPr>
            <a:r>
              <a:rPr lang="en-US" smtClean="0"/>
              <a:t>Use the right base</a:t>
            </a:r>
          </a:p>
        </p:txBody>
      </p:sp>
      <p:sp>
        <p:nvSpPr>
          <p:cNvPr id="45059" name="Rectangle 3"/>
          <p:cNvSpPr>
            <a:spLocks noGrp="1" noChangeArrowheads="1"/>
          </p:cNvSpPr>
          <p:nvPr>
            <p:ph idx="1"/>
          </p:nvPr>
        </p:nvSpPr>
        <p:spPr/>
        <p:txBody>
          <a:bodyPr/>
          <a:lstStyle/>
          <a:p>
            <a:pPr eaLnBrk="1" hangingPunct="1">
              <a:defRPr/>
            </a:pPr>
            <a:r>
              <a:rPr lang="en-US" dirty="0" smtClean="0"/>
              <a:t>Highway death rate: “vehicle miles traveled.” Accounts for number of drivers and distance driven, which vary.</a:t>
            </a:r>
          </a:p>
          <a:p>
            <a:pPr eaLnBrk="1" hangingPunct="1">
              <a:defRPr/>
            </a:pPr>
            <a:r>
              <a:rPr lang="en-US" dirty="0" smtClean="0"/>
              <a:t>Tricky base: Age adjustment, risk adjustment, </a:t>
            </a:r>
            <a:r>
              <a:rPr lang="en-US" dirty="0" err="1" smtClean="0"/>
              <a:t>etc</a:t>
            </a:r>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Percentage change</a:t>
            </a:r>
            <a:endParaRPr lang="en-US" dirty="0"/>
          </a:p>
        </p:txBody>
      </p:sp>
      <p:sp>
        <p:nvSpPr>
          <p:cNvPr id="3" name="Content Placeholder 2"/>
          <p:cNvSpPr>
            <a:spLocks noGrp="1"/>
          </p:cNvSpPr>
          <p:nvPr>
            <p:ph idx="1"/>
          </p:nvPr>
        </p:nvSpPr>
        <p:spPr/>
        <p:txBody>
          <a:bodyPr/>
          <a:lstStyle/>
          <a:p>
            <a:r>
              <a:rPr lang="en-US" dirty="0" smtClean="0"/>
              <a:t>(New-old)/Old</a:t>
            </a:r>
          </a:p>
          <a:p>
            <a:r>
              <a:rPr lang="en-US" dirty="0" smtClean="0"/>
              <a:t>When to use</a:t>
            </a:r>
            <a:endParaRPr lang="en-US" dirty="0"/>
          </a:p>
        </p:txBody>
      </p:sp>
    </p:spTree>
    <p:extLst>
      <p:ext uri="{BB962C8B-B14F-4D97-AF65-F5344CB8AC3E}">
        <p14:creationId xmlns:p14="http://schemas.microsoft.com/office/powerpoint/2010/main" val="1213323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lang="en-US" smtClean="0"/>
              <a:t>Numbers in the news</a:t>
            </a:r>
          </a:p>
        </p:txBody>
      </p:sp>
      <p:sp>
        <p:nvSpPr>
          <p:cNvPr id="69635" name="Rectangle 3"/>
          <p:cNvSpPr>
            <a:spLocks noGrp="1" noChangeArrowheads="1"/>
          </p:cNvSpPr>
          <p:nvPr>
            <p:ph idx="1"/>
          </p:nvPr>
        </p:nvSpPr>
        <p:spPr/>
        <p:txBody>
          <a:bodyPr>
            <a:normAutofit/>
          </a:bodyPr>
          <a:lstStyle/>
          <a:p>
            <a:pPr eaLnBrk="1" hangingPunct="1">
              <a:defRPr/>
            </a:pPr>
            <a:r>
              <a:rPr lang="en-US" smtClean="0"/>
              <a:t>One day of St. Petersburg Times: one-third of the 130 stories had numbers.</a:t>
            </a:r>
          </a:p>
          <a:p>
            <a:pPr eaLnBrk="1" hangingPunct="1">
              <a:defRPr/>
            </a:pPr>
            <a:r>
              <a:rPr lang="en-US" smtClean="0"/>
              <a:t>“Too many of the stories display numeric overkill, a deadening procession of figures that overwhelm the reader and rob the writer of the opportunity to use numbers in ways that explain and illuminate.”</a:t>
            </a:r>
          </a:p>
          <a:p>
            <a:pPr eaLnBrk="1" hangingPunct="1">
              <a:defRPr/>
            </a:pPr>
            <a:endParaRPr lang="en-US" smtClean="0"/>
          </a:p>
          <a:p>
            <a:pPr eaLnBrk="1" hangingPunct="1">
              <a:buFont typeface="Wingdings" pitchFamily="2" charset="2"/>
              <a:buNone/>
              <a:defRPr/>
            </a:pPr>
            <a:r>
              <a:rPr lang="en-US" sz="1600" i="1" smtClean="0"/>
              <a:t>“Avoiding numeric Novocain”, Chip Scanlan, Poynter Institute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762000" y="4953000"/>
            <a:ext cx="8229600" cy="1139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effectLst/>
              </a:rPr>
              <a:t>Apples to Apples?</a:t>
            </a:r>
          </a:p>
        </p:txBody>
      </p:sp>
      <p:sp>
        <p:nvSpPr>
          <p:cNvPr id="18436" name="Text Box 5"/>
          <p:cNvSpPr txBox="1">
            <a:spLocks noChangeArrowheads="1"/>
          </p:cNvSpPr>
          <p:nvPr/>
        </p:nvSpPr>
        <p:spPr bwMode="auto">
          <a:xfrm>
            <a:off x="762000" y="533400"/>
            <a:ext cx="7315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80000"/>
              <a:buFont typeface="Wingdings" pitchFamily="2" charset="2"/>
              <a:buChar char="Ø"/>
              <a:defRPr sz="3200">
                <a:solidFill>
                  <a:schemeClr val="tx1"/>
                </a:solidFill>
                <a:latin typeface="Arial" charset="0"/>
              </a:defRPr>
            </a:lvl1pPr>
            <a:lvl2pPr marL="742950" indent="-285750">
              <a:spcBef>
                <a:spcPct val="20000"/>
              </a:spcBef>
              <a:buClr>
                <a:schemeClr val="tx2"/>
              </a:buClr>
              <a:buSzPct val="50000"/>
              <a:buFont typeface="Wingdings" pitchFamily="2" charset="2"/>
              <a:buChar char="l"/>
              <a:defRPr sz="2800">
                <a:solidFill>
                  <a:schemeClr val="tx1"/>
                </a:solidFill>
                <a:latin typeface="Arial" charset="0"/>
              </a:defRPr>
            </a:lvl2pPr>
            <a:lvl3pPr marL="1143000" indent="-228600">
              <a:spcBef>
                <a:spcPct val="20000"/>
              </a:spcBef>
              <a:buClr>
                <a:schemeClr val="accent2"/>
              </a:buClr>
              <a:buChar char="•"/>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l"/>
              <a:defRPr sz="2000">
                <a:solidFill>
                  <a:schemeClr val="tx1"/>
                </a:solidFill>
                <a:latin typeface="Arial" charset="0"/>
              </a:defRPr>
            </a:lvl4pPr>
            <a:lvl5pPr marL="2057400" indent="-228600">
              <a:spcBef>
                <a:spcPct val="20000"/>
              </a:spcBef>
              <a:buClr>
                <a:schemeClr val="hlink"/>
              </a:buClr>
              <a:buChar char="•"/>
              <a:defRPr sz="2000">
                <a:solidFill>
                  <a:schemeClr val="tx1"/>
                </a:solidFill>
                <a:latin typeface="Arial" charset="0"/>
              </a:defRPr>
            </a:lvl5pPr>
            <a:lvl6pPr marL="2514600" indent="-228600" eaLnBrk="0" fontAlgn="base" hangingPunct="0">
              <a:spcBef>
                <a:spcPct val="20000"/>
              </a:spcBef>
              <a:spcAft>
                <a:spcPct val="0"/>
              </a:spcAft>
              <a:buClr>
                <a:schemeClr val="hlink"/>
              </a:buClr>
              <a:buChar char="•"/>
              <a:defRPr sz="2000">
                <a:solidFill>
                  <a:schemeClr val="tx1"/>
                </a:solidFill>
                <a:latin typeface="Arial" charset="0"/>
              </a:defRPr>
            </a:lvl6pPr>
            <a:lvl7pPr marL="2971800" indent="-228600" eaLnBrk="0" fontAlgn="base" hangingPunct="0">
              <a:spcBef>
                <a:spcPct val="20000"/>
              </a:spcBef>
              <a:spcAft>
                <a:spcPct val="0"/>
              </a:spcAft>
              <a:buClr>
                <a:schemeClr val="hlink"/>
              </a:buClr>
              <a:buChar char="•"/>
              <a:defRPr sz="2000">
                <a:solidFill>
                  <a:schemeClr val="tx1"/>
                </a:solidFill>
                <a:latin typeface="Arial" charset="0"/>
              </a:defRPr>
            </a:lvl7pPr>
            <a:lvl8pPr marL="3429000" indent="-228600" eaLnBrk="0" fontAlgn="base" hangingPunct="0">
              <a:spcBef>
                <a:spcPct val="20000"/>
              </a:spcBef>
              <a:spcAft>
                <a:spcPct val="0"/>
              </a:spcAft>
              <a:buClr>
                <a:schemeClr val="hlink"/>
              </a:buClr>
              <a:buChar char="•"/>
              <a:defRPr sz="2000">
                <a:solidFill>
                  <a:schemeClr val="tx1"/>
                </a:solidFill>
                <a:latin typeface="Arial" charset="0"/>
              </a:defRPr>
            </a:lvl8pPr>
            <a:lvl9pPr marL="3886200" indent="-228600" eaLnBrk="0" fontAlgn="base" hangingPunct="0">
              <a:spcBef>
                <a:spcPct val="20000"/>
              </a:spcBef>
              <a:spcAft>
                <a:spcPct val="0"/>
              </a:spcAft>
              <a:buClr>
                <a:schemeClr val="hlink"/>
              </a:buClr>
              <a:buChar char="•"/>
              <a:defRPr sz="2000">
                <a:solidFill>
                  <a:schemeClr val="tx1"/>
                </a:solidFill>
                <a:latin typeface="Arial" charset="0"/>
              </a:defRPr>
            </a:lvl9pPr>
          </a:lstStyle>
          <a:p>
            <a:pPr>
              <a:spcBef>
                <a:spcPct val="50000"/>
              </a:spcBef>
              <a:buClrTx/>
              <a:buSzTx/>
              <a:buFontTx/>
              <a:buNone/>
            </a:pPr>
            <a:r>
              <a:rPr lang="en-US" altLang="en-US" sz="1800" dirty="0">
                <a:hlinkClick r:id="rId3"/>
              </a:rPr>
              <a:t>“The gayest place in America?”, </a:t>
            </a:r>
            <a:r>
              <a:rPr lang="en-US" altLang="en-US" sz="1800" dirty="0"/>
              <a:t>New York Times, Nov 15, 2013</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1828800"/>
            <a:ext cx="7661751" cy="257663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Gender pay gap</a:t>
            </a:r>
            <a:endParaRPr lang="en-US" dirty="0"/>
          </a:p>
        </p:txBody>
      </p:sp>
    </p:spTree>
    <p:extLst>
      <p:ext uri="{BB962C8B-B14F-4D97-AF65-F5344CB8AC3E}">
        <p14:creationId xmlns:p14="http://schemas.microsoft.com/office/powerpoint/2010/main" val="1689896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defRPr/>
            </a:pPr>
            <a:r>
              <a:rPr lang="en-US" smtClean="0"/>
              <a:t>Adjusting for inflation</a:t>
            </a:r>
          </a:p>
        </p:txBody>
      </p:sp>
      <p:sp>
        <p:nvSpPr>
          <p:cNvPr id="20483" name="Rectangle 3"/>
          <p:cNvSpPr>
            <a:spLocks noGrp="1" noChangeArrowheads="1"/>
          </p:cNvSpPr>
          <p:nvPr>
            <p:ph idx="1"/>
          </p:nvPr>
        </p:nvSpPr>
        <p:spPr/>
        <p:txBody>
          <a:bodyPr/>
          <a:lstStyle/>
          <a:p>
            <a:pPr eaLnBrk="1" hangingPunct="1"/>
            <a:r>
              <a:rPr lang="en-US" altLang="en-US" smtClean="0">
                <a:effectLst/>
              </a:rPr>
              <a:t>Adjust when dollar values are three or more years apart (2005 salary vs. 2010 salary )</a:t>
            </a:r>
          </a:p>
          <a:p>
            <a:pPr eaLnBrk="1" hangingPunct="1"/>
            <a:r>
              <a:rPr lang="en-US" altLang="en-US" smtClean="0">
                <a:effectLst/>
              </a:rPr>
              <a:t>Adjust to current dollars, using the Consumer Price Index (CPI) from the Bureau of Labor Statistics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en-US" smtClean="0"/>
              <a:t>Inflation formula</a:t>
            </a:r>
          </a:p>
        </p:txBody>
      </p:sp>
      <p:sp>
        <p:nvSpPr>
          <p:cNvPr id="48131" name="Rectangle 3"/>
          <p:cNvSpPr>
            <a:spLocks noGrp="1" noChangeArrowheads="1"/>
          </p:cNvSpPr>
          <p:nvPr>
            <p:ph idx="1"/>
          </p:nvPr>
        </p:nvSpPr>
        <p:spPr/>
        <p:txBody>
          <a:bodyPr>
            <a:normAutofit fontScale="92500" lnSpcReduction="10000"/>
          </a:bodyPr>
          <a:lstStyle/>
          <a:p>
            <a:pPr marL="0" indent="0" eaLnBrk="1" hangingPunct="1">
              <a:buNone/>
              <a:defRPr/>
            </a:pPr>
            <a:r>
              <a:rPr lang="en-US" sz="2800" dirty="0" smtClean="0"/>
              <a:t>(CPI Now/CPI Then) x Old value</a:t>
            </a:r>
          </a:p>
          <a:p>
            <a:pPr eaLnBrk="1" hangingPunct="1">
              <a:buFont typeface="Wingdings" pitchFamily="2" charset="2"/>
              <a:buNone/>
              <a:defRPr/>
            </a:pPr>
            <a:r>
              <a:rPr lang="en-US" sz="2800" dirty="0" smtClean="0"/>
              <a:t>Example: Teachers made about $9,000 in 1970. By 1996 they made $38,000. Is that a big raise or a little one?</a:t>
            </a:r>
          </a:p>
          <a:p>
            <a:pPr eaLnBrk="1" hangingPunct="1">
              <a:buFont typeface="Wingdings" pitchFamily="2" charset="2"/>
              <a:buNone/>
              <a:defRPr/>
            </a:pPr>
            <a:r>
              <a:rPr lang="en-US" sz="2800" dirty="0" smtClean="0"/>
              <a:t>CPI Now (156.9)/ CPI Then (38.8) = 4.0438</a:t>
            </a:r>
          </a:p>
          <a:p>
            <a:pPr eaLnBrk="1" hangingPunct="1">
              <a:buFont typeface="Wingdings" pitchFamily="2" charset="2"/>
              <a:buNone/>
              <a:defRPr/>
            </a:pPr>
            <a:r>
              <a:rPr lang="en-US" sz="2800" dirty="0" smtClean="0"/>
              <a:t>It took about $4 in 1996 to buy what people bought for $1 back in 1970</a:t>
            </a:r>
          </a:p>
          <a:p>
            <a:pPr eaLnBrk="1" hangingPunct="1">
              <a:buFont typeface="Wingdings" pitchFamily="2" charset="2"/>
              <a:buNone/>
              <a:defRPr/>
            </a:pPr>
            <a:r>
              <a:rPr lang="en-US" sz="2800" dirty="0" smtClean="0"/>
              <a:t>Answer: 4.0438 x $9,000 = $36,394. That means their raise was only $1,600 </a:t>
            </a:r>
            <a:r>
              <a:rPr lang="en-US" sz="2800" u="sng" dirty="0" smtClean="0"/>
              <a:t>after inflation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5"/>
          <p:cNvSpPr>
            <a:spLocks noGrp="1" noChangeArrowheads="1"/>
          </p:cNvSpPr>
          <p:nvPr>
            <p:ph type="title"/>
          </p:nvPr>
        </p:nvSpPr>
        <p:spPr/>
        <p:txBody>
          <a:bodyPr>
            <a:normAutofit/>
          </a:bodyPr>
          <a:lstStyle/>
          <a:p>
            <a:pPr eaLnBrk="1" hangingPunct="1">
              <a:defRPr/>
            </a:pPr>
            <a:r>
              <a:rPr lang="en-US" sz="4000" smtClean="0"/>
              <a:t>Gas prices: Adjusted vs Unadjusted</a:t>
            </a:r>
          </a:p>
        </p:txBody>
      </p:sp>
      <p:pic>
        <p:nvPicPr>
          <p:cNvPr id="3" name="Content Placeholder 2"/>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1600200"/>
            <a:ext cx="7827963" cy="3886200"/>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defRPr/>
            </a:pPr>
            <a:r>
              <a:rPr lang="en-US" smtClean="0"/>
              <a:t>Average vs Median</a:t>
            </a:r>
          </a:p>
        </p:txBody>
      </p:sp>
      <p:sp>
        <p:nvSpPr>
          <p:cNvPr id="51203" name="Rectangle 3"/>
          <p:cNvSpPr>
            <a:spLocks noGrp="1" noChangeArrowheads="1"/>
          </p:cNvSpPr>
          <p:nvPr>
            <p:ph idx="1"/>
          </p:nvPr>
        </p:nvSpPr>
        <p:spPr/>
        <p:txBody>
          <a:bodyPr>
            <a:normAutofit lnSpcReduction="10000"/>
          </a:bodyPr>
          <a:lstStyle/>
          <a:p>
            <a:pPr eaLnBrk="1" hangingPunct="1">
              <a:lnSpc>
                <a:spcPct val="90000"/>
              </a:lnSpc>
              <a:buClr>
                <a:schemeClr val="tx1"/>
              </a:buClr>
              <a:defRPr/>
            </a:pPr>
            <a:r>
              <a:rPr lang="en-US" sz="4000" smtClean="0">
                <a:solidFill>
                  <a:srgbClr val="FF0000"/>
                </a:solidFill>
              </a:rPr>
              <a:t>Rule</a:t>
            </a:r>
            <a:r>
              <a:rPr lang="en-US" sz="3600" smtClean="0">
                <a:solidFill>
                  <a:schemeClr val="accent1"/>
                </a:solidFill>
              </a:rPr>
              <a:t>:</a:t>
            </a:r>
            <a:r>
              <a:rPr lang="en-US" sz="3600" smtClean="0"/>
              <a:t> If average and median are different, use median. If they are very similar, use average.</a:t>
            </a:r>
          </a:p>
          <a:p>
            <a:pPr eaLnBrk="1" hangingPunct="1">
              <a:defRPr/>
            </a:pPr>
            <a:r>
              <a:rPr lang="en-US" sz="3600" smtClean="0"/>
              <a:t>Average: Sum of values divided by number of items</a:t>
            </a:r>
          </a:p>
          <a:p>
            <a:pPr eaLnBrk="1" hangingPunct="1">
              <a:defRPr/>
            </a:pPr>
            <a:r>
              <a:rPr lang="en-US" sz="3600" smtClean="0"/>
              <a:t>Median: Middle value</a:t>
            </a:r>
          </a:p>
          <a:p>
            <a:pPr eaLnBrk="1" hangingPunct="1">
              <a:defRPr/>
            </a:pPr>
            <a:r>
              <a:rPr lang="en-US" sz="3600" smtClean="0"/>
              <a:t>Home prices, salaries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defRPr/>
            </a:pPr>
            <a:r>
              <a:rPr lang="en-US" smtClean="0"/>
              <a:t>Simple example:</a:t>
            </a:r>
          </a:p>
        </p:txBody>
      </p:sp>
      <p:sp>
        <p:nvSpPr>
          <p:cNvPr id="78851" name="Rectangle 3"/>
          <p:cNvSpPr>
            <a:spLocks noGrp="1" noChangeArrowheads="1"/>
          </p:cNvSpPr>
          <p:nvPr>
            <p:ph idx="1"/>
          </p:nvPr>
        </p:nvSpPr>
        <p:spPr/>
        <p:txBody>
          <a:bodyPr/>
          <a:lstStyle/>
          <a:p>
            <a:pPr eaLnBrk="1" hangingPunct="1">
              <a:lnSpc>
                <a:spcPct val="90000"/>
              </a:lnSpc>
              <a:defRPr/>
            </a:pPr>
            <a:r>
              <a:rPr lang="en-US" smtClean="0"/>
              <a:t>$40</a:t>
            </a:r>
          </a:p>
          <a:p>
            <a:pPr eaLnBrk="1" hangingPunct="1">
              <a:lnSpc>
                <a:spcPct val="90000"/>
              </a:lnSpc>
              <a:defRPr/>
            </a:pPr>
            <a:r>
              <a:rPr lang="en-US" smtClean="0"/>
              <a:t>$50</a:t>
            </a:r>
          </a:p>
          <a:p>
            <a:pPr eaLnBrk="1" hangingPunct="1">
              <a:lnSpc>
                <a:spcPct val="90000"/>
              </a:lnSpc>
              <a:defRPr/>
            </a:pPr>
            <a:r>
              <a:rPr lang="en-US" smtClean="0"/>
              <a:t>$45</a:t>
            </a:r>
          </a:p>
          <a:p>
            <a:pPr eaLnBrk="1" hangingPunct="1">
              <a:lnSpc>
                <a:spcPct val="90000"/>
              </a:lnSpc>
              <a:defRPr/>
            </a:pPr>
            <a:r>
              <a:rPr lang="en-US" smtClean="0"/>
              <a:t>$200</a:t>
            </a:r>
          </a:p>
          <a:p>
            <a:pPr eaLnBrk="1" hangingPunct="1">
              <a:lnSpc>
                <a:spcPct val="90000"/>
              </a:lnSpc>
              <a:defRPr/>
            </a:pPr>
            <a:r>
              <a:rPr lang="en-US" smtClean="0"/>
              <a:t>$250</a:t>
            </a:r>
          </a:p>
          <a:p>
            <a:pPr eaLnBrk="1" hangingPunct="1">
              <a:lnSpc>
                <a:spcPct val="90000"/>
              </a:lnSpc>
              <a:defRPr/>
            </a:pPr>
            <a:r>
              <a:rPr lang="en-US" smtClean="0"/>
              <a:t>$50</a:t>
            </a:r>
          </a:p>
          <a:p>
            <a:pPr eaLnBrk="1" hangingPunct="1">
              <a:lnSpc>
                <a:spcPct val="90000"/>
              </a:lnSpc>
              <a:defRPr/>
            </a:pPr>
            <a:r>
              <a:rPr lang="en-US" smtClean="0"/>
              <a:t>Average: $105</a:t>
            </a:r>
          </a:p>
          <a:p>
            <a:pPr eaLnBrk="1" hangingPunct="1">
              <a:lnSpc>
                <a:spcPct val="90000"/>
              </a:lnSpc>
              <a:defRPr/>
            </a:pPr>
            <a:r>
              <a:rPr lang="en-US" smtClean="0"/>
              <a:t>Median: $50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8851">
                                            <p:txEl>
                                              <p:pRg st="6" end="6"/>
                                            </p:txEl>
                                          </p:spTgt>
                                        </p:tgtEl>
                                        <p:attrNameLst>
                                          <p:attrName>style.visibility</p:attrName>
                                        </p:attrNameLst>
                                      </p:cBhvr>
                                      <p:to>
                                        <p:strVal val="visible"/>
                                      </p:to>
                                    </p:set>
                                    <p:anim calcmode="lin" valueType="num">
                                      <p:cBhvr additive="base">
                                        <p:cTn id="7" dur="500" fill="hold"/>
                                        <p:tgtEl>
                                          <p:spTgt spid="78851">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885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8851">
                                            <p:txEl>
                                              <p:pRg st="7" end="7"/>
                                            </p:txEl>
                                          </p:spTgt>
                                        </p:tgtEl>
                                        <p:attrNameLst>
                                          <p:attrName>style.visibility</p:attrName>
                                        </p:attrNameLst>
                                      </p:cBhvr>
                                      <p:to>
                                        <p:strVal val="visible"/>
                                      </p:to>
                                    </p:set>
                                    <p:anim calcmode="lin" valueType="num">
                                      <p:cBhvr additive="base">
                                        <p:cTn id="13" dur="500" fill="hold"/>
                                        <p:tgtEl>
                                          <p:spTgt spid="78851">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885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Picking your “star number”</a:t>
            </a:r>
            <a:endParaRPr lang="en-US" dirty="0"/>
          </a:p>
        </p:txBody>
      </p:sp>
      <p:sp>
        <p:nvSpPr>
          <p:cNvPr id="3" name="Content Placeholder 2"/>
          <p:cNvSpPr>
            <a:spLocks noGrp="1"/>
          </p:cNvSpPr>
          <p:nvPr>
            <p:ph idx="1"/>
          </p:nvPr>
        </p:nvSpPr>
        <p:spPr/>
        <p:txBody>
          <a:bodyPr>
            <a:normAutofit lnSpcReduction="10000"/>
          </a:bodyPr>
          <a:lstStyle/>
          <a:p>
            <a:pPr>
              <a:defRPr/>
            </a:pPr>
            <a:r>
              <a:rPr lang="en-US" sz="2800" dirty="0" smtClean="0"/>
              <a:t>In a three-month investigation of water levels throughout the Coachella Valley, The Desert Sun found that the average depth of 70 existing wells across the valley in 1970 was 104.4 feet. As of this year, the average depth of 291 wells in the valley had dropped to 159.3 feet.</a:t>
            </a:r>
          </a:p>
          <a:p>
            <a:pPr>
              <a:defRPr/>
            </a:pPr>
            <a:r>
              <a:rPr lang="en-US" sz="2800" dirty="0" smtClean="0"/>
              <a:t>The average loss of </a:t>
            </a:r>
            <a:r>
              <a:rPr lang="en-US" sz="2800" b="1" dirty="0" smtClean="0"/>
              <a:t>55 feet </a:t>
            </a:r>
            <a:r>
              <a:rPr lang="en-US" sz="2800" dirty="0" smtClean="0"/>
              <a:t>of water depth reflects a significant depletion of the most precious resource in the California desert.</a:t>
            </a:r>
          </a:p>
          <a:p>
            <a:pPr>
              <a:defRPr/>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defRPr/>
            </a:pPr>
            <a:r>
              <a:rPr lang="en-US" smtClean="0"/>
              <a:t>Yardsticks</a:t>
            </a:r>
          </a:p>
        </p:txBody>
      </p:sp>
      <p:sp>
        <p:nvSpPr>
          <p:cNvPr id="52227" name="Rectangle 3"/>
          <p:cNvSpPr>
            <a:spLocks noGrp="1" noChangeArrowheads="1"/>
          </p:cNvSpPr>
          <p:nvPr>
            <p:ph idx="1"/>
          </p:nvPr>
        </p:nvSpPr>
        <p:spPr/>
        <p:txBody>
          <a:bodyPr/>
          <a:lstStyle/>
          <a:p>
            <a:pPr algn="ctr">
              <a:spcBef>
                <a:spcPct val="50000"/>
              </a:spcBef>
              <a:buClrTx/>
              <a:buSzTx/>
              <a:buFontTx/>
              <a:buNone/>
              <a:defRPr/>
            </a:pPr>
            <a:r>
              <a:rPr lang="en-US" dirty="0" smtClean="0">
                <a:effectLst/>
              </a:rPr>
              <a:t>3 billion pounds of debris at WTC…</a:t>
            </a:r>
          </a:p>
          <a:p>
            <a:pPr algn="ctr">
              <a:spcBef>
                <a:spcPct val="50000"/>
              </a:spcBef>
              <a:buClrTx/>
              <a:buSzTx/>
              <a:buFontTx/>
              <a:buNone/>
              <a:defRPr/>
            </a:pPr>
            <a:r>
              <a:rPr lang="en-US" dirty="0" smtClean="0">
                <a:effectLst/>
              </a:rPr>
              <a:t>How many tons?</a:t>
            </a:r>
          </a:p>
          <a:p>
            <a:pPr algn="ctr">
              <a:spcBef>
                <a:spcPct val="50000"/>
              </a:spcBef>
              <a:buClrTx/>
              <a:buSzTx/>
              <a:buFontTx/>
              <a:buNone/>
              <a:defRPr/>
            </a:pPr>
            <a:r>
              <a:rPr lang="en-US" dirty="0" smtClean="0">
                <a:effectLst/>
              </a:rPr>
              <a:t>How many dump trucks full?</a:t>
            </a:r>
          </a:p>
          <a:p>
            <a:pPr algn="ctr">
              <a:spcBef>
                <a:spcPct val="50000"/>
              </a:spcBef>
              <a:buClrTx/>
              <a:buSzTx/>
              <a:buFontTx/>
              <a:buNone/>
              <a:defRPr/>
            </a:pPr>
            <a:r>
              <a:rPr lang="en-US" dirty="0" smtClean="0">
                <a:effectLst/>
              </a:rPr>
              <a:t>How many train cars full?</a:t>
            </a:r>
          </a:p>
          <a:p>
            <a:pPr algn="ctr">
              <a:spcBef>
                <a:spcPct val="50000"/>
              </a:spcBef>
              <a:buClrTx/>
              <a:buSzTx/>
              <a:buFontTx/>
              <a:buNone/>
              <a:defRPr/>
            </a:pPr>
            <a:r>
              <a:rPr lang="en-US" dirty="0" smtClean="0">
                <a:effectLst/>
              </a:rPr>
              <a:t>Enough to fill Great Pyramid?</a:t>
            </a:r>
          </a:p>
          <a:p>
            <a:pPr algn="ctr">
              <a:spcBef>
                <a:spcPct val="50000"/>
              </a:spcBef>
              <a:buClrTx/>
              <a:buSzTx/>
              <a:buFontTx/>
              <a:buNone/>
              <a:defRPr/>
            </a:pPr>
            <a:r>
              <a:rPr lang="en-US" dirty="0" smtClean="0">
                <a:effectLst/>
              </a:rPr>
              <a:t>A month of NYC’s garbage?</a:t>
            </a:r>
          </a:p>
          <a:p>
            <a:pPr eaLnBrk="1" hangingPunct="1">
              <a:defRPr/>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2227">
                                            <p:txEl>
                                              <p:pRg st="1" end="1"/>
                                            </p:txEl>
                                          </p:spTgt>
                                        </p:tgtEl>
                                        <p:attrNameLst>
                                          <p:attrName>style.visibility</p:attrName>
                                        </p:attrNameLst>
                                      </p:cBhvr>
                                      <p:to>
                                        <p:strVal val="visible"/>
                                      </p:to>
                                    </p:set>
                                    <p:anim calcmode="lin" valueType="num">
                                      <p:cBhvr additive="base">
                                        <p:cTn id="7" dur="500" fill="hold"/>
                                        <p:tgtEl>
                                          <p:spTgt spid="5222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2227">
                                            <p:txEl>
                                              <p:pRg st="2" end="2"/>
                                            </p:txEl>
                                          </p:spTgt>
                                        </p:tgtEl>
                                        <p:attrNameLst>
                                          <p:attrName>style.visibility</p:attrName>
                                        </p:attrNameLst>
                                      </p:cBhvr>
                                      <p:to>
                                        <p:strVal val="visible"/>
                                      </p:to>
                                    </p:set>
                                    <p:anim calcmode="lin" valueType="num">
                                      <p:cBhvr additive="base">
                                        <p:cTn id="13" dur="500" fill="hold"/>
                                        <p:tgtEl>
                                          <p:spTgt spid="5222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2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2227">
                                            <p:txEl>
                                              <p:pRg st="3" end="3"/>
                                            </p:txEl>
                                          </p:spTgt>
                                        </p:tgtEl>
                                        <p:attrNameLst>
                                          <p:attrName>style.visibility</p:attrName>
                                        </p:attrNameLst>
                                      </p:cBhvr>
                                      <p:to>
                                        <p:strVal val="visible"/>
                                      </p:to>
                                    </p:set>
                                    <p:anim calcmode="lin" valueType="num">
                                      <p:cBhvr additive="base">
                                        <p:cTn id="19" dur="500" fill="hold"/>
                                        <p:tgtEl>
                                          <p:spTgt spid="5222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22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2227">
                                            <p:txEl>
                                              <p:pRg st="4" end="4"/>
                                            </p:txEl>
                                          </p:spTgt>
                                        </p:tgtEl>
                                        <p:attrNameLst>
                                          <p:attrName>style.visibility</p:attrName>
                                        </p:attrNameLst>
                                      </p:cBhvr>
                                      <p:to>
                                        <p:strVal val="visible"/>
                                      </p:to>
                                    </p:set>
                                    <p:anim calcmode="lin" valueType="num">
                                      <p:cBhvr additive="base">
                                        <p:cTn id="25" dur="500" fill="hold"/>
                                        <p:tgtEl>
                                          <p:spTgt spid="5222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22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52227">
                                            <p:txEl>
                                              <p:pRg st="5" end="5"/>
                                            </p:txEl>
                                          </p:spTgt>
                                        </p:tgtEl>
                                        <p:attrNameLst>
                                          <p:attrName>style.visibility</p:attrName>
                                        </p:attrNameLst>
                                      </p:cBhvr>
                                      <p:to>
                                        <p:strVal val="visible"/>
                                      </p:to>
                                    </p:set>
                                    <p:anim calcmode="lin" valueType="num">
                                      <p:cBhvr additive="base">
                                        <p:cTn id="31" dur="500" fill="hold"/>
                                        <p:tgtEl>
                                          <p:spTgt spid="5222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222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defRPr/>
            </a:pPr>
            <a:r>
              <a:rPr lang="en-US" smtClean="0"/>
              <a:t>Yardsticks</a:t>
            </a:r>
          </a:p>
        </p:txBody>
      </p:sp>
      <p:sp>
        <p:nvSpPr>
          <p:cNvPr id="53251" name="Rectangle 3"/>
          <p:cNvSpPr>
            <a:spLocks noGrp="1" noChangeArrowheads="1"/>
          </p:cNvSpPr>
          <p:nvPr>
            <p:ph idx="1"/>
          </p:nvPr>
        </p:nvSpPr>
        <p:spPr/>
        <p:txBody>
          <a:bodyPr>
            <a:normAutofit/>
          </a:bodyPr>
          <a:lstStyle/>
          <a:p>
            <a:pPr eaLnBrk="1" hangingPunct="1">
              <a:defRPr/>
            </a:pPr>
            <a:r>
              <a:rPr lang="en-US" sz="2800" smtClean="0"/>
              <a:t>Only three percent of the world’s water is available for humans to drink…..most is locked in polar ice caps and glaciers or is embedded in layers of rock.  How much is 3 percent?</a:t>
            </a:r>
          </a:p>
          <a:p>
            <a:pPr eaLnBrk="1" hangingPunct="1">
              <a:defRPr/>
            </a:pPr>
            <a:r>
              <a:rPr lang="en-US" sz="2800" smtClean="0"/>
              <a:t>“If a large bucket were to represent all the seawater on the planet, and a coffee cup the amount of freshwater frozen in glaciers, only a teaspoon would remain for us to drink.”</a:t>
            </a:r>
          </a:p>
          <a:p>
            <a:pPr eaLnBrk="1" hangingPunct="1">
              <a:buFont typeface="Wingdings" pitchFamily="2" charset="2"/>
              <a:buNone/>
              <a:defRPr/>
            </a:pPr>
            <a:r>
              <a:rPr lang="en-US" sz="1200" i="1" smtClean="0"/>
              <a:t>New Yorker, Oct. 23, 2006, page 64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3251">
                                            <p:txEl>
                                              <p:pRg st="1" end="1"/>
                                            </p:txEl>
                                          </p:spTgt>
                                        </p:tgtEl>
                                        <p:attrNameLst>
                                          <p:attrName>style.visibility</p:attrName>
                                        </p:attrNameLst>
                                      </p:cBhvr>
                                      <p:to>
                                        <p:strVal val="visible"/>
                                      </p:to>
                                    </p:set>
                                    <p:anim calcmode="lin" valueType="num">
                                      <p:cBhvr additive="base">
                                        <p:cTn id="7" dur="500" fill="hold"/>
                                        <p:tgtEl>
                                          <p:spTgt spid="5325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25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pPr eaLnBrk="1" hangingPunct="1">
              <a:defRPr/>
            </a:pPr>
            <a:r>
              <a:rPr lang="en-US" dirty="0" smtClean="0"/>
              <a:t>Numeracy</a:t>
            </a:r>
          </a:p>
        </p:txBody>
      </p:sp>
      <p:sp>
        <p:nvSpPr>
          <p:cNvPr id="38915" name="Rectangle 3"/>
          <p:cNvSpPr>
            <a:spLocks noGrp="1" noChangeArrowheads="1"/>
          </p:cNvSpPr>
          <p:nvPr>
            <p:ph idx="1"/>
          </p:nvPr>
        </p:nvSpPr>
        <p:spPr/>
        <p:txBody>
          <a:bodyPr/>
          <a:lstStyle/>
          <a:p>
            <a:pPr eaLnBrk="1" hangingPunct="1">
              <a:defRPr/>
            </a:pPr>
            <a:r>
              <a:rPr lang="en-US" dirty="0" smtClean="0"/>
              <a:t>Using the right numbers so that you make fair comparisons (i.e. rates, average vs median)</a:t>
            </a:r>
          </a:p>
          <a:p>
            <a:pPr eaLnBrk="1" hangingPunct="1">
              <a:defRPr/>
            </a:pPr>
            <a:r>
              <a:rPr lang="en-US" dirty="0" smtClean="0"/>
              <a:t>Helping readers understand numbers better (i.e. yardsticks)</a:t>
            </a:r>
          </a:p>
          <a:p>
            <a:pPr eaLnBrk="1" hangingPunct="1">
              <a:defRPr/>
            </a:pPr>
            <a:r>
              <a:rPr lang="en-US" dirty="0" smtClean="0"/>
              <a:t>Writing with numbers (i.e. </a:t>
            </a:r>
            <a:r>
              <a:rPr lang="en-US" dirty="0" err="1" smtClean="0"/>
              <a:t>overprecision</a:t>
            </a:r>
            <a:r>
              <a:rPr lang="en-US" dirty="0" smtClean="0"/>
              <a:t>, number clutter)</a:t>
            </a:r>
          </a:p>
          <a:p>
            <a:pPr eaLnBrk="1" hangingPunct="1">
              <a:defRPr/>
            </a:pPr>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lang="en-US" smtClean="0"/>
              <a:t>Compared to what?</a:t>
            </a:r>
          </a:p>
        </p:txBody>
      </p:sp>
      <p:sp>
        <p:nvSpPr>
          <p:cNvPr id="71683" name="Rectangle 3"/>
          <p:cNvSpPr>
            <a:spLocks noGrp="1" noChangeArrowheads="1"/>
          </p:cNvSpPr>
          <p:nvPr>
            <p:ph idx="1"/>
          </p:nvPr>
        </p:nvSpPr>
        <p:spPr/>
        <p:txBody>
          <a:bodyPr/>
          <a:lstStyle/>
          <a:p>
            <a:pPr eaLnBrk="1" hangingPunct="1">
              <a:buFont typeface="Wingdings" pitchFamily="2" charset="2"/>
              <a:buNone/>
              <a:defRPr/>
            </a:pPr>
            <a:r>
              <a:rPr lang="en-US" smtClean="0"/>
              <a:t>“Travel in America claimed the lives of more than 44,000 people last year – roughly the population of Wilkes-Barre, Pa., Palatine, Ill, or Covina, Calif.”</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defRPr/>
            </a:pPr>
            <a:r>
              <a:rPr lang="en-US" smtClean="0"/>
              <a:t>Think visually</a:t>
            </a:r>
          </a:p>
        </p:txBody>
      </p:sp>
      <p:sp>
        <p:nvSpPr>
          <p:cNvPr id="72707" name="Rectangle 3"/>
          <p:cNvSpPr>
            <a:spLocks noGrp="1" noChangeArrowheads="1"/>
          </p:cNvSpPr>
          <p:nvPr>
            <p:ph idx="1"/>
          </p:nvPr>
        </p:nvSpPr>
        <p:spPr/>
        <p:txBody>
          <a:bodyPr/>
          <a:lstStyle/>
          <a:p>
            <a:pPr eaLnBrk="1" hangingPunct="1">
              <a:defRPr/>
            </a:pPr>
            <a:r>
              <a:rPr lang="en-US" dirty="0" smtClean="0"/>
              <a:t>“To put it another way, the crash of 7,000 aircraft would mean that every square mile of the state of New Jersey would have shaken to the impact of a downed plane”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Put numbers into context</a:t>
            </a:r>
            <a:endParaRPr lang="en-US" dirty="0"/>
          </a:p>
        </p:txBody>
      </p:sp>
      <p:sp>
        <p:nvSpPr>
          <p:cNvPr id="3" name="Content Placeholder 2"/>
          <p:cNvSpPr>
            <a:spLocks noGrp="1"/>
          </p:cNvSpPr>
          <p:nvPr>
            <p:ph idx="1"/>
          </p:nvPr>
        </p:nvSpPr>
        <p:spPr/>
        <p:txBody>
          <a:bodyPr/>
          <a:lstStyle/>
          <a:p>
            <a:pPr>
              <a:defRPr/>
            </a:pPr>
            <a:r>
              <a:rPr lang="en-US" b="1" dirty="0" smtClean="0"/>
              <a:t>Use percentages </a:t>
            </a:r>
            <a:r>
              <a:rPr lang="en-US" dirty="0" smtClean="0"/>
              <a:t>(i.e. instead of using points, say what percentage stock market increased)</a:t>
            </a:r>
          </a:p>
          <a:p>
            <a:pPr>
              <a:defRPr/>
            </a:pPr>
            <a:r>
              <a:rPr lang="en-US" b="1" dirty="0" smtClean="0"/>
              <a:t>Give comparisons </a:t>
            </a:r>
            <a:r>
              <a:rPr lang="en-US" dirty="0" smtClean="0"/>
              <a:t>(i.e. another time period, another city, another player)</a:t>
            </a:r>
          </a:p>
          <a:p>
            <a:pPr>
              <a:defRPr/>
            </a:pPr>
            <a:r>
              <a:rPr lang="en-US" b="1" dirty="0" smtClean="0"/>
              <a:t>Adjust for inflation </a:t>
            </a:r>
            <a:r>
              <a:rPr lang="en-US" dirty="0" smtClean="0"/>
              <a:t>(i.e. box office totals)</a:t>
            </a:r>
          </a:p>
          <a:p>
            <a:pPr>
              <a:defRPr/>
            </a:pPr>
            <a:endParaRPr lang="en-US"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Numbers are not concrete</a:t>
            </a:r>
            <a:endParaRPr lang="en-US" dirty="0"/>
          </a:p>
        </p:txBody>
      </p:sp>
      <p:sp>
        <p:nvSpPr>
          <p:cNvPr id="3" name="Content Placeholder 2"/>
          <p:cNvSpPr>
            <a:spLocks noGrp="1"/>
          </p:cNvSpPr>
          <p:nvPr>
            <p:ph idx="1"/>
          </p:nvPr>
        </p:nvSpPr>
        <p:spPr/>
        <p:txBody>
          <a:bodyPr/>
          <a:lstStyle/>
          <a:p>
            <a:pPr>
              <a:defRPr/>
            </a:pPr>
            <a:r>
              <a:rPr lang="en-US" dirty="0" smtClean="0"/>
              <a:t>"The most important numerical fallacy is</a:t>
            </a:r>
          </a:p>
          <a:p>
            <a:pPr marL="0" indent="0">
              <a:buFont typeface="Wingdings" pitchFamily="2" charset="2"/>
              <a:buNone/>
              <a:defRPr/>
            </a:pPr>
            <a:r>
              <a:rPr lang="en-US" dirty="0" smtClean="0"/>
              <a:t>that people tend to think of numbers as known, constant and having no </a:t>
            </a:r>
            <a:r>
              <a:rPr lang="en-US" b="1" dirty="0" smtClean="0"/>
              <a:t>variability</a:t>
            </a:r>
            <a:r>
              <a:rPr lang="en-US" dirty="0" smtClean="0"/>
              <a:t>," </a:t>
            </a:r>
            <a:r>
              <a:rPr lang="en-US" sz="1800" dirty="0" smtClean="0"/>
              <a:t>said Donald Berry, a biostatistician at the University of Texas MD Anderson Cancer Center in Houston</a:t>
            </a:r>
            <a:endParaRPr lang="en-US" sz="1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Where do numbers come from?</a:t>
            </a:r>
            <a:endParaRPr lang="en-US" dirty="0"/>
          </a:p>
        </p:txBody>
      </p:sp>
      <p:sp>
        <p:nvSpPr>
          <p:cNvPr id="3" name="Content Placeholder 2"/>
          <p:cNvSpPr>
            <a:spLocks noGrp="1"/>
          </p:cNvSpPr>
          <p:nvPr>
            <p:ph idx="1"/>
          </p:nvPr>
        </p:nvSpPr>
        <p:spPr/>
        <p:txBody>
          <a:bodyPr/>
          <a:lstStyle/>
          <a:p>
            <a:pPr>
              <a:defRPr/>
            </a:pPr>
            <a:r>
              <a:rPr lang="en-US" dirty="0" smtClean="0"/>
              <a:t>Polls &amp; Surveys are merely “samples”</a:t>
            </a:r>
          </a:p>
          <a:p>
            <a:pPr>
              <a:defRPr/>
            </a:pPr>
            <a:r>
              <a:rPr lang="en-US" dirty="0" smtClean="0"/>
              <a:t>Even the most thorough data collection will have errors (i.e. decennial census)</a:t>
            </a:r>
          </a:p>
          <a:p>
            <a:pPr marL="0" indent="0">
              <a:buFont typeface="Wingdings" pitchFamily="2" charset="2"/>
              <a:buNone/>
              <a:defRPr/>
            </a:pPr>
            <a:endParaRPr lang="en-US" dirty="0" smtClean="0"/>
          </a:p>
          <a:p>
            <a:pPr>
              <a:defRPr/>
            </a:pPr>
            <a:endParaRPr lang="en-US" dirty="0" smtClean="0"/>
          </a:p>
          <a:p>
            <a:pPr>
              <a:defRPr/>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en-US" dirty="0" smtClean="0"/>
              <a:t>Over-precision</a:t>
            </a:r>
          </a:p>
        </p:txBody>
      </p:sp>
      <p:pic>
        <p:nvPicPr>
          <p:cNvPr id="34819" name="Picture 4" descr="precise1"/>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795804" y="838423"/>
            <a:ext cx="3476191" cy="3580953"/>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defRPr/>
            </a:pPr>
            <a:r>
              <a:rPr lang="en-US" smtClean="0"/>
              <a:t>Over-precision</a:t>
            </a:r>
          </a:p>
        </p:txBody>
      </p:sp>
      <p:pic>
        <p:nvPicPr>
          <p:cNvPr id="35843" name="Picture 4" descr="precis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676400"/>
            <a:ext cx="433705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defRPr/>
            </a:pPr>
            <a:r>
              <a:rPr lang="en-US" smtClean="0"/>
              <a:t>Using decimal points</a:t>
            </a:r>
          </a:p>
        </p:txBody>
      </p:sp>
      <p:sp>
        <p:nvSpPr>
          <p:cNvPr id="56323" name="Rectangle 3"/>
          <p:cNvSpPr>
            <a:spLocks noGrp="1" noChangeArrowheads="1"/>
          </p:cNvSpPr>
          <p:nvPr>
            <p:ph idx="1"/>
          </p:nvPr>
        </p:nvSpPr>
        <p:spPr/>
        <p:txBody>
          <a:bodyPr>
            <a:normAutofit/>
          </a:bodyPr>
          <a:lstStyle/>
          <a:p>
            <a:pPr eaLnBrk="1" hangingPunct="1">
              <a:lnSpc>
                <a:spcPct val="90000"/>
              </a:lnSpc>
              <a:defRPr/>
            </a:pPr>
            <a:r>
              <a:rPr lang="en-US" smtClean="0"/>
              <a:t>“Decimal points are for meaning, not emphasis.” </a:t>
            </a:r>
            <a:r>
              <a:rPr lang="en-US" sz="1400" i="1" smtClean="0"/>
              <a:t>(Philip Meyer, Precision Journalism)</a:t>
            </a:r>
          </a:p>
          <a:p>
            <a:pPr eaLnBrk="1" hangingPunct="1">
              <a:lnSpc>
                <a:spcPct val="90000"/>
              </a:lnSpc>
              <a:defRPr/>
            </a:pPr>
            <a:r>
              <a:rPr lang="en-US" smtClean="0"/>
              <a:t>“Characterize” the numbers you are using. </a:t>
            </a:r>
          </a:p>
          <a:p>
            <a:pPr eaLnBrk="1" hangingPunct="1">
              <a:lnSpc>
                <a:spcPct val="90000"/>
              </a:lnSpc>
              <a:defRPr/>
            </a:pPr>
            <a:r>
              <a:rPr lang="en-US" smtClean="0"/>
              <a:t>Think about what the numbers are referring to: how precise is the original information?</a:t>
            </a:r>
          </a:p>
          <a:p>
            <a:pPr eaLnBrk="1" hangingPunct="1">
              <a:lnSpc>
                <a:spcPct val="90000"/>
              </a:lnSpc>
              <a:defRPr/>
            </a:pPr>
            <a:r>
              <a:rPr lang="en-US" smtClean="0"/>
              <a:t>A survey is a “sample” of people; any results from a survey are automatically imprecise</a:t>
            </a:r>
          </a:p>
          <a:p>
            <a:pPr eaLnBrk="1" hangingPunct="1">
              <a:lnSpc>
                <a:spcPct val="90000"/>
              </a:lnSpc>
              <a:defRPr/>
            </a:pPr>
            <a:endParaRPr lang="en-US" sz="14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6323">
                                            <p:txEl>
                                              <p:pRg st="3" end="3"/>
                                            </p:txEl>
                                          </p:spTgt>
                                        </p:tgtEl>
                                        <p:attrNameLst>
                                          <p:attrName>style.visibility</p:attrName>
                                        </p:attrNameLst>
                                      </p:cBhvr>
                                      <p:to>
                                        <p:strVal val="visible"/>
                                      </p:to>
                                    </p:set>
                                    <p:anim calcmode="lin" valueType="num">
                                      <p:cBhvr additive="base">
                                        <p:cTn id="7" dur="500" fill="hold"/>
                                        <p:tgtEl>
                                          <p:spTgt spid="5632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3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defRPr/>
            </a:pPr>
            <a:r>
              <a:rPr lang="en-US" dirty="0" smtClean="0"/>
              <a:t>Too many numbers…</a:t>
            </a:r>
          </a:p>
        </p:txBody>
      </p:sp>
      <p:sp>
        <p:nvSpPr>
          <p:cNvPr id="57347" name="Rectangle 3"/>
          <p:cNvSpPr>
            <a:spLocks noGrp="1" noChangeArrowheads="1"/>
          </p:cNvSpPr>
          <p:nvPr>
            <p:ph idx="1"/>
          </p:nvPr>
        </p:nvSpPr>
        <p:spPr/>
        <p:txBody>
          <a:bodyPr>
            <a:normAutofit/>
          </a:bodyPr>
          <a:lstStyle/>
          <a:p>
            <a:pPr eaLnBrk="1" hangingPunct="1">
              <a:lnSpc>
                <a:spcPct val="90000"/>
              </a:lnSpc>
              <a:defRPr/>
            </a:pPr>
            <a:r>
              <a:rPr lang="en-US" sz="2800" dirty="0" smtClean="0"/>
              <a:t>Pick one number to be the “star”</a:t>
            </a:r>
          </a:p>
          <a:p>
            <a:pPr eaLnBrk="1" hangingPunct="1">
              <a:lnSpc>
                <a:spcPct val="90000"/>
              </a:lnSpc>
              <a:defRPr/>
            </a:pPr>
            <a:r>
              <a:rPr lang="en-US" sz="2800" dirty="0" smtClean="0"/>
              <a:t>“Sprinkle in numbers”; same idea as quotes.</a:t>
            </a:r>
          </a:p>
          <a:p>
            <a:pPr eaLnBrk="1" hangingPunct="1">
              <a:lnSpc>
                <a:spcPct val="90000"/>
              </a:lnSpc>
              <a:defRPr/>
            </a:pPr>
            <a:r>
              <a:rPr lang="en-US" sz="2800" dirty="0"/>
              <a:t>Keep the number of digits in a paragraph below eight. Others recommend no more than 2 numbers.</a:t>
            </a:r>
          </a:p>
          <a:p>
            <a:pPr eaLnBrk="1" hangingPunct="1">
              <a:lnSpc>
                <a:spcPct val="90000"/>
              </a:lnSpc>
              <a:defRPr/>
            </a:pPr>
            <a:r>
              <a:rPr lang="en-US" sz="2800" dirty="0"/>
              <a:t>Don’t let two paragraphs with numbers bump up against each other</a:t>
            </a:r>
            <a:r>
              <a:rPr lang="en-US" sz="2800" dirty="0" smtClean="0"/>
              <a:t>.</a:t>
            </a:r>
            <a:endParaRPr lang="en-US" sz="2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defRPr/>
            </a:pPr>
            <a:r>
              <a:rPr lang="en-US" smtClean="0"/>
              <a:t>Example</a:t>
            </a:r>
          </a:p>
        </p:txBody>
      </p:sp>
      <p:sp>
        <p:nvSpPr>
          <p:cNvPr id="58371" name="Rectangle 3"/>
          <p:cNvSpPr>
            <a:spLocks noGrp="1" noChangeArrowheads="1"/>
          </p:cNvSpPr>
          <p:nvPr>
            <p:ph idx="1"/>
          </p:nvPr>
        </p:nvSpPr>
        <p:spPr/>
        <p:txBody>
          <a:bodyPr/>
          <a:lstStyle/>
          <a:p>
            <a:pPr eaLnBrk="1" hangingPunct="1">
              <a:lnSpc>
                <a:spcPct val="90000"/>
              </a:lnSpc>
              <a:defRPr/>
            </a:pPr>
            <a:r>
              <a:rPr lang="en-US" smtClean="0"/>
              <a:t>The Office of Redundancy’s budget rose 48 percent in 2001, from $700.3 million to $1.03 million.</a:t>
            </a:r>
          </a:p>
          <a:p>
            <a:pPr eaLnBrk="1" hangingPunct="1">
              <a:lnSpc>
                <a:spcPct val="90000"/>
              </a:lnSpc>
              <a:defRPr/>
            </a:pPr>
            <a:r>
              <a:rPr lang="en-US" smtClean="0"/>
              <a:t>Over the past year, the Office of Redundancy's budget grew by nearly half, to $1 billion.</a:t>
            </a:r>
          </a:p>
          <a:p>
            <a:pPr eaLnBrk="1" hangingPunct="1">
              <a:lnSpc>
                <a:spcPct val="90000"/>
              </a:lnSpc>
              <a:defRPr/>
            </a:pPr>
            <a:endParaRPr lang="en-US" smtClean="0"/>
          </a:p>
          <a:p>
            <a:pPr eaLnBrk="1" hangingPunct="1">
              <a:lnSpc>
                <a:spcPct val="90000"/>
              </a:lnSpc>
              <a:defRPr/>
            </a:pPr>
            <a:endParaRPr lang="en-US" smtClean="0"/>
          </a:p>
          <a:p>
            <a:pPr eaLnBrk="1" hangingPunct="1">
              <a:lnSpc>
                <a:spcPct val="90000"/>
              </a:lnSpc>
              <a:buFont typeface="Wingdings" pitchFamily="2" charset="2"/>
              <a:buNone/>
              <a:defRPr/>
            </a:pPr>
            <a:r>
              <a:rPr lang="en-US" sz="1400" i="1" smtClean="0"/>
              <a:t>Numbers in the Newsroom, Sarah Cohen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8371">
                                            <p:txEl>
                                              <p:pRg st="1" end="1"/>
                                            </p:txEl>
                                          </p:spTgt>
                                        </p:tgtEl>
                                        <p:attrNameLst>
                                          <p:attrName>style.visibility</p:attrName>
                                        </p:attrNameLst>
                                      </p:cBhvr>
                                      <p:to>
                                        <p:strVal val="visible"/>
                                      </p:to>
                                    </p:set>
                                    <p:anim calcmode="lin" valueType="num">
                                      <p:cBhvr additive="base">
                                        <p:cTn id="7" dur="500" fill="hold"/>
                                        <p:tgtEl>
                                          <p:spTgt spid="5837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3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8371">
                                            <p:txEl>
                                              <p:pRg st="4" end="4"/>
                                            </p:txEl>
                                          </p:spTgt>
                                        </p:tgtEl>
                                        <p:attrNameLst>
                                          <p:attrName>style.visibility</p:attrName>
                                        </p:attrNameLst>
                                      </p:cBhvr>
                                      <p:to>
                                        <p:strVal val="visible"/>
                                      </p:to>
                                    </p:set>
                                    <p:anim calcmode="lin" valueType="num">
                                      <p:cBhvr additive="base">
                                        <p:cTn id="13" dur="500" fill="hold"/>
                                        <p:tgtEl>
                                          <p:spTgt spid="5837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37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Using the right numbers</a:t>
            </a:r>
            <a:endParaRPr lang="en-US" dirty="0"/>
          </a:p>
        </p:txBody>
      </p:sp>
      <p:sp>
        <p:nvSpPr>
          <p:cNvPr id="3" name="Content Placeholder 2"/>
          <p:cNvSpPr>
            <a:spLocks noGrp="1"/>
          </p:cNvSpPr>
          <p:nvPr>
            <p:ph sz="half" idx="1"/>
          </p:nvPr>
        </p:nvSpPr>
        <p:spPr/>
        <p:txBody>
          <a:bodyPr/>
          <a:lstStyle/>
          <a:p>
            <a:pPr>
              <a:defRPr/>
            </a:pPr>
            <a:r>
              <a:rPr lang="en-US" dirty="0" smtClean="0"/>
              <a:t>Find out how experts use the same data (i.e. traffic measurements, death rates)</a:t>
            </a:r>
          </a:p>
        </p:txBody>
      </p:sp>
      <p:sp>
        <p:nvSpPr>
          <p:cNvPr id="4" name="Content Placeholder 3"/>
          <p:cNvSpPr>
            <a:spLocks noGrp="1"/>
          </p:cNvSpPr>
          <p:nvPr>
            <p:ph sz="half" idx="2"/>
          </p:nvPr>
        </p:nvSpPr>
        <p:spPr/>
        <p:txBody>
          <a:bodyPr/>
          <a:lstStyle/>
          <a:p>
            <a:pPr>
              <a:defRPr/>
            </a:pPr>
            <a:r>
              <a:rPr lang="en-US" dirty="0" smtClean="0"/>
              <a:t>Sometimes what you choose to print will depend on the key point you’re trying to convey</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en-US" smtClean="0"/>
              <a:t>Eyes glazed over….</a:t>
            </a:r>
          </a:p>
        </p:txBody>
      </p:sp>
      <p:sp>
        <p:nvSpPr>
          <p:cNvPr id="59395" name="Rectangle 3"/>
          <p:cNvSpPr>
            <a:spLocks noGrp="1" noChangeArrowheads="1"/>
          </p:cNvSpPr>
          <p:nvPr>
            <p:ph idx="1"/>
          </p:nvPr>
        </p:nvSpPr>
        <p:spPr/>
        <p:txBody>
          <a:bodyPr>
            <a:normAutofit/>
          </a:bodyPr>
          <a:lstStyle/>
          <a:p>
            <a:pPr eaLnBrk="1" hangingPunct="1">
              <a:defRPr/>
            </a:pPr>
            <a:r>
              <a:rPr lang="en-US" smtClean="0"/>
              <a:t>“Statewide, lending institutions rejected 18.8 percent of black applicants, 15.7 percent of Hispanic applicants and 11.4 percent of white applicants for conventional mortgage loans in 2004, the latest year for which complete data are available.”… (12 digits)</a:t>
            </a:r>
          </a:p>
          <a:p>
            <a:pPr eaLnBrk="1" hangingPunct="1">
              <a:defRPr/>
            </a:pPr>
            <a:endParaRPr lang="en-US" smtClean="0"/>
          </a:p>
          <a:p>
            <a:pPr eaLnBrk="1" hangingPunct="1">
              <a:buFont typeface="Wingdings" pitchFamily="2" charset="2"/>
              <a:buNone/>
              <a:defRPr/>
            </a:pPr>
            <a:r>
              <a:rPr lang="en-US" sz="1600" i="1" smtClean="0"/>
              <a:t>“Loan denial rates higher for minorities”, South Florida Sun-Sentinel, June 17, 2006</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defRPr/>
            </a:pPr>
            <a:r>
              <a:rPr lang="en-US" smtClean="0"/>
              <a:t>An easier read…</a:t>
            </a:r>
          </a:p>
        </p:txBody>
      </p:sp>
      <p:sp>
        <p:nvSpPr>
          <p:cNvPr id="60419" name="Rectangle 3"/>
          <p:cNvSpPr>
            <a:spLocks noGrp="1" noChangeArrowheads="1"/>
          </p:cNvSpPr>
          <p:nvPr>
            <p:ph idx="1"/>
          </p:nvPr>
        </p:nvSpPr>
        <p:spPr/>
        <p:txBody>
          <a:bodyPr>
            <a:normAutofit lnSpcReduction="10000"/>
          </a:bodyPr>
          <a:lstStyle/>
          <a:p>
            <a:pPr eaLnBrk="1" hangingPunct="1">
              <a:lnSpc>
                <a:spcPct val="80000"/>
              </a:lnSpc>
              <a:defRPr/>
            </a:pPr>
            <a:r>
              <a:rPr lang="en-US" sz="2400" dirty="0" smtClean="0"/>
              <a:t>“The oldest killer was 88; he murdered his wife. The youngest was 9; she stabbed her friend. The women were more than </a:t>
            </a:r>
            <a:r>
              <a:rPr lang="en-US" sz="2400" b="1" dirty="0" smtClean="0"/>
              <a:t>twice</a:t>
            </a:r>
            <a:r>
              <a:rPr lang="en-US" sz="2400" dirty="0" smtClean="0"/>
              <a:t> as likely as men to murder a current spouse or lover. But once the romance was over, only the men killed their exes. The deadliest day was July 10, 2004, when eight people died in separate homicides. Five people eliminated a boss; 10 others murdered co-workers. Males who killed </a:t>
            </a:r>
            <a:r>
              <a:rPr lang="en-US" sz="2400" b="1" dirty="0" smtClean="0"/>
              <a:t>favored</a:t>
            </a:r>
            <a:r>
              <a:rPr lang="en-US" sz="2400" dirty="0" smtClean="0"/>
              <a:t> firearms, while women and girls chose knives </a:t>
            </a:r>
            <a:r>
              <a:rPr lang="en-US" sz="2400" b="1" dirty="0" smtClean="0"/>
              <a:t>as often as </a:t>
            </a:r>
            <a:r>
              <a:rPr lang="en-US" sz="2400" dirty="0" smtClean="0"/>
              <a:t>guns. More homicides occurred in Brooklyn than in any other borough. More happened on Saturday. And </a:t>
            </a:r>
            <a:r>
              <a:rPr lang="en-US" sz="2400" b="1" dirty="0" smtClean="0"/>
              <a:t>roughly a third </a:t>
            </a:r>
            <a:r>
              <a:rPr lang="en-US" sz="2400" dirty="0" smtClean="0"/>
              <a:t>are unsolved.”</a:t>
            </a:r>
          </a:p>
          <a:p>
            <a:pPr eaLnBrk="1" hangingPunct="1">
              <a:lnSpc>
                <a:spcPct val="80000"/>
              </a:lnSpc>
              <a:defRPr/>
            </a:pPr>
            <a:endParaRPr lang="en-US" sz="2400" dirty="0" smtClean="0"/>
          </a:p>
          <a:p>
            <a:pPr eaLnBrk="1" hangingPunct="1">
              <a:lnSpc>
                <a:spcPct val="80000"/>
              </a:lnSpc>
              <a:buFont typeface="Wingdings" pitchFamily="2" charset="2"/>
              <a:buNone/>
              <a:defRPr/>
            </a:pPr>
            <a:r>
              <a:rPr lang="en-US" sz="1600" i="1" dirty="0" smtClean="0"/>
              <a:t>“New York Killers, and Those Killed, by Numbers,” New York Times, April 28, 2006,</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defRPr/>
            </a:pPr>
            <a:r>
              <a:rPr lang="en-US" smtClean="0"/>
              <a:t>Something’s missing…</a:t>
            </a:r>
          </a:p>
        </p:txBody>
      </p:sp>
      <p:sp>
        <p:nvSpPr>
          <p:cNvPr id="73731" name="Rectangle 3"/>
          <p:cNvSpPr>
            <a:spLocks noGrp="1" noChangeArrowheads="1"/>
          </p:cNvSpPr>
          <p:nvPr>
            <p:ph idx="1"/>
          </p:nvPr>
        </p:nvSpPr>
        <p:spPr/>
        <p:txBody>
          <a:bodyPr/>
          <a:lstStyle/>
          <a:p>
            <a:pPr eaLnBrk="1" hangingPunct="1">
              <a:defRPr/>
            </a:pPr>
            <a:r>
              <a:rPr lang="en-US" smtClean="0"/>
              <a:t>The numbers don’t always tell the whole story. </a:t>
            </a:r>
          </a:p>
          <a:p>
            <a:pPr eaLnBrk="1" hangingPunct="1">
              <a:defRPr/>
            </a:pPr>
            <a:r>
              <a:rPr lang="en-US" smtClean="0"/>
              <a:t>Debate about crime rates not taking into account poverty, racial makeup, divorce rate, availability of ER medical care</a:t>
            </a:r>
          </a:p>
          <a:p>
            <a:pPr eaLnBrk="1" hangingPunct="1">
              <a:defRPr/>
            </a:pPr>
            <a:r>
              <a:rPr lang="en-US" smtClean="0"/>
              <a:t>Need to make sure your reporting looks for any of these pitfalls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many civilians killed by cops?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2502420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many deaths from heroin?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23956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Data analysis</a:t>
            </a:r>
            <a:endParaRPr lang="en-US" dirty="0"/>
          </a:p>
        </p:txBody>
      </p:sp>
      <p:sp>
        <p:nvSpPr>
          <p:cNvPr id="3" name="Content Placeholder 2"/>
          <p:cNvSpPr>
            <a:spLocks noGrp="1"/>
          </p:cNvSpPr>
          <p:nvPr>
            <p:ph idx="1"/>
          </p:nvPr>
        </p:nvSpPr>
        <p:spPr/>
        <p:txBody>
          <a:bodyPr/>
          <a:lstStyle/>
          <a:p>
            <a:pPr>
              <a:defRPr/>
            </a:pPr>
            <a:r>
              <a:rPr lang="en-US" dirty="0" smtClean="0"/>
              <a:t>What’s your database missing? (i.e. St Paul crime data only includes certain types of crimes)</a:t>
            </a:r>
          </a:p>
          <a:p>
            <a:pPr>
              <a:defRPr/>
            </a:pPr>
            <a:r>
              <a:rPr lang="en-US" dirty="0" smtClean="0"/>
              <a:t>Things you don’t understand or don’t make sense (i.e. SPPS spending data voided checks)</a:t>
            </a:r>
          </a:p>
          <a:p>
            <a:pPr>
              <a:defRPr/>
            </a:pP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t>
            </a:r>
            <a:r>
              <a:rPr lang="en-US" dirty="0" smtClean="0">
                <a:hlinkClick r:id="rId2"/>
              </a:rPr>
              <a:t>Numbers in the Newsroom</a:t>
            </a:r>
            <a:r>
              <a:rPr lang="en-US" dirty="0" smtClean="0"/>
              <a:t>,” By Sarah Cohen, e-book</a:t>
            </a:r>
          </a:p>
          <a:p>
            <a:r>
              <a:rPr lang="en-US" dirty="0" smtClean="0"/>
              <a:t>More materials: </a:t>
            </a:r>
            <a:r>
              <a:rPr lang="en-US" u="sng" dirty="0" smtClean="0"/>
              <a:t>mjwebster.github.io/</a:t>
            </a:r>
            <a:r>
              <a:rPr lang="en-US" u="sng" dirty="0" err="1" smtClean="0"/>
              <a:t>DataJ</a:t>
            </a:r>
            <a:endParaRPr lang="en-US" u="sng" dirty="0"/>
          </a:p>
        </p:txBody>
      </p:sp>
    </p:spTree>
    <p:extLst>
      <p:ext uri="{BB962C8B-B14F-4D97-AF65-F5344CB8AC3E}">
        <p14:creationId xmlns:p14="http://schemas.microsoft.com/office/powerpoint/2010/main" val="20110627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defRPr/>
            </a:pPr>
            <a:r>
              <a:rPr lang="en-US" smtClean="0"/>
              <a:t>Mutant statistics</a:t>
            </a:r>
          </a:p>
        </p:txBody>
      </p:sp>
      <p:sp>
        <p:nvSpPr>
          <p:cNvPr id="61443" name="Rectangle 3"/>
          <p:cNvSpPr>
            <a:spLocks noGrp="1" noChangeArrowheads="1"/>
          </p:cNvSpPr>
          <p:nvPr>
            <p:ph idx="1"/>
          </p:nvPr>
        </p:nvSpPr>
        <p:spPr/>
        <p:txBody>
          <a:bodyPr/>
          <a:lstStyle/>
          <a:p>
            <a:pPr eaLnBrk="1" hangingPunct="1">
              <a:defRPr/>
            </a:pPr>
            <a:r>
              <a:rPr lang="en-US" smtClean="0"/>
              <a:t>Don’t assume stats in a press release – or even someone else’s publication -- will be correct. Do the math….think about whether it makes sense logically.</a:t>
            </a:r>
          </a:p>
          <a:p>
            <a:pPr eaLnBrk="1" hangingPunct="1">
              <a:defRPr/>
            </a:pPr>
            <a:r>
              <a:rPr lang="en-US" smtClean="0"/>
              <a:t>Be careful about translating someone else’s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defRPr/>
            </a:pPr>
            <a:r>
              <a:rPr lang="en-US" smtClean="0"/>
              <a:t>Examples:</a:t>
            </a:r>
          </a:p>
        </p:txBody>
      </p:sp>
      <p:sp>
        <p:nvSpPr>
          <p:cNvPr id="62467" name="Rectangle 3"/>
          <p:cNvSpPr>
            <a:spLocks noGrp="1" noChangeArrowheads="1"/>
          </p:cNvSpPr>
          <p:nvPr>
            <p:ph idx="1"/>
          </p:nvPr>
        </p:nvSpPr>
        <p:spPr/>
        <p:txBody>
          <a:bodyPr>
            <a:normAutofit/>
          </a:bodyPr>
          <a:lstStyle/>
          <a:p>
            <a:pPr eaLnBrk="1" hangingPunct="1">
              <a:defRPr/>
            </a:pPr>
            <a:r>
              <a:rPr lang="en-US" dirty="0" smtClean="0"/>
              <a:t>“The state received $2.5 million in federal funds to pay overtime costs for state troopers, sheriff’s deputies and city police officers throughout the state as part of the Highway Enforcement of Aggressive Traffic program….that should translate to about 1,400 hours of additional law enforcement during the next year…”</a:t>
            </a:r>
          </a:p>
          <a:p>
            <a:pPr eaLnBrk="1" hangingPunct="1">
              <a:buFont typeface="Wingdings" pitchFamily="2" charset="2"/>
              <a:buNone/>
              <a:defRPr/>
            </a:pPr>
            <a:r>
              <a:rPr lang="en-US" sz="1600" i="1" dirty="0" smtClean="0"/>
              <a:t>“State gets tough on drivers”, Pioneer Press, Sept. 27, 2005</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defRPr/>
            </a:pPr>
            <a:r>
              <a:rPr lang="en-US" smtClean="0"/>
              <a:t>Examples:</a:t>
            </a:r>
          </a:p>
        </p:txBody>
      </p:sp>
      <p:sp>
        <p:nvSpPr>
          <p:cNvPr id="63491" name="Rectangle 3"/>
          <p:cNvSpPr>
            <a:spLocks noGrp="1" noChangeArrowheads="1"/>
          </p:cNvSpPr>
          <p:nvPr>
            <p:ph idx="1"/>
          </p:nvPr>
        </p:nvSpPr>
        <p:spPr/>
        <p:txBody>
          <a:bodyPr/>
          <a:lstStyle/>
          <a:p>
            <a:pPr eaLnBrk="1" hangingPunct="1">
              <a:defRPr/>
            </a:pPr>
            <a:r>
              <a:rPr lang="en-US" smtClean="0"/>
              <a:t>Do the math:</a:t>
            </a:r>
          </a:p>
          <a:p>
            <a:pPr eaLnBrk="1" hangingPunct="1">
              <a:buFont typeface="Wingdings" pitchFamily="2" charset="2"/>
              <a:buNone/>
              <a:defRPr/>
            </a:pPr>
            <a:r>
              <a:rPr lang="en-US" smtClean="0"/>
              <a:t>$2.5 million / 1400 hours = $1,785 </a:t>
            </a:r>
            <a:r>
              <a:rPr lang="en-US" u="sng" smtClean="0"/>
              <a:t>per hour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defRPr/>
            </a:pPr>
            <a:r>
              <a:rPr lang="en-US" smtClean="0"/>
              <a:t>Rates</a:t>
            </a:r>
          </a:p>
        </p:txBody>
      </p:sp>
      <p:sp>
        <p:nvSpPr>
          <p:cNvPr id="39939" name="Rectangle 3"/>
          <p:cNvSpPr>
            <a:spLocks noGrp="1" noChangeArrowheads="1"/>
          </p:cNvSpPr>
          <p:nvPr>
            <p:ph idx="1"/>
          </p:nvPr>
        </p:nvSpPr>
        <p:spPr/>
        <p:txBody>
          <a:bodyPr/>
          <a:lstStyle/>
          <a:p>
            <a:pPr eaLnBrk="1" hangingPunct="1">
              <a:lnSpc>
                <a:spcPct val="90000"/>
              </a:lnSpc>
              <a:defRPr/>
            </a:pPr>
            <a:r>
              <a:rPr lang="en-US" smtClean="0"/>
              <a:t>Use them to compare disparate groups</a:t>
            </a:r>
          </a:p>
          <a:p>
            <a:pPr eaLnBrk="1" hangingPunct="1">
              <a:lnSpc>
                <a:spcPct val="90000"/>
              </a:lnSpc>
              <a:defRPr/>
            </a:pPr>
            <a:r>
              <a:rPr lang="en-US" smtClean="0"/>
              <a:t>Use them to make very big or very small numbers comprehensible</a:t>
            </a:r>
          </a:p>
          <a:p>
            <a:pPr eaLnBrk="1" hangingPunct="1">
              <a:lnSpc>
                <a:spcPct val="90000"/>
              </a:lnSpc>
              <a:defRPr/>
            </a:pPr>
            <a:r>
              <a:rPr lang="en-US" smtClean="0"/>
              <a:t>Any ratio: </a:t>
            </a:r>
          </a:p>
          <a:p>
            <a:pPr lvl="1" eaLnBrk="1" hangingPunct="1">
              <a:lnSpc>
                <a:spcPct val="90000"/>
              </a:lnSpc>
              <a:defRPr/>
            </a:pPr>
            <a:r>
              <a:rPr lang="en-US" smtClean="0"/>
              <a:t>25:1,000</a:t>
            </a:r>
          </a:p>
          <a:p>
            <a:pPr lvl="1" eaLnBrk="1" hangingPunct="1">
              <a:lnSpc>
                <a:spcPct val="90000"/>
              </a:lnSpc>
              <a:defRPr/>
            </a:pPr>
            <a:r>
              <a:rPr lang="en-US" smtClean="0"/>
              <a:t>1 in a million</a:t>
            </a:r>
          </a:p>
          <a:p>
            <a:pPr lvl="1" eaLnBrk="1" hangingPunct="1">
              <a:lnSpc>
                <a:spcPct val="90000"/>
              </a:lnSpc>
              <a:defRPr/>
            </a:pPr>
            <a:r>
              <a:rPr lang="en-US" smtClean="0"/>
              <a:t>1 in 7</a:t>
            </a:r>
          </a:p>
          <a:p>
            <a:pPr lvl="1" eaLnBrk="1" hangingPunct="1">
              <a:lnSpc>
                <a:spcPct val="90000"/>
              </a:lnSpc>
              <a:defRPr/>
            </a:pPr>
            <a:r>
              <a:rPr lang="en-US" smtClean="0"/>
              <a:t>Percentage is a special ratio with 100 as the base. 25% = 25:100 or 25/100</a:t>
            </a:r>
          </a:p>
          <a:p>
            <a:pPr lvl="1" eaLnBrk="1" hangingPunct="1">
              <a:lnSpc>
                <a:spcPct val="90000"/>
              </a:lnSpc>
              <a:buFont typeface="Wingdings" pitchFamily="2" charset="2"/>
              <a:buNone/>
              <a:defRPr/>
            </a:pPr>
            <a:endParaRPr lang="en-US"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en-US" smtClean="0"/>
              <a:t>Examples:</a:t>
            </a:r>
          </a:p>
        </p:txBody>
      </p:sp>
      <p:sp>
        <p:nvSpPr>
          <p:cNvPr id="64515" name="Rectangle 3"/>
          <p:cNvSpPr>
            <a:spLocks noGrp="1" noChangeArrowheads="1"/>
          </p:cNvSpPr>
          <p:nvPr>
            <p:ph idx="1"/>
          </p:nvPr>
        </p:nvSpPr>
        <p:spPr/>
        <p:txBody>
          <a:bodyPr>
            <a:normAutofit lnSpcReduction="10000"/>
          </a:bodyPr>
          <a:lstStyle/>
          <a:p>
            <a:pPr eaLnBrk="1" hangingPunct="1">
              <a:defRPr/>
            </a:pPr>
            <a:r>
              <a:rPr lang="en-US" sz="2800" dirty="0" smtClean="0"/>
              <a:t>“Every year since 1950, the number of American children gunned down has doubled”</a:t>
            </a:r>
          </a:p>
          <a:p>
            <a:pPr eaLnBrk="1" hangingPunct="1">
              <a:buFont typeface="Wingdings" pitchFamily="2" charset="2"/>
              <a:buNone/>
              <a:defRPr/>
            </a:pPr>
            <a:r>
              <a:rPr lang="en-US" sz="2800" dirty="0" smtClean="0"/>
              <a:t>1950: 1 child</a:t>
            </a:r>
          </a:p>
          <a:p>
            <a:pPr eaLnBrk="1" hangingPunct="1">
              <a:buFont typeface="Wingdings" pitchFamily="2" charset="2"/>
              <a:buNone/>
              <a:defRPr/>
            </a:pPr>
            <a:r>
              <a:rPr lang="en-US" sz="2800" dirty="0" smtClean="0"/>
              <a:t>1951: 2 children</a:t>
            </a:r>
          </a:p>
          <a:p>
            <a:pPr eaLnBrk="1" hangingPunct="1">
              <a:buFont typeface="Wingdings" pitchFamily="2" charset="2"/>
              <a:buNone/>
              <a:defRPr/>
            </a:pPr>
            <a:r>
              <a:rPr lang="en-US" sz="2800" dirty="0" smtClean="0"/>
              <a:t>1952: 4 children</a:t>
            </a:r>
          </a:p>
          <a:p>
            <a:pPr eaLnBrk="1" hangingPunct="1">
              <a:buFont typeface="Wingdings" pitchFamily="2" charset="2"/>
              <a:buNone/>
              <a:defRPr/>
            </a:pPr>
            <a:r>
              <a:rPr lang="en-US" sz="2800" dirty="0" smtClean="0"/>
              <a:t>1965: 32,768 (total of 9,960 homicides that year)</a:t>
            </a:r>
          </a:p>
          <a:p>
            <a:pPr eaLnBrk="1" hangingPunct="1">
              <a:buFont typeface="Wingdings" pitchFamily="2" charset="2"/>
              <a:buNone/>
              <a:defRPr/>
            </a:pPr>
            <a:r>
              <a:rPr lang="en-US" sz="2800" dirty="0" smtClean="0"/>
              <a:t>1970: 1 million</a:t>
            </a:r>
          </a:p>
          <a:p>
            <a:pPr eaLnBrk="1" hangingPunct="1">
              <a:buFont typeface="Wingdings" pitchFamily="2" charset="2"/>
              <a:buNone/>
              <a:defRPr/>
            </a:pPr>
            <a:r>
              <a:rPr lang="en-US" sz="2800" dirty="0" smtClean="0"/>
              <a:t>1980: 1 billion (4x the total US population)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anim calcmode="lin" valueType="num">
                                      <p:cBhvr additive="base">
                                        <p:cTn id="7" dur="500" fill="hold"/>
                                        <p:tgtEl>
                                          <p:spTgt spid="645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4515">
                                            <p:txEl>
                                              <p:pRg st="2" end="2"/>
                                            </p:txEl>
                                          </p:spTgt>
                                        </p:tgtEl>
                                        <p:attrNameLst>
                                          <p:attrName>style.visibility</p:attrName>
                                        </p:attrNameLst>
                                      </p:cBhvr>
                                      <p:to>
                                        <p:strVal val="visible"/>
                                      </p:to>
                                    </p:set>
                                    <p:anim calcmode="lin" valueType="num">
                                      <p:cBhvr additive="base">
                                        <p:cTn id="13" dur="500" fill="hold"/>
                                        <p:tgtEl>
                                          <p:spTgt spid="645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5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4515">
                                            <p:txEl>
                                              <p:pRg st="3" end="3"/>
                                            </p:txEl>
                                          </p:spTgt>
                                        </p:tgtEl>
                                        <p:attrNameLst>
                                          <p:attrName>style.visibility</p:attrName>
                                        </p:attrNameLst>
                                      </p:cBhvr>
                                      <p:to>
                                        <p:strVal val="visible"/>
                                      </p:to>
                                    </p:set>
                                    <p:anim calcmode="lin" valueType="num">
                                      <p:cBhvr additive="base">
                                        <p:cTn id="19" dur="500" fill="hold"/>
                                        <p:tgtEl>
                                          <p:spTgt spid="645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45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4515">
                                            <p:txEl>
                                              <p:pRg st="4" end="4"/>
                                            </p:txEl>
                                          </p:spTgt>
                                        </p:tgtEl>
                                        <p:attrNameLst>
                                          <p:attrName>style.visibility</p:attrName>
                                        </p:attrNameLst>
                                      </p:cBhvr>
                                      <p:to>
                                        <p:strVal val="visible"/>
                                      </p:to>
                                    </p:set>
                                    <p:anim calcmode="lin" valueType="num">
                                      <p:cBhvr additive="base">
                                        <p:cTn id="25" dur="500" fill="hold"/>
                                        <p:tgtEl>
                                          <p:spTgt spid="6451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45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64515">
                                            <p:txEl>
                                              <p:pRg st="5" end="5"/>
                                            </p:txEl>
                                          </p:spTgt>
                                        </p:tgtEl>
                                        <p:attrNameLst>
                                          <p:attrName>style.visibility</p:attrName>
                                        </p:attrNameLst>
                                      </p:cBhvr>
                                      <p:to>
                                        <p:strVal val="visible"/>
                                      </p:to>
                                    </p:set>
                                    <p:anim calcmode="lin" valueType="num">
                                      <p:cBhvr additive="base">
                                        <p:cTn id="31" dur="500" fill="hold"/>
                                        <p:tgtEl>
                                          <p:spTgt spid="6451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45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64515">
                                            <p:txEl>
                                              <p:pRg st="6" end="6"/>
                                            </p:txEl>
                                          </p:spTgt>
                                        </p:tgtEl>
                                        <p:attrNameLst>
                                          <p:attrName>style.visibility</p:attrName>
                                        </p:attrNameLst>
                                      </p:cBhvr>
                                      <p:to>
                                        <p:strVal val="visible"/>
                                      </p:to>
                                    </p:set>
                                    <p:anim calcmode="lin" valueType="num">
                                      <p:cBhvr additive="base">
                                        <p:cTn id="37" dur="500" fill="hold"/>
                                        <p:tgtEl>
                                          <p:spTgt spid="6451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451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defRPr/>
            </a:pPr>
            <a:r>
              <a:rPr lang="en-US" smtClean="0"/>
              <a:t>The real story…</a:t>
            </a:r>
          </a:p>
        </p:txBody>
      </p:sp>
      <p:sp>
        <p:nvSpPr>
          <p:cNvPr id="65539" name="Rectangle 3"/>
          <p:cNvSpPr>
            <a:spLocks noGrp="1" noChangeArrowheads="1"/>
          </p:cNvSpPr>
          <p:nvPr>
            <p:ph idx="1"/>
          </p:nvPr>
        </p:nvSpPr>
        <p:spPr/>
        <p:txBody>
          <a:bodyPr/>
          <a:lstStyle/>
          <a:p>
            <a:pPr eaLnBrk="1" hangingPunct="1">
              <a:defRPr/>
            </a:pPr>
            <a:r>
              <a:rPr lang="en-US" smtClean="0"/>
              <a:t>“The number of children </a:t>
            </a:r>
            <a:r>
              <a:rPr lang="en-US" u="sng" smtClean="0"/>
              <a:t>killed each year</a:t>
            </a:r>
            <a:r>
              <a:rPr lang="en-US" smtClean="0"/>
              <a:t> by guns has doubled since 1950”</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en-US" smtClean="0"/>
              <a:t>Marriage and terrorism</a:t>
            </a:r>
          </a:p>
        </p:txBody>
      </p:sp>
      <p:sp>
        <p:nvSpPr>
          <p:cNvPr id="67587" name="Rectangle 3"/>
          <p:cNvSpPr>
            <a:spLocks noGrp="1" noChangeArrowheads="1"/>
          </p:cNvSpPr>
          <p:nvPr>
            <p:ph idx="1"/>
          </p:nvPr>
        </p:nvSpPr>
        <p:spPr/>
        <p:txBody>
          <a:bodyPr/>
          <a:lstStyle/>
          <a:p>
            <a:pPr eaLnBrk="1" hangingPunct="1">
              <a:defRPr/>
            </a:pPr>
            <a:r>
              <a:rPr lang="en-US" smtClean="0">
                <a:effectLst/>
              </a:rPr>
              <a:t>Quote: a 40-year-old single woman was "more likely to be killed by a terrorist“ than to ever marry.</a:t>
            </a:r>
          </a:p>
          <a:p>
            <a:pPr eaLnBrk="1" hangingPunct="1">
              <a:defRPr/>
            </a:pPr>
            <a:r>
              <a:rPr lang="en-US" smtClean="0">
                <a:effectLst/>
              </a:rPr>
              <a:t>"The popular media have invented a national marital crisis on the basis of a single academic experiment ... of dubious statistical merit…" </a:t>
            </a:r>
            <a:r>
              <a:rPr lang="en-US" sz="1400" i="1" smtClean="0">
                <a:effectLst/>
              </a:rPr>
              <a:t>(Susan Faludi, San Jose Mercury News)</a:t>
            </a:r>
          </a:p>
          <a:p>
            <a:pPr eaLnBrk="1" hangingPunct="1">
              <a:defRPr/>
            </a:pPr>
            <a:endParaRPr lang="en-US" sz="1400" i="1"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defRPr/>
            </a:pPr>
            <a:r>
              <a:rPr lang="en-US" smtClean="0"/>
              <a:t>The real story…</a:t>
            </a:r>
          </a:p>
        </p:txBody>
      </p:sp>
      <p:sp>
        <p:nvSpPr>
          <p:cNvPr id="68611" name="Rectangle 3"/>
          <p:cNvSpPr>
            <a:spLocks noGrp="1" noChangeArrowheads="1"/>
          </p:cNvSpPr>
          <p:nvPr>
            <p:ph idx="1"/>
          </p:nvPr>
        </p:nvSpPr>
        <p:spPr/>
        <p:txBody>
          <a:bodyPr/>
          <a:lstStyle/>
          <a:p>
            <a:pPr eaLnBrk="1" hangingPunct="1">
              <a:defRPr/>
            </a:pPr>
            <a:r>
              <a:rPr lang="en-US" dirty="0" smtClean="0">
                <a:effectLst/>
              </a:rPr>
              <a:t>“Some demographers immediately doubted the dire odds. Within months Census researchers did their own study and concluded that a 40-year-old single woman really had a 17 to 23 percent probability of eventually marrying, not 2.6 percent.” </a:t>
            </a:r>
            <a:r>
              <a:rPr lang="en-US" sz="1400" i="1" dirty="0" smtClean="0">
                <a:effectLst/>
              </a:rPr>
              <a:t>(Newsweek, June 2006)</a:t>
            </a:r>
          </a:p>
          <a:p>
            <a:pPr eaLnBrk="1" hangingPunct="1">
              <a:defRPr/>
            </a:pPr>
            <a:endParaRPr lang="en-US" sz="1400" i="1"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defRPr/>
            </a:pPr>
            <a:r>
              <a:rPr lang="en-US" smtClean="0"/>
              <a:t>Caught red-handed:</a:t>
            </a:r>
          </a:p>
        </p:txBody>
      </p:sp>
      <p:sp>
        <p:nvSpPr>
          <p:cNvPr id="74755" name="Rectangle 3"/>
          <p:cNvSpPr>
            <a:spLocks noGrp="1" noChangeArrowheads="1"/>
          </p:cNvSpPr>
          <p:nvPr>
            <p:ph idx="1"/>
          </p:nvPr>
        </p:nvSpPr>
        <p:spPr/>
        <p:txBody>
          <a:bodyPr/>
          <a:lstStyle/>
          <a:p>
            <a:pPr eaLnBrk="1" hangingPunct="1">
              <a:buFont typeface="Wingdings" pitchFamily="2" charset="2"/>
              <a:buNone/>
              <a:defRPr/>
            </a:pPr>
            <a:r>
              <a:rPr lang="en-US" dirty="0" smtClean="0"/>
              <a:t>“The claims were eye-popping: Minnesota has the nation's highest percentage of teens home alone each afternoon. It has more young children taking care of themselves after school than any state in the country. Half its kids aren't part of any structured after-school activity.”</a:t>
            </a:r>
          </a:p>
          <a:p>
            <a:pPr eaLnBrk="1" hangingPunct="1">
              <a:buFont typeface="Wingdings" pitchFamily="2" charset="2"/>
              <a:buNone/>
              <a:defRPr/>
            </a:pPr>
            <a:endParaRPr lang="en-US" dirty="0" smtClean="0"/>
          </a:p>
          <a:p>
            <a:pPr eaLnBrk="1" hangingPunct="1">
              <a:buFont typeface="Wingdings" pitchFamily="2" charset="2"/>
              <a:buNone/>
              <a:defRPr/>
            </a:pPr>
            <a:r>
              <a:rPr lang="en-US" sz="1600" i="1" dirty="0" smtClean="0"/>
              <a:t>“Home alone data debatable”, Pioneer Press, July 10, 2005</a:t>
            </a:r>
          </a:p>
          <a:p>
            <a:pPr eaLnBrk="1" hangingPunct="1">
              <a:defRPr/>
            </a:pPr>
            <a:endParaRPr lang="en-US" sz="1600" i="1"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defRPr/>
            </a:pPr>
            <a:r>
              <a:rPr lang="en-US" smtClean="0"/>
              <a:t>Caught red-handed:</a:t>
            </a:r>
          </a:p>
        </p:txBody>
      </p:sp>
      <p:sp>
        <p:nvSpPr>
          <p:cNvPr id="75779" name="Rectangle 3"/>
          <p:cNvSpPr>
            <a:spLocks noGrp="1" noChangeArrowheads="1"/>
          </p:cNvSpPr>
          <p:nvPr>
            <p:ph idx="1"/>
          </p:nvPr>
        </p:nvSpPr>
        <p:spPr/>
        <p:txBody>
          <a:bodyPr>
            <a:normAutofit lnSpcReduction="10000"/>
          </a:bodyPr>
          <a:lstStyle/>
          <a:p>
            <a:pPr eaLnBrk="1" hangingPunct="1">
              <a:lnSpc>
                <a:spcPct val="80000"/>
              </a:lnSpc>
              <a:defRPr/>
            </a:pPr>
            <a:endParaRPr lang="en-US" sz="2400" dirty="0" smtClean="0"/>
          </a:p>
          <a:p>
            <a:pPr eaLnBrk="1" hangingPunct="1">
              <a:lnSpc>
                <a:spcPct val="80000"/>
              </a:lnSpc>
              <a:defRPr/>
            </a:pPr>
            <a:r>
              <a:rPr lang="en-US" sz="2400" dirty="0" smtClean="0"/>
              <a:t>The report originally said: "Minnesota is home to 950,000 young people and has the highest percentage in the country of children ages 12 and older alone at home every single afternoon.“ But the commission could not provide data to back it up.</a:t>
            </a:r>
          </a:p>
          <a:p>
            <a:pPr eaLnBrk="1" hangingPunct="1">
              <a:lnSpc>
                <a:spcPct val="80000"/>
              </a:lnSpc>
              <a:buFont typeface="Wingdings" pitchFamily="2" charset="2"/>
              <a:buNone/>
              <a:defRPr/>
            </a:pPr>
            <a:endParaRPr lang="en-US" sz="2400" dirty="0" smtClean="0"/>
          </a:p>
          <a:p>
            <a:pPr eaLnBrk="1" hangingPunct="1">
              <a:lnSpc>
                <a:spcPct val="80000"/>
              </a:lnSpc>
              <a:defRPr/>
            </a:pPr>
            <a:r>
              <a:rPr lang="en-US" sz="2400" dirty="0" smtClean="0"/>
              <a:t>The report found it "troubling" that when its researcher visited some Minnesota communities, she found "an estimated 50 percent of young people were not participating in any structured after-school programs." The researcher, though, went to only nine sites, talking to an unscientific sample of 101 kids.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defRPr/>
            </a:pPr>
            <a:r>
              <a:rPr lang="en-US" smtClean="0"/>
              <a:t>Caught red-handed:</a:t>
            </a:r>
          </a:p>
        </p:txBody>
      </p:sp>
      <p:sp>
        <p:nvSpPr>
          <p:cNvPr id="76803" name="Rectangle 3"/>
          <p:cNvSpPr>
            <a:spLocks noGrp="1" noChangeArrowheads="1"/>
          </p:cNvSpPr>
          <p:nvPr>
            <p:ph idx="1"/>
          </p:nvPr>
        </p:nvSpPr>
        <p:spPr/>
        <p:txBody>
          <a:bodyPr/>
          <a:lstStyle/>
          <a:p>
            <a:pPr eaLnBrk="1" hangingPunct="1">
              <a:defRPr/>
            </a:pPr>
            <a:r>
              <a:rPr lang="en-US" smtClean="0"/>
              <a:t>The panel said Minnesota has the nation's highest rate of 10- to 12-year-olds in self-care. That came from a report by the Washington, D.C.-based Urban Institute that looked at 1997 data in </a:t>
            </a:r>
            <a:r>
              <a:rPr lang="en-US" u="sng" smtClean="0"/>
              <a:t>13 states</a:t>
            </a:r>
            <a:r>
              <a:rPr lang="en-US" smtClean="0"/>
              <a:t> and estimated 40 percent of those Minnesotans cared for themselves regularly compared to 24 percent nationally.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a:bodyPr>
          <a:lstStyle/>
          <a:p>
            <a:pPr eaLnBrk="1" hangingPunct="1">
              <a:defRPr/>
            </a:pPr>
            <a:r>
              <a:rPr lang="en-US" dirty="0" smtClean="0"/>
              <a:t>When to use rates</a:t>
            </a:r>
          </a:p>
        </p:txBody>
      </p:sp>
      <p:sp>
        <p:nvSpPr>
          <p:cNvPr id="46083" name="Rectangle 3"/>
          <p:cNvSpPr>
            <a:spLocks noGrp="1" noChangeArrowheads="1"/>
          </p:cNvSpPr>
          <p:nvPr>
            <p:ph idx="1"/>
          </p:nvPr>
        </p:nvSpPr>
        <p:spPr/>
        <p:txBody>
          <a:bodyPr/>
          <a:lstStyle/>
          <a:p>
            <a:pPr eaLnBrk="1" hangingPunct="1">
              <a:defRPr/>
            </a:pPr>
            <a:r>
              <a:rPr lang="en-US" dirty="0" smtClean="0"/>
              <a:t>Crimes in cities with different populations</a:t>
            </a:r>
          </a:p>
          <a:p>
            <a:pPr eaLnBrk="1" hangingPunct="1">
              <a:defRPr/>
            </a:pPr>
            <a:r>
              <a:rPr lang="en-US" dirty="0" smtClean="0"/>
              <a:t>Deaths from various diseases</a:t>
            </a:r>
          </a:p>
          <a:p>
            <a:pPr eaLnBrk="1" hangingPunct="1">
              <a:defRPr/>
            </a:pPr>
            <a:r>
              <a:rPr lang="en-US" dirty="0" smtClean="0"/>
              <a:t>Comparing deaths at different hospitals</a:t>
            </a:r>
          </a:p>
          <a:p>
            <a:pPr eaLnBrk="1" hangingPunct="1">
              <a:defRPr/>
            </a:pPr>
            <a:r>
              <a:rPr lang="en-US" dirty="0" smtClean="0"/>
              <a:t>Birth rates (number of births per number of women of child-bearing age)</a:t>
            </a:r>
          </a:p>
          <a:p>
            <a:pPr eaLnBrk="1" hangingPunct="1">
              <a:defRPr/>
            </a:pPr>
            <a:r>
              <a:rPr lang="en-US" dirty="0" smtClean="0"/>
              <a:t>Time-series change involving people</a:t>
            </a:r>
          </a:p>
          <a:p>
            <a:pPr marL="0" indent="0" eaLnBrk="1" hangingPunct="1">
              <a:buNone/>
              <a:defRPr/>
            </a:pPr>
            <a:endParaRPr lang="en-US" dirty="0" smtClean="0"/>
          </a:p>
          <a:p>
            <a:pPr eaLnBrk="1" hangingPunct="1">
              <a:buFont typeface="Wingdings" pitchFamily="2" charset="2"/>
              <a:buNone/>
              <a:defRPr/>
            </a:pPr>
            <a:endParaRPr lang="en-US" dirty="0" smtClean="0"/>
          </a:p>
          <a:p>
            <a:pPr eaLnBrk="1" hangingPunct="1">
              <a:buFont typeface="Wingdings" pitchFamily="2" charset="2"/>
              <a:buNone/>
              <a:defRPr/>
            </a:pP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838200"/>
            <a:ext cx="5291451" cy="4965650"/>
          </a:xfrm>
          <a:prstGeom prst="rect">
            <a:avLst/>
          </a:prstGeom>
        </p:spPr>
      </p:pic>
    </p:spTree>
    <p:extLst>
      <p:ext uri="{BB962C8B-B14F-4D97-AF65-F5344CB8AC3E}">
        <p14:creationId xmlns:p14="http://schemas.microsoft.com/office/powerpoint/2010/main" val="1181139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762000"/>
            <a:ext cx="5777230" cy="4893083"/>
          </a:xfrm>
          <a:prstGeom prst="rect">
            <a:avLst/>
          </a:prstGeom>
        </p:spPr>
      </p:pic>
    </p:spTree>
    <p:extLst>
      <p:ext uri="{BB962C8B-B14F-4D97-AF65-F5344CB8AC3E}">
        <p14:creationId xmlns:p14="http://schemas.microsoft.com/office/powerpoint/2010/main" val="1448745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normAutofit/>
          </a:bodyPr>
          <a:lstStyle/>
          <a:p>
            <a:pPr eaLnBrk="1" hangingPunct="1">
              <a:defRPr/>
            </a:pPr>
            <a:r>
              <a:rPr lang="en-US" smtClean="0"/>
              <a:t>Raw numbers vs rates: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524000"/>
            <a:ext cx="8186294" cy="1690780"/>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655</TotalTime>
  <Words>2477</Words>
  <Application>Microsoft Office PowerPoint</Application>
  <PresentationFormat>On-screen Show (4:3)</PresentationFormat>
  <Paragraphs>191</Paragraphs>
  <Slides>56</Slides>
  <Notes>5</Notes>
  <HiddenSlides>10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NewsPrint</vt:lpstr>
      <vt:lpstr>Using numbers without fear</vt:lpstr>
      <vt:lpstr>Numbers in the news</vt:lpstr>
      <vt:lpstr>Numeracy</vt:lpstr>
      <vt:lpstr>Using the right numbers</vt:lpstr>
      <vt:lpstr>Rates</vt:lpstr>
      <vt:lpstr>When to use rates</vt:lpstr>
      <vt:lpstr>PowerPoint Presentation</vt:lpstr>
      <vt:lpstr>PowerPoint Presentation</vt:lpstr>
      <vt:lpstr>Raw numbers vs rates:</vt:lpstr>
      <vt:lpstr>PowerPoint Presentation</vt:lpstr>
      <vt:lpstr>Comparing different groups</vt:lpstr>
      <vt:lpstr>How it was published:</vt:lpstr>
      <vt:lpstr>Better?</vt:lpstr>
      <vt:lpstr>Pull extreme numbers into reach</vt:lpstr>
      <vt:lpstr>Tiny numbers</vt:lpstr>
      <vt:lpstr>When we don’t use rates…</vt:lpstr>
      <vt:lpstr>Better….</vt:lpstr>
      <vt:lpstr>Use the right base</vt:lpstr>
      <vt:lpstr>Percentage change</vt:lpstr>
      <vt:lpstr>Apples to Apples?</vt:lpstr>
      <vt:lpstr>Gender pay gap</vt:lpstr>
      <vt:lpstr>Adjusting for inflation</vt:lpstr>
      <vt:lpstr>Inflation formula</vt:lpstr>
      <vt:lpstr>Gas prices: Adjusted vs Unadjusted</vt:lpstr>
      <vt:lpstr>Average vs Median</vt:lpstr>
      <vt:lpstr>Simple example:</vt:lpstr>
      <vt:lpstr>Picking your “star number”</vt:lpstr>
      <vt:lpstr>Yardsticks</vt:lpstr>
      <vt:lpstr>Yardsticks</vt:lpstr>
      <vt:lpstr>Compared to what?</vt:lpstr>
      <vt:lpstr>Think visually</vt:lpstr>
      <vt:lpstr>Put numbers into context</vt:lpstr>
      <vt:lpstr>Numbers are not concrete</vt:lpstr>
      <vt:lpstr>Where do numbers come from?</vt:lpstr>
      <vt:lpstr>Over-precision</vt:lpstr>
      <vt:lpstr>Over-precision</vt:lpstr>
      <vt:lpstr>Using decimal points</vt:lpstr>
      <vt:lpstr>Too many numbers…</vt:lpstr>
      <vt:lpstr>Example</vt:lpstr>
      <vt:lpstr>Eyes glazed over….</vt:lpstr>
      <vt:lpstr>An easier read…</vt:lpstr>
      <vt:lpstr>Something’s missing…</vt:lpstr>
      <vt:lpstr>How many civilians killed by cops?</vt:lpstr>
      <vt:lpstr>How many deaths from heroin?</vt:lpstr>
      <vt:lpstr>Data analysis</vt:lpstr>
      <vt:lpstr>PowerPoint Presentation</vt:lpstr>
      <vt:lpstr>Mutant statistics</vt:lpstr>
      <vt:lpstr>Examples:</vt:lpstr>
      <vt:lpstr>Examples:</vt:lpstr>
      <vt:lpstr>Examples:</vt:lpstr>
      <vt:lpstr>The real story…</vt:lpstr>
      <vt:lpstr>Marriage and terrorism</vt:lpstr>
      <vt:lpstr>The real story…</vt:lpstr>
      <vt:lpstr>Caught red-handed:</vt:lpstr>
      <vt:lpstr>Caught red-handed:</vt:lpstr>
      <vt:lpstr>Caught red-handed: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numbers and statistics</dc:title>
  <dc:creator>MaryJo Sylwester</dc:creator>
  <cp:lastModifiedBy>Webster, MaryJo</cp:lastModifiedBy>
  <cp:revision>35</cp:revision>
  <dcterms:created xsi:type="dcterms:W3CDTF">2007-04-01T13:56:51Z</dcterms:created>
  <dcterms:modified xsi:type="dcterms:W3CDTF">2015-04-24T14:10:37Z</dcterms:modified>
</cp:coreProperties>
</file>