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9" r:id="rId1"/>
    <p:sldMasterId id="2147483651" r:id="rId2"/>
    <p:sldMasterId id="2147483652" r:id="rId3"/>
  </p:sldMasterIdLst>
  <p:notesMasterIdLst>
    <p:notesMasterId r:id="rId20"/>
  </p:notesMasterIdLst>
  <p:handoutMasterIdLst>
    <p:handoutMasterId r:id="rId21"/>
  </p:handoutMasterIdLst>
  <p:sldIdLst>
    <p:sldId id="506" r:id="rId4"/>
    <p:sldId id="541" r:id="rId5"/>
    <p:sldId id="554" r:id="rId6"/>
    <p:sldId id="563" r:id="rId7"/>
    <p:sldId id="571" r:id="rId8"/>
    <p:sldId id="572" r:id="rId9"/>
    <p:sldId id="573" r:id="rId10"/>
    <p:sldId id="577" r:id="rId11"/>
    <p:sldId id="565" r:id="rId12"/>
    <p:sldId id="566" r:id="rId13"/>
    <p:sldId id="568" r:id="rId14"/>
    <p:sldId id="569" r:id="rId15"/>
    <p:sldId id="570" r:id="rId16"/>
    <p:sldId id="578" r:id="rId17"/>
    <p:sldId id="579" r:id="rId18"/>
    <p:sldId id="575" r:id="rId1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F00"/>
    <a:srgbClr val="5F5FFF"/>
    <a:srgbClr val="0033CC"/>
    <a:srgbClr val="FFFF00"/>
    <a:srgbClr val="0000FF"/>
    <a:srgbClr val="FEFFED"/>
    <a:srgbClr val="FEFFE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86522" autoAdjust="0"/>
  </p:normalViewPr>
  <p:slideViewPr>
    <p:cSldViewPr snapToGrid="0">
      <p:cViewPr varScale="1">
        <p:scale>
          <a:sx n="73" d="100"/>
          <a:sy n="73" d="100"/>
        </p:scale>
        <p:origin x="3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613" y="451"/>
      </p:cViewPr>
      <p:guideLst>
        <p:guide orient="horz" pos="292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72269" cy="4673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44" tIns="45621" rIns="91244" bIns="45621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35" y="1"/>
            <a:ext cx="2972269" cy="4673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44" tIns="45621" rIns="91244" bIns="45621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29056"/>
            <a:ext cx="2972269" cy="4673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44" tIns="45621" rIns="91244" bIns="45621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35" y="8829056"/>
            <a:ext cx="2972269" cy="4673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44" tIns="45621" rIns="91244" bIns="45621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A3E6CA-91FB-4A8A-BE4C-BA5D9B818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9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72269" cy="4673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44" tIns="45621" rIns="91244" bIns="45621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35" y="1"/>
            <a:ext cx="2972269" cy="4673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44" tIns="45621" rIns="91244" bIns="45621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5325"/>
            <a:ext cx="4649788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638" y="4416632"/>
            <a:ext cx="5028731" cy="41850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44" tIns="45621" rIns="91244" bIns="45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29056"/>
            <a:ext cx="2972269" cy="4673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44" tIns="45621" rIns="91244" bIns="45621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35" y="8829056"/>
            <a:ext cx="2972269" cy="4673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44" tIns="45621" rIns="91244" bIns="45621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141C137-822C-4FCD-BB17-E15637066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0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C5C7F-0337-402E-AB6B-763EC54C989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Happy to be at</a:t>
            </a:r>
            <a:r>
              <a:rPr lang="en-US" baseline="0" dirty="0" smtClean="0"/>
              <a:t> NICAR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QCEW wants to connect with IRE community.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Available Thurs and Friday for one-on-ones, mini-workshops.  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See end for my contact info during the conference.</a:t>
            </a:r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0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Bottom line: QCEW was too big for traditional</a:t>
            </a:r>
            <a:r>
              <a:rPr lang="en-US" baseline="0" dirty="0" smtClean="0"/>
              <a:t> approaches.  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We came up with a new way.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22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Use</a:t>
            </a:r>
            <a:r>
              <a:rPr lang="en-US" baseline="0" dirty="0" smtClean="0"/>
              <a:t> this page to access the entire QCEW history.  This is a stopgap until we get all the data published in the open data resource.  We will maintain it as a legacy product.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01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The new way forward.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This is where all future QCEW data services will originate. 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Slices</a:t>
            </a:r>
            <a:r>
              <a:rPr lang="en-US" baseline="0" dirty="0" smtClean="0"/>
              <a:t> serve as a database, indexed by area and industry.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371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Open Data Access</a:t>
            </a:r>
            <a:r>
              <a:rPr lang="en-US" baseline="0" dirty="0" smtClean="0"/>
              <a:t> page is the place to start your piece of this revolution.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41C137-822C-4FCD-BB17-E156370666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4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See the QCEW reporter’s guide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tipsheet</a:t>
            </a:r>
            <a:r>
              <a:rPr lang="en-US" baseline="0" dirty="0" smtClean="0"/>
              <a:t> for more examples.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785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Regional</a:t>
            </a:r>
            <a:r>
              <a:rPr lang="en-US" baseline="0" dirty="0" smtClean="0"/>
              <a:t> press offices are a great resource for putting together data from different BLS programs.  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The program office people l(</a:t>
            </a:r>
            <a:r>
              <a:rPr lang="en-US" baseline="0" dirty="0" err="1" smtClean="0"/>
              <a:t>ike</a:t>
            </a:r>
            <a:r>
              <a:rPr lang="en-US" baseline="0" dirty="0" smtClean="0"/>
              <a:t> me) know a lot about our programs, but less about others.  </a:t>
            </a:r>
            <a:r>
              <a:rPr lang="en-US" baseline="0" dirty="0" err="1" smtClean="0"/>
              <a:t>Lke</a:t>
            </a:r>
            <a:r>
              <a:rPr lang="en-US" baseline="0" dirty="0" smtClean="0"/>
              <a:t> departments in liberal arts colleges. 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62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Happy to be at</a:t>
            </a:r>
            <a:r>
              <a:rPr lang="en-US" baseline="0" dirty="0" smtClean="0"/>
              <a:t> NICAR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QCEW wants to connect with IRE community.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Available Thurs and Friday for one-on-ones, mini-workshops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On to the </a:t>
            </a:r>
            <a:r>
              <a:rPr lang="en-US" dirty="0" err="1" smtClean="0"/>
              <a:t>tip</a:t>
            </a:r>
            <a:r>
              <a:rPr lang="en-US" baseline="0" dirty="0" err="1" smtClean="0"/>
              <a:t>sheet</a:t>
            </a:r>
            <a:r>
              <a:rPr lang="en-US" baseline="0" dirty="0" smtClean="0"/>
              <a:t> review if we have 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678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QCEW annual</a:t>
            </a:r>
            <a:r>
              <a:rPr lang="en-US" baseline="0" dirty="0" smtClean="0"/>
              <a:t> data comes out 10 months ahead of County Business Patterns.  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When CBP releases 2013 data in April, QCEW will have released data through the third quarter of 2014.    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QCEW is working on new matching projects using our universe file.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QCEW is an underused data source.  Welcome to the secret club!</a:t>
            </a:r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97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As</a:t>
            </a:r>
            <a:r>
              <a:rPr lang="en-US" baseline="0" dirty="0" smtClean="0"/>
              <a:t> part of the process of creating maps after Sandy, QCEW staff learned that the Corps of Engineers maintains evacuation zone shape files.</a:t>
            </a:r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45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Hurricane</a:t>
            </a:r>
            <a:r>
              <a:rPr lang="en-US" baseline="0" dirty="0" smtClean="0"/>
              <a:t> Maps and Tables are available for all Gulf and Atlantic counties with defined evacuation zones.</a:t>
            </a:r>
          </a:p>
          <a:p>
            <a:pPr marL="228600" indent="-228600"/>
            <a:endParaRPr lang="en-US" baseline="0" dirty="0" smtClean="0"/>
          </a:p>
          <a:p>
            <a:pPr marL="228600" indent="-228600"/>
            <a:r>
              <a:rPr lang="en-US" baseline="0" dirty="0" smtClean="0"/>
              <a:t>More to say about this in </a:t>
            </a:r>
            <a:r>
              <a:rPr lang="en-US" baseline="0" dirty="0" err="1" smtClean="0"/>
              <a:t>tipsheet</a:t>
            </a:r>
            <a:r>
              <a:rPr lang="en-US" baseline="0" dirty="0" smtClean="0"/>
              <a:t> section.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54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93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This is the QDV</a:t>
            </a:r>
            <a:r>
              <a:rPr lang="en-US" baseline="0" dirty="0" smtClean="0"/>
              <a:t> main page.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74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publishing job</a:t>
            </a:r>
            <a:r>
              <a:rPr lang="en-US" baseline="0" dirty="0" smtClean="0"/>
              <a:t> and pay table!  More in </a:t>
            </a:r>
            <a:r>
              <a:rPr lang="en-US" baseline="0" dirty="0" err="1" smtClean="0"/>
              <a:t>tipsheet</a:t>
            </a:r>
            <a:r>
              <a:rPr lang="en-US" baseline="0" dirty="0" smtClean="0"/>
              <a:t>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41C137-822C-4FCD-BB17-E156370666F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294DC-1D74-4610-859C-D3E8369F246A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r>
              <a:rPr lang="en-US" dirty="0" smtClean="0"/>
              <a:t>We are now on Version 3 of this application.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02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C5C7F-0337-402E-AB6B-763EC54C9891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77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53340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/>
              <a:t>Bureau of Labor Statistics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153400" y="152400"/>
          <a:ext cx="647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CorelDRAW" r:id="rId3" imgW="979560" imgH="1081440" progId="">
                  <p:embed/>
                </p:oleObj>
              </mc:Choice>
              <mc:Fallback>
                <p:oleObj name="CorelDRAW" r:id="rId3" imgW="979560" imgH="10814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52400"/>
                        <a:ext cx="647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4800" y="914400"/>
            <a:ext cx="8458200" cy="0"/>
          </a:xfrm>
          <a:prstGeom prst="line">
            <a:avLst/>
          </a:prstGeom>
          <a:noFill/>
          <a:ln w="19050">
            <a:solidFill>
              <a:srgbClr val="340D8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8013"/>
            <a:ext cx="7772400" cy="762000"/>
          </a:xfrm>
        </p:spPr>
        <p:txBody>
          <a:bodyPr>
            <a:spAutoFit/>
          </a:bodyPr>
          <a:lstStyle>
            <a:lvl1pPr algn="ctr">
              <a:defRPr sz="4400">
                <a:solidFill>
                  <a:srgbClr val="340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54927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90600"/>
            <a:ext cx="2068512" cy="469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990600"/>
            <a:ext cx="6054725" cy="4694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90800"/>
            <a:ext cx="1981200" cy="1616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2590800"/>
            <a:ext cx="1981200" cy="1616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01750"/>
            <a:ext cx="2057400" cy="2905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01750"/>
            <a:ext cx="6019800" cy="2905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01750"/>
            <a:ext cx="2057400" cy="4824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01750"/>
            <a:ext cx="6019800" cy="482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2500313"/>
            <a:ext cx="4038600" cy="318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2500313"/>
            <a:ext cx="4038600" cy="318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3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2500313"/>
            <a:ext cx="822960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228600" y="53340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/>
              <a:t>Bureau of Labor Statistics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153400" y="152400"/>
          <a:ext cx="647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CorelDRAW" r:id="rId14" imgW="979560" imgH="1081440" progId="">
                  <p:embed/>
                </p:oleObj>
              </mc:Choice>
              <mc:Fallback>
                <p:oleObj name="CorelDRAW" r:id="rId14" imgW="979560" imgH="10814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52400"/>
                        <a:ext cx="647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304800" y="914400"/>
            <a:ext cx="8458200" cy="0"/>
          </a:xfrm>
          <a:prstGeom prst="line">
            <a:avLst/>
          </a:prstGeom>
          <a:noFill/>
          <a:ln w="19050">
            <a:solidFill>
              <a:srgbClr val="340D8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2375" name="Rectangle 7"/>
          <p:cNvSpPr>
            <a:spLocks noChangeArrowheads="1"/>
          </p:cNvSpPr>
          <p:nvPr userDrawn="1"/>
        </p:nvSpPr>
        <p:spPr bwMode="auto">
          <a:xfrm>
            <a:off x="8107363" y="5792788"/>
            <a:ext cx="4508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6A8E9134-127A-4764-B705-B7B0C6DDBB1C}" type="slidenum">
              <a:rPr lang="en-US"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340D85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340D85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340D85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340D85"/>
        </a:buClr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340D85"/>
        </a:buClr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340D85"/>
        </a:buClr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340D85"/>
        </a:buClr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340D85"/>
        </a:buClr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340D85"/>
        </a:buClr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0175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90800"/>
            <a:ext cx="4114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228600" y="53340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/>
              <a:t>Bureau of Labor Statistics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8153400" y="152400"/>
          <a:ext cx="647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CorelDRAW" r:id="rId14" imgW="979560" imgH="1081440" progId="">
                  <p:embed/>
                </p:oleObj>
              </mc:Choice>
              <mc:Fallback>
                <p:oleObj name="CorelDRAW" r:id="rId14" imgW="979560" imgH="10814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52400"/>
                        <a:ext cx="647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6" name="Line 6"/>
          <p:cNvSpPr>
            <a:spLocks noChangeShapeType="1"/>
          </p:cNvSpPr>
          <p:nvPr/>
        </p:nvSpPr>
        <p:spPr bwMode="auto">
          <a:xfrm>
            <a:off x="304800" y="914400"/>
            <a:ext cx="8458200" cy="0"/>
          </a:xfrm>
          <a:prstGeom prst="line">
            <a:avLst/>
          </a:prstGeom>
          <a:noFill/>
          <a:ln w="19050">
            <a:solidFill>
              <a:srgbClr val="340D8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340D85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340D85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340D85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340D85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340D85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340D85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340D85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340D85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340D85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0175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228600" y="53340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/>
              <a:t>Bureau of Labor Statistics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8153400" y="152400"/>
          <a:ext cx="647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CorelDRAW" r:id="rId14" imgW="979560" imgH="1081440" progId="">
                  <p:embed/>
                </p:oleObj>
              </mc:Choice>
              <mc:Fallback>
                <p:oleObj name="CorelDRAW" r:id="rId14" imgW="979560" imgH="10814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52400"/>
                        <a:ext cx="647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69" name="Line 5"/>
          <p:cNvSpPr>
            <a:spLocks noChangeShapeType="1"/>
          </p:cNvSpPr>
          <p:nvPr/>
        </p:nvSpPr>
        <p:spPr bwMode="auto">
          <a:xfrm>
            <a:off x="304800" y="914400"/>
            <a:ext cx="8458200" cy="0"/>
          </a:xfrm>
          <a:prstGeom prst="line">
            <a:avLst/>
          </a:prstGeom>
          <a:noFill/>
          <a:ln w="19050">
            <a:solidFill>
              <a:srgbClr val="340D8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qcewinfo@bls.go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ls.gov/cew/opendata.htm" TargetMode="External"/><Relationship Id="rId3" Type="http://schemas.openxmlformats.org/officeDocument/2006/relationships/hyperlink" Target="http://www.bls.gov/cew" TargetMode="External"/><Relationship Id="rId7" Type="http://schemas.openxmlformats.org/officeDocument/2006/relationships/hyperlink" Target="http://www.bls.gov/cew/apps/data_views/data_views.htm#tab=Tabl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s.gov/cew/hurricane_zones/home.htm" TargetMode="External"/><Relationship Id="rId5" Type="http://schemas.openxmlformats.org/officeDocument/2006/relationships/hyperlink" Target="http://www.bls.gov/cew/datatoc.htm" TargetMode="External"/><Relationship Id="rId4" Type="http://schemas.openxmlformats.org/officeDocument/2006/relationships/hyperlink" Target="http://www.bls.gov/cew/releasecalendar.htm" TargetMode="External"/><Relationship Id="rId9" Type="http://schemas.openxmlformats.org/officeDocument/2006/relationships/hyperlink" Target="http://www.bls.gov/regions/contacts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cew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ilesd@me.com" TargetMode="External"/><Relationship Id="rId5" Type="http://schemas.openxmlformats.org/officeDocument/2006/relationships/hyperlink" Target="mailto:Hiles.David@bls.gov" TargetMode="External"/><Relationship Id="rId4" Type="http://schemas.openxmlformats.org/officeDocument/2006/relationships/hyperlink" Target="mailto:Clayton_r@bls.go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66182"/>
            <a:ext cx="7772400" cy="1114425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Analyzing jobs in your </a:t>
            </a:r>
            <a:r>
              <a:rPr lang="en-US" sz="3200" dirty="0"/>
              <a:t>c</a:t>
            </a:r>
            <a:r>
              <a:rPr lang="en-US" sz="3200" dirty="0" smtClean="0"/>
              <a:t>ommunity: </a:t>
            </a: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/>
              <a:t>Quarterly Census of Employment and Wages (QCEW)</a:t>
            </a:r>
            <a:r>
              <a:rPr lang="en-US" sz="4000" b="0" dirty="0" smtClean="0"/>
              <a:t/>
            </a:r>
            <a:br>
              <a:rPr lang="en-US" sz="4000" b="0" dirty="0" smtClean="0"/>
            </a:br>
            <a:r>
              <a:rPr lang="en-US" sz="2400" b="0" dirty="0" smtClean="0"/>
              <a:t>NICAR Atlanta 3/5/15</a:t>
            </a:r>
            <a:r>
              <a:rPr lang="en-US" sz="4400" b="0" dirty="0" smtClean="0"/>
              <a:t/>
            </a:r>
            <a:br>
              <a:rPr lang="en-US" sz="4400" b="0" dirty="0" smtClean="0"/>
            </a:br>
            <a:r>
              <a:rPr lang="en-US" sz="4400" b="0" dirty="0" smtClean="0"/>
              <a:t>  </a:t>
            </a:r>
            <a:endParaRPr lang="en-US" sz="44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2679700"/>
            <a:ext cx="8509000" cy="3492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/>
              <a:t>	1.	QCEW </a:t>
            </a:r>
            <a:r>
              <a:rPr lang="en-US" sz="2800" b="1" dirty="0" smtClean="0"/>
              <a:t>Basics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pPr eaLnBrk="1" hangingPunct="1">
              <a:buFontTx/>
              <a:buNone/>
            </a:pPr>
            <a:r>
              <a:rPr lang="en-US" sz="2800" b="1" dirty="0" smtClean="0"/>
              <a:t>	</a:t>
            </a:r>
            <a:r>
              <a:rPr lang="en-US" sz="2800" b="1" dirty="0" smtClean="0"/>
              <a:t>2.</a:t>
            </a:r>
            <a:r>
              <a:rPr lang="en-US" sz="2800" b="1" dirty="0" smtClean="0"/>
              <a:t>	</a:t>
            </a:r>
            <a:r>
              <a:rPr lang="en-US" sz="2800" b="1" dirty="0" smtClean="0"/>
              <a:t>Hurricane Maps</a:t>
            </a:r>
          </a:p>
          <a:p>
            <a:pPr eaLnBrk="1" hangingPunct="1">
              <a:buFontTx/>
              <a:buNone/>
            </a:pPr>
            <a:endParaRPr lang="en-US" sz="2800" b="1" dirty="0" smtClean="0"/>
          </a:p>
          <a:p>
            <a:pPr eaLnBrk="1" hangingPunct="1">
              <a:buNone/>
            </a:pPr>
            <a:r>
              <a:rPr lang="en-US" sz="2800" b="1" dirty="0"/>
              <a:t>	</a:t>
            </a:r>
            <a:r>
              <a:rPr lang="en-US" sz="2800" b="1" dirty="0"/>
              <a:t>3</a:t>
            </a:r>
            <a:r>
              <a:rPr lang="en-US" sz="2800" b="1" dirty="0" smtClean="0"/>
              <a:t>.</a:t>
            </a:r>
            <a:r>
              <a:rPr lang="en-US" sz="2800" b="1" dirty="0"/>
              <a:t>	</a:t>
            </a:r>
            <a:r>
              <a:rPr lang="en-US" sz="2800" b="1" dirty="0" smtClean="0"/>
              <a:t>QCEW </a:t>
            </a:r>
            <a:r>
              <a:rPr lang="en-US" sz="2800" b="1" dirty="0" smtClean="0"/>
              <a:t>Data </a:t>
            </a:r>
            <a:r>
              <a:rPr lang="en-US" sz="2800" b="1" dirty="0" smtClean="0"/>
              <a:t>Viewer</a:t>
            </a:r>
          </a:p>
          <a:p>
            <a:pPr eaLnBrk="1" hangingPunct="1">
              <a:buNone/>
            </a:pPr>
            <a:endParaRPr lang="en-US" sz="2800" b="1" dirty="0"/>
          </a:p>
          <a:p>
            <a:pPr eaLnBrk="1" hangingPunct="1">
              <a:buNone/>
            </a:pPr>
            <a:r>
              <a:rPr lang="en-US" sz="2800" b="1" dirty="0"/>
              <a:t>	4</a:t>
            </a:r>
            <a:r>
              <a:rPr lang="en-US" sz="2800" b="1" dirty="0" smtClean="0"/>
              <a:t>.</a:t>
            </a:r>
            <a:r>
              <a:rPr lang="en-US" sz="2800" b="1" dirty="0"/>
              <a:t>	Open Data </a:t>
            </a:r>
            <a:r>
              <a:rPr lang="en-US" sz="2800" b="1" dirty="0" smtClean="0"/>
              <a:t>Files</a:t>
            </a:r>
            <a:endParaRPr lang="en-US" sz="2800" b="1" dirty="0"/>
          </a:p>
          <a:p>
            <a:pPr eaLnBrk="1" hangingPunct="1">
              <a:buFontTx/>
              <a:buNone/>
            </a:pPr>
            <a:endParaRPr 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012825"/>
            <a:ext cx="7772400" cy="11144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BLS Oracle front end and flat files</a:t>
            </a:r>
            <a:endParaRPr lang="en-US" sz="4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873" y="2406650"/>
            <a:ext cx="8454452" cy="3597275"/>
          </a:xfrm>
        </p:spPr>
        <p:txBody>
          <a:bodyPr/>
          <a:lstStyle/>
          <a:p>
            <a:pPr eaLnBrk="1" hangingPunct="1"/>
            <a:r>
              <a:rPr lang="en-US" dirty="0" smtClean="0"/>
              <a:t>QCEW scale issue: </a:t>
            </a:r>
            <a:r>
              <a:rPr lang="en-US" dirty="0" smtClean="0"/>
              <a:t>5% </a:t>
            </a:r>
            <a:r>
              <a:rPr lang="en-US" dirty="0" smtClean="0"/>
              <a:t>of data in BLS Oracle database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QCEW publishes national CES equivalent for every county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More than 3,000 counties, more than 190 MSAs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BLS Oracle would have to be redesigned to host all of QCEW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eaLnBrk="1" hangingPunct="1"/>
            <a:r>
              <a:rPr lang="en-US" dirty="0" smtClean="0"/>
              <a:t>Flat files historically provided access to all QCEW data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50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5" y="1012825"/>
            <a:ext cx="7640876" cy="557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33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012825"/>
            <a:ext cx="7772400" cy="11144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QCEW</a:t>
            </a:r>
            <a:r>
              <a:rPr lang="en-US" dirty="0" smtClean="0"/>
              <a:t> </a:t>
            </a:r>
            <a:r>
              <a:rPr lang="en-US" dirty="0" smtClean="0"/>
              <a:t>Open Data Files</a:t>
            </a:r>
            <a:endParaRPr lang="en-US" sz="4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873" y="2406650"/>
            <a:ext cx="8454452" cy="3597275"/>
          </a:xfrm>
        </p:spPr>
        <p:txBody>
          <a:bodyPr/>
          <a:lstStyle/>
          <a:p>
            <a:pPr eaLnBrk="1" hangingPunct="1"/>
            <a:r>
              <a:rPr lang="en-US" b="1" dirty="0" smtClean="0"/>
              <a:t>QCEW response to May 2013 Open Data directive</a:t>
            </a:r>
            <a:endParaRPr lang="en-US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CSV format: </a:t>
            </a:r>
            <a:r>
              <a:rPr lang="en-US" dirty="0" smtClean="0"/>
              <a:t>33,400 tiny files per year</a:t>
            </a:r>
          </a:p>
          <a:p>
            <a:pPr lvl="1" eaLnBrk="1" hangingPunct="1"/>
            <a:r>
              <a:rPr lang="en-US" b="1" dirty="0" smtClean="0"/>
              <a:t>Sliced by area: </a:t>
            </a:r>
            <a:r>
              <a:rPr lang="en-US" dirty="0" smtClean="0"/>
              <a:t>US, State, MSA, County</a:t>
            </a:r>
          </a:p>
          <a:p>
            <a:pPr lvl="1" eaLnBrk="1" hangingPunct="1"/>
            <a:r>
              <a:rPr lang="en-US" b="1" dirty="0" smtClean="0"/>
              <a:t>Sliced by industry: </a:t>
            </a:r>
            <a:r>
              <a:rPr lang="en-US" dirty="0" smtClean="0"/>
              <a:t>Every industry, every level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eaLnBrk="1" hangingPunct="1"/>
            <a:r>
              <a:rPr lang="en-US" b="1" dirty="0" smtClean="0"/>
              <a:t>Directly addressable:  </a:t>
            </a:r>
            <a:r>
              <a:rPr lang="en-US" dirty="0" smtClean="0"/>
              <a:t>Slices can be read directly by apps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b="1" dirty="0" smtClean="0"/>
              <a:t>Code samples: </a:t>
            </a:r>
            <a:r>
              <a:rPr lang="en-US" dirty="0" smtClean="0"/>
              <a:t>R, SAS, VBA/XL, JS, PHP, Perl, Python, C#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683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5" y="1015652"/>
            <a:ext cx="7558936" cy="55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012825"/>
            <a:ext cx="7772400" cy="11144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QCEW: How to stay current?</a:t>
            </a:r>
            <a:endParaRPr lang="en-US" sz="4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412" y="2127250"/>
            <a:ext cx="8454452" cy="3597275"/>
          </a:xfrm>
        </p:spPr>
        <p:txBody>
          <a:bodyPr/>
          <a:lstStyle/>
          <a:p>
            <a:pPr eaLnBrk="1" hangingPunct="1"/>
            <a:r>
              <a:rPr lang="en-US" b="1" dirty="0" smtClean="0"/>
              <a:t>QCEW is in a period of innovation.</a:t>
            </a:r>
            <a:br>
              <a:rPr lang="en-US" b="1" dirty="0" smtClean="0"/>
            </a:br>
            <a:endParaRPr lang="en-US" b="1" dirty="0"/>
          </a:p>
          <a:p>
            <a:pPr eaLnBrk="1" hangingPunct="1"/>
            <a:r>
              <a:rPr lang="en-US" b="1" dirty="0" smtClean="0"/>
              <a:t>Keep up by </a:t>
            </a:r>
            <a:r>
              <a:rPr lang="en-US" b="1" dirty="0"/>
              <a:t>joining the QCEW NOTE list</a:t>
            </a:r>
            <a:r>
              <a:rPr lang="en-US" b="1" dirty="0" smtClean="0"/>
              <a:t>.</a:t>
            </a:r>
            <a:br>
              <a:rPr lang="en-US" b="1" dirty="0" smtClean="0"/>
            </a:br>
            <a:endParaRPr lang="en-US" b="1" dirty="0"/>
          </a:p>
          <a:p>
            <a:pPr eaLnBrk="1" hangingPunct="1"/>
            <a:r>
              <a:rPr lang="en-US" b="1" dirty="0" smtClean="0"/>
              <a:t>QCEW Note List </a:t>
            </a:r>
          </a:p>
          <a:p>
            <a:pPr lvl="1" eaLnBrk="1" hangingPunct="1"/>
            <a:r>
              <a:rPr lang="en-US" b="1" dirty="0" smtClean="0"/>
              <a:t>Quarterly reminders before each release</a:t>
            </a:r>
          </a:p>
          <a:p>
            <a:pPr lvl="1" eaLnBrk="1" hangingPunct="1"/>
            <a:r>
              <a:rPr lang="en-US" b="1" dirty="0" smtClean="0"/>
              <a:t>Special notices of new products or improvements</a:t>
            </a:r>
            <a:br>
              <a:rPr lang="en-US" b="1" dirty="0" smtClean="0"/>
            </a:br>
            <a:endParaRPr lang="en-US" b="1" dirty="0" smtClean="0"/>
          </a:p>
          <a:p>
            <a:pPr eaLnBrk="1" hangingPunct="1"/>
            <a:r>
              <a:rPr lang="en-US" b="1" dirty="0" smtClean="0"/>
              <a:t>To join, send email to </a:t>
            </a:r>
            <a:r>
              <a:rPr lang="en-US" b="1" dirty="0" smtClean="0">
                <a:hlinkClick r:id="rId3"/>
              </a:rPr>
              <a:t>qcewinfo@bls.gov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195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012825"/>
            <a:ext cx="7772400" cy="11144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QCEW Links</a:t>
            </a:r>
            <a:endParaRPr lang="en-US" sz="4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412" y="1957432"/>
            <a:ext cx="8454452" cy="3597275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Homepage: </a:t>
            </a:r>
            <a:r>
              <a:rPr lang="en-US" sz="2000" b="1" dirty="0" smtClean="0">
                <a:hlinkClick r:id="rId3"/>
              </a:rPr>
              <a:t>http://www.bls.gov/cew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eaLnBrk="1" hangingPunct="1"/>
            <a:r>
              <a:rPr lang="en-US" sz="2000" b="1" dirty="0"/>
              <a:t>Release schedule: </a:t>
            </a:r>
            <a:r>
              <a:rPr lang="en-US" sz="2000" b="1" dirty="0">
                <a:hlinkClick r:id="rId4"/>
              </a:rPr>
              <a:t>http://</a:t>
            </a:r>
            <a:r>
              <a:rPr lang="en-US" sz="2000" b="1" dirty="0" smtClean="0">
                <a:hlinkClick r:id="rId4"/>
              </a:rPr>
              <a:t>www.bls.gov/cew/releasecalendar.htm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pPr eaLnBrk="1" hangingPunct="1"/>
            <a:r>
              <a:rPr lang="en-US" sz="2000" b="1" dirty="0" smtClean="0"/>
              <a:t>Zipped data files</a:t>
            </a:r>
            <a:r>
              <a:rPr lang="en-US" sz="2000" b="1" dirty="0"/>
              <a:t>: </a:t>
            </a:r>
            <a:r>
              <a:rPr lang="en-US" sz="2000" b="1" dirty="0">
                <a:hlinkClick r:id="rId5"/>
              </a:rPr>
              <a:t>http://</a:t>
            </a:r>
            <a:r>
              <a:rPr lang="en-US" sz="2000" b="1" dirty="0" smtClean="0">
                <a:hlinkClick r:id="rId5"/>
              </a:rPr>
              <a:t>www.bls.gov/cew/datatoc.htm</a:t>
            </a:r>
            <a:endParaRPr lang="en-US" sz="2000" b="1" dirty="0" smtClean="0"/>
          </a:p>
          <a:p>
            <a:pPr eaLnBrk="1" hangingPunct="1"/>
            <a:r>
              <a:rPr lang="en-US" sz="2000" b="1" dirty="0" smtClean="0"/>
              <a:t>Hurricane Maps and Tables: </a:t>
            </a:r>
            <a:r>
              <a:rPr lang="en-US" sz="2000" b="1" dirty="0">
                <a:hlinkClick r:id="rId6"/>
              </a:rPr>
              <a:t>http://</a:t>
            </a:r>
            <a:r>
              <a:rPr lang="en-US" sz="2000" b="1" dirty="0" smtClean="0">
                <a:hlinkClick r:id="rId6"/>
              </a:rPr>
              <a:t>www.bls.gov/cew/hurricane_zones/home.htm</a:t>
            </a:r>
            <a:r>
              <a:rPr lang="en-US" sz="2000" b="1" dirty="0" smtClean="0"/>
              <a:t> </a:t>
            </a:r>
          </a:p>
          <a:p>
            <a:pPr eaLnBrk="1" hangingPunct="1"/>
            <a:r>
              <a:rPr lang="en-US" sz="2000" b="1" dirty="0" smtClean="0"/>
              <a:t>QCEW Data Viewer</a:t>
            </a:r>
            <a:r>
              <a:rPr lang="en-US" sz="2000" b="1" dirty="0"/>
              <a:t>: </a:t>
            </a:r>
            <a:r>
              <a:rPr lang="en-US" sz="2000" b="1" dirty="0">
                <a:hlinkClick r:id="rId7"/>
              </a:rPr>
              <a:t>http://</a:t>
            </a:r>
            <a:r>
              <a:rPr lang="en-US" sz="2000" b="1" dirty="0" smtClean="0">
                <a:hlinkClick r:id="rId7"/>
              </a:rPr>
              <a:t>www.bls.gov/cew/apps/data_views/data_views.htm#tab=Tables</a:t>
            </a:r>
            <a:r>
              <a:rPr lang="en-US" sz="2000" b="1" dirty="0" smtClean="0"/>
              <a:t> </a:t>
            </a:r>
            <a:endParaRPr lang="en-US" sz="2000" b="1" dirty="0" smtClean="0"/>
          </a:p>
          <a:p>
            <a:pPr eaLnBrk="1" hangingPunct="1"/>
            <a:r>
              <a:rPr lang="en-US" sz="2000" b="1" dirty="0" smtClean="0"/>
              <a:t>QCEW </a:t>
            </a:r>
            <a:r>
              <a:rPr lang="en-US" sz="2000" b="1" dirty="0"/>
              <a:t>Open Data</a:t>
            </a:r>
            <a:r>
              <a:rPr lang="en-US" sz="2000" b="1" dirty="0" smtClean="0"/>
              <a:t>: </a:t>
            </a:r>
            <a:r>
              <a:rPr lang="en-US" sz="2000" b="1" dirty="0" smtClean="0">
                <a:hlinkClick r:id="rId8"/>
              </a:rPr>
              <a:t>http</a:t>
            </a:r>
            <a:r>
              <a:rPr lang="en-US" sz="2000" b="1" dirty="0">
                <a:hlinkClick r:id="rId8"/>
              </a:rPr>
              <a:t>://</a:t>
            </a:r>
            <a:r>
              <a:rPr lang="en-US" sz="2000" b="1" dirty="0" smtClean="0">
                <a:hlinkClick r:id="rId8"/>
              </a:rPr>
              <a:t>www.bls.gov/cew/opendata.htm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dirty="0" smtClean="0"/>
          </a:p>
          <a:p>
            <a:pPr eaLnBrk="1" hangingPunct="1"/>
            <a:r>
              <a:rPr lang="en-US" sz="2000" b="1" dirty="0" smtClean="0"/>
              <a:t>BLS Regional Press Offices</a:t>
            </a:r>
            <a:r>
              <a:rPr lang="en-US" sz="2000" b="1" dirty="0"/>
              <a:t>: </a:t>
            </a:r>
            <a:r>
              <a:rPr lang="en-US" sz="2000" b="1" dirty="0">
                <a:hlinkClick r:id="rId9"/>
              </a:rPr>
              <a:t>http://</a:t>
            </a:r>
            <a:r>
              <a:rPr lang="en-US" sz="2000" b="1" dirty="0" smtClean="0">
                <a:hlinkClick r:id="rId9"/>
              </a:rPr>
              <a:t>www.bls.gov/regions/contacts.htm</a:t>
            </a:r>
            <a:r>
              <a:rPr lang="en-US" sz="20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61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012825"/>
            <a:ext cx="7772400" cy="1114425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Questions?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173" y="2266950"/>
            <a:ext cx="8454452" cy="3597275"/>
          </a:xfrm>
        </p:spPr>
        <p:txBody>
          <a:bodyPr/>
          <a:lstStyle/>
          <a:p>
            <a:pPr eaLnBrk="1" hangingPunct="1"/>
            <a:r>
              <a:rPr lang="en-US" b="1" dirty="0" smtClean="0"/>
              <a:t>BLS Quarterly Census of Employment and Wages</a:t>
            </a:r>
          </a:p>
          <a:p>
            <a:pPr lvl="1" eaLnBrk="1" hangingPunct="1"/>
            <a:r>
              <a:rPr lang="en-US" b="1" dirty="0" smtClean="0">
                <a:hlinkClick r:id="rId3"/>
              </a:rPr>
              <a:t>http://www.bls.gov/cew</a:t>
            </a:r>
            <a:r>
              <a:rPr lang="en-US" b="1" dirty="0" smtClean="0">
                <a:hlinkClick r:id="rId3"/>
              </a:rPr>
              <a:t>/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eaLnBrk="1" hangingPunct="1"/>
            <a:r>
              <a:rPr lang="en-US" b="1" dirty="0" smtClean="0"/>
              <a:t>Richard Clayton: Program Manager</a:t>
            </a:r>
          </a:p>
          <a:p>
            <a:pPr lvl="1" eaLnBrk="1" hangingPunct="1"/>
            <a:r>
              <a:rPr lang="en-US" b="1" dirty="0" smtClean="0">
                <a:hlinkClick r:id="rId4"/>
              </a:rPr>
              <a:t>Clayton.Rick@bls.gov</a:t>
            </a:r>
            <a:endParaRPr lang="en-US" b="1" dirty="0" smtClean="0"/>
          </a:p>
          <a:p>
            <a:pPr lvl="1" eaLnBrk="1" hangingPunct="1"/>
            <a:r>
              <a:rPr lang="en-US" b="1" dirty="0" smtClean="0"/>
              <a:t>202-691-6515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David Hiles: Publications Branch Chief</a:t>
            </a:r>
          </a:p>
          <a:p>
            <a:pPr lvl="1" eaLnBrk="1" hangingPunct="1"/>
            <a:r>
              <a:rPr lang="en-US" b="1" dirty="0" smtClean="0">
                <a:hlinkClick r:id="rId5"/>
              </a:rPr>
              <a:t>Hiles.David@bls.gov</a:t>
            </a:r>
            <a:r>
              <a:rPr lang="en-US" b="1" dirty="0" smtClean="0"/>
              <a:t>  	(At NICAR—use </a:t>
            </a:r>
            <a:r>
              <a:rPr lang="en-US" b="1" dirty="0" smtClean="0">
                <a:solidFill>
                  <a:srgbClr val="FF0000"/>
                </a:solidFill>
                <a:hlinkClick r:id="rId6"/>
              </a:rPr>
              <a:t>hilesd@me.com</a:t>
            </a:r>
            <a:r>
              <a:rPr lang="en-US" b="1" dirty="0" smtClean="0"/>
              <a:t>)</a:t>
            </a:r>
          </a:p>
          <a:p>
            <a:pPr lvl="1" eaLnBrk="1" hangingPunct="1"/>
            <a:r>
              <a:rPr lang="en-US" b="1" dirty="0" smtClean="0"/>
              <a:t>202-691-6561 		(At NICAR—use 240-381-0050)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87308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470263"/>
            <a:ext cx="7772400" cy="16569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QCEW Basics</a:t>
            </a:r>
            <a:r>
              <a:rPr lang="en-US" sz="4400" dirty="0" smtClean="0"/>
              <a:t>:</a:t>
            </a:r>
            <a:r>
              <a:rPr lang="en-US" dirty="0" smtClean="0"/>
              <a:t> </a:t>
            </a:r>
            <a:endParaRPr lang="en-US" sz="4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412" y="1635942"/>
            <a:ext cx="8454452" cy="4150904"/>
          </a:xfrm>
        </p:spPr>
        <p:txBody>
          <a:bodyPr/>
          <a:lstStyle/>
          <a:p>
            <a:pPr eaLnBrk="1" hangingPunct="1"/>
            <a:r>
              <a:rPr lang="en-US" b="1" dirty="0" smtClean="0"/>
              <a:t>BLS/State cooperative </a:t>
            </a:r>
            <a:r>
              <a:rPr lang="en-US" b="1" dirty="0" smtClean="0"/>
              <a:t>program using administrative data</a:t>
            </a:r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Quarterly </a:t>
            </a:r>
            <a:r>
              <a:rPr lang="en-US" b="1" i="1" dirty="0" smtClean="0"/>
              <a:t>census</a:t>
            </a:r>
            <a:r>
              <a:rPr lang="en-US" b="1" dirty="0" smtClean="0"/>
              <a:t> of employers: </a:t>
            </a:r>
            <a:r>
              <a:rPr lang="en-US" dirty="0" smtClean="0"/>
              <a:t>9.4 </a:t>
            </a:r>
            <a:r>
              <a:rPr lang="en-US" dirty="0" smtClean="0"/>
              <a:t>million establishments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Publication: </a:t>
            </a:r>
            <a:r>
              <a:rPr lang="en-US" dirty="0" smtClean="0"/>
              <a:t>industry by county, 6 months after quarter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eaLnBrk="1" hangingPunct="1"/>
            <a:r>
              <a:rPr lang="en-US" b="1" dirty="0" smtClean="0"/>
              <a:t>Geocoded: </a:t>
            </a:r>
            <a:r>
              <a:rPr lang="en-US" dirty="0" smtClean="0"/>
              <a:t>Latitude/longitude, based on physical address or zip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b="1" dirty="0" smtClean="0"/>
              <a:t>Matching: </a:t>
            </a:r>
            <a:r>
              <a:rPr lang="en-US" dirty="0" smtClean="0"/>
              <a:t>Many products possible using EIN and other fields.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012825"/>
            <a:ext cx="7772400" cy="1114425"/>
          </a:xfrm>
        </p:spPr>
        <p:txBody>
          <a:bodyPr/>
          <a:lstStyle/>
          <a:p>
            <a:pPr algn="ctr" eaLnBrk="1" hangingPunct="1"/>
            <a:r>
              <a:rPr lang="en-US" sz="4400" b="0" dirty="0" smtClean="0"/>
              <a:t>Hurricane Evacuation </a:t>
            </a:r>
            <a:r>
              <a:rPr lang="en-US" sz="4400" b="0" dirty="0" smtClean="0"/>
              <a:t>Zones: </a:t>
            </a:r>
            <a:r>
              <a:rPr lang="en-US" sz="4400" b="0" dirty="0" smtClean="0"/>
              <a:t>Hudson (Hoboken), New Jersey</a:t>
            </a:r>
            <a:r>
              <a:rPr lang="en-US" b="0" dirty="0" smtClean="0"/>
              <a:t> </a:t>
            </a:r>
            <a:endParaRPr lang="en-US" sz="4400" dirty="0" smtClean="0"/>
          </a:p>
        </p:txBody>
      </p:sp>
      <p:pic>
        <p:nvPicPr>
          <p:cNvPr id="4" name="Picture 3" descr="hudson_f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7777" y="2320586"/>
            <a:ext cx="5048250" cy="3895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01448"/>
            <a:ext cx="7562415" cy="55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13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012825"/>
            <a:ext cx="7772400" cy="11144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QCEW Data Viewer</a:t>
            </a:r>
            <a:endParaRPr lang="en-US" sz="4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873" y="2406650"/>
            <a:ext cx="8454452" cy="3597275"/>
          </a:xfrm>
        </p:spPr>
        <p:txBody>
          <a:bodyPr/>
          <a:lstStyle/>
          <a:p>
            <a:pPr eaLnBrk="1" hangingPunct="1"/>
            <a:r>
              <a:rPr lang="en-US" b="1" dirty="0" smtClean="0"/>
              <a:t>Front </a:t>
            </a:r>
            <a:r>
              <a:rPr lang="en-US" b="1" dirty="0" smtClean="0"/>
              <a:t>end:  </a:t>
            </a:r>
            <a:r>
              <a:rPr lang="en-US" dirty="0" smtClean="0"/>
              <a:t>provides</a:t>
            </a:r>
            <a:r>
              <a:rPr lang="en-US" dirty="0" smtClean="0"/>
              <a:t> </a:t>
            </a:r>
            <a:r>
              <a:rPr lang="en-US" dirty="0" smtClean="0"/>
              <a:t>100% of QCEW data for </a:t>
            </a:r>
            <a:r>
              <a:rPr lang="en-US" dirty="0" smtClean="0"/>
              <a:t>2012-forward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Input: </a:t>
            </a:r>
            <a:r>
              <a:rPr lang="en-US" dirty="0" smtClean="0"/>
              <a:t>QCEW Open Data </a:t>
            </a:r>
            <a:r>
              <a:rPr lang="en-US" dirty="0" smtClean="0"/>
              <a:t>CSV files</a:t>
            </a:r>
            <a:endParaRPr lang="en-US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Technology: </a:t>
            </a:r>
            <a:r>
              <a:rPr lang="en-US" dirty="0" err="1" smtClean="0"/>
              <a:t>Javascript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eaLnBrk="1" hangingPunct="1"/>
            <a:r>
              <a:rPr lang="en-US" b="1" dirty="0" smtClean="0"/>
              <a:t>Outputs:  </a:t>
            </a:r>
            <a:r>
              <a:rPr lang="en-US" dirty="0" smtClean="0"/>
              <a:t>Tables by area or industry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b="1" dirty="0" smtClean="0"/>
              <a:t>Frame: </a:t>
            </a:r>
            <a:r>
              <a:rPr lang="en-US" dirty="0" smtClean="0"/>
              <a:t>designed to provide additional outputs in future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86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4" y="998925"/>
            <a:ext cx="7534961" cy="56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1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14964"/>
            <a:ext cx="7437760" cy="55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012825"/>
            <a:ext cx="7772400" cy="11144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QCEW Data Viewer—coming soon</a:t>
            </a:r>
            <a:endParaRPr lang="en-US" sz="4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412" y="2127250"/>
            <a:ext cx="8454452" cy="3597275"/>
          </a:xfrm>
        </p:spPr>
        <p:txBody>
          <a:bodyPr/>
          <a:lstStyle/>
          <a:p>
            <a:pPr eaLnBrk="1" hangingPunct="1"/>
            <a:r>
              <a:rPr lang="en-US" sz="2000" b="1" strike="sngStrike" dirty="0" smtClean="0"/>
              <a:t>County Tables</a:t>
            </a:r>
            <a:r>
              <a:rPr lang="en-US" sz="2000" b="1" dirty="0" smtClean="0"/>
              <a:t>: released 6/14</a:t>
            </a:r>
            <a:r>
              <a:rPr lang="en-US" sz="2000" b="1" strike="sngStrike" dirty="0" smtClean="0"/>
              <a:t/>
            </a:r>
            <a:br>
              <a:rPr lang="en-US" sz="2000" b="1" strike="sngStrike" dirty="0" smtClean="0"/>
            </a:br>
            <a:endParaRPr lang="en-US" sz="2000" b="1" strike="sngStrike" dirty="0" smtClean="0"/>
          </a:p>
          <a:p>
            <a:pPr eaLnBrk="1" hangingPunct="1"/>
            <a:r>
              <a:rPr lang="en-US" sz="2000" b="1" strike="sngStrike" dirty="0" smtClean="0"/>
              <a:t>Location Quotients by employment and wages</a:t>
            </a:r>
            <a:r>
              <a:rPr lang="en-US" sz="2000" b="1" dirty="0" smtClean="0"/>
              <a:t>: released 1/15</a:t>
            </a:r>
            <a:br>
              <a:rPr lang="en-US" sz="2000" b="1" dirty="0" smtClean="0"/>
            </a:br>
            <a:endParaRPr lang="en-US" sz="2000" b="1" dirty="0"/>
          </a:p>
          <a:p>
            <a:pPr eaLnBrk="1" hangingPunct="1"/>
            <a:r>
              <a:rPr lang="en-US" sz="2000" b="1" strike="sngStrike" dirty="0" smtClean="0"/>
              <a:t>Establishment Size Tables</a:t>
            </a:r>
            <a:r>
              <a:rPr lang="en-US" sz="2000" b="1" dirty="0" smtClean="0"/>
              <a:t>: released 1/15</a:t>
            </a:r>
            <a:br>
              <a:rPr lang="en-US" sz="2000" b="1" dirty="0" smtClean="0"/>
            </a:br>
            <a:endParaRPr lang="en-US" sz="2000" b="1" dirty="0" smtClean="0"/>
          </a:p>
          <a:p>
            <a:pPr eaLnBrk="1" hangingPunct="1"/>
            <a:r>
              <a:rPr lang="en-US" sz="2000" b="1" dirty="0"/>
              <a:t>Data for </a:t>
            </a:r>
            <a:r>
              <a:rPr lang="en-US" sz="2000" b="1" dirty="0" smtClean="0"/>
              <a:t>1975-2011: released______________</a:t>
            </a:r>
            <a:endParaRPr lang="en-US" sz="2000" b="1" dirty="0"/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b="1" dirty="0" smtClean="0"/>
              <a:t>Multi-period </a:t>
            </a:r>
            <a:r>
              <a:rPr lang="en-US" sz="2000" b="1" dirty="0"/>
              <a:t>Tables : released______________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eaLnBrk="1" hangingPunct="1"/>
            <a:r>
              <a:rPr lang="en-US" sz="2000" b="1" dirty="0" smtClean="0"/>
              <a:t>Data </a:t>
            </a:r>
            <a:r>
              <a:rPr lang="en-US" sz="2000" b="1" dirty="0"/>
              <a:t>Graphics : released______________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8202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522490"/>
            <a:ext cx="7772400" cy="1114425"/>
          </a:xfrm>
        </p:spPr>
        <p:txBody>
          <a:bodyPr/>
          <a:lstStyle/>
          <a:p>
            <a:pPr algn="ctr" eaLnBrk="1" hangingPunct="1"/>
            <a:r>
              <a:rPr lang="en-US" sz="4000" b="0" dirty="0" smtClean="0"/>
              <a:t>QCEW Open Data Files</a:t>
            </a:r>
            <a:r>
              <a:rPr lang="en-US" sz="4400" b="0" dirty="0" smtClean="0"/>
              <a:t> </a:t>
            </a:r>
            <a:endParaRPr lang="en-US" sz="44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2679700"/>
            <a:ext cx="8509000" cy="3492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sz="2800" b="1" dirty="0" smtClean="0"/>
              <a:t>	1.	 Past: BLS Oracle </a:t>
            </a:r>
            <a:r>
              <a:rPr lang="en-US" sz="2800" b="1" dirty="0"/>
              <a:t>front end and </a:t>
            </a:r>
            <a:r>
              <a:rPr lang="en-US" sz="2800" b="1" dirty="0" smtClean="0"/>
              <a:t>flat files</a:t>
            </a:r>
          </a:p>
          <a:p>
            <a:pPr eaLnBrk="1" hangingPunct="1">
              <a:buFontTx/>
              <a:buNone/>
            </a:pPr>
            <a:endParaRPr lang="en-US" sz="2800" b="1" dirty="0" smtClean="0"/>
          </a:p>
          <a:p>
            <a:pPr eaLnBrk="1" hangingPunct="1">
              <a:buFontTx/>
              <a:buNone/>
            </a:pPr>
            <a:r>
              <a:rPr lang="en-US" sz="2800" b="1" dirty="0" smtClean="0"/>
              <a:t>	2.	Present: 2012-14 Open Data/QCEW </a:t>
            </a:r>
            <a:r>
              <a:rPr lang="en-US" sz="2800" b="1" dirty="0" err="1" smtClean="0"/>
              <a:t>DataViewer</a:t>
            </a:r>
            <a:endParaRPr lang="en-US" sz="2800" b="1" dirty="0" smtClean="0"/>
          </a:p>
          <a:p>
            <a:pPr eaLnBrk="1" hangingPunct="1">
              <a:buFontTx/>
              <a:buNone/>
            </a:pPr>
            <a:endParaRPr lang="en-US" sz="2800" b="1" dirty="0" smtClean="0"/>
          </a:p>
          <a:p>
            <a:pPr eaLnBrk="1" hangingPunct="1">
              <a:buFontTx/>
              <a:buNone/>
            </a:pPr>
            <a:r>
              <a:rPr lang="en-US" sz="2800" b="1" dirty="0" smtClean="0"/>
              <a:t>	3.	Future: All years, more functionality</a:t>
            </a:r>
          </a:p>
          <a:p>
            <a:pPr eaLnBrk="1" hangingPunct="1">
              <a:buFontTx/>
              <a:buNone/>
            </a:pPr>
            <a:endParaRPr lang="en-US" sz="2800" b="1" dirty="0" smtClean="0"/>
          </a:p>
          <a:p>
            <a:pPr eaLnBrk="1" hangingPunct="1">
              <a:buFontTx/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60012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S Text Master">
  <a:themeElements>
    <a:clrScheme name="BLS Text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S Text Maste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S Text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S Text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S Text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S Text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S Text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S Text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S Text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S Text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S Text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S Text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S Text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S Text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xt and Clip Art">
  <a:themeElements>
    <a:clrScheme name="Text and Clip A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 and Clip 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xt and Clip 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and Clip A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and Clip A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and Clip A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and Clip A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and Clip A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and Clip A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and Clip A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and Clip A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and Clip A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and Clip A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and Clip A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hart">
  <a:themeElements>
    <a:clrScheme name="Title and Cha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h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and Ch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and Cha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and Cha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and Cha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and Cha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and Cha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and Cha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and Cha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and Cha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and Cha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and Cha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and Cha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BLS Logo Slide Layout</Template>
  <TotalTime>43311</TotalTime>
  <Words>541</Words>
  <Application>Microsoft Office PowerPoint</Application>
  <PresentationFormat>On-screen Show (4:3)</PresentationFormat>
  <Paragraphs>135</Paragraphs>
  <Slides>16</Slides>
  <Notes>16</Notes>
  <HiddenSlides>3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Arial</vt:lpstr>
      <vt:lpstr>BLS Text Master</vt:lpstr>
      <vt:lpstr>Text and Clip Art</vt:lpstr>
      <vt:lpstr>Title and Chart</vt:lpstr>
      <vt:lpstr>CorelDRAW</vt:lpstr>
      <vt:lpstr>Analyzing jobs in your community:  Quarterly Census of Employment and Wages (QCEW) NICAR Atlanta 3/5/15   </vt:lpstr>
      <vt:lpstr>QCEW Basics: </vt:lpstr>
      <vt:lpstr>Hurricane Evacuation Zones: Hudson (Hoboken), New Jersey </vt:lpstr>
      <vt:lpstr>PowerPoint Presentation</vt:lpstr>
      <vt:lpstr>QCEW Data Viewer</vt:lpstr>
      <vt:lpstr>PowerPoint Presentation</vt:lpstr>
      <vt:lpstr>PowerPoint Presentation</vt:lpstr>
      <vt:lpstr>QCEW Data Viewer—coming soon</vt:lpstr>
      <vt:lpstr>QCEW Open Data Files </vt:lpstr>
      <vt:lpstr>BLS Oracle front end and flat files</vt:lpstr>
      <vt:lpstr>PowerPoint Presentation</vt:lpstr>
      <vt:lpstr>QCEW Open Data Files</vt:lpstr>
      <vt:lpstr>PowerPoint Presentation</vt:lpstr>
      <vt:lpstr>QCEW: How to stay current?</vt:lpstr>
      <vt:lpstr>QCEW Links</vt:lpstr>
      <vt:lpstr>Questions? </vt:lpstr>
    </vt:vector>
  </TitlesOfParts>
  <Company>PSB LAN Support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BLS ACCRA Presentation 2006</dc:title>
  <dc:creator>Hiles_D</dc:creator>
  <cp:lastModifiedBy>Hiles, David - BLS</cp:lastModifiedBy>
  <cp:revision>483</cp:revision>
  <cp:lastPrinted>2015-03-04T00:37:01Z</cp:lastPrinted>
  <dcterms:created xsi:type="dcterms:W3CDTF">2002-04-15T13:21:48Z</dcterms:created>
  <dcterms:modified xsi:type="dcterms:W3CDTF">2015-03-04T02:45:01Z</dcterms:modified>
</cp:coreProperties>
</file>