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DG Jory" charset="1" panose="02000000000000000000"/>
      <p:regular r:id="rId27"/>
    </p:embeddedFont>
    <p:embeddedFont>
      <p:font typeface="League Spartan" charset="1" panose="00000800000000000000"/>
      <p:regular r:id="rId28"/>
    </p:embeddedFont>
    <p:embeddedFont>
      <p:font typeface="DG Jory Bold" charset="1" panose="02000000000000000000"/>
      <p:regular r:id="rId29"/>
    </p:embeddedFont>
    <p:embeddedFont>
      <p:font typeface="Open Sans 1" charset="1" panose="020B0606030504020204"/>
      <p:regular r:id="rId30"/>
    </p:embeddedFont>
    <p:embeddedFont>
      <p:font typeface="Open Sans 2" charset="1" panose="00000000000000000000"/>
      <p:regular r:id="rId31"/>
    </p:embeddedFont>
    <p:embeddedFont>
      <p:font typeface="Open Sans 1 Bold" charset="1" panose="020B08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785846" y="8026748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By Manuel Perez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89181" y="1019175"/>
            <a:ext cx="5109638" cy="4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6"/>
              </a:lnSpc>
              <a:spcBef>
                <a:spcPct val="0"/>
              </a:spcBef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Security Design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3310" y="4219372"/>
            <a:ext cx="13508854" cy="191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1"/>
              </a:lnSpc>
            </a:pPr>
            <a:r>
              <a:rPr lang="en-US" sz="76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SECURITY DESIGN FOR</a:t>
            </a:r>
          </a:p>
          <a:p>
            <a:pPr algn="ctr">
              <a:lnSpc>
                <a:spcPts val="5121"/>
              </a:lnSpc>
            </a:pPr>
            <a:r>
              <a:rPr lang="en-US" sz="76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  <a:p>
            <a:pPr algn="ctr">
              <a:lnSpc>
                <a:spcPts val="4221"/>
              </a:lnSpc>
            </a:pPr>
            <a:r>
              <a:rPr lang="en-US" sz="6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BIZ SOLUTIONS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57146" y="9858375"/>
            <a:ext cx="1150215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Milestones International College - Feb 23th - 2025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6513307"/>
            <a:ext cx="5575571" cy="5048426"/>
          </a:xfrm>
          <a:custGeom>
            <a:avLst/>
            <a:gdLst/>
            <a:ahLst/>
            <a:cxnLst/>
            <a:rect r="r" b="b" t="t" l="l"/>
            <a:pathLst>
              <a:path h="5048426" w="5575571">
                <a:moveTo>
                  <a:pt x="0" y="0"/>
                </a:moveTo>
                <a:lnTo>
                  <a:pt x="5575571" y="0"/>
                </a:lnTo>
                <a:lnTo>
                  <a:pt x="5575571" y="5048426"/>
                </a:lnTo>
                <a:lnTo>
                  <a:pt x="0" y="5048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19400" y="-1261755"/>
            <a:ext cx="5748667" cy="5205157"/>
          </a:xfrm>
          <a:custGeom>
            <a:avLst/>
            <a:gdLst/>
            <a:ahLst/>
            <a:cxnLst/>
            <a:rect r="r" b="b" t="t" l="l"/>
            <a:pathLst>
              <a:path h="5205157" w="5748667">
                <a:moveTo>
                  <a:pt x="5748667" y="5205157"/>
                </a:moveTo>
                <a:lnTo>
                  <a:pt x="0" y="5205157"/>
                </a:lnTo>
                <a:lnTo>
                  <a:pt x="0" y="0"/>
                </a:lnTo>
                <a:lnTo>
                  <a:pt x="5748667" y="0"/>
                </a:lnTo>
                <a:lnTo>
                  <a:pt x="5748667" y="520515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988" y="7638941"/>
            <a:ext cx="5583168" cy="5055304"/>
          </a:xfrm>
          <a:custGeom>
            <a:avLst/>
            <a:gdLst/>
            <a:ahLst/>
            <a:cxnLst/>
            <a:rect r="r" b="b" t="t" l="l"/>
            <a:pathLst>
              <a:path h="5055304" w="5583168">
                <a:moveTo>
                  <a:pt x="0" y="0"/>
                </a:moveTo>
                <a:lnTo>
                  <a:pt x="5583168" y="0"/>
                </a:lnTo>
                <a:lnTo>
                  <a:pt x="5583168" y="5055304"/>
                </a:lnTo>
                <a:lnTo>
                  <a:pt x="0" y="5055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5157413" cy="4669803"/>
          </a:xfrm>
          <a:custGeom>
            <a:avLst/>
            <a:gdLst/>
            <a:ahLst/>
            <a:cxnLst/>
            <a:rect r="r" b="b" t="t" l="l"/>
            <a:pathLst>
              <a:path h="4669803" w="5157413">
                <a:moveTo>
                  <a:pt x="5157413" y="4669803"/>
                </a:moveTo>
                <a:lnTo>
                  <a:pt x="0" y="4669803"/>
                </a:lnTo>
                <a:lnTo>
                  <a:pt x="0" y="0"/>
                </a:lnTo>
                <a:lnTo>
                  <a:pt x="5157413" y="0"/>
                </a:lnTo>
                <a:lnTo>
                  <a:pt x="5157413" y="46698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303210" y="445530"/>
            <a:ext cx="5374183" cy="1149622"/>
            <a:chOff x="0" y="0"/>
            <a:chExt cx="3799628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3799628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95386" y="537706"/>
            <a:ext cx="5147608" cy="1149622"/>
            <a:chOff x="0" y="0"/>
            <a:chExt cx="363943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3639437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7101" y="2835328"/>
            <a:ext cx="15186887" cy="7219014"/>
            <a:chOff x="0" y="0"/>
            <a:chExt cx="3999839" cy="19013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99838" cy="1901304"/>
            </a:xfrm>
            <a:custGeom>
              <a:avLst/>
              <a:gdLst/>
              <a:ahLst/>
              <a:cxnLst/>
              <a:rect r="r" b="b" t="t" l="l"/>
              <a:pathLst>
                <a:path h="1901304" w="3999838">
                  <a:moveTo>
                    <a:pt x="0" y="0"/>
                  </a:moveTo>
                  <a:lnTo>
                    <a:pt x="3999838" y="0"/>
                  </a:lnTo>
                  <a:lnTo>
                    <a:pt x="3999838" y="1901304"/>
                  </a:lnTo>
                  <a:lnTo>
                    <a:pt x="0" y="1901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999839" cy="194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626435" y="1975537"/>
            <a:ext cx="4213624" cy="50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SUMMARY ICT ASSETS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95386" y="645792"/>
            <a:ext cx="458585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START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20521" y="3275930"/>
            <a:ext cx="3014261" cy="2935228"/>
            <a:chOff x="0" y="0"/>
            <a:chExt cx="4019015" cy="391363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45777" y="486864"/>
              <a:ext cx="3156640" cy="3180170"/>
              <a:chOff x="0" y="0"/>
              <a:chExt cx="933630" cy="940589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933630" cy="940589"/>
              </a:xfrm>
              <a:custGeom>
                <a:avLst/>
                <a:gdLst/>
                <a:ahLst/>
                <a:cxnLst/>
                <a:rect r="r" b="b" t="t" l="l"/>
                <a:pathLst>
                  <a:path h="940589" w="933630">
                    <a:moveTo>
                      <a:pt x="0" y="0"/>
                    </a:moveTo>
                    <a:lnTo>
                      <a:pt x="933630" y="0"/>
                    </a:lnTo>
                    <a:lnTo>
                      <a:pt x="933630" y="940589"/>
                    </a:lnTo>
                    <a:lnTo>
                      <a:pt x="0" y="940589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933630" cy="988214"/>
              </a:xfrm>
              <a:prstGeom prst="rect">
                <a:avLst/>
              </a:prstGeom>
            </p:spPr>
            <p:txBody>
              <a:bodyPr anchor="ctr" rtlCol="false" tIns="33927" lIns="33927" bIns="33927" rIns="3392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430381" y="859134"/>
              <a:ext cx="3231658" cy="3054503"/>
              <a:chOff x="0" y="0"/>
              <a:chExt cx="955818" cy="90342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55818" cy="903421"/>
              </a:xfrm>
              <a:custGeom>
                <a:avLst/>
                <a:gdLst/>
                <a:ahLst/>
                <a:cxnLst/>
                <a:rect r="r" b="b" t="t" l="l"/>
                <a:pathLst>
                  <a:path h="903421" w="955818">
                    <a:moveTo>
                      <a:pt x="0" y="0"/>
                    </a:moveTo>
                    <a:lnTo>
                      <a:pt x="955818" y="0"/>
                    </a:lnTo>
                    <a:lnTo>
                      <a:pt x="955818" y="903421"/>
                    </a:lnTo>
                    <a:lnTo>
                      <a:pt x="0" y="9034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57150"/>
                <a:ext cx="955818" cy="960571"/>
              </a:xfrm>
              <a:prstGeom prst="rect">
                <a:avLst/>
              </a:prstGeom>
            </p:spPr>
            <p:txBody>
              <a:bodyPr anchor="ctr" rtlCol="false" tIns="33927" lIns="33927" bIns="33927" rIns="33927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Human Resources</a:t>
                </a: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4019015" cy="479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4"/>
                </a:lnSpc>
              </a:pPr>
              <a:r>
                <a:rPr lang="en-US" sz="2336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HUMAN RESOURCES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717224" y="6658833"/>
            <a:ext cx="3144279" cy="2989505"/>
            <a:chOff x="0" y="0"/>
            <a:chExt cx="4192372" cy="398600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256379" y="481785"/>
              <a:ext cx="3386783" cy="3252046"/>
              <a:chOff x="0" y="0"/>
              <a:chExt cx="846476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46476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46476">
                    <a:moveTo>
                      <a:pt x="0" y="0"/>
                    </a:moveTo>
                    <a:lnTo>
                      <a:pt x="846476" y="0"/>
                    </a:lnTo>
                    <a:lnTo>
                      <a:pt x="84647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846476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454442" y="862468"/>
              <a:ext cx="3467270" cy="3123539"/>
              <a:chOff x="0" y="0"/>
              <a:chExt cx="866592" cy="780682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66592" cy="780682"/>
              </a:xfrm>
              <a:custGeom>
                <a:avLst/>
                <a:gdLst/>
                <a:ahLst/>
                <a:cxnLst/>
                <a:rect r="r" b="b" t="t" l="l"/>
                <a:pathLst>
                  <a:path h="780682" w="866592">
                    <a:moveTo>
                      <a:pt x="0" y="0"/>
                    </a:moveTo>
                    <a:lnTo>
                      <a:pt x="866592" y="0"/>
                    </a:lnTo>
                    <a:lnTo>
                      <a:pt x="866592" y="780682"/>
                    </a:lnTo>
                    <a:lnTo>
                      <a:pt x="0" y="78068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57150"/>
                <a:ext cx="866592" cy="837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Data &amp; Information Customers and Providers </a:t>
                </a: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0" y="0"/>
              <a:ext cx="4192372" cy="46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291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DATA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340826" y="6668838"/>
            <a:ext cx="2656866" cy="2678443"/>
            <a:chOff x="0" y="0"/>
            <a:chExt cx="3542489" cy="3571258"/>
          </a:xfrm>
        </p:grpSpPr>
        <p:grpSp>
          <p:nvGrpSpPr>
            <p:cNvPr name="Group 34" id="34"/>
            <p:cNvGrpSpPr/>
            <p:nvPr/>
          </p:nvGrpSpPr>
          <p:grpSpPr>
            <a:xfrm rot="0">
              <a:off x="216636" y="487565"/>
              <a:ext cx="2861779" cy="2861779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383996" y="822565"/>
              <a:ext cx="2929789" cy="2748693"/>
              <a:chOff x="0" y="0"/>
              <a:chExt cx="832116" cy="780682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32116" cy="780682"/>
              </a:xfrm>
              <a:custGeom>
                <a:avLst/>
                <a:gdLst/>
                <a:ahLst/>
                <a:cxnLst/>
                <a:rect r="r" b="b" t="t" l="l"/>
                <a:pathLst>
                  <a:path h="780682" w="832116">
                    <a:moveTo>
                      <a:pt x="0" y="0"/>
                    </a:moveTo>
                    <a:lnTo>
                      <a:pt x="832116" y="0"/>
                    </a:lnTo>
                    <a:lnTo>
                      <a:pt x="832116" y="780682"/>
                    </a:lnTo>
                    <a:lnTo>
                      <a:pt x="0" y="78068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57150"/>
                <a:ext cx="832116" cy="837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Human Resources</a:t>
                </a: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0" y="0"/>
              <a:ext cx="3542489" cy="46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0"/>
                </a:lnSpc>
              </a:pPr>
              <a:r>
                <a:rPr lang="en-US" sz="2316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SOFTWARE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382607" y="3165418"/>
            <a:ext cx="3075982" cy="3045740"/>
            <a:chOff x="0" y="0"/>
            <a:chExt cx="4101309" cy="4060986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250810" y="490847"/>
              <a:ext cx="3313218" cy="3313218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444571" y="878692"/>
              <a:ext cx="3391958" cy="3182294"/>
              <a:chOff x="0" y="0"/>
              <a:chExt cx="832116" cy="780682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32116" cy="780682"/>
              </a:xfrm>
              <a:custGeom>
                <a:avLst/>
                <a:gdLst/>
                <a:ahLst/>
                <a:cxnLst/>
                <a:rect r="r" b="b" t="t" l="l"/>
                <a:pathLst>
                  <a:path h="780682" w="832116">
                    <a:moveTo>
                      <a:pt x="0" y="0"/>
                    </a:moveTo>
                    <a:lnTo>
                      <a:pt x="832116" y="0"/>
                    </a:lnTo>
                    <a:lnTo>
                      <a:pt x="832116" y="780682"/>
                    </a:lnTo>
                    <a:lnTo>
                      <a:pt x="0" y="78068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57150"/>
                <a:ext cx="832116" cy="837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Hardware IT &amp; ICT resources</a:t>
                </a: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0" y="-9525"/>
              <a:ext cx="4101309" cy="4799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2"/>
                </a:lnSpc>
              </a:pPr>
              <a:r>
                <a:rPr lang="en-US" sz="2335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HARDWARE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600156" y="6513307"/>
            <a:ext cx="3019189" cy="2989505"/>
            <a:chOff x="0" y="0"/>
            <a:chExt cx="4025586" cy="3986007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246179" y="481785"/>
              <a:ext cx="3252046" cy="3252046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3" id="53"/>
            <p:cNvGrpSpPr/>
            <p:nvPr/>
          </p:nvGrpSpPr>
          <p:grpSpPr>
            <a:xfrm rot="0">
              <a:off x="436363" y="862468"/>
              <a:ext cx="3329331" cy="3123539"/>
              <a:chOff x="0" y="0"/>
              <a:chExt cx="832116" cy="780682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832116" cy="780682"/>
              </a:xfrm>
              <a:custGeom>
                <a:avLst/>
                <a:gdLst/>
                <a:ahLst/>
                <a:cxnLst/>
                <a:rect r="r" b="b" t="t" l="l"/>
                <a:pathLst>
                  <a:path h="780682" w="832116">
                    <a:moveTo>
                      <a:pt x="0" y="0"/>
                    </a:moveTo>
                    <a:lnTo>
                      <a:pt x="832116" y="0"/>
                    </a:lnTo>
                    <a:lnTo>
                      <a:pt x="832116" y="780682"/>
                    </a:lnTo>
                    <a:lnTo>
                      <a:pt x="0" y="78068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55" id="55"/>
              <p:cNvSpPr txBox="true"/>
              <p:nvPr/>
            </p:nvSpPr>
            <p:spPr>
              <a:xfrm>
                <a:off x="0" y="-57150"/>
                <a:ext cx="832116" cy="837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Professional talent</a:t>
                </a:r>
              </a:p>
            </p:txBody>
          </p:sp>
        </p:grpSp>
        <p:sp>
          <p:nvSpPr>
            <p:cNvPr name="TextBox 56" id="56"/>
            <p:cNvSpPr txBox="true"/>
            <p:nvPr/>
          </p:nvSpPr>
          <p:spPr>
            <a:xfrm rot="0">
              <a:off x="0" y="0"/>
              <a:ext cx="4025586" cy="46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0"/>
                </a:lnSpc>
              </a:pPr>
              <a:r>
                <a:rPr lang="en-US" sz="2291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TALENT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1295828" y="3288708"/>
            <a:ext cx="2951468" cy="2922450"/>
            <a:chOff x="0" y="0"/>
            <a:chExt cx="3935291" cy="3896600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240657" y="470978"/>
              <a:ext cx="3179101" cy="3179101"/>
              <a:chOff x="0" y="0"/>
              <a:chExt cx="812800" cy="812800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426575" y="843123"/>
              <a:ext cx="3254654" cy="3053477"/>
              <a:chOff x="0" y="0"/>
              <a:chExt cx="832116" cy="780682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832116" cy="780682"/>
              </a:xfrm>
              <a:custGeom>
                <a:avLst/>
                <a:gdLst/>
                <a:ahLst/>
                <a:cxnLst/>
                <a:rect r="r" b="b" t="t" l="l"/>
                <a:pathLst>
                  <a:path h="780682" w="832116">
                    <a:moveTo>
                      <a:pt x="0" y="0"/>
                    </a:moveTo>
                    <a:lnTo>
                      <a:pt x="832116" y="0"/>
                    </a:lnTo>
                    <a:lnTo>
                      <a:pt x="832116" y="780682"/>
                    </a:lnTo>
                    <a:lnTo>
                      <a:pt x="0" y="78068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585F68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57150"/>
                <a:ext cx="832116" cy="8378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>
                        <a:alpha val="49804"/>
                      </a:srgbClr>
                    </a:solidFill>
                    <a:latin typeface="DG Jory"/>
                    <a:ea typeface="DG Jory"/>
                    <a:cs typeface="DG Jory"/>
                    <a:sym typeface="DG Jory"/>
                  </a:rPr>
                  <a:t>Training resources &amp; Recognitions, knowledge base</a:t>
                </a:r>
              </a:p>
            </p:txBody>
          </p:sp>
        </p:grpSp>
        <p:sp>
          <p:nvSpPr>
            <p:cNvPr name="TextBox 64" id="64"/>
            <p:cNvSpPr txBox="true"/>
            <p:nvPr/>
          </p:nvSpPr>
          <p:spPr>
            <a:xfrm rot="0">
              <a:off x="0" y="0"/>
              <a:ext cx="3935291" cy="451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8"/>
                </a:lnSpc>
              </a:pPr>
              <a:r>
                <a:rPr lang="en-US" sz="2240">
                  <a:solidFill>
                    <a:srgbClr val="000000"/>
                  </a:solidFill>
                  <a:latin typeface="Open Sans 2"/>
                  <a:ea typeface="Open Sans 2"/>
                  <a:cs typeface="Open Sans 2"/>
                  <a:sym typeface="Open Sans 2"/>
                </a:rPr>
                <a:t>SERVICES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67609" y="6269046"/>
            <a:ext cx="5845338" cy="5292687"/>
          </a:xfrm>
          <a:custGeom>
            <a:avLst/>
            <a:gdLst/>
            <a:ahLst/>
            <a:cxnLst/>
            <a:rect r="r" b="b" t="t" l="l"/>
            <a:pathLst>
              <a:path h="5292687" w="5845338">
                <a:moveTo>
                  <a:pt x="0" y="0"/>
                </a:moveTo>
                <a:lnTo>
                  <a:pt x="5845338" y="0"/>
                </a:lnTo>
                <a:lnTo>
                  <a:pt x="5845338" y="5292687"/>
                </a:lnTo>
                <a:lnTo>
                  <a:pt x="0" y="5292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26891" y="-1261755"/>
            <a:ext cx="5741176" cy="5198374"/>
          </a:xfrm>
          <a:custGeom>
            <a:avLst/>
            <a:gdLst/>
            <a:ahLst/>
            <a:cxnLst/>
            <a:rect r="r" b="b" t="t" l="l"/>
            <a:pathLst>
              <a:path h="5198374" w="5741176">
                <a:moveTo>
                  <a:pt x="5741176" y="5198374"/>
                </a:moveTo>
                <a:lnTo>
                  <a:pt x="0" y="5198374"/>
                </a:lnTo>
                <a:lnTo>
                  <a:pt x="0" y="0"/>
                </a:lnTo>
                <a:lnTo>
                  <a:pt x="5741176" y="0"/>
                </a:lnTo>
                <a:lnTo>
                  <a:pt x="5741176" y="51983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26891" y="7360878"/>
            <a:ext cx="5890265" cy="5333367"/>
          </a:xfrm>
          <a:custGeom>
            <a:avLst/>
            <a:gdLst/>
            <a:ahLst/>
            <a:cxnLst/>
            <a:rect r="r" b="b" t="t" l="l"/>
            <a:pathLst>
              <a:path h="5333367" w="5890265">
                <a:moveTo>
                  <a:pt x="0" y="0"/>
                </a:moveTo>
                <a:lnTo>
                  <a:pt x="5890265" y="0"/>
                </a:lnTo>
                <a:lnTo>
                  <a:pt x="5890265" y="5333367"/>
                </a:lnTo>
                <a:lnTo>
                  <a:pt x="0" y="5333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4812011" cy="4357057"/>
          </a:xfrm>
          <a:custGeom>
            <a:avLst/>
            <a:gdLst/>
            <a:ahLst/>
            <a:cxnLst/>
            <a:rect r="r" b="b" t="t" l="l"/>
            <a:pathLst>
              <a:path h="4357057" w="4812011">
                <a:moveTo>
                  <a:pt x="4812011" y="4357057"/>
                </a:moveTo>
                <a:lnTo>
                  <a:pt x="0" y="4357057"/>
                </a:lnTo>
                <a:lnTo>
                  <a:pt x="0" y="0"/>
                </a:lnTo>
                <a:lnTo>
                  <a:pt x="4812011" y="0"/>
                </a:lnTo>
                <a:lnTo>
                  <a:pt x="4812011" y="435705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3953" y="958266"/>
            <a:ext cx="847780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7"/>
              </a:lnSpc>
            </a:pPr>
            <a:r>
              <a:rPr lang="en-US" sz="42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THREAT MODELLING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90428" y="8460896"/>
            <a:ext cx="848900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CC0D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Based on international statistics, 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CC0D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the greatest risks for a company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914685" y="2697069"/>
            <a:ext cx="3878354" cy="5116128"/>
            <a:chOff x="0" y="0"/>
            <a:chExt cx="1094071" cy="14432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4071" cy="1443243"/>
            </a:xfrm>
            <a:custGeom>
              <a:avLst/>
              <a:gdLst/>
              <a:ahLst/>
              <a:cxnLst/>
              <a:rect r="r" b="b" t="t" l="l"/>
              <a:pathLst>
                <a:path h="1443243" w="1094071">
                  <a:moveTo>
                    <a:pt x="0" y="0"/>
                  </a:moveTo>
                  <a:lnTo>
                    <a:pt x="1094071" y="0"/>
                  </a:lnTo>
                  <a:lnTo>
                    <a:pt x="1094071" y="1443243"/>
                  </a:lnTo>
                  <a:lnTo>
                    <a:pt x="0" y="1443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094071" cy="1490868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14685" y="2867201"/>
            <a:ext cx="3796117" cy="508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0"/>
              </a:lnSpc>
            </a:pPr>
            <a:r>
              <a:rPr lang="en-US" sz="29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Ransomware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196678" y="3689334"/>
            <a:ext cx="3232130" cy="1648106"/>
            <a:chOff x="0" y="0"/>
            <a:chExt cx="911773" cy="4649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1774" cy="464925"/>
            </a:xfrm>
            <a:custGeom>
              <a:avLst/>
              <a:gdLst/>
              <a:ahLst/>
              <a:cxnLst/>
              <a:rect r="r" b="b" t="t" l="l"/>
              <a:pathLst>
                <a:path h="464925" w="911774">
                  <a:moveTo>
                    <a:pt x="0" y="0"/>
                  </a:moveTo>
                  <a:lnTo>
                    <a:pt x="911774" y="0"/>
                  </a:lnTo>
                  <a:lnTo>
                    <a:pt x="911774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11773" cy="522075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Loss of critical information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228680" y="5651327"/>
            <a:ext cx="3232130" cy="1648106"/>
            <a:chOff x="0" y="0"/>
            <a:chExt cx="911773" cy="4649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1774" cy="464925"/>
            </a:xfrm>
            <a:custGeom>
              <a:avLst/>
              <a:gdLst/>
              <a:ahLst/>
              <a:cxnLst/>
              <a:rect r="r" b="b" t="t" l="l"/>
              <a:pathLst>
                <a:path h="464925" w="911774">
                  <a:moveTo>
                    <a:pt x="0" y="0"/>
                  </a:moveTo>
                  <a:lnTo>
                    <a:pt x="911774" y="0"/>
                  </a:lnTo>
                  <a:lnTo>
                    <a:pt x="911774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911773" cy="522075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Outdated systems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No </a:t>
              </a: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backup policy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190676" y="2697069"/>
            <a:ext cx="4113194" cy="5116128"/>
            <a:chOff x="0" y="0"/>
            <a:chExt cx="1160319" cy="144324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60319" cy="1443243"/>
            </a:xfrm>
            <a:custGeom>
              <a:avLst/>
              <a:gdLst/>
              <a:ahLst/>
              <a:cxnLst/>
              <a:rect r="r" b="b" t="t" l="l"/>
              <a:pathLst>
                <a:path h="1443243" w="1160319">
                  <a:moveTo>
                    <a:pt x="0" y="0"/>
                  </a:moveTo>
                  <a:lnTo>
                    <a:pt x="1160319" y="0"/>
                  </a:lnTo>
                  <a:lnTo>
                    <a:pt x="1160319" y="1443243"/>
                  </a:lnTo>
                  <a:lnTo>
                    <a:pt x="0" y="14432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160319" cy="1490868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7346974" y="2712666"/>
            <a:ext cx="3800597" cy="1024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0"/>
              </a:lnSpc>
            </a:pPr>
            <a:r>
              <a:rPr lang="en-US" sz="292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Social Engineering Attacks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467627" y="3869960"/>
            <a:ext cx="3559291" cy="1648106"/>
            <a:chOff x="0" y="0"/>
            <a:chExt cx="1004065" cy="4649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04065" cy="464925"/>
            </a:xfrm>
            <a:custGeom>
              <a:avLst/>
              <a:gdLst/>
              <a:ahLst/>
              <a:cxnLst/>
              <a:rect r="r" b="b" t="t" l="l"/>
              <a:pathLst>
                <a:path h="464925" w="1004065">
                  <a:moveTo>
                    <a:pt x="0" y="0"/>
                  </a:moveTo>
                  <a:lnTo>
                    <a:pt x="1004065" y="0"/>
                  </a:lnTo>
                  <a:lnTo>
                    <a:pt x="1004065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004065" cy="522075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Credential theft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Financial fraud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467627" y="5840679"/>
            <a:ext cx="3559291" cy="1648106"/>
            <a:chOff x="0" y="0"/>
            <a:chExt cx="1004065" cy="4649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04065" cy="464925"/>
            </a:xfrm>
            <a:custGeom>
              <a:avLst/>
              <a:gdLst/>
              <a:ahLst/>
              <a:cxnLst/>
              <a:rect r="r" b="b" t="t" l="l"/>
              <a:pathLst>
                <a:path h="464925" w="1004065">
                  <a:moveTo>
                    <a:pt x="0" y="0"/>
                  </a:moveTo>
                  <a:lnTo>
                    <a:pt x="1004065" y="0"/>
                  </a:lnTo>
                  <a:lnTo>
                    <a:pt x="1004065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004065" cy="522075"/>
            </a:xfrm>
            <a:prstGeom prst="rect">
              <a:avLst/>
            </a:prstGeom>
          </p:spPr>
          <p:txBody>
            <a:bodyPr anchor="ctr" rtlCol="false" tIns="47428" lIns="47428" bIns="47428" rIns="47428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Poor staff training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P</a:t>
              </a:r>
              <a:r>
                <a:rPr lang="en-US" sz="26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assword sec policy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559267" y="2561967"/>
            <a:ext cx="3667624" cy="5251229"/>
            <a:chOff x="0" y="0"/>
            <a:chExt cx="1040898" cy="149033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40898" cy="1490337"/>
            </a:xfrm>
            <a:custGeom>
              <a:avLst/>
              <a:gdLst/>
              <a:ahLst/>
              <a:cxnLst/>
              <a:rect r="r" b="b" t="t" l="l"/>
              <a:pathLst>
                <a:path h="1490337" w="1040898">
                  <a:moveTo>
                    <a:pt x="0" y="0"/>
                  </a:moveTo>
                  <a:lnTo>
                    <a:pt x="1040898" y="0"/>
                  </a:lnTo>
                  <a:lnTo>
                    <a:pt x="1040898" y="1490337"/>
                  </a:lnTo>
                  <a:lnTo>
                    <a:pt x="0" y="1490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040898" cy="1537962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725589" y="2776082"/>
            <a:ext cx="3336168" cy="50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5"/>
              </a:lnSpc>
            </a:pPr>
            <a:r>
              <a:rPr lang="en-US" sz="290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DDoS Attack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2786753" y="3900793"/>
            <a:ext cx="3212651" cy="1638173"/>
            <a:chOff x="0" y="0"/>
            <a:chExt cx="911773" cy="46492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911774" cy="464925"/>
            </a:xfrm>
            <a:custGeom>
              <a:avLst/>
              <a:gdLst/>
              <a:ahLst/>
              <a:cxnLst/>
              <a:rect r="r" b="b" t="t" l="l"/>
              <a:pathLst>
                <a:path h="464925" w="911774">
                  <a:moveTo>
                    <a:pt x="0" y="0"/>
                  </a:moveTo>
                  <a:lnTo>
                    <a:pt x="911774" y="0"/>
                  </a:lnTo>
                  <a:lnTo>
                    <a:pt x="911774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911773" cy="522075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Loss of services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849107" y="5850612"/>
            <a:ext cx="3212651" cy="1638173"/>
            <a:chOff x="0" y="0"/>
            <a:chExt cx="911773" cy="46492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911774" cy="464925"/>
            </a:xfrm>
            <a:custGeom>
              <a:avLst/>
              <a:gdLst/>
              <a:ahLst/>
              <a:cxnLst/>
              <a:rect r="r" b="b" t="t" l="l"/>
              <a:pathLst>
                <a:path h="464925" w="911774">
                  <a:moveTo>
                    <a:pt x="0" y="0"/>
                  </a:moveTo>
                  <a:lnTo>
                    <a:pt x="911774" y="0"/>
                  </a:lnTo>
                  <a:lnTo>
                    <a:pt x="911774" y="464925"/>
                  </a:lnTo>
                  <a:lnTo>
                    <a:pt x="0" y="464925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911773" cy="522075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Poor network proteccion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6269046"/>
            <a:ext cx="5845338" cy="5292687"/>
          </a:xfrm>
          <a:custGeom>
            <a:avLst/>
            <a:gdLst/>
            <a:ahLst/>
            <a:cxnLst/>
            <a:rect r="r" b="b" t="t" l="l"/>
            <a:pathLst>
              <a:path h="5292687" w="5845338">
                <a:moveTo>
                  <a:pt x="0" y="0"/>
                </a:moveTo>
                <a:lnTo>
                  <a:pt x="5845338" y="0"/>
                </a:lnTo>
                <a:lnTo>
                  <a:pt x="5845338" y="5292687"/>
                </a:lnTo>
                <a:lnTo>
                  <a:pt x="0" y="5292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6226891" y="-1261755"/>
            <a:ext cx="5741176" cy="5198374"/>
          </a:xfrm>
          <a:custGeom>
            <a:avLst/>
            <a:gdLst/>
            <a:ahLst/>
            <a:cxnLst/>
            <a:rect r="r" b="b" t="t" l="l"/>
            <a:pathLst>
              <a:path h="5198374" w="5741176">
                <a:moveTo>
                  <a:pt x="5741176" y="5198374"/>
                </a:moveTo>
                <a:lnTo>
                  <a:pt x="0" y="5198374"/>
                </a:lnTo>
                <a:lnTo>
                  <a:pt x="0" y="0"/>
                </a:lnTo>
                <a:lnTo>
                  <a:pt x="5741176" y="0"/>
                </a:lnTo>
                <a:lnTo>
                  <a:pt x="5741176" y="519837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26891" y="7360878"/>
            <a:ext cx="5890265" cy="5333367"/>
          </a:xfrm>
          <a:custGeom>
            <a:avLst/>
            <a:gdLst/>
            <a:ahLst/>
            <a:cxnLst/>
            <a:rect r="r" b="b" t="t" l="l"/>
            <a:pathLst>
              <a:path h="5333367" w="5890265">
                <a:moveTo>
                  <a:pt x="0" y="0"/>
                </a:moveTo>
                <a:lnTo>
                  <a:pt x="5890265" y="0"/>
                </a:lnTo>
                <a:lnTo>
                  <a:pt x="5890265" y="5333367"/>
                </a:lnTo>
                <a:lnTo>
                  <a:pt x="0" y="5333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4812011" cy="4357057"/>
          </a:xfrm>
          <a:custGeom>
            <a:avLst/>
            <a:gdLst/>
            <a:ahLst/>
            <a:cxnLst/>
            <a:rect r="r" b="b" t="t" l="l"/>
            <a:pathLst>
              <a:path h="4357057" w="4812011">
                <a:moveTo>
                  <a:pt x="4812011" y="4357057"/>
                </a:moveTo>
                <a:lnTo>
                  <a:pt x="0" y="4357057"/>
                </a:lnTo>
                <a:lnTo>
                  <a:pt x="0" y="0"/>
                </a:lnTo>
                <a:lnTo>
                  <a:pt x="4812011" y="0"/>
                </a:lnTo>
                <a:lnTo>
                  <a:pt x="4812011" y="435705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3953" y="958266"/>
            <a:ext cx="8477807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7"/>
              </a:lnSpc>
            </a:pPr>
            <a:r>
              <a:rPr lang="en-US" sz="42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RISK MANAGEMENT PLAN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67038" y="2670752"/>
            <a:ext cx="6328569" cy="3172846"/>
            <a:chOff x="0" y="0"/>
            <a:chExt cx="8438092" cy="423046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8438092" cy="4230461"/>
              <a:chOff x="0" y="0"/>
              <a:chExt cx="1779736" cy="89227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779736" cy="892276"/>
              </a:xfrm>
              <a:custGeom>
                <a:avLst/>
                <a:gdLst/>
                <a:ahLst/>
                <a:cxnLst/>
                <a:rect r="r" b="b" t="t" l="l"/>
                <a:pathLst>
                  <a:path h="892276" w="1779736">
                    <a:moveTo>
                      <a:pt x="0" y="0"/>
                    </a:moveTo>
                    <a:lnTo>
                      <a:pt x="1779736" y="0"/>
                    </a:lnTo>
                    <a:lnTo>
                      <a:pt x="1779736" y="892276"/>
                    </a:lnTo>
                    <a:lnTo>
                      <a:pt x="0" y="8922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9BDAE9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779736" cy="939901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0" y="73025"/>
              <a:ext cx="8438092" cy="657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3"/>
                </a:lnSpc>
              </a:pPr>
              <a:r>
                <a:rPr lang="en-US" sz="293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Ransomware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387552" y="1093529"/>
              <a:ext cx="7662988" cy="2789725"/>
              <a:chOff x="0" y="0"/>
              <a:chExt cx="1616254" cy="5884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16254" cy="588400"/>
              </a:xfrm>
              <a:custGeom>
                <a:avLst/>
                <a:gdLst/>
                <a:ahLst/>
                <a:cxnLst/>
                <a:rect r="r" b="b" t="t" l="l"/>
                <a:pathLst>
                  <a:path h="588400" w="1616254">
                    <a:moveTo>
                      <a:pt x="0" y="0"/>
                    </a:moveTo>
                    <a:lnTo>
                      <a:pt x="1616254" y="0"/>
                    </a:lnTo>
                    <a:lnTo>
                      <a:pt x="1616254" y="588400"/>
                    </a:lnTo>
                    <a:lnTo>
                      <a:pt x="0" y="5884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57150"/>
                <a:ext cx="1616254" cy="645550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Regular data backups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Keep systems up to date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E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ndpoint protection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R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egular training </a:t>
                </a: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9576054" y="2670752"/>
            <a:ext cx="6328569" cy="3649096"/>
            <a:chOff x="0" y="0"/>
            <a:chExt cx="8438092" cy="4865461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8438092" cy="4865461"/>
              <a:chOff x="0" y="0"/>
              <a:chExt cx="1779736" cy="102620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779736" cy="1026208"/>
              </a:xfrm>
              <a:custGeom>
                <a:avLst/>
                <a:gdLst/>
                <a:ahLst/>
                <a:cxnLst/>
                <a:rect r="r" b="b" t="t" l="l"/>
                <a:pathLst>
                  <a:path h="1026208" w="1779736">
                    <a:moveTo>
                      <a:pt x="0" y="0"/>
                    </a:moveTo>
                    <a:lnTo>
                      <a:pt x="1779736" y="0"/>
                    </a:lnTo>
                    <a:lnTo>
                      <a:pt x="1779736" y="1026208"/>
                    </a:lnTo>
                    <a:lnTo>
                      <a:pt x="0" y="10262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9BDAE9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779736" cy="1073833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73025"/>
              <a:ext cx="8438092" cy="657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3"/>
                </a:lnSpc>
              </a:pPr>
              <a:r>
                <a:rPr lang="en-US" sz="293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Social Engineering Attacks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387552" y="1093529"/>
              <a:ext cx="7662988" cy="3424725"/>
              <a:chOff x="0" y="0"/>
              <a:chExt cx="1616254" cy="72233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616254" cy="722332"/>
              </a:xfrm>
              <a:custGeom>
                <a:avLst/>
                <a:gdLst/>
                <a:ahLst/>
                <a:cxnLst/>
                <a:rect r="r" b="b" t="t" l="l"/>
                <a:pathLst>
                  <a:path h="722332" w="1616254">
                    <a:moveTo>
                      <a:pt x="0" y="0"/>
                    </a:moveTo>
                    <a:lnTo>
                      <a:pt x="1616254" y="0"/>
                    </a:lnTo>
                    <a:lnTo>
                      <a:pt x="1616254" y="722332"/>
                    </a:lnTo>
                    <a:lnTo>
                      <a:pt x="0" y="722332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57150"/>
                <a:ext cx="1616254" cy="779482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Multi-factor authentication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R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egular training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email filtering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P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licies for confidentiality information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V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erification procedures</a:t>
                </a: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5536848" y="6438771"/>
            <a:ext cx="6328569" cy="3172846"/>
            <a:chOff x="0" y="0"/>
            <a:chExt cx="8438092" cy="4230461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8438092" cy="4230461"/>
              <a:chOff x="0" y="0"/>
              <a:chExt cx="1779736" cy="89227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779736" cy="892276"/>
              </a:xfrm>
              <a:custGeom>
                <a:avLst/>
                <a:gdLst/>
                <a:ahLst/>
                <a:cxnLst/>
                <a:rect r="r" b="b" t="t" l="l"/>
                <a:pathLst>
                  <a:path h="892276" w="1779736">
                    <a:moveTo>
                      <a:pt x="0" y="0"/>
                    </a:moveTo>
                    <a:lnTo>
                      <a:pt x="1779736" y="0"/>
                    </a:lnTo>
                    <a:lnTo>
                      <a:pt x="1779736" y="892276"/>
                    </a:lnTo>
                    <a:lnTo>
                      <a:pt x="0" y="8922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9BDAE9">
                    <a:alpha val="49804"/>
                  </a:srgbClr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47625"/>
                <a:ext cx="1779736" cy="939901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0" y="73025"/>
              <a:ext cx="8438092" cy="657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03"/>
                </a:lnSpc>
              </a:pPr>
              <a:r>
                <a:rPr lang="en-US" sz="293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DDoS Attacks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0">
              <a:off x="387552" y="1093529"/>
              <a:ext cx="7662988" cy="2789725"/>
              <a:chOff x="0" y="0"/>
              <a:chExt cx="1616254" cy="5884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616254" cy="588400"/>
              </a:xfrm>
              <a:custGeom>
                <a:avLst/>
                <a:gdLst/>
                <a:ahLst/>
                <a:cxnLst/>
                <a:rect r="r" b="b" t="t" l="l"/>
                <a:pathLst>
                  <a:path h="588400" w="1616254">
                    <a:moveTo>
                      <a:pt x="0" y="0"/>
                    </a:moveTo>
                    <a:lnTo>
                      <a:pt x="1616254" y="0"/>
                    </a:lnTo>
                    <a:lnTo>
                      <a:pt x="1616254" y="588400"/>
                    </a:lnTo>
                    <a:lnTo>
                      <a:pt x="0" y="588400"/>
                    </a:lnTo>
                    <a:close/>
                  </a:path>
                </a:pathLst>
              </a:custGeom>
              <a:solidFill>
                <a:srgbClr val="EAFA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57150"/>
                <a:ext cx="1616254" cy="645550"/>
              </a:xfrm>
              <a:prstGeom prst="rect">
                <a:avLst/>
              </a:prstGeom>
            </p:spPr>
            <p:txBody>
              <a:bodyPr anchor="ctr" rtlCol="false" tIns="47576" lIns="47576" bIns="47576" rIns="47576"/>
              <a:lstStyle/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Cloud-based traffic filtering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F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irewalls and intrusion prevention systems</a:t>
                </a:r>
              </a:p>
              <a:p>
                <a:pPr algn="ctr" marL="582930" indent="-291465" lvl="1">
                  <a:lnSpc>
                    <a:spcPts val="3779"/>
                  </a:lnSpc>
                  <a:buFont typeface="Arial"/>
                  <a:buChar char="•"/>
                </a:pP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S</a:t>
                </a:r>
                <a:r>
                  <a:rPr lang="en-US" sz="2700">
                    <a:solidFill>
                      <a:srgbClr val="000000"/>
                    </a:solidFill>
                    <a:latin typeface="DG Jory"/>
                    <a:ea typeface="DG Jory"/>
                    <a:cs typeface="DG Jory"/>
                    <a:sym typeface="DG Jory"/>
                  </a:rPr>
                  <a:t>calable network infrastructure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302418" y="573206"/>
            <a:ext cx="10680918" cy="1773322"/>
            <a:chOff x="0" y="0"/>
            <a:chExt cx="489558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95586" cy="812800"/>
            </a:xfrm>
            <a:custGeom>
              <a:avLst/>
              <a:gdLst/>
              <a:ahLst/>
              <a:cxnLst/>
              <a:rect r="r" b="b" t="t" l="l"/>
              <a:pathLst>
                <a:path h="812800" w="4895586">
                  <a:moveTo>
                    <a:pt x="489558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895586" y="624840"/>
                  </a:lnTo>
                  <a:lnTo>
                    <a:pt x="489558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95586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44602" y="715390"/>
            <a:ext cx="10308870" cy="1773322"/>
            <a:chOff x="0" y="0"/>
            <a:chExt cx="4725058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25058" cy="812800"/>
            </a:xfrm>
            <a:custGeom>
              <a:avLst/>
              <a:gdLst/>
              <a:ahLst/>
              <a:cxnLst/>
              <a:rect r="r" b="b" t="t" l="l"/>
              <a:pathLst>
                <a:path h="812800" w="4725058">
                  <a:moveTo>
                    <a:pt x="472505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725058" y="624840"/>
                  </a:lnTo>
                  <a:lnTo>
                    <a:pt x="472505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72505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10978" y="1085568"/>
            <a:ext cx="10181459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 SECURITY POLICIES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13786" y="2683729"/>
            <a:ext cx="4459766" cy="1296894"/>
            <a:chOff x="0" y="0"/>
            <a:chExt cx="812800" cy="2363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36361"/>
            </a:xfrm>
            <a:custGeom>
              <a:avLst/>
              <a:gdLst/>
              <a:ahLst/>
              <a:cxnLst/>
              <a:rect r="r" b="b" t="t" l="l"/>
              <a:pathLst>
                <a:path h="236361" w="812800">
                  <a:moveTo>
                    <a:pt x="609600" y="0"/>
                  </a:moveTo>
                  <a:lnTo>
                    <a:pt x="0" y="0"/>
                  </a:lnTo>
                  <a:lnTo>
                    <a:pt x="0" y="236361"/>
                  </a:lnTo>
                  <a:lnTo>
                    <a:pt x="609600" y="236361"/>
                  </a:lnTo>
                  <a:lnTo>
                    <a:pt x="812800" y="1181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2C2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698500" cy="30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General Legislation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02313" y="6617911"/>
            <a:ext cx="6130940" cy="1296894"/>
            <a:chOff x="0" y="0"/>
            <a:chExt cx="1740005" cy="368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40005" cy="368068"/>
            </a:xfrm>
            <a:custGeom>
              <a:avLst/>
              <a:gdLst/>
              <a:ahLst/>
              <a:cxnLst/>
              <a:rect r="r" b="b" t="t" l="l"/>
              <a:pathLst>
                <a:path h="368068" w="1740005">
                  <a:moveTo>
                    <a:pt x="0" y="0"/>
                  </a:moveTo>
                  <a:lnTo>
                    <a:pt x="1740005" y="0"/>
                  </a:lnTo>
                  <a:lnTo>
                    <a:pt x="1740005" y="368068"/>
                  </a:lnTo>
                  <a:lnTo>
                    <a:pt x="0" y="368068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740005" cy="425218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Workplace Health and Safety Regulations 2021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02313" y="4650820"/>
            <a:ext cx="6131545" cy="1296894"/>
            <a:chOff x="0" y="0"/>
            <a:chExt cx="1740177" cy="3680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40177" cy="368068"/>
            </a:xfrm>
            <a:custGeom>
              <a:avLst/>
              <a:gdLst/>
              <a:ahLst/>
              <a:cxnLst/>
              <a:rect r="r" b="b" t="t" l="l"/>
              <a:pathLst>
                <a:path h="368068" w="1740177">
                  <a:moveTo>
                    <a:pt x="0" y="0"/>
                  </a:moveTo>
                  <a:lnTo>
                    <a:pt x="1740177" y="0"/>
                  </a:lnTo>
                  <a:lnTo>
                    <a:pt x="1740177" y="368068"/>
                  </a:lnTo>
                  <a:lnTo>
                    <a:pt x="0" y="368068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740177" cy="425218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Telecommunications Code of Practice 2018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01708" y="2683729"/>
            <a:ext cx="6131545" cy="1296894"/>
            <a:chOff x="0" y="0"/>
            <a:chExt cx="1740177" cy="3680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40177" cy="368068"/>
            </a:xfrm>
            <a:custGeom>
              <a:avLst/>
              <a:gdLst/>
              <a:ahLst/>
              <a:cxnLst/>
              <a:rect r="r" b="b" t="t" l="l"/>
              <a:pathLst>
                <a:path h="368068" w="1740177">
                  <a:moveTo>
                    <a:pt x="0" y="0"/>
                  </a:moveTo>
                  <a:lnTo>
                    <a:pt x="1740177" y="0"/>
                  </a:lnTo>
                  <a:lnTo>
                    <a:pt x="1740177" y="368068"/>
                  </a:lnTo>
                  <a:lnTo>
                    <a:pt x="0" y="368068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740177" cy="425218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Workplace Health and Safety Act 2011 code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501708" y="8581554"/>
            <a:ext cx="6130940" cy="1296894"/>
            <a:chOff x="0" y="0"/>
            <a:chExt cx="1740005" cy="3680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40005" cy="368068"/>
            </a:xfrm>
            <a:custGeom>
              <a:avLst/>
              <a:gdLst/>
              <a:ahLst/>
              <a:cxnLst/>
              <a:rect r="r" b="b" t="t" l="l"/>
              <a:pathLst>
                <a:path h="368068" w="1740005">
                  <a:moveTo>
                    <a:pt x="0" y="0"/>
                  </a:moveTo>
                  <a:lnTo>
                    <a:pt x="1740005" y="0"/>
                  </a:lnTo>
                  <a:lnTo>
                    <a:pt x="1740005" y="368068"/>
                  </a:lnTo>
                  <a:lnTo>
                    <a:pt x="0" y="368068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740005" cy="425218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Customer service standards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94267" y="4650820"/>
            <a:ext cx="4459766" cy="1296894"/>
            <a:chOff x="0" y="0"/>
            <a:chExt cx="812800" cy="23636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236361"/>
            </a:xfrm>
            <a:custGeom>
              <a:avLst/>
              <a:gdLst/>
              <a:ahLst/>
              <a:cxnLst/>
              <a:rect r="r" b="b" t="t" l="l"/>
              <a:pathLst>
                <a:path h="236361" w="812800">
                  <a:moveTo>
                    <a:pt x="609600" y="0"/>
                  </a:moveTo>
                  <a:lnTo>
                    <a:pt x="0" y="0"/>
                  </a:lnTo>
                  <a:lnTo>
                    <a:pt x="0" y="236361"/>
                  </a:lnTo>
                  <a:lnTo>
                    <a:pt x="609600" y="236361"/>
                  </a:lnTo>
                  <a:lnTo>
                    <a:pt x="812800" y="1181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2C2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698500" cy="30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Code of conduct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94267" y="6617911"/>
            <a:ext cx="4459766" cy="1296894"/>
            <a:chOff x="0" y="0"/>
            <a:chExt cx="812800" cy="23636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236361"/>
            </a:xfrm>
            <a:custGeom>
              <a:avLst/>
              <a:gdLst/>
              <a:ahLst/>
              <a:cxnLst/>
              <a:rect r="r" b="b" t="t" l="l"/>
              <a:pathLst>
                <a:path h="236361" w="812800">
                  <a:moveTo>
                    <a:pt x="609600" y="0"/>
                  </a:moveTo>
                  <a:lnTo>
                    <a:pt x="0" y="0"/>
                  </a:lnTo>
                  <a:lnTo>
                    <a:pt x="0" y="236361"/>
                  </a:lnTo>
                  <a:lnTo>
                    <a:pt x="609600" y="236361"/>
                  </a:lnTo>
                  <a:lnTo>
                    <a:pt x="812800" y="1181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2C2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698500" cy="30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Code of conduct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13786" y="8581554"/>
            <a:ext cx="4459766" cy="1296894"/>
            <a:chOff x="0" y="0"/>
            <a:chExt cx="812800" cy="2363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236361"/>
            </a:xfrm>
            <a:custGeom>
              <a:avLst/>
              <a:gdLst/>
              <a:ahLst/>
              <a:cxnLst/>
              <a:rect r="r" b="b" t="t" l="l"/>
              <a:pathLst>
                <a:path h="236361" w="812800">
                  <a:moveTo>
                    <a:pt x="609600" y="0"/>
                  </a:moveTo>
                  <a:lnTo>
                    <a:pt x="0" y="0"/>
                  </a:lnTo>
                  <a:lnTo>
                    <a:pt x="0" y="236361"/>
                  </a:lnTo>
                  <a:lnTo>
                    <a:pt x="609600" y="236361"/>
                  </a:lnTo>
                  <a:lnTo>
                    <a:pt x="812800" y="118181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B2C2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698500" cy="30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Standard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80179" y="2645451"/>
            <a:ext cx="4500287" cy="6929682"/>
            <a:chOff x="0" y="0"/>
            <a:chExt cx="1265582" cy="19487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5582" cy="1948783"/>
            </a:xfrm>
            <a:custGeom>
              <a:avLst/>
              <a:gdLst/>
              <a:ahLst/>
              <a:cxnLst/>
              <a:rect r="r" b="b" t="t" l="l"/>
              <a:pathLst>
                <a:path h="1948783" w="1265582">
                  <a:moveTo>
                    <a:pt x="0" y="0"/>
                  </a:moveTo>
                  <a:lnTo>
                    <a:pt x="1265582" y="0"/>
                  </a:lnTo>
                  <a:lnTo>
                    <a:pt x="1265582" y="1948783"/>
                  </a:lnTo>
                  <a:lnTo>
                    <a:pt x="0" y="19487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5582" cy="1996408"/>
            </a:xfrm>
            <a:prstGeom prst="rect">
              <a:avLst/>
            </a:prstGeom>
          </p:spPr>
          <p:txBody>
            <a:bodyPr anchor="ctr" rtlCol="false" tIns="47576" lIns="47576" bIns="47576" rIns="4757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13834" y="4445215"/>
            <a:ext cx="3970597" cy="1139144"/>
            <a:chOff x="0" y="0"/>
            <a:chExt cx="1126884" cy="3232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6884" cy="323297"/>
            </a:xfrm>
            <a:custGeom>
              <a:avLst/>
              <a:gdLst/>
              <a:ahLst/>
              <a:cxnLst/>
              <a:rect r="r" b="b" t="t" l="l"/>
              <a:pathLst>
                <a:path h="32329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323297"/>
                  </a:lnTo>
                  <a:lnTo>
                    <a:pt x="0" y="32329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26884" cy="38044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OECD Code of Good Practice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076214" y="2863554"/>
            <a:ext cx="3908217" cy="50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b="true" sz="293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CODES OF CONDUCT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013834" y="5894069"/>
            <a:ext cx="3970597" cy="1003312"/>
            <a:chOff x="0" y="0"/>
            <a:chExt cx="1126884" cy="2847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ISACA Code of Conduct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076214" y="7342922"/>
            <a:ext cx="3970597" cy="1003312"/>
            <a:chOff x="0" y="0"/>
            <a:chExt cx="1126884" cy="2847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ISC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true" flipV="true" rot="0">
            <a:off x="15281179" y="-495020"/>
            <a:ext cx="7088918" cy="6418693"/>
          </a:xfrm>
          <a:custGeom>
            <a:avLst/>
            <a:gdLst/>
            <a:ahLst/>
            <a:cxnLst/>
            <a:rect r="r" b="b" t="t" l="l"/>
            <a:pathLst>
              <a:path h="6418693" w="7088918">
                <a:moveTo>
                  <a:pt x="7088918" y="6418692"/>
                </a:moveTo>
                <a:lnTo>
                  <a:pt x="0" y="6418692"/>
                </a:lnTo>
                <a:lnTo>
                  <a:pt x="0" y="0"/>
                </a:lnTo>
                <a:lnTo>
                  <a:pt x="7088918" y="0"/>
                </a:lnTo>
                <a:lnTo>
                  <a:pt x="7088918" y="64186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984431" y="7338309"/>
            <a:ext cx="6513172" cy="5897381"/>
          </a:xfrm>
          <a:custGeom>
            <a:avLst/>
            <a:gdLst/>
            <a:ahLst/>
            <a:cxnLst/>
            <a:rect r="r" b="b" t="t" l="l"/>
            <a:pathLst>
              <a:path h="5897381" w="6513172">
                <a:moveTo>
                  <a:pt x="0" y="0"/>
                </a:moveTo>
                <a:lnTo>
                  <a:pt x="6513171" y="0"/>
                </a:lnTo>
                <a:lnTo>
                  <a:pt x="6513171" y="5897382"/>
                </a:lnTo>
                <a:lnTo>
                  <a:pt x="0" y="5897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6502102" y="2645451"/>
            <a:ext cx="4500287" cy="6929682"/>
            <a:chOff x="0" y="0"/>
            <a:chExt cx="1265582" cy="19487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65582" cy="1948783"/>
            </a:xfrm>
            <a:custGeom>
              <a:avLst/>
              <a:gdLst/>
              <a:ahLst/>
              <a:cxnLst/>
              <a:rect r="r" b="b" t="t" l="l"/>
              <a:pathLst>
                <a:path h="1948783" w="1265582">
                  <a:moveTo>
                    <a:pt x="0" y="0"/>
                  </a:moveTo>
                  <a:lnTo>
                    <a:pt x="1265582" y="0"/>
                  </a:lnTo>
                  <a:lnTo>
                    <a:pt x="1265582" y="1948783"/>
                  </a:lnTo>
                  <a:lnTo>
                    <a:pt x="0" y="19487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65582" cy="1996408"/>
            </a:xfrm>
            <a:prstGeom prst="rect">
              <a:avLst/>
            </a:prstGeom>
          </p:spPr>
          <p:txBody>
            <a:bodyPr anchor="ctr" rtlCol="false" tIns="47576" lIns="47576" bIns="47576" rIns="4757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766948" y="4445215"/>
            <a:ext cx="3970597" cy="1003312"/>
            <a:chOff x="0" y="0"/>
            <a:chExt cx="1126884" cy="2847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CIS Controls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798137" y="2863554"/>
            <a:ext cx="3908217" cy="50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b="true" sz="293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STANDARDS</a:t>
            </a:r>
          </a:p>
        </p:txBody>
      </p:sp>
      <p:sp>
        <p:nvSpPr>
          <p:cNvPr name="Freeform 24" id="24"/>
          <p:cNvSpPr/>
          <p:nvPr/>
        </p:nvSpPr>
        <p:spPr>
          <a:xfrm flipH="true" flipV="false" rot="0">
            <a:off x="8303269" y="9405432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5" id="25"/>
          <p:cNvGrpSpPr/>
          <p:nvPr/>
        </p:nvGrpSpPr>
        <p:grpSpPr>
          <a:xfrm rot="0">
            <a:off x="811053" y="340205"/>
            <a:ext cx="7941193" cy="1915506"/>
            <a:chOff x="0" y="0"/>
            <a:chExt cx="10588258" cy="2554008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832682" cy="2364429"/>
              <a:chOff x="0" y="0"/>
              <a:chExt cx="3380099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38009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380099">
                    <a:moveTo>
                      <a:pt x="338009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380099" y="624840"/>
                    </a:lnTo>
                    <a:lnTo>
                      <a:pt x="3380099" y="0"/>
                    </a:lnTo>
                    <a:close/>
                  </a:path>
                </a:pathLst>
              </a:custGeom>
              <a:solidFill>
                <a:srgbClr val="9BDAE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3380099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33236" y="189578"/>
              <a:ext cx="9832682" cy="2364429"/>
              <a:chOff x="0" y="0"/>
              <a:chExt cx="3380099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38009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3380099">
                    <a:moveTo>
                      <a:pt x="3380099" y="0"/>
                    </a:moveTo>
                    <a:lnTo>
                      <a:pt x="0" y="0"/>
                    </a:lnTo>
                    <a:lnTo>
                      <a:pt x="0" y="624840"/>
                    </a:lnTo>
                    <a:lnTo>
                      <a:pt x="157480" y="624840"/>
                    </a:lnTo>
                    <a:lnTo>
                      <a:pt x="157480" y="812800"/>
                    </a:lnTo>
                    <a:lnTo>
                      <a:pt x="463550" y="624840"/>
                    </a:lnTo>
                    <a:lnTo>
                      <a:pt x="3380099" y="624840"/>
                    </a:lnTo>
                    <a:lnTo>
                      <a:pt x="3380099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6C3D0"/>
                </a:solidFill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3380099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6686" y="762193"/>
              <a:ext cx="10581572" cy="609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7"/>
                </a:lnSpc>
              </a:pPr>
              <a:r>
                <a:rPr lang="en-US" sz="303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PROPOSED SECURITY POLICIES 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966574" y="817061"/>
            <a:ext cx="5314604" cy="961793"/>
            <a:chOff x="0" y="0"/>
            <a:chExt cx="812800" cy="14709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147094"/>
            </a:xfrm>
            <a:custGeom>
              <a:avLst/>
              <a:gdLst/>
              <a:ahLst/>
              <a:cxnLst/>
              <a:rect r="r" b="b" t="t" l="l"/>
              <a:pathLst>
                <a:path h="14709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7094"/>
                  </a:lnTo>
                  <a:lnTo>
                    <a:pt x="0" y="147094"/>
                  </a:lnTo>
                  <a:close/>
                </a:path>
              </a:pathLst>
            </a:custGeom>
            <a:solidFill>
              <a:srgbClr val="DBE3E5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213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D7587"/>
                  </a:solidFill>
                  <a:latin typeface="DG Jory"/>
                  <a:ea typeface="DG Jory"/>
                  <a:cs typeface="DG Jory"/>
                  <a:sym typeface="DG Jory"/>
                </a:rPr>
                <a:t>Focused on identified risks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8700" y="2645451"/>
            <a:ext cx="4500287" cy="6929682"/>
            <a:chOff x="0" y="0"/>
            <a:chExt cx="1265582" cy="194878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65582" cy="1948783"/>
            </a:xfrm>
            <a:custGeom>
              <a:avLst/>
              <a:gdLst/>
              <a:ahLst/>
              <a:cxnLst/>
              <a:rect r="r" b="b" t="t" l="l"/>
              <a:pathLst>
                <a:path h="1948783" w="1265582">
                  <a:moveTo>
                    <a:pt x="0" y="0"/>
                  </a:moveTo>
                  <a:lnTo>
                    <a:pt x="1265582" y="0"/>
                  </a:lnTo>
                  <a:lnTo>
                    <a:pt x="1265582" y="1948783"/>
                  </a:lnTo>
                  <a:lnTo>
                    <a:pt x="0" y="19487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1265582" cy="1996408"/>
            </a:xfrm>
            <a:prstGeom prst="rect">
              <a:avLst/>
            </a:prstGeom>
          </p:spPr>
          <p:txBody>
            <a:bodyPr anchor="ctr" rtlCol="false" tIns="47576" lIns="47576" bIns="47576" rIns="4757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62355" y="3710528"/>
            <a:ext cx="3970597" cy="1003312"/>
            <a:chOff x="0" y="0"/>
            <a:chExt cx="1126884" cy="28474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GDPR 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324735" y="2863554"/>
            <a:ext cx="3908217" cy="50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3"/>
              </a:lnSpc>
            </a:pPr>
            <a:r>
              <a:rPr lang="en-US" b="true" sz="293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LEGISLATION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262355" y="5159381"/>
            <a:ext cx="3970597" cy="1003312"/>
            <a:chOff x="0" y="0"/>
            <a:chExt cx="1126884" cy="28474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NIST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324735" y="6608234"/>
            <a:ext cx="3970597" cy="1003312"/>
            <a:chOff x="0" y="0"/>
            <a:chExt cx="1126884" cy="284747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CCPA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24735" y="8059221"/>
            <a:ext cx="3970597" cy="1003312"/>
            <a:chOff x="0" y="0"/>
            <a:chExt cx="1126884" cy="28474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ISO/IEC 27001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6735758" y="5878188"/>
            <a:ext cx="3970597" cy="1003312"/>
            <a:chOff x="0" y="0"/>
            <a:chExt cx="1126884" cy="28474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PCI DSS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798137" y="7327041"/>
            <a:ext cx="3970597" cy="1003312"/>
            <a:chOff x="0" y="0"/>
            <a:chExt cx="1126884" cy="284747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126884" cy="284747"/>
            </a:xfrm>
            <a:custGeom>
              <a:avLst/>
              <a:gdLst/>
              <a:ahLst/>
              <a:cxnLst/>
              <a:rect r="r" b="b" t="t" l="l"/>
              <a:pathLst>
                <a:path h="284747" w="1126884">
                  <a:moveTo>
                    <a:pt x="0" y="0"/>
                  </a:moveTo>
                  <a:lnTo>
                    <a:pt x="1126884" y="0"/>
                  </a:lnTo>
                  <a:lnTo>
                    <a:pt x="1126884" y="284747"/>
                  </a:lnTo>
                  <a:lnTo>
                    <a:pt x="0" y="284747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1126884" cy="341897"/>
            </a:xfrm>
            <a:prstGeom prst="rect">
              <a:avLst/>
            </a:prstGeom>
          </p:spPr>
          <p:txBody>
            <a:bodyPr anchor="ctr" rtlCol="false" tIns="47143" lIns="47143" bIns="47143" rIns="47143"/>
            <a:lstStyle/>
            <a:p>
              <a:pPr algn="ctr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MITRE ATT&amp;CK Framework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446770" y="947738"/>
            <a:ext cx="1358265" cy="306705"/>
            <a:chOff x="0" y="0"/>
            <a:chExt cx="1811020" cy="40894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45720" y="31750"/>
              <a:ext cx="1717040" cy="330200"/>
            </a:xfrm>
            <a:custGeom>
              <a:avLst/>
              <a:gdLst/>
              <a:ahLst/>
              <a:cxnLst/>
              <a:rect r="r" b="b" t="t" l="l"/>
              <a:pathLst>
                <a:path h="330200" w="1717040">
                  <a:moveTo>
                    <a:pt x="5080" y="289560"/>
                  </a:moveTo>
                  <a:cubicBezTo>
                    <a:pt x="162560" y="88900"/>
                    <a:pt x="222250" y="43180"/>
                    <a:pt x="260350" y="27940"/>
                  </a:cubicBezTo>
                  <a:cubicBezTo>
                    <a:pt x="281940" y="19050"/>
                    <a:pt x="288290" y="21590"/>
                    <a:pt x="317500" y="19050"/>
                  </a:cubicBezTo>
                  <a:cubicBezTo>
                    <a:pt x="410210" y="12700"/>
                    <a:pt x="811530" y="0"/>
                    <a:pt x="890270" y="19050"/>
                  </a:cubicBezTo>
                  <a:cubicBezTo>
                    <a:pt x="911860" y="24130"/>
                    <a:pt x="918210" y="27940"/>
                    <a:pt x="929640" y="38100"/>
                  </a:cubicBezTo>
                  <a:cubicBezTo>
                    <a:pt x="943610" y="49530"/>
                    <a:pt x="948690" y="71120"/>
                    <a:pt x="966470" y="87630"/>
                  </a:cubicBezTo>
                  <a:cubicBezTo>
                    <a:pt x="994410" y="113030"/>
                    <a:pt x="1066800" y="143510"/>
                    <a:pt x="1088390" y="166370"/>
                  </a:cubicBezTo>
                  <a:cubicBezTo>
                    <a:pt x="1098550" y="176530"/>
                    <a:pt x="1096010" y="189230"/>
                    <a:pt x="1106170" y="196850"/>
                  </a:cubicBezTo>
                  <a:cubicBezTo>
                    <a:pt x="1121410" y="208280"/>
                    <a:pt x="1143000" y="213360"/>
                    <a:pt x="1176020" y="218440"/>
                  </a:cubicBezTo>
                  <a:cubicBezTo>
                    <a:pt x="1253490" y="231140"/>
                    <a:pt x="1507490" y="250190"/>
                    <a:pt x="1579880" y="226060"/>
                  </a:cubicBezTo>
                  <a:cubicBezTo>
                    <a:pt x="1610360" y="217170"/>
                    <a:pt x="1619250" y="191770"/>
                    <a:pt x="1638300" y="182880"/>
                  </a:cubicBezTo>
                  <a:cubicBezTo>
                    <a:pt x="1654810" y="176530"/>
                    <a:pt x="1672590" y="172720"/>
                    <a:pt x="1686560" y="175260"/>
                  </a:cubicBezTo>
                  <a:cubicBezTo>
                    <a:pt x="1696720" y="176530"/>
                    <a:pt x="1709420" y="181610"/>
                    <a:pt x="1713230" y="189230"/>
                  </a:cubicBezTo>
                  <a:cubicBezTo>
                    <a:pt x="1717040" y="195580"/>
                    <a:pt x="1715770" y="207010"/>
                    <a:pt x="1711960" y="213360"/>
                  </a:cubicBezTo>
                  <a:cubicBezTo>
                    <a:pt x="1708150" y="218440"/>
                    <a:pt x="1697990" y="224790"/>
                    <a:pt x="1691640" y="224790"/>
                  </a:cubicBezTo>
                  <a:cubicBezTo>
                    <a:pt x="1684020" y="226060"/>
                    <a:pt x="1672590" y="220980"/>
                    <a:pt x="1670050" y="214630"/>
                  </a:cubicBezTo>
                  <a:cubicBezTo>
                    <a:pt x="1666240" y="207010"/>
                    <a:pt x="1668780" y="182880"/>
                    <a:pt x="1676400" y="179070"/>
                  </a:cubicBezTo>
                  <a:cubicBezTo>
                    <a:pt x="1682750" y="173990"/>
                    <a:pt x="1706880" y="179070"/>
                    <a:pt x="1711960" y="186690"/>
                  </a:cubicBezTo>
                  <a:cubicBezTo>
                    <a:pt x="1717040" y="193040"/>
                    <a:pt x="1715770" y="209550"/>
                    <a:pt x="1708150" y="217170"/>
                  </a:cubicBezTo>
                  <a:cubicBezTo>
                    <a:pt x="1699260" y="227330"/>
                    <a:pt x="1661160" y="222250"/>
                    <a:pt x="1647190" y="231140"/>
                  </a:cubicBezTo>
                  <a:cubicBezTo>
                    <a:pt x="1637030" y="237490"/>
                    <a:pt x="1635760" y="251460"/>
                    <a:pt x="1625600" y="259080"/>
                  </a:cubicBezTo>
                  <a:cubicBezTo>
                    <a:pt x="1615440" y="266700"/>
                    <a:pt x="1605280" y="273050"/>
                    <a:pt x="1582420" y="276860"/>
                  </a:cubicBezTo>
                  <a:cubicBezTo>
                    <a:pt x="1515110" y="289560"/>
                    <a:pt x="1252220" y="279400"/>
                    <a:pt x="1168400" y="269240"/>
                  </a:cubicBezTo>
                  <a:cubicBezTo>
                    <a:pt x="1130300" y="264160"/>
                    <a:pt x="1107440" y="264160"/>
                    <a:pt x="1088390" y="251460"/>
                  </a:cubicBezTo>
                  <a:cubicBezTo>
                    <a:pt x="1071880" y="241300"/>
                    <a:pt x="1073150" y="220980"/>
                    <a:pt x="1056640" y="204470"/>
                  </a:cubicBezTo>
                  <a:cubicBezTo>
                    <a:pt x="1029970" y="177800"/>
                    <a:pt x="957580" y="147320"/>
                    <a:pt x="928370" y="120650"/>
                  </a:cubicBezTo>
                  <a:cubicBezTo>
                    <a:pt x="909320" y="102870"/>
                    <a:pt x="914400" y="81280"/>
                    <a:pt x="887730" y="68580"/>
                  </a:cubicBezTo>
                  <a:cubicBezTo>
                    <a:pt x="811530" y="31750"/>
                    <a:pt x="445770" y="64770"/>
                    <a:pt x="345440" y="69850"/>
                  </a:cubicBezTo>
                  <a:cubicBezTo>
                    <a:pt x="308610" y="71120"/>
                    <a:pt x="294640" y="66040"/>
                    <a:pt x="267970" y="76200"/>
                  </a:cubicBezTo>
                  <a:cubicBezTo>
                    <a:pt x="232410" y="90170"/>
                    <a:pt x="195580" y="125730"/>
                    <a:pt x="161290" y="162560"/>
                  </a:cubicBezTo>
                  <a:cubicBezTo>
                    <a:pt x="118110" y="205740"/>
                    <a:pt x="68580" y="314960"/>
                    <a:pt x="38100" y="326390"/>
                  </a:cubicBezTo>
                  <a:cubicBezTo>
                    <a:pt x="25400" y="330200"/>
                    <a:pt x="10160" y="325120"/>
                    <a:pt x="5080" y="318770"/>
                  </a:cubicBezTo>
                  <a:cubicBezTo>
                    <a:pt x="0" y="312420"/>
                    <a:pt x="5080" y="289560"/>
                    <a:pt x="5080" y="289560"/>
                  </a:cubicBezTo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0" id="60"/>
          <p:cNvGrpSpPr/>
          <p:nvPr/>
        </p:nvGrpSpPr>
        <p:grpSpPr>
          <a:xfrm rot="0">
            <a:off x="9478328" y="929640"/>
            <a:ext cx="305753" cy="424815"/>
            <a:chOff x="0" y="0"/>
            <a:chExt cx="407670" cy="56642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48260" y="46990"/>
              <a:ext cx="321310" cy="473710"/>
            </a:xfrm>
            <a:custGeom>
              <a:avLst/>
              <a:gdLst/>
              <a:ahLst/>
              <a:cxnLst/>
              <a:rect r="r" b="b" t="t" l="l"/>
              <a:pathLst>
                <a:path h="473710" w="321310">
                  <a:moveTo>
                    <a:pt x="69850" y="8890"/>
                  </a:moveTo>
                  <a:cubicBezTo>
                    <a:pt x="158750" y="83820"/>
                    <a:pt x="218440" y="76200"/>
                    <a:pt x="248920" y="97790"/>
                  </a:cubicBezTo>
                  <a:cubicBezTo>
                    <a:pt x="275590" y="115570"/>
                    <a:pt x="294640" y="146050"/>
                    <a:pt x="304800" y="177800"/>
                  </a:cubicBezTo>
                  <a:cubicBezTo>
                    <a:pt x="316230" y="212090"/>
                    <a:pt x="321310" y="265430"/>
                    <a:pt x="307340" y="300990"/>
                  </a:cubicBezTo>
                  <a:cubicBezTo>
                    <a:pt x="292100" y="337820"/>
                    <a:pt x="248920" y="364490"/>
                    <a:pt x="215900" y="391160"/>
                  </a:cubicBezTo>
                  <a:cubicBezTo>
                    <a:pt x="181610" y="417830"/>
                    <a:pt x="140970" y="449580"/>
                    <a:pt x="104140" y="461010"/>
                  </a:cubicBezTo>
                  <a:cubicBezTo>
                    <a:pt x="73660" y="469900"/>
                    <a:pt x="26670" y="473710"/>
                    <a:pt x="11430" y="463550"/>
                  </a:cubicBezTo>
                  <a:cubicBezTo>
                    <a:pt x="3810" y="457200"/>
                    <a:pt x="0" y="441960"/>
                    <a:pt x="2540" y="434340"/>
                  </a:cubicBezTo>
                  <a:cubicBezTo>
                    <a:pt x="5080" y="426720"/>
                    <a:pt x="19050" y="417830"/>
                    <a:pt x="27940" y="417830"/>
                  </a:cubicBezTo>
                  <a:cubicBezTo>
                    <a:pt x="34290" y="416560"/>
                    <a:pt x="44450" y="422910"/>
                    <a:pt x="48260" y="429260"/>
                  </a:cubicBezTo>
                  <a:cubicBezTo>
                    <a:pt x="52070" y="435610"/>
                    <a:pt x="52070" y="447040"/>
                    <a:pt x="49530" y="453390"/>
                  </a:cubicBezTo>
                  <a:cubicBezTo>
                    <a:pt x="45720" y="459740"/>
                    <a:pt x="36830" y="466090"/>
                    <a:pt x="30480" y="467360"/>
                  </a:cubicBezTo>
                  <a:cubicBezTo>
                    <a:pt x="22860" y="468630"/>
                    <a:pt x="11430" y="466090"/>
                    <a:pt x="7620" y="459740"/>
                  </a:cubicBezTo>
                  <a:cubicBezTo>
                    <a:pt x="2540" y="453390"/>
                    <a:pt x="1270" y="431800"/>
                    <a:pt x="10160" y="422910"/>
                  </a:cubicBezTo>
                  <a:cubicBezTo>
                    <a:pt x="22860" y="408940"/>
                    <a:pt x="81280" y="416560"/>
                    <a:pt x="106680" y="408940"/>
                  </a:cubicBezTo>
                  <a:cubicBezTo>
                    <a:pt x="121920" y="403860"/>
                    <a:pt x="129540" y="398780"/>
                    <a:pt x="143510" y="388620"/>
                  </a:cubicBezTo>
                  <a:cubicBezTo>
                    <a:pt x="166370" y="370840"/>
                    <a:pt x="201930" y="318770"/>
                    <a:pt x="223520" y="309880"/>
                  </a:cubicBezTo>
                  <a:cubicBezTo>
                    <a:pt x="232410" y="306070"/>
                    <a:pt x="242570" y="313690"/>
                    <a:pt x="248920" y="308610"/>
                  </a:cubicBezTo>
                  <a:cubicBezTo>
                    <a:pt x="256540" y="302260"/>
                    <a:pt x="259080" y="284480"/>
                    <a:pt x="260350" y="267970"/>
                  </a:cubicBezTo>
                  <a:cubicBezTo>
                    <a:pt x="262890" y="241300"/>
                    <a:pt x="267970" y="190500"/>
                    <a:pt x="255270" y="166370"/>
                  </a:cubicBezTo>
                  <a:cubicBezTo>
                    <a:pt x="245110" y="147320"/>
                    <a:pt x="223520" y="138430"/>
                    <a:pt x="201930" y="128270"/>
                  </a:cubicBezTo>
                  <a:cubicBezTo>
                    <a:pt x="172720" y="115570"/>
                    <a:pt x="121920" y="119380"/>
                    <a:pt x="92710" y="102870"/>
                  </a:cubicBezTo>
                  <a:cubicBezTo>
                    <a:pt x="64770" y="86360"/>
                    <a:pt x="31750" y="53340"/>
                    <a:pt x="27940" y="34290"/>
                  </a:cubicBezTo>
                  <a:cubicBezTo>
                    <a:pt x="26670" y="22860"/>
                    <a:pt x="34290" y="7620"/>
                    <a:pt x="41910" y="3810"/>
                  </a:cubicBezTo>
                  <a:cubicBezTo>
                    <a:pt x="48260" y="0"/>
                    <a:pt x="69850" y="8890"/>
                    <a:pt x="69850" y="8890"/>
                  </a:cubicBezTo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616987" y="-495020"/>
            <a:ext cx="8753110" cy="7925543"/>
          </a:xfrm>
          <a:custGeom>
            <a:avLst/>
            <a:gdLst/>
            <a:ahLst/>
            <a:cxnLst/>
            <a:rect r="r" b="b" t="t" l="l"/>
            <a:pathLst>
              <a:path h="7925543" w="8753110">
                <a:moveTo>
                  <a:pt x="8753110" y="7925543"/>
                </a:moveTo>
                <a:lnTo>
                  <a:pt x="0" y="7925543"/>
                </a:lnTo>
                <a:lnTo>
                  <a:pt x="0" y="0"/>
                </a:lnTo>
                <a:lnTo>
                  <a:pt x="8753110" y="0"/>
                </a:lnTo>
                <a:lnTo>
                  <a:pt x="8753110" y="792554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434835"/>
            <a:ext cx="11124178" cy="1773322"/>
            <a:chOff x="0" y="0"/>
            <a:chExt cx="509875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8754" cy="812800"/>
            </a:xfrm>
            <a:custGeom>
              <a:avLst/>
              <a:gdLst/>
              <a:ahLst/>
              <a:cxnLst/>
              <a:rect r="r" b="b" t="t" l="l"/>
              <a:pathLst>
                <a:path h="812800" w="5098754">
                  <a:moveTo>
                    <a:pt x="509875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5098754" y="624840"/>
                  </a:lnTo>
                  <a:lnTo>
                    <a:pt x="509875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98754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70884" y="577019"/>
            <a:ext cx="10812452" cy="1773322"/>
            <a:chOff x="0" y="0"/>
            <a:chExt cx="495587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55874" cy="812800"/>
            </a:xfrm>
            <a:custGeom>
              <a:avLst/>
              <a:gdLst/>
              <a:ahLst/>
              <a:cxnLst/>
              <a:rect r="r" b="b" t="t" l="l"/>
              <a:pathLst>
                <a:path h="812800" w="4955874">
                  <a:moveTo>
                    <a:pt x="495587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955874" y="624840"/>
                  </a:lnTo>
                  <a:lnTo>
                    <a:pt x="495587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955874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75502" y="2404959"/>
            <a:ext cx="11641484" cy="5282324"/>
          </a:xfrm>
          <a:custGeom>
            <a:avLst/>
            <a:gdLst/>
            <a:ahLst/>
            <a:cxnLst/>
            <a:rect r="r" b="b" t="t" l="l"/>
            <a:pathLst>
              <a:path h="5282324" w="11641484">
                <a:moveTo>
                  <a:pt x="0" y="0"/>
                </a:moveTo>
                <a:lnTo>
                  <a:pt x="11641485" y="0"/>
                </a:lnTo>
                <a:lnTo>
                  <a:pt x="11641485" y="5282324"/>
                </a:lnTo>
                <a:lnTo>
                  <a:pt x="0" y="5282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75502" y="8274956"/>
            <a:ext cx="11641484" cy="98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6"/>
              </a:lnSpc>
            </a:pPr>
            <a:r>
              <a:rPr lang="en-US" sz="279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packet is forwarded to all nodes in the network by the Hub. When the Bridge receives the packet, it replicates the packet and these packets are forwarded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0884" y="853113"/>
            <a:ext cx="10569443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TRAFFIC CONGESTION EVAL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584002" y="-1177579"/>
            <a:ext cx="6981111" cy="6321079"/>
          </a:xfrm>
          <a:custGeom>
            <a:avLst/>
            <a:gdLst/>
            <a:ahLst/>
            <a:cxnLst/>
            <a:rect r="r" b="b" t="t" l="l"/>
            <a:pathLst>
              <a:path h="6321079" w="6981111">
                <a:moveTo>
                  <a:pt x="6981111" y="6321079"/>
                </a:moveTo>
                <a:lnTo>
                  <a:pt x="0" y="6321079"/>
                </a:lnTo>
                <a:lnTo>
                  <a:pt x="0" y="0"/>
                </a:lnTo>
                <a:lnTo>
                  <a:pt x="6981111" y="0"/>
                </a:lnTo>
                <a:lnTo>
                  <a:pt x="6981111" y="63210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6345" y="8407429"/>
            <a:ext cx="6965148" cy="6306625"/>
          </a:xfrm>
          <a:custGeom>
            <a:avLst/>
            <a:gdLst/>
            <a:ahLst/>
            <a:cxnLst/>
            <a:rect r="r" b="b" t="t" l="l"/>
            <a:pathLst>
              <a:path h="6306625" w="6965148">
                <a:moveTo>
                  <a:pt x="0" y="0"/>
                </a:moveTo>
                <a:lnTo>
                  <a:pt x="6965148" y="0"/>
                </a:lnTo>
                <a:lnTo>
                  <a:pt x="6965148" y="6306625"/>
                </a:lnTo>
                <a:lnTo>
                  <a:pt x="0" y="6306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9774217" y="8988454"/>
            <a:ext cx="7084732" cy="6414902"/>
          </a:xfrm>
          <a:custGeom>
            <a:avLst/>
            <a:gdLst/>
            <a:ahLst/>
            <a:cxnLst/>
            <a:rect r="r" b="b" t="t" l="l"/>
            <a:pathLst>
              <a:path h="6414902" w="7084732">
                <a:moveTo>
                  <a:pt x="7084731" y="0"/>
                </a:moveTo>
                <a:lnTo>
                  <a:pt x="0" y="0"/>
                </a:lnTo>
                <a:lnTo>
                  <a:pt x="0" y="6414902"/>
                </a:lnTo>
                <a:lnTo>
                  <a:pt x="7084731" y="6414902"/>
                </a:lnTo>
                <a:lnTo>
                  <a:pt x="708473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743243"/>
            <a:ext cx="11124178" cy="1773322"/>
            <a:chOff x="0" y="0"/>
            <a:chExt cx="509875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8754" cy="812800"/>
            </a:xfrm>
            <a:custGeom>
              <a:avLst/>
              <a:gdLst/>
              <a:ahLst/>
              <a:cxnLst/>
              <a:rect r="r" b="b" t="t" l="l"/>
              <a:pathLst>
                <a:path h="812800" w="5098754">
                  <a:moveTo>
                    <a:pt x="509875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5098754" y="624840"/>
                  </a:lnTo>
                  <a:lnTo>
                    <a:pt x="509875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098754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885427"/>
            <a:ext cx="10812452" cy="1773322"/>
            <a:chOff x="0" y="0"/>
            <a:chExt cx="4955874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55874" cy="812800"/>
            </a:xfrm>
            <a:custGeom>
              <a:avLst/>
              <a:gdLst/>
              <a:ahLst/>
              <a:cxnLst/>
              <a:rect r="r" b="b" t="t" l="l"/>
              <a:pathLst>
                <a:path h="812800" w="4955874">
                  <a:moveTo>
                    <a:pt x="495587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955874" y="624840"/>
                  </a:lnTo>
                  <a:lnTo>
                    <a:pt x="495587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55874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70884" y="3352971"/>
            <a:ext cx="8603333" cy="5054458"/>
          </a:xfrm>
          <a:custGeom>
            <a:avLst/>
            <a:gdLst/>
            <a:ahLst/>
            <a:cxnLst/>
            <a:rect r="r" b="b" t="t" l="l"/>
            <a:pathLst>
              <a:path h="5054458" w="8603333">
                <a:moveTo>
                  <a:pt x="0" y="0"/>
                </a:moveTo>
                <a:lnTo>
                  <a:pt x="8603333" y="0"/>
                </a:lnTo>
                <a:lnTo>
                  <a:pt x="8603333" y="5054458"/>
                </a:lnTo>
                <a:lnTo>
                  <a:pt x="0" y="5054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70884" y="1161521"/>
            <a:ext cx="1056944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sz="40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TRAFFIC CONGESTION EVAL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633570" y="3352971"/>
            <a:ext cx="6032776" cy="5088477"/>
            <a:chOff x="0" y="0"/>
            <a:chExt cx="1542835" cy="13013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2835" cy="1301338"/>
            </a:xfrm>
            <a:custGeom>
              <a:avLst/>
              <a:gdLst/>
              <a:ahLst/>
              <a:cxnLst/>
              <a:rect r="r" b="b" t="t" l="l"/>
              <a:pathLst>
                <a:path h="1301338" w="1542835">
                  <a:moveTo>
                    <a:pt x="0" y="0"/>
                  </a:moveTo>
                  <a:lnTo>
                    <a:pt x="1542835" y="0"/>
                  </a:lnTo>
                  <a:lnTo>
                    <a:pt x="1542835" y="1301338"/>
                  </a:lnTo>
                  <a:lnTo>
                    <a:pt x="0" y="13013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542835" cy="1348963"/>
            </a:xfrm>
            <a:prstGeom prst="rect">
              <a:avLst/>
            </a:prstGeom>
          </p:spPr>
          <p:txBody>
            <a:bodyPr anchor="ctr" rtlCol="false" tIns="52316" lIns="52316" bIns="52316" rIns="523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913906" y="3669870"/>
            <a:ext cx="5472103" cy="4420659"/>
            <a:chOff x="0" y="0"/>
            <a:chExt cx="1399447" cy="113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99447" cy="1130549"/>
            </a:xfrm>
            <a:custGeom>
              <a:avLst/>
              <a:gdLst/>
              <a:ahLst/>
              <a:cxnLst/>
              <a:rect r="r" b="b" t="t" l="l"/>
              <a:pathLst>
                <a:path h="1130549" w="1399447">
                  <a:moveTo>
                    <a:pt x="0" y="0"/>
                  </a:moveTo>
                  <a:lnTo>
                    <a:pt x="1399447" y="0"/>
                  </a:lnTo>
                  <a:lnTo>
                    <a:pt x="1399447" y="1130549"/>
                  </a:lnTo>
                  <a:lnTo>
                    <a:pt x="0" y="1130549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399447" cy="1197224"/>
            </a:xfrm>
            <a:prstGeom prst="rect">
              <a:avLst/>
            </a:prstGeom>
          </p:spPr>
          <p:txBody>
            <a:bodyPr anchor="ctr" rtlCol="false" tIns="52316" lIns="52316" bIns="52316" rIns="52316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Even though the packet has already arrived at its destination, the network is still saturated with replicated packets.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28837" y="8295913"/>
            <a:ext cx="6939230" cy="6283157"/>
          </a:xfrm>
          <a:custGeom>
            <a:avLst/>
            <a:gdLst/>
            <a:ahLst/>
            <a:cxnLst/>
            <a:rect r="r" b="b" t="t" l="l"/>
            <a:pathLst>
              <a:path h="6283157" w="6939230">
                <a:moveTo>
                  <a:pt x="0" y="0"/>
                </a:moveTo>
                <a:lnTo>
                  <a:pt x="6939230" y="0"/>
                </a:lnTo>
                <a:lnTo>
                  <a:pt x="6939230" y="6283158"/>
                </a:lnTo>
                <a:lnTo>
                  <a:pt x="0" y="6283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7690096" cy="1773322"/>
            <a:chOff x="0" y="0"/>
            <a:chExt cx="352474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24746" cy="812800"/>
            </a:xfrm>
            <a:custGeom>
              <a:avLst/>
              <a:gdLst/>
              <a:ahLst/>
              <a:cxnLst/>
              <a:rect r="r" b="b" t="t" l="l"/>
              <a:pathLst>
                <a:path h="812800" w="3524746">
                  <a:moveTo>
                    <a:pt x="352474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524746" y="624840"/>
                  </a:lnTo>
                  <a:lnTo>
                    <a:pt x="352474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524746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7132385" cy="1773322"/>
            <a:chOff x="0" y="0"/>
            <a:chExt cx="326912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69120" cy="812800"/>
            </a:xfrm>
            <a:custGeom>
              <a:avLst/>
              <a:gdLst/>
              <a:ahLst/>
              <a:cxnLst/>
              <a:rect r="r" b="b" t="t" l="l"/>
              <a:pathLst>
                <a:path h="812800" w="3269120">
                  <a:moveTo>
                    <a:pt x="326912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69120" y="624840"/>
                  </a:lnTo>
                  <a:lnTo>
                    <a:pt x="32691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6912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508636" y="3585328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094338"/>
            <a:ext cx="11779501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Duration:  3 months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Network redesign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Security training for employees on ransomware and phishing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NAS server set up to mirror backups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</a:t>
            </a: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pp server will no longer be used as a data backup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137260" y="1541062"/>
            <a:ext cx="7362283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46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PROJECTED COSTS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7690096" cy="1773322"/>
            <a:chOff x="0" y="0"/>
            <a:chExt cx="3524746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24746" cy="812800"/>
            </a:xfrm>
            <a:custGeom>
              <a:avLst/>
              <a:gdLst/>
              <a:ahLst/>
              <a:cxnLst/>
              <a:rect r="r" b="b" t="t" l="l"/>
              <a:pathLst>
                <a:path h="812800" w="3524746">
                  <a:moveTo>
                    <a:pt x="3524746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524746" y="624840"/>
                  </a:lnTo>
                  <a:lnTo>
                    <a:pt x="3524746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524746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7132385" cy="1773322"/>
            <a:chOff x="0" y="0"/>
            <a:chExt cx="326912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69120" cy="812800"/>
            </a:xfrm>
            <a:custGeom>
              <a:avLst/>
              <a:gdLst/>
              <a:ahLst/>
              <a:cxnLst/>
              <a:rect r="r" b="b" t="t" l="l"/>
              <a:pathLst>
                <a:path h="812800" w="3269120">
                  <a:moveTo>
                    <a:pt x="326912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69120" y="624840"/>
                  </a:lnTo>
                  <a:lnTo>
                    <a:pt x="32691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6912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966666" y="3866863"/>
          <a:ext cx="7177334" cy="4474311"/>
        </p:xfrm>
        <a:graphic>
          <a:graphicData uri="http://schemas.openxmlformats.org/drawingml/2006/table">
            <a:tbl>
              <a:tblPr/>
              <a:tblGrid>
                <a:gridCol w="4955026"/>
                <a:gridCol w="2222308"/>
              </a:tblGrid>
              <a:tr h="872346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b="true" sz="2999" spc="221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ITEM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b="true" sz="2999" spc="50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COST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</a:tr>
              <a:tr h="87234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 strike="noStrike" u="none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Hardware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$18,470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34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 strike="noStrike" u="none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Monthly Services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$3,750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34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 strike="noStrike" u="none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Human Resources Training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sz="2999" spc="50" strike="noStrike" u="none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$4,500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92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b="true" sz="2999" spc="50" strike="noStrike" u="none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Total Project Cost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r" marL="0" indent="0" lvl="0">
                        <a:lnSpc>
                          <a:spcPts val="2429"/>
                        </a:lnSpc>
                        <a:defRPr/>
                      </a:pPr>
                      <a:r>
                        <a:rPr lang="en-US" b="true" sz="2999" spc="50" strike="noStrike" u="none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$26,720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EEE"/>
                    </a:solidFill>
                  </a:tcPr>
                </a:tc>
              </a:tr>
            </a:tbl>
          </a:graphicData>
        </a:graphic>
      </p:graphicFrame>
      <p:sp>
        <p:nvSpPr>
          <p:cNvPr name="Freeform 12" id="12"/>
          <p:cNvSpPr/>
          <p:nvPr/>
        </p:nvSpPr>
        <p:spPr>
          <a:xfrm flipH="false" flipV="false" rot="0">
            <a:off x="11129642" y="2802022"/>
            <a:ext cx="4683101" cy="5539152"/>
          </a:xfrm>
          <a:custGeom>
            <a:avLst/>
            <a:gdLst/>
            <a:ahLst/>
            <a:cxnLst/>
            <a:rect r="r" b="b" t="t" l="l"/>
            <a:pathLst>
              <a:path h="5539152" w="4683101">
                <a:moveTo>
                  <a:pt x="0" y="0"/>
                </a:moveTo>
                <a:lnTo>
                  <a:pt x="4683101" y="0"/>
                </a:lnTo>
                <a:lnTo>
                  <a:pt x="4683101" y="5539152"/>
                </a:lnTo>
                <a:lnTo>
                  <a:pt x="0" y="5539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137260" y="1541062"/>
            <a:ext cx="7362283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PROJECTED COSTS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165714" y="-1261755"/>
            <a:ext cx="6802353" cy="6159221"/>
          </a:xfrm>
          <a:custGeom>
            <a:avLst/>
            <a:gdLst/>
            <a:ahLst/>
            <a:cxnLst/>
            <a:rect r="r" b="b" t="t" l="l"/>
            <a:pathLst>
              <a:path h="6159221" w="6802353">
                <a:moveTo>
                  <a:pt x="6802353" y="6159222"/>
                </a:moveTo>
                <a:lnTo>
                  <a:pt x="0" y="6159222"/>
                </a:lnTo>
                <a:lnTo>
                  <a:pt x="0" y="0"/>
                </a:lnTo>
                <a:lnTo>
                  <a:pt x="6802353" y="0"/>
                </a:lnTo>
                <a:lnTo>
                  <a:pt x="6802353" y="6159222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594893" y="306890"/>
            <a:ext cx="10665404" cy="1773322"/>
            <a:chOff x="0" y="0"/>
            <a:chExt cx="488847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8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4888475">
                  <a:moveTo>
                    <a:pt x="488847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888475" y="624840"/>
                  </a:lnTo>
                  <a:lnTo>
                    <a:pt x="488847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88475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37077" y="449074"/>
            <a:ext cx="10275758" cy="1773322"/>
            <a:chOff x="0" y="0"/>
            <a:chExt cx="47098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09882" cy="812800"/>
            </a:xfrm>
            <a:custGeom>
              <a:avLst/>
              <a:gdLst/>
              <a:ahLst/>
              <a:cxnLst/>
              <a:rect r="r" b="b" t="t" l="l"/>
              <a:pathLst>
                <a:path h="812800" w="4709882">
                  <a:moveTo>
                    <a:pt x="47098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709882" y="624840"/>
                  </a:lnTo>
                  <a:lnTo>
                    <a:pt x="47098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709882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22480" y="2906606"/>
            <a:ext cx="13967315" cy="5988486"/>
          </a:xfrm>
          <a:custGeom>
            <a:avLst/>
            <a:gdLst/>
            <a:ahLst/>
            <a:cxnLst/>
            <a:rect r="r" b="b" t="t" l="l"/>
            <a:pathLst>
              <a:path h="5988486" w="13967315">
                <a:moveTo>
                  <a:pt x="0" y="0"/>
                </a:moveTo>
                <a:lnTo>
                  <a:pt x="13967314" y="0"/>
                </a:lnTo>
                <a:lnTo>
                  <a:pt x="13967314" y="5988486"/>
                </a:lnTo>
                <a:lnTo>
                  <a:pt x="0" y="5988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80067" y="707085"/>
            <a:ext cx="10725231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4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PROPOSAL NETWORK DESIGN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06904" y="8897292"/>
            <a:ext cx="740390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simplicity, PCs and switches are grouped together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7108381" cy="1773322"/>
            <a:chOff x="0" y="0"/>
            <a:chExt cx="3258118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8118" cy="812800"/>
            </a:xfrm>
            <a:custGeom>
              <a:avLst/>
              <a:gdLst/>
              <a:ahLst/>
              <a:cxnLst/>
              <a:rect r="r" b="b" t="t" l="l"/>
              <a:pathLst>
                <a:path h="812800" w="3258118">
                  <a:moveTo>
                    <a:pt x="325811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58118" y="624840"/>
                  </a:lnTo>
                  <a:lnTo>
                    <a:pt x="325811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5811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7132385" cy="1773322"/>
            <a:chOff x="0" y="0"/>
            <a:chExt cx="326912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69120" cy="812800"/>
            </a:xfrm>
            <a:custGeom>
              <a:avLst/>
              <a:gdLst/>
              <a:ahLst/>
              <a:cxnLst/>
              <a:rect r="r" b="b" t="t" l="l"/>
              <a:pathLst>
                <a:path h="812800" w="3269120">
                  <a:moveTo>
                    <a:pt x="326912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69120" y="624840"/>
                  </a:lnTo>
                  <a:lnTo>
                    <a:pt x="326912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6912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786768" y="4733118"/>
            <a:ext cx="7276977" cy="4114800"/>
          </a:xfrm>
          <a:custGeom>
            <a:avLst/>
            <a:gdLst/>
            <a:ahLst/>
            <a:cxnLst/>
            <a:rect r="r" b="b" t="t" l="l"/>
            <a:pathLst>
              <a:path h="4114800" w="7276977">
                <a:moveTo>
                  <a:pt x="0" y="0"/>
                </a:moveTo>
                <a:lnTo>
                  <a:pt x="7276977" y="0"/>
                </a:lnTo>
                <a:lnTo>
                  <a:pt x="72769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23202" y="1541054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BIZ SOLUTIONS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7759" y="3809626"/>
            <a:ext cx="13139856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Offers technological solutions and services to its clients in the areas of:</a:t>
            </a:r>
          </a:p>
          <a:p>
            <a:pPr algn="l">
              <a:lnSpc>
                <a:spcPts val="4381"/>
              </a:lnSpc>
            </a:pP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Services (Soft &amp; Hard)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Cyber-security Services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EMAIL Services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Marketing Services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Support &amp; Tranning Services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6535321" cy="5917436"/>
          </a:xfrm>
          <a:custGeom>
            <a:avLst/>
            <a:gdLst/>
            <a:ahLst/>
            <a:cxnLst/>
            <a:rect r="r" b="b" t="t" l="l"/>
            <a:pathLst>
              <a:path h="5917436" w="6535321">
                <a:moveTo>
                  <a:pt x="6535321" y="5917436"/>
                </a:moveTo>
                <a:lnTo>
                  <a:pt x="0" y="5917436"/>
                </a:lnTo>
                <a:lnTo>
                  <a:pt x="0" y="0"/>
                </a:lnTo>
                <a:lnTo>
                  <a:pt x="6535321" y="0"/>
                </a:lnTo>
                <a:lnTo>
                  <a:pt x="6535321" y="591743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3594893" y="306890"/>
            <a:ext cx="10665404" cy="1773322"/>
            <a:chOff x="0" y="0"/>
            <a:chExt cx="488847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88475" cy="812800"/>
            </a:xfrm>
            <a:custGeom>
              <a:avLst/>
              <a:gdLst/>
              <a:ahLst/>
              <a:cxnLst/>
              <a:rect r="r" b="b" t="t" l="l"/>
              <a:pathLst>
                <a:path h="812800" w="4888475">
                  <a:moveTo>
                    <a:pt x="488847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888475" y="624840"/>
                  </a:lnTo>
                  <a:lnTo>
                    <a:pt x="488847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888475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37077" y="449074"/>
            <a:ext cx="10275758" cy="1773322"/>
            <a:chOff x="0" y="0"/>
            <a:chExt cx="4709882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09882" cy="812800"/>
            </a:xfrm>
            <a:custGeom>
              <a:avLst/>
              <a:gdLst/>
              <a:ahLst/>
              <a:cxnLst/>
              <a:rect r="r" b="b" t="t" l="l"/>
              <a:pathLst>
                <a:path h="812800" w="4709882">
                  <a:moveTo>
                    <a:pt x="470988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709882" y="624840"/>
                  </a:lnTo>
                  <a:lnTo>
                    <a:pt x="470988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09882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01755" y="5884473"/>
            <a:ext cx="5670748" cy="1375139"/>
            <a:chOff x="0" y="0"/>
            <a:chExt cx="1493530" cy="3621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93530" cy="362176"/>
            </a:xfrm>
            <a:custGeom>
              <a:avLst/>
              <a:gdLst/>
              <a:ahLst/>
              <a:cxnLst/>
              <a:rect r="r" b="b" t="t" l="l"/>
              <a:pathLst>
                <a:path h="362176" w="1493530">
                  <a:moveTo>
                    <a:pt x="0" y="0"/>
                  </a:moveTo>
                  <a:lnTo>
                    <a:pt x="1493530" y="0"/>
                  </a:lnTo>
                  <a:lnTo>
                    <a:pt x="1493530" y="362176"/>
                  </a:lnTo>
                  <a:lnTo>
                    <a:pt x="0" y="362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493530" cy="409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9972466" y="2602198"/>
          <a:ext cx="4635467" cy="6656102"/>
        </p:xfrm>
        <a:graphic>
          <a:graphicData uri="http://schemas.openxmlformats.org/drawingml/2006/table">
            <a:tbl>
              <a:tblPr/>
              <a:tblGrid>
                <a:gridCol w="2253471"/>
                <a:gridCol w="2381996"/>
              </a:tblGrid>
              <a:tr h="86212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b="true" sz="2599" spc="192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QUANTITY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44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TYPE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</a:tr>
              <a:tr h="74615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90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PC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6153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9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SWITCH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3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2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NAS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3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19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44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ROUTER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03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ISP Connection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3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2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Server App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033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Printer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6" id="16"/>
          <p:cNvGrpSpPr/>
          <p:nvPr/>
        </p:nvGrpSpPr>
        <p:grpSpPr>
          <a:xfrm rot="0">
            <a:off x="2701755" y="4125942"/>
            <a:ext cx="6448916" cy="1543050"/>
            <a:chOff x="0" y="0"/>
            <a:chExt cx="169848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98480" cy="406400"/>
            </a:xfrm>
            <a:custGeom>
              <a:avLst/>
              <a:gdLst/>
              <a:ahLst/>
              <a:cxnLst/>
              <a:rect r="r" b="b" t="t" l="l"/>
              <a:pathLst>
                <a:path h="406400" w="1698480">
                  <a:moveTo>
                    <a:pt x="149528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495280" y="406400"/>
                  </a:lnTo>
                  <a:lnTo>
                    <a:pt x="1698480" y="203200"/>
                  </a:lnTo>
                  <a:lnTo>
                    <a:pt x="1495280" y="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584180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0CC0DF"/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Network details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788056" y="819252"/>
            <a:ext cx="1072523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PROPOSAL NETWORK DESIGN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13753" y="5963304"/>
            <a:ext cx="5446752" cy="10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Type: LAN (Local Area Network) 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Topology: Star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425230" y="1867468"/>
            <a:ext cx="5437541" cy="7070088"/>
          </a:xfrm>
          <a:custGeom>
            <a:avLst/>
            <a:gdLst/>
            <a:ahLst/>
            <a:cxnLst/>
            <a:rect r="r" b="b" t="t" l="l"/>
            <a:pathLst>
              <a:path h="7070088" w="5437541">
                <a:moveTo>
                  <a:pt x="0" y="0"/>
                </a:moveTo>
                <a:lnTo>
                  <a:pt x="5437540" y="0"/>
                </a:lnTo>
                <a:lnTo>
                  <a:pt x="5437540" y="7070088"/>
                </a:lnTo>
                <a:lnTo>
                  <a:pt x="0" y="707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26543" y="3913430"/>
            <a:ext cx="14521494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IT Biz Solutions transforms information technology into business advantages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company offers different services: 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Managed IT Services, 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Managed Continuity, 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Managed Workstations, </a:t>
            </a:r>
          </a:p>
          <a:p>
            <a:pPr algn="just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Hardware Sales and Maintenance, </a:t>
            </a:r>
          </a:p>
          <a:p>
            <a:pPr algn="just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BIZ SOLUTIONS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60812" y="4937724"/>
            <a:ext cx="6670351" cy="211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126" indent="-327563" lvl="1">
              <a:lnSpc>
                <a:spcPts val="4248"/>
              </a:lnSpc>
              <a:buFont typeface="Arial"/>
              <a:buChar char="•"/>
            </a:pPr>
            <a:r>
              <a:rPr lang="en-US" sz="303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Managed Email Service, </a:t>
            </a:r>
          </a:p>
          <a:p>
            <a:pPr algn="l" marL="655126" indent="-327563" lvl="1">
              <a:lnSpc>
                <a:spcPts val="4248"/>
              </a:lnSpc>
              <a:buFont typeface="Arial"/>
              <a:buChar char="•"/>
            </a:pPr>
            <a:r>
              <a:rPr lang="en-US" sz="303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Managed Security Services, </a:t>
            </a:r>
          </a:p>
          <a:p>
            <a:pPr algn="l" marL="655126" indent="-327563" lvl="1">
              <a:lnSpc>
                <a:spcPts val="4248"/>
              </a:lnSpc>
              <a:buFont typeface="Arial"/>
              <a:buChar char="•"/>
            </a:pPr>
            <a:r>
              <a:rPr lang="en-US" sz="3034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Digital Marketing Services such as Website Design and Training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62470" y="6202386"/>
            <a:ext cx="5123157" cy="1375139"/>
            <a:chOff x="0" y="0"/>
            <a:chExt cx="1349309" cy="362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9309" cy="362176"/>
            </a:xfrm>
            <a:custGeom>
              <a:avLst/>
              <a:gdLst/>
              <a:ahLst/>
              <a:cxnLst/>
              <a:rect r="r" b="b" t="t" l="l"/>
              <a:pathLst>
                <a:path h="362176" w="1349309">
                  <a:moveTo>
                    <a:pt x="0" y="0"/>
                  </a:moveTo>
                  <a:lnTo>
                    <a:pt x="1349309" y="0"/>
                  </a:lnTo>
                  <a:lnTo>
                    <a:pt x="1349309" y="362176"/>
                  </a:lnTo>
                  <a:lnTo>
                    <a:pt x="0" y="362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49309" cy="409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66573" y="6762991"/>
            <a:ext cx="6550582" cy="5931255"/>
          </a:xfrm>
          <a:custGeom>
            <a:avLst/>
            <a:gdLst/>
            <a:ahLst/>
            <a:cxnLst/>
            <a:rect r="r" b="b" t="t" l="l"/>
            <a:pathLst>
              <a:path h="5931255" w="6550582">
                <a:moveTo>
                  <a:pt x="0" y="0"/>
                </a:moveTo>
                <a:lnTo>
                  <a:pt x="6550583" y="0"/>
                </a:lnTo>
                <a:lnTo>
                  <a:pt x="6550583" y="5931254"/>
                </a:lnTo>
                <a:lnTo>
                  <a:pt x="0" y="593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6037153" cy="5466368"/>
          </a:xfrm>
          <a:custGeom>
            <a:avLst/>
            <a:gdLst/>
            <a:ahLst/>
            <a:cxnLst/>
            <a:rect r="r" b="b" t="t" l="l"/>
            <a:pathLst>
              <a:path h="5466368" w="6037153">
                <a:moveTo>
                  <a:pt x="6037154" y="5466367"/>
                </a:moveTo>
                <a:lnTo>
                  <a:pt x="0" y="5466367"/>
                </a:lnTo>
                <a:lnTo>
                  <a:pt x="0" y="0"/>
                </a:lnTo>
                <a:lnTo>
                  <a:pt x="6037154" y="0"/>
                </a:lnTo>
                <a:lnTo>
                  <a:pt x="6037154" y="54663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29249" y="4150707"/>
            <a:ext cx="3716655" cy="1493520"/>
            <a:chOff x="0" y="0"/>
            <a:chExt cx="4955540" cy="19913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50800"/>
              <a:ext cx="4857750" cy="1898650"/>
            </a:xfrm>
            <a:custGeom>
              <a:avLst/>
              <a:gdLst/>
              <a:ahLst/>
              <a:cxnLst/>
              <a:rect r="r" b="b" t="t" l="l"/>
              <a:pathLst>
                <a:path h="1898650" w="4857750">
                  <a:moveTo>
                    <a:pt x="25400" y="0"/>
                  </a:moveTo>
                  <a:cubicBezTo>
                    <a:pt x="182880" y="39370"/>
                    <a:pt x="330200" y="96520"/>
                    <a:pt x="381000" y="130810"/>
                  </a:cubicBezTo>
                  <a:cubicBezTo>
                    <a:pt x="405130" y="148590"/>
                    <a:pt x="408940" y="170180"/>
                    <a:pt x="427990" y="181610"/>
                  </a:cubicBezTo>
                  <a:cubicBezTo>
                    <a:pt x="444500" y="190500"/>
                    <a:pt x="463550" y="185420"/>
                    <a:pt x="486410" y="194310"/>
                  </a:cubicBezTo>
                  <a:cubicBezTo>
                    <a:pt x="521970" y="208280"/>
                    <a:pt x="581660" y="259080"/>
                    <a:pt x="615950" y="274320"/>
                  </a:cubicBezTo>
                  <a:cubicBezTo>
                    <a:pt x="637540" y="281940"/>
                    <a:pt x="645160" y="275590"/>
                    <a:pt x="670560" y="287020"/>
                  </a:cubicBezTo>
                  <a:cubicBezTo>
                    <a:pt x="742950" y="317500"/>
                    <a:pt x="942340" y="457200"/>
                    <a:pt x="1056640" y="537210"/>
                  </a:cubicBezTo>
                  <a:cubicBezTo>
                    <a:pt x="1150620" y="601980"/>
                    <a:pt x="1259840" y="673100"/>
                    <a:pt x="1308100" y="723900"/>
                  </a:cubicBezTo>
                  <a:cubicBezTo>
                    <a:pt x="1332230" y="750570"/>
                    <a:pt x="1332230" y="768350"/>
                    <a:pt x="1353820" y="795020"/>
                  </a:cubicBezTo>
                  <a:cubicBezTo>
                    <a:pt x="1389380" y="838200"/>
                    <a:pt x="1457960" y="883920"/>
                    <a:pt x="1513840" y="943610"/>
                  </a:cubicBezTo>
                  <a:cubicBezTo>
                    <a:pt x="1583690" y="1019810"/>
                    <a:pt x="1648460" y="1125220"/>
                    <a:pt x="1736090" y="1219200"/>
                  </a:cubicBezTo>
                  <a:cubicBezTo>
                    <a:pt x="1837690" y="1328420"/>
                    <a:pt x="2012950" y="1483360"/>
                    <a:pt x="2095500" y="1555750"/>
                  </a:cubicBezTo>
                  <a:cubicBezTo>
                    <a:pt x="2137410" y="1592580"/>
                    <a:pt x="2151380" y="1611630"/>
                    <a:pt x="2193290" y="1635760"/>
                  </a:cubicBezTo>
                  <a:cubicBezTo>
                    <a:pt x="2249170" y="1668780"/>
                    <a:pt x="2340610" y="1697990"/>
                    <a:pt x="2410460" y="1722120"/>
                  </a:cubicBezTo>
                  <a:cubicBezTo>
                    <a:pt x="2473960" y="1743710"/>
                    <a:pt x="2523490" y="1757680"/>
                    <a:pt x="2594610" y="1771650"/>
                  </a:cubicBezTo>
                  <a:cubicBezTo>
                    <a:pt x="2688590" y="1791970"/>
                    <a:pt x="2797810" y="1808480"/>
                    <a:pt x="2929890" y="1818640"/>
                  </a:cubicBezTo>
                  <a:cubicBezTo>
                    <a:pt x="3115310" y="1835150"/>
                    <a:pt x="3416300" y="1849120"/>
                    <a:pt x="3606800" y="1837690"/>
                  </a:cubicBezTo>
                  <a:cubicBezTo>
                    <a:pt x="3749040" y="1830070"/>
                    <a:pt x="3848100" y="1809750"/>
                    <a:pt x="3973830" y="1785620"/>
                  </a:cubicBezTo>
                  <a:cubicBezTo>
                    <a:pt x="4108450" y="1758950"/>
                    <a:pt x="4276090" y="1701800"/>
                    <a:pt x="4389120" y="1682750"/>
                  </a:cubicBezTo>
                  <a:cubicBezTo>
                    <a:pt x="4465320" y="1670050"/>
                    <a:pt x="4536440" y="1678940"/>
                    <a:pt x="4582160" y="1664970"/>
                  </a:cubicBezTo>
                  <a:cubicBezTo>
                    <a:pt x="4610100" y="1656080"/>
                    <a:pt x="4618990" y="1642110"/>
                    <a:pt x="4646930" y="1630680"/>
                  </a:cubicBezTo>
                  <a:cubicBezTo>
                    <a:pt x="4692650" y="1611630"/>
                    <a:pt x="4812030" y="1562100"/>
                    <a:pt x="4839970" y="1573530"/>
                  </a:cubicBezTo>
                  <a:cubicBezTo>
                    <a:pt x="4850130" y="1577340"/>
                    <a:pt x="4855210" y="1591310"/>
                    <a:pt x="4855210" y="1600200"/>
                  </a:cubicBezTo>
                  <a:cubicBezTo>
                    <a:pt x="4855210" y="1606550"/>
                    <a:pt x="4848860" y="1616710"/>
                    <a:pt x="4842510" y="1619250"/>
                  </a:cubicBezTo>
                  <a:cubicBezTo>
                    <a:pt x="4833620" y="1621790"/>
                    <a:pt x="4810760" y="1615440"/>
                    <a:pt x="4806950" y="1607820"/>
                  </a:cubicBezTo>
                  <a:cubicBezTo>
                    <a:pt x="4803140" y="1600200"/>
                    <a:pt x="4813300" y="1576070"/>
                    <a:pt x="4820920" y="1573530"/>
                  </a:cubicBezTo>
                  <a:cubicBezTo>
                    <a:pt x="4828540" y="1569720"/>
                    <a:pt x="4851400" y="1581150"/>
                    <a:pt x="4853940" y="1588770"/>
                  </a:cubicBezTo>
                  <a:cubicBezTo>
                    <a:pt x="4857750" y="1596390"/>
                    <a:pt x="4853940" y="1607820"/>
                    <a:pt x="4845050" y="1617980"/>
                  </a:cubicBezTo>
                  <a:cubicBezTo>
                    <a:pt x="4815840" y="1648460"/>
                    <a:pt x="4665980" y="1696720"/>
                    <a:pt x="4587240" y="1714500"/>
                  </a:cubicBezTo>
                  <a:cubicBezTo>
                    <a:pt x="4521200" y="1729740"/>
                    <a:pt x="4475480" y="1719580"/>
                    <a:pt x="4403090" y="1732280"/>
                  </a:cubicBezTo>
                  <a:cubicBezTo>
                    <a:pt x="4290060" y="1751330"/>
                    <a:pt x="4117340" y="1809750"/>
                    <a:pt x="3980180" y="1836420"/>
                  </a:cubicBezTo>
                  <a:cubicBezTo>
                    <a:pt x="3851910" y="1860550"/>
                    <a:pt x="3741420" y="1879600"/>
                    <a:pt x="3606800" y="1888490"/>
                  </a:cubicBezTo>
                  <a:cubicBezTo>
                    <a:pt x="3450590" y="1898650"/>
                    <a:pt x="3256280" y="1889760"/>
                    <a:pt x="3098800" y="1880870"/>
                  </a:cubicBezTo>
                  <a:cubicBezTo>
                    <a:pt x="2961640" y="1873250"/>
                    <a:pt x="2835910" y="1863090"/>
                    <a:pt x="2713990" y="1842770"/>
                  </a:cubicBezTo>
                  <a:cubicBezTo>
                    <a:pt x="2600960" y="1824990"/>
                    <a:pt x="2491740" y="1800860"/>
                    <a:pt x="2393950" y="1770380"/>
                  </a:cubicBezTo>
                  <a:cubicBezTo>
                    <a:pt x="2308860" y="1743710"/>
                    <a:pt x="2244090" y="1727200"/>
                    <a:pt x="2161540" y="1675130"/>
                  </a:cubicBezTo>
                  <a:cubicBezTo>
                    <a:pt x="2040890" y="1600200"/>
                    <a:pt x="1883410" y="1445260"/>
                    <a:pt x="1766570" y="1324610"/>
                  </a:cubicBezTo>
                  <a:cubicBezTo>
                    <a:pt x="1658620" y="1212850"/>
                    <a:pt x="1563370" y="1070610"/>
                    <a:pt x="1478280" y="980440"/>
                  </a:cubicBezTo>
                  <a:cubicBezTo>
                    <a:pt x="1417320" y="915670"/>
                    <a:pt x="1342390" y="863600"/>
                    <a:pt x="1310640" y="821690"/>
                  </a:cubicBezTo>
                  <a:cubicBezTo>
                    <a:pt x="1294130" y="800100"/>
                    <a:pt x="1299210" y="787400"/>
                    <a:pt x="1280160" y="765810"/>
                  </a:cubicBezTo>
                  <a:cubicBezTo>
                    <a:pt x="1238250" y="718820"/>
                    <a:pt x="1122680" y="645160"/>
                    <a:pt x="1029970" y="580390"/>
                  </a:cubicBezTo>
                  <a:cubicBezTo>
                    <a:pt x="919480" y="502920"/>
                    <a:pt x="732790" y="368300"/>
                    <a:pt x="656590" y="335280"/>
                  </a:cubicBezTo>
                  <a:cubicBezTo>
                    <a:pt x="627380" y="322580"/>
                    <a:pt x="615950" y="328930"/>
                    <a:pt x="591820" y="317500"/>
                  </a:cubicBezTo>
                  <a:cubicBezTo>
                    <a:pt x="556260" y="302260"/>
                    <a:pt x="509270" y="260350"/>
                    <a:pt x="472440" y="242570"/>
                  </a:cubicBezTo>
                  <a:cubicBezTo>
                    <a:pt x="444500" y="229870"/>
                    <a:pt x="414020" y="231140"/>
                    <a:pt x="393700" y="217170"/>
                  </a:cubicBezTo>
                  <a:cubicBezTo>
                    <a:pt x="377190" y="207010"/>
                    <a:pt x="373380" y="187960"/>
                    <a:pt x="358140" y="176530"/>
                  </a:cubicBezTo>
                  <a:cubicBezTo>
                    <a:pt x="342900" y="165100"/>
                    <a:pt x="327660" y="162560"/>
                    <a:pt x="303530" y="151130"/>
                  </a:cubicBezTo>
                  <a:cubicBezTo>
                    <a:pt x="251460" y="128270"/>
                    <a:pt x="109220" y="62230"/>
                    <a:pt x="59690" y="50800"/>
                  </a:cubicBezTo>
                  <a:cubicBezTo>
                    <a:pt x="39370" y="45720"/>
                    <a:pt x="24130" y="54610"/>
                    <a:pt x="13970" y="48260"/>
                  </a:cubicBezTo>
                  <a:cubicBezTo>
                    <a:pt x="6350" y="41910"/>
                    <a:pt x="0" y="24130"/>
                    <a:pt x="2540" y="16510"/>
                  </a:cubicBezTo>
                  <a:cubicBezTo>
                    <a:pt x="5080" y="8890"/>
                    <a:pt x="25400" y="0"/>
                    <a:pt x="25400" y="0"/>
                  </a:cubicBezTo>
                </a:path>
              </a:pathLst>
            </a:custGeom>
            <a:solidFill>
              <a:srgbClr val="56C3D0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6490145" y="5162550"/>
            <a:ext cx="711518" cy="448628"/>
            <a:chOff x="0" y="0"/>
            <a:chExt cx="948690" cy="598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0800" y="50800"/>
              <a:ext cx="847090" cy="497840"/>
            </a:xfrm>
            <a:custGeom>
              <a:avLst/>
              <a:gdLst/>
              <a:ahLst/>
              <a:cxnLst/>
              <a:rect r="r" b="b" t="t" l="l"/>
              <a:pathLst>
                <a:path h="497840" w="847090">
                  <a:moveTo>
                    <a:pt x="25400" y="0"/>
                  </a:moveTo>
                  <a:cubicBezTo>
                    <a:pt x="793750" y="1270"/>
                    <a:pt x="801370" y="0"/>
                    <a:pt x="811530" y="3810"/>
                  </a:cubicBezTo>
                  <a:cubicBezTo>
                    <a:pt x="821690" y="8890"/>
                    <a:pt x="831850" y="19050"/>
                    <a:pt x="836930" y="27940"/>
                  </a:cubicBezTo>
                  <a:cubicBezTo>
                    <a:pt x="843280" y="39370"/>
                    <a:pt x="847090" y="53340"/>
                    <a:pt x="845820" y="66040"/>
                  </a:cubicBezTo>
                  <a:cubicBezTo>
                    <a:pt x="845820" y="80010"/>
                    <a:pt x="836930" y="97790"/>
                    <a:pt x="828040" y="109220"/>
                  </a:cubicBezTo>
                  <a:cubicBezTo>
                    <a:pt x="820420" y="116840"/>
                    <a:pt x="808990" y="116840"/>
                    <a:pt x="798830" y="125730"/>
                  </a:cubicBezTo>
                  <a:cubicBezTo>
                    <a:pt x="781050" y="140970"/>
                    <a:pt x="767080" y="184150"/>
                    <a:pt x="745490" y="200660"/>
                  </a:cubicBezTo>
                  <a:cubicBezTo>
                    <a:pt x="725170" y="215900"/>
                    <a:pt x="692150" y="213360"/>
                    <a:pt x="674370" y="224790"/>
                  </a:cubicBezTo>
                  <a:cubicBezTo>
                    <a:pt x="661670" y="233680"/>
                    <a:pt x="662940" y="246380"/>
                    <a:pt x="647700" y="257810"/>
                  </a:cubicBezTo>
                  <a:cubicBezTo>
                    <a:pt x="619760" y="281940"/>
                    <a:pt x="547370" y="299720"/>
                    <a:pt x="502920" y="335280"/>
                  </a:cubicBezTo>
                  <a:cubicBezTo>
                    <a:pt x="452120" y="375920"/>
                    <a:pt x="394970" y="482600"/>
                    <a:pt x="363220" y="494030"/>
                  </a:cubicBezTo>
                  <a:cubicBezTo>
                    <a:pt x="350520" y="497840"/>
                    <a:pt x="337820" y="494030"/>
                    <a:pt x="332740" y="487680"/>
                  </a:cubicBezTo>
                  <a:cubicBezTo>
                    <a:pt x="327660" y="481330"/>
                    <a:pt x="330200" y="457200"/>
                    <a:pt x="335280" y="450850"/>
                  </a:cubicBezTo>
                  <a:cubicBezTo>
                    <a:pt x="340360" y="445770"/>
                    <a:pt x="351790" y="444500"/>
                    <a:pt x="359410" y="445770"/>
                  </a:cubicBezTo>
                  <a:cubicBezTo>
                    <a:pt x="365760" y="448310"/>
                    <a:pt x="373380" y="455930"/>
                    <a:pt x="375920" y="463550"/>
                  </a:cubicBezTo>
                  <a:cubicBezTo>
                    <a:pt x="378460" y="469900"/>
                    <a:pt x="375920" y="481330"/>
                    <a:pt x="372110" y="486410"/>
                  </a:cubicBezTo>
                  <a:cubicBezTo>
                    <a:pt x="367030" y="491490"/>
                    <a:pt x="356870" y="496570"/>
                    <a:pt x="350520" y="496570"/>
                  </a:cubicBezTo>
                  <a:cubicBezTo>
                    <a:pt x="342900" y="495300"/>
                    <a:pt x="332740" y="490220"/>
                    <a:pt x="330200" y="483870"/>
                  </a:cubicBezTo>
                  <a:cubicBezTo>
                    <a:pt x="326390" y="476250"/>
                    <a:pt x="327660" y="466090"/>
                    <a:pt x="334010" y="453390"/>
                  </a:cubicBezTo>
                  <a:cubicBezTo>
                    <a:pt x="354330" y="411480"/>
                    <a:pt x="487680" y="267970"/>
                    <a:pt x="541020" y="240030"/>
                  </a:cubicBezTo>
                  <a:cubicBezTo>
                    <a:pt x="566420" y="227330"/>
                    <a:pt x="594360" y="240030"/>
                    <a:pt x="607060" y="231140"/>
                  </a:cubicBezTo>
                  <a:cubicBezTo>
                    <a:pt x="618490" y="223520"/>
                    <a:pt x="614680" y="208280"/>
                    <a:pt x="624840" y="199390"/>
                  </a:cubicBezTo>
                  <a:cubicBezTo>
                    <a:pt x="641350" y="185420"/>
                    <a:pt x="683260" y="182880"/>
                    <a:pt x="708660" y="165100"/>
                  </a:cubicBezTo>
                  <a:cubicBezTo>
                    <a:pt x="740410" y="143510"/>
                    <a:pt x="800100" y="87630"/>
                    <a:pt x="797560" y="68580"/>
                  </a:cubicBezTo>
                  <a:cubicBezTo>
                    <a:pt x="797560" y="59690"/>
                    <a:pt x="788670" y="55880"/>
                    <a:pt x="773430" y="50800"/>
                  </a:cubicBezTo>
                  <a:cubicBezTo>
                    <a:pt x="697230" y="27940"/>
                    <a:pt x="101600" y="85090"/>
                    <a:pt x="25400" y="50800"/>
                  </a:cubicBezTo>
                  <a:cubicBezTo>
                    <a:pt x="8890" y="43180"/>
                    <a:pt x="0" y="31750"/>
                    <a:pt x="0" y="22860"/>
                  </a:cubicBezTo>
                  <a:cubicBezTo>
                    <a:pt x="1270" y="15240"/>
                    <a:pt x="25400" y="0"/>
                    <a:pt x="25400" y="0"/>
                  </a:cubicBezTo>
                </a:path>
              </a:pathLst>
            </a:custGeom>
            <a:solidFill>
              <a:srgbClr val="56C3D0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444199" y="2895045"/>
            <a:ext cx="15399601" cy="6833573"/>
          </a:xfrm>
          <a:custGeom>
            <a:avLst/>
            <a:gdLst/>
            <a:ahLst/>
            <a:cxnLst/>
            <a:rect r="r" b="b" t="t" l="l"/>
            <a:pathLst>
              <a:path h="6833573" w="15399601">
                <a:moveTo>
                  <a:pt x="0" y="0"/>
                </a:moveTo>
                <a:lnTo>
                  <a:pt x="15399602" y="0"/>
                </a:lnTo>
                <a:lnTo>
                  <a:pt x="15399602" y="6833573"/>
                </a:lnTo>
                <a:lnTo>
                  <a:pt x="0" y="6833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53953" y="958266"/>
            <a:ext cx="847780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NETWORK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32240" y="5135985"/>
            <a:ext cx="346102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25127" y="5387852"/>
            <a:ext cx="6404984" cy="1375139"/>
            <a:chOff x="0" y="0"/>
            <a:chExt cx="1686909" cy="3621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6909" cy="362176"/>
            </a:xfrm>
            <a:custGeom>
              <a:avLst/>
              <a:gdLst/>
              <a:ahLst/>
              <a:cxnLst/>
              <a:rect r="r" b="b" t="t" l="l"/>
              <a:pathLst>
                <a:path h="362176" w="1686909">
                  <a:moveTo>
                    <a:pt x="0" y="0"/>
                  </a:moveTo>
                  <a:lnTo>
                    <a:pt x="1686909" y="0"/>
                  </a:lnTo>
                  <a:lnTo>
                    <a:pt x="1686909" y="362176"/>
                  </a:lnTo>
                  <a:lnTo>
                    <a:pt x="0" y="3621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6909" cy="409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66573" y="6762991"/>
            <a:ext cx="6550582" cy="5931255"/>
          </a:xfrm>
          <a:custGeom>
            <a:avLst/>
            <a:gdLst/>
            <a:ahLst/>
            <a:cxnLst/>
            <a:rect r="r" b="b" t="t" l="l"/>
            <a:pathLst>
              <a:path h="5931255" w="6550582">
                <a:moveTo>
                  <a:pt x="0" y="0"/>
                </a:moveTo>
                <a:lnTo>
                  <a:pt x="6550583" y="0"/>
                </a:lnTo>
                <a:lnTo>
                  <a:pt x="6550583" y="5931254"/>
                </a:lnTo>
                <a:lnTo>
                  <a:pt x="0" y="5931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6037153" cy="5466368"/>
          </a:xfrm>
          <a:custGeom>
            <a:avLst/>
            <a:gdLst/>
            <a:ahLst/>
            <a:cxnLst/>
            <a:rect r="r" b="b" t="t" l="l"/>
            <a:pathLst>
              <a:path h="5466368" w="6037153">
                <a:moveTo>
                  <a:pt x="6037154" y="5466367"/>
                </a:moveTo>
                <a:lnTo>
                  <a:pt x="0" y="5466367"/>
                </a:lnTo>
                <a:lnTo>
                  <a:pt x="0" y="0"/>
                </a:lnTo>
                <a:lnTo>
                  <a:pt x="6037154" y="0"/>
                </a:lnTo>
                <a:lnTo>
                  <a:pt x="6037154" y="54663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223289" y="5496040"/>
            <a:ext cx="6377274" cy="10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Type: LAN (Local Area Network) 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Topology: Star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53953" y="958266"/>
            <a:ext cx="847780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NETWORK DESIGN</a:t>
            </a:r>
          </a:p>
        </p:txBody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9582661" y="2614766"/>
          <a:ext cx="4635467" cy="7512742"/>
        </p:xfrm>
        <a:graphic>
          <a:graphicData uri="http://schemas.openxmlformats.org/drawingml/2006/table">
            <a:tbl>
              <a:tblPr/>
              <a:tblGrid>
                <a:gridCol w="2253471"/>
                <a:gridCol w="2381996"/>
              </a:tblGrid>
              <a:tr h="86170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b="true" sz="2599" spc="192">
                          <a:solidFill>
                            <a:srgbClr val="000000"/>
                          </a:solidFill>
                          <a:latin typeface="DG Jory Bold"/>
                          <a:ea typeface="DG Jory Bold"/>
                          <a:cs typeface="DG Jory Bold"/>
                          <a:sym typeface="DG Jory Bold"/>
                        </a:rPr>
                        <a:t>QUANTITY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44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TYPE</a:t>
                      </a:r>
                      <a:endParaRPr lang="en-US" sz="1100"/>
                    </a:p>
                  </a:txBody>
                  <a:tcPr marL="85725" marR="85725" marT="85725" marB="85725" anchor="ctr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5E9"/>
                    </a:solidFill>
                  </a:tcPr>
                </a:tc>
              </a:tr>
              <a:tr h="74578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90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PC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8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5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Switch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Hub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19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105"/>
                        </a:lnSpc>
                        <a:defRPr/>
                      </a:pPr>
                      <a:r>
                        <a:rPr lang="en-US" sz="2599" spc="44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Bridge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Router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IPS Connection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Server App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99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1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2024"/>
                        </a:lnSpc>
                        <a:defRPr/>
                      </a:pPr>
                      <a:r>
                        <a:rPr lang="en-US" sz="2499" spc="42">
                          <a:solidFill>
                            <a:srgbClr val="000000"/>
                          </a:solidFill>
                          <a:latin typeface="DG Jory"/>
                          <a:ea typeface="DG Jory"/>
                          <a:cs typeface="DG Jory"/>
                          <a:sym typeface="DG Jory"/>
                        </a:rPr>
                        <a:t>Printer</a:t>
                      </a:r>
                      <a:endParaRPr lang="en-US" sz="1100"/>
                    </a:p>
                  </a:txBody>
                  <a:tcPr marL="85725" marR="85725" marT="85725" marB="85725" anchor="t">
                    <a:lnL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78A5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8" id="18"/>
          <p:cNvGrpSpPr/>
          <p:nvPr/>
        </p:nvGrpSpPr>
        <p:grpSpPr>
          <a:xfrm rot="0">
            <a:off x="1825127" y="3600450"/>
            <a:ext cx="7132610" cy="1543050"/>
            <a:chOff x="0" y="0"/>
            <a:chExt cx="1878547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78547" cy="406400"/>
            </a:xfrm>
            <a:custGeom>
              <a:avLst/>
              <a:gdLst/>
              <a:ahLst/>
              <a:cxnLst/>
              <a:rect r="r" b="b" t="t" l="l"/>
              <a:pathLst>
                <a:path h="406400" w="1878547">
                  <a:moveTo>
                    <a:pt x="1675347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1675347" y="406400"/>
                  </a:lnTo>
                  <a:lnTo>
                    <a:pt x="1878547" y="203200"/>
                  </a:lnTo>
                  <a:lnTo>
                    <a:pt x="1675347" y="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764247" cy="482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0CC0DF"/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Network details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02489" y="4305684"/>
            <a:ext cx="6253094" cy="5661893"/>
          </a:xfrm>
          <a:custGeom>
            <a:avLst/>
            <a:gdLst/>
            <a:ahLst/>
            <a:cxnLst/>
            <a:rect r="r" b="b" t="t" l="l"/>
            <a:pathLst>
              <a:path h="5661893" w="6253094">
                <a:moveTo>
                  <a:pt x="0" y="0"/>
                </a:moveTo>
                <a:lnTo>
                  <a:pt x="6253094" y="0"/>
                </a:lnTo>
                <a:lnTo>
                  <a:pt x="6253094" y="5661892"/>
                </a:lnTo>
                <a:lnTo>
                  <a:pt x="0" y="566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259300" y="-1261755"/>
            <a:ext cx="4708767" cy="4263574"/>
          </a:xfrm>
          <a:custGeom>
            <a:avLst/>
            <a:gdLst/>
            <a:ahLst/>
            <a:cxnLst/>
            <a:rect r="r" b="b" t="t" l="l"/>
            <a:pathLst>
              <a:path h="4263574" w="4708767">
                <a:moveTo>
                  <a:pt x="4708767" y="4263575"/>
                </a:moveTo>
                <a:lnTo>
                  <a:pt x="0" y="4263575"/>
                </a:lnTo>
                <a:lnTo>
                  <a:pt x="0" y="0"/>
                </a:lnTo>
                <a:lnTo>
                  <a:pt x="4708767" y="0"/>
                </a:lnTo>
                <a:lnTo>
                  <a:pt x="4708767" y="4263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4393" y="7240907"/>
            <a:ext cx="6022763" cy="5453338"/>
          </a:xfrm>
          <a:custGeom>
            <a:avLst/>
            <a:gdLst/>
            <a:ahLst/>
            <a:cxnLst/>
            <a:rect r="r" b="b" t="t" l="l"/>
            <a:pathLst>
              <a:path h="5453338" w="6022763">
                <a:moveTo>
                  <a:pt x="0" y="0"/>
                </a:moveTo>
                <a:lnTo>
                  <a:pt x="6022763" y="0"/>
                </a:lnTo>
                <a:lnTo>
                  <a:pt x="6022763" y="5453338"/>
                </a:lnTo>
                <a:lnTo>
                  <a:pt x="0" y="545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5771950" cy="5226238"/>
          </a:xfrm>
          <a:custGeom>
            <a:avLst/>
            <a:gdLst/>
            <a:ahLst/>
            <a:cxnLst/>
            <a:rect r="r" b="b" t="t" l="l"/>
            <a:pathLst>
              <a:path h="5226238" w="5771950">
                <a:moveTo>
                  <a:pt x="5771950" y="5226238"/>
                </a:moveTo>
                <a:lnTo>
                  <a:pt x="0" y="5226238"/>
                </a:lnTo>
                <a:lnTo>
                  <a:pt x="0" y="0"/>
                </a:lnTo>
                <a:lnTo>
                  <a:pt x="5771950" y="0"/>
                </a:lnTo>
                <a:lnTo>
                  <a:pt x="5771950" y="52262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8992669" y="1956449"/>
            <a:ext cx="6610729" cy="6320053"/>
            <a:chOff x="0" y="0"/>
            <a:chExt cx="1741097" cy="1664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1097" cy="1664541"/>
            </a:xfrm>
            <a:custGeom>
              <a:avLst/>
              <a:gdLst/>
              <a:ahLst/>
              <a:cxnLst/>
              <a:rect r="r" b="b" t="t" l="l"/>
              <a:pathLst>
                <a:path h="1664541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664541"/>
                  </a:lnTo>
                  <a:lnTo>
                    <a:pt x="0" y="1664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41097" cy="1712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171791" y="3758893"/>
            <a:ext cx="6362081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Evaluate current network 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Develop and implement solutions to optimise traffic flow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Monitor the implemented changes and configurations 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Ensure network security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Complaints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00542" y="1956449"/>
            <a:ext cx="6610729" cy="6320053"/>
            <a:chOff x="0" y="0"/>
            <a:chExt cx="1741097" cy="16645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1097" cy="1664541"/>
            </a:xfrm>
            <a:custGeom>
              <a:avLst/>
              <a:gdLst/>
              <a:ahLst/>
              <a:cxnLst/>
              <a:rect r="r" b="b" t="t" l="l"/>
              <a:pathLst>
                <a:path h="1664541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664541"/>
                  </a:lnTo>
                  <a:lnTo>
                    <a:pt x="0" y="16645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41097" cy="1712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92033" y="2383751"/>
            <a:ext cx="602774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IDENTIFIED ISSUE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0542" y="3482668"/>
            <a:ext cx="6362081" cy="4406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Overload bandwidth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poor segmentation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lack of security against DDoS attacks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shared server for applications and storage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High network congestion in working hours.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27747" y="2383751"/>
            <a:ext cx="6027748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 PLAN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02489" y="4305684"/>
            <a:ext cx="6253094" cy="5661893"/>
          </a:xfrm>
          <a:custGeom>
            <a:avLst/>
            <a:gdLst/>
            <a:ahLst/>
            <a:cxnLst/>
            <a:rect r="r" b="b" t="t" l="l"/>
            <a:pathLst>
              <a:path h="5661893" w="6253094">
                <a:moveTo>
                  <a:pt x="0" y="0"/>
                </a:moveTo>
                <a:lnTo>
                  <a:pt x="6253094" y="0"/>
                </a:lnTo>
                <a:lnTo>
                  <a:pt x="6253094" y="5661892"/>
                </a:lnTo>
                <a:lnTo>
                  <a:pt x="0" y="566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259300" y="-1261755"/>
            <a:ext cx="4708767" cy="4263574"/>
          </a:xfrm>
          <a:custGeom>
            <a:avLst/>
            <a:gdLst/>
            <a:ahLst/>
            <a:cxnLst/>
            <a:rect r="r" b="b" t="t" l="l"/>
            <a:pathLst>
              <a:path h="4263574" w="4708767">
                <a:moveTo>
                  <a:pt x="4708767" y="4263575"/>
                </a:moveTo>
                <a:lnTo>
                  <a:pt x="0" y="4263575"/>
                </a:lnTo>
                <a:lnTo>
                  <a:pt x="0" y="0"/>
                </a:lnTo>
                <a:lnTo>
                  <a:pt x="4708767" y="0"/>
                </a:lnTo>
                <a:lnTo>
                  <a:pt x="4708767" y="4263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4393" y="7240907"/>
            <a:ext cx="6022763" cy="5453338"/>
          </a:xfrm>
          <a:custGeom>
            <a:avLst/>
            <a:gdLst/>
            <a:ahLst/>
            <a:cxnLst/>
            <a:rect r="r" b="b" t="t" l="l"/>
            <a:pathLst>
              <a:path h="5453338" w="6022763">
                <a:moveTo>
                  <a:pt x="0" y="0"/>
                </a:moveTo>
                <a:lnTo>
                  <a:pt x="6022763" y="0"/>
                </a:lnTo>
                <a:lnTo>
                  <a:pt x="6022763" y="5453338"/>
                </a:lnTo>
                <a:lnTo>
                  <a:pt x="0" y="545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5771950" cy="5226238"/>
          </a:xfrm>
          <a:custGeom>
            <a:avLst/>
            <a:gdLst/>
            <a:ahLst/>
            <a:cxnLst/>
            <a:rect r="r" b="b" t="t" l="l"/>
            <a:pathLst>
              <a:path h="5226238" w="5771950">
                <a:moveTo>
                  <a:pt x="5771950" y="5226238"/>
                </a:moveTo>
                <a:lnTo>
                  <a:pt x="0" y="5226238"/>
                </a:lnTo>
                <a:lnTo>
                  <a:pt x="0" y="0"/>
                </a:lnTo>
                <a:lnTo>
                  <a:pt x="5771950" y="0"/>
                </a:lnTo>
                <a:lnTo>
                  <a:pt x="5771950" y="52262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8992669" y="2475124"/>
            <a:ext cx="6610729" cy="6792701"/>
            <a:chOff x="0" y="0"/>
            <a:chExt cx="1741097" cy="17890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1097" cy="1789024"/>
            </a:xfrm>
            <a:custGeom>
              <a:avLst/>
              <a:gdLst/>
              <a:ahLst/>
              <a:cxnLst/>
              <a:rect r="r" b="b" t="t" l="l"/>
              <a:pathLst>
                <a:path h="1789024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789024"/>
                  </a:lnTo>
                  <a:lnTo>
                    <a:pt x="0" y="1789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41097" cy="1836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284160" y="3728193"/>
            <a:ext cx="6000645" cy="495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Replace hubs and bridges with switches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Segment the network with VLANs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Balance the number of devices connected to the switches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Add at least one firewall </a:t>
            </a:r>
          </a:p>
          <a:p>
            <a:pPr algn="l" marL="675648" indent="-337824" lvl="1">
              <a:lnSpc>
                <a:spcPts val="4381"/>
              </a:lnSpc>
              <a:buAutoNum type="arabicPeriod" startAt="1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Add a backup server with disk in RAID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00542" y="2475124"/>
            <a:ext cx="6610729" cy="6792701"/>
            <a:chOff x="0" y="0"/>
            <a:chExt cx="1741097" cy="1789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1097" cy="1789024"/>
            </a:xfrm>
            <a:custGeom>
              <a:avLst/>
              <a:gdLst/>
              <a:ahLst/>
              <a:cxnLst/>
              <a:rect r="r" b="b" t="t" l="l"/>
              <a:pathLst>
                <a:path h="1789024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789024"/>
                  </a:lnTo>
                  <a:lnTo>
                    <a:pt x="0" y="1789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41097" cy="1836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40972" y="2828518"/>
            <a:ext cx="602774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0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PLANNED NETWORK STRATEGY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00542" y="4001343"/>
            <a:ext cx="6362081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Segment the network by creating VLANs. 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Implement Quality of Service (QoS) policies 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Re-design network 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Enhance network 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284160" y="2838043"/>
            <a:ext cx="602774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7"/>
              </a:lnSpc>
            </a:pPr>
            <a:r>
              <a:rPr lang="en-US" sz="30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PLANNED DESIGN 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953953" y="958266"/>
            <a:ext cx="847780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02489" y="4305684"/>
            <a:ext cx="6253094" cy="5661893"/>
          </a:xfrm>
          <a:custGeom>
            <a:avLst/>
            <a:gdLst/>
            <a:ahLst/>
            <a:cxnLst/>
            <a:rect r="r" b="b" t="t" l="l"/>
            <a:pathLst>
              <a:path h="5661893" w="6253094">
                <a:moveTo>
                  <a:pt x="0" y="0"/>
                </a:moveTo>
                <a:lnTo>
                  <a:pt x="6253094" y="0"/>
                </a:lnTo>
                <a:lnTo>
                  <a:pt x="6253094" y="5661892"/>
                </a:lnTo>
                <a:lnTo>
                  <a:pt x="0" y="5661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259300" y="-1261755"/>
            <a:ext cx="4708767" cy="4263574"/>
          </a:xfrm>
          <a:custGeom>
            <a:avLst/>
            <a:gdLst/>
            <a:ahLst/>
            <a:cxnLst/>
            <a:rect r="r" b="b" t="t" l="l"/>
            <a:pathLst>
              <a:path h="4263574" w="4708767">
                <a:moveTo>
                  <a:pt x="4708767" y="4263575"/>
                </a:moveTo>
                <a:lnTo>
                  <a:pt x="0" y="4263575"/>
                </a:lnTo>
                <a:lnTo>
                  <a:pt x="0" y="0"/>
                </a:lnTo>
                <a:lnTo>
                  <a:pt x="4708767" y="0"/>
                </a:lnTo>
                <a:lnTo>
                  <a:pt x="4708767" y="426357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94393" y="7240907"/>
            <a:ext cx="6022763" cy="5453338"/>
          </a:xfrm>
          <a:custGeom>
            <a:avLst/>
            <a:gdLst/>
            <a:ahLst/>
            <a:cxnLst/>
            <a:rect r="r" b="b" t="t" l="l"/>
            <a:pathLst>
              <a:path h="5453338" w="6022763">
                <a:moveTo>
                  <a:pt x="0" y="0"/>
                </a:moveTo>
                <a:lnTo>
                  <a:pt x="6022763" y="0"/>
                </a:lnTo>
                <a:lnTo>
                  <a:pt x="6022763" y="5453338"/>
                </a:lnTo>
                <a:lnTo>
                  <a:pt x="0" y="5453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5771950" cy="5226238"/>
          </a:xfrm>
          <a:custGeom>
            <a:avLst/>
            <a:gdLst/>
            <a:ahLst/>
            <a:cxnLst/>
            <a:rect r="r" b="b" t="t" l="l"/>
            <a:pathLst>
              <a:path h="5226238" w="5771950">
                <a:moveTo>
                  <a:pt x="5771950" y="5226238"/>
                </a:moveTo>
                <a:lnTo>
                  <a:pt x="0" y="5226238"/>
                </a:lnTo>
                <a:lnTo>
                  <a:pt x="0" y="0"/>
                </a:lnTo>
                <a:lnTo>
                  <a:pt x="5771950" y="0"/>
                </a:lnTo>
                <a:lnTo>
                  <a:pt x="5771950" y="52262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8992669" y="2475124"/>
            <a:ext cx="6610729" cy="6792701"/>
            <a:chOff x="0" y="0"/>
            <a:chExt cx="1741097" cy="17890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41097" cy="1789024"/>
            </a:xfrm>
            <a:custGeom>
              <a:avLst/>
              <a:gdLst/>
              <a:ahLst/>
              <a:cxnLst/>
              <a:rect r="r" b="b" t="t" l="l"/>
              <a:pathLst>
                <a:path h="1789024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789024"/>
                  </a:lnTo>
                  <a:lnTo>
                    <a:pt x="0" y="1789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741097" cy="1836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992669" y="4102798"/>
            <a:ext cx="6610729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Bandwidth will be used in the best way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Policy Backup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00542" y="2475124"/>
            <a:ext cx="6610729" cy="6792701"/>
            <a:chOff x="0" y="0"/>
            <a:chExt cx="1741097" cy="17890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1097" cy="1789024"/>
            </a:xfrm>
            <a:custGeom>
              <a:avLst/>
              <a:gdLst/>
              <a:ahLst/>
              <a:cxnLst/>
              <a:rect r="r" b="b" t="t" l="l"/>
              <a:pathLst>
                <a:path h="1789024" w="1741097">
                  <a:moveTo>
                    <a:pt x="0" y="0"/>
                  </a:moveTo>
                  <a:lnTo>
                    <a:pt x="1741097" y="0"/>
                  </a:lnTo>
                  <a:lnTo>
                    <a:pt x="1741097" y="1789024"/>
                  </a:lnTo>
                  <a:lnTo>
                    <a:pt x="0" y="17890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741097" cy="1836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00542" y="3749830"/>
            <a:ext cx="6362081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Unnecessary network traffic will be eliminated by reducing noise across all nodes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Network security will be increased with segmentation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845392" y="445904"/>
            <a:ext cx="8289818" cy="1773322"/>
            <a:chOff x="0" y="0"/>
            <a:chExt cx="3799628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99629" cy="812800"/>
            </a:xfrm>
            <a:custGeom>
              <a:avLst/>
              <a:gdLst/>
              <a:ahLst/>
              <a:cxnLst/>
              <a:rect r="r" b="b" t="t" l="l"/>
              <a:pathLst>
                <a:path h="812800" w="3799629">
                  <a:moveTo>
                    <a:pt x="3799629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799629" y="624840"/>
                  </a:lnTo>
                  <a:lnTo>
                    <a:pt x="379962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799628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87576" y="588088"/>
            <a:ext cx="7940322" cy="1773322"/>
            <a:chOff x="0" y="0"/>
            <a:chExt cx="3639437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39437" cy="812800"/>
            </a:xfrm>
            <a:custGeom>
              <a:avLst/>
              <a:gdLst/>
              <a:ahLst/>
              <a:cxnLst/>
              <a:rect r="r" b="b" t="t" l="l"/>
              <a:pathLst>
                <a:path h="812800" w="3639437">
                  <a:moveTo>
                    <a:pt x="3639437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639437" y="624840"/>
                  </a:lnTo>
                  <a:lnTo>
                    <a:pt x="363943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639437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953953" y="958266"/>
            <a:ext cx="8477807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ADVANTAGES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6119354" y="-1033535"/>
            <a:ext cx="5442940" cy="4928335"/>
          </a:xfrm>
          <a:custGeom>
            <a:avLst/>
            <a:gdLst/>
            <a:ahLst/>
            <a:cxnLst/>
            <a:rect r="r" b="b" t="t" l="l"/>
            <a:pathLst>
              <a:path h="4928335" w="5442940">
                <a:moveTo>
                  <a:pt x="5442940" y="4928335"/>
                </a:moveTo>
                <a:lnTo>
                  <a:pt x="0" y="4928335"/>
                </a:lnTo>
                <a:lnTo>
                  <a:pt x="0" y="0"/>
                </a:lnTo>
                <a:lnTo>
                  <a:pt x="5442940" y="0"/>
                </a:lnTo>
                <a:lnTo>
                  <a:pt x="5442940" y="492833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530978" y="-2407245"/>
            <a:ext cx="5197637" cy="4706224"/>
          </a:xfrm>
          <a:custGeom>
            <a:avLst/>
            <a:gdLst/>
            <a:ahLst/>
            <a:cxnLst/>
            <a:rect r="r" b="b" t="t" l="l"/>
            <a:pathLst>
              <a:path h="4706224" w="5197637">
                <a:moveTo>
                  <a:pt x="5197637" y="4706224"/>
                </a:moveTo>
                <a:lnTo>
                  <a:pt x="0" y="4706224"/>
                </a:lnTo>
                <a:lnTo>
                  <a:pt x="0" y="0"/>
                </a:lnTo>
                <a:lnTo>
                  <a:pt x="5197637" y="0"/>
                </a:lnTo>
                <a:lnTo>
                  <a:pt x="5197637" y="47062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5411278" y="536301"/>
            <a:ext cx="7245251" cy="1773322"/>
            <a:chOff x="0" y="0"/>
            <a:chExt cx="3320852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20852" cy="812800"/>
            </a:xfrm>
            <a:custGeom>
              <a:avLst/>
              <a:gdLst/>
              <a:ahLst/>
              <a:cxnLst/>
              <a:rect r="r" b="b" t="t" l="l"/>
              <a:pathLst>
                <a:path h="812800" w="3320852">
                  <a:moveTo>
                    <a:pt x="3320852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320852" y="624840"/>
                  </a:lnTo>
                  <a:lnTo>
                    <a:pt x="332085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320852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744912" y="678485"/>
            <a:ext cx="6577983" cy="1773322"/>
            <a:chOff x="0" y="0"/>
            <a:chExt cx="301501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15011" cy="812800"/>
            </a:xfrm>
            <a:custGeom>
              <a:avLst/>
              <a:gdLst/>
              <a:ahLst/>
              <a:cxnLst/>
              <a:rect r="r" b="b" t="t" l="l"/>
              <a:pathLst>
                <a:path h="812800" w="3015011">
                  <a:moveTo>
                    <a:pt x="3015011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015011" y="624840"/>
                  </a:lnTo>
                  <a:lnTo>
                    <a:pt x="301501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015011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03549" y="2451807"/>
            <a:ext cx="4664095" cy="1609849"/>
            <a:chOff x="0" y="0"/>
            <a:chExt cx="1200177" cy="4142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0178" cy="414251"/>
            </a:xfrm>
            <a:custGeom>
              <a:avLst/>
              <a:gdLst/>
              <a:ahLst/>
              <a:cxnLst/>
              <a:rect r="r" b="b" t="t" l="l"/>
              <a:pathLst>
                <a:path h="414251" w="1200178">
                  <a:moveTo>
                    <a:pt x="996978" y="0"/>
                  </a:moveTo>
                  <a:lnTo>
                    <a:pt x="203200" y="0"/>
                  </a:lnTo>
                  <a:lnTo>
                    <a:pt x="0" y="207125"/>
                  </a:lnTo>
                  <a:lnTo>
                    <a:pt x="203200" y="414251"/>
                  </a:lnTo>
                  <a:lnTo>
                    <a:pt x="996978" y="414251"/>
                  </a:lnTo>
                  <a:lnTo>
                    <a:pt x="1200178" y="207125"/>
                  </a:lnTo>
                  <a:lnTo>
                    <a:pt x="996978" y="0"/>
                  </a:lnTo>
                  <a:close/>
                </a:path>
              </a:pathLst>
            </a:custGeom>
            <a:solidFill>
              <a:srgbClr val="B2C2D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52400" y="-66675"/>
              <a:ext cx="895377" cy="480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DG Jory"/>
                  <a:ea typeface="DG Jory"/>
                  <a:cs typeface="DG Jory"/>
                  <a:sym typeface="DG Jory"/>
                </a:rPr>
                <a:t>Methodology </a:t>
              </a:r>
            </a:p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PMBOK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3617" y="5088112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711288" y="1039138"/>
            <a:ext cx="602774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14096" y="5449370"/>
            <a:ext cx="3159442" cy="2964150"/>
            <a:chOff x="0" y="0"/>
            <a:chExt cx="832116" cy="7806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2116" cy="780682"/>
            </a:xfrm>
            <a:custGeom>
              <a:avLst/>
              <a:gdLst/>
              <a:ahLst/>
              <a:cxnLst/>
              <a:rect r="r" b="b" t="t" l="l"/>
              <a:pathLst>
                <a:path h="780682" w="832116">
                  <a:moveTo>
                    <a:pt x="0" y="0"/>
                  </a:moveTo>
                  <a:lnTo>
                    <a:pt x="832116" y="0"/>
                  </a:lnTo>
                  <a:lnTo>
                    <a:pt x="832116" y="780682"/>
                  </a:lnTo>
                  <a:lnTo>
                    <a:pt x="0" y="780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85F68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832116" cy="83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Gathering infiormation: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objectives, risks, needs, assets and current policies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0" y="4630912"/>
            <a:ext cx="382016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INITIATING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867793" y="6060734"/>
            <a:ext cx="3086100" cy="3086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048272" y="6421992"/>
            <a:ext cx="3159442" cy="2964150"/>
            <a:chOff x="0" y="0"/>
            <a:chExt cx="832116" cy="78068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32116" cy="780682"/>
            </a:xfrm>
            <a:custGeom>
              <a:avLst/>
              <a:gdLst/>
              <a:ahLst/>
              <a:cxnLst/>
              <a:rect r="r" b="b" t="t" l="l"/>
              <a:pathLst>
                <a:path h="780682" w="832116">
                  <a:moveTo>
                    <a:pt x="0" y="0"/>
                  </a:moveTo>
                  <a:lnTo>
                    <a:pt x="832116" y="0"/>
                  </a:lnTo>
                  <a:lnTo>
                    <a:pt x="832116" y="780682"/>
                  </a:lnTo>
                  <a:lnTo>
                    <a:pt x="0" y="780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2C2D6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832116" cy="83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 Individual work teams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Responsible for planning the integration 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367342" y="5622584"/>
            <a:ext cx="382016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PLANNING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7421127" y="5469569"/>
            <a:ext cx="3086100" cy="308610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601606" y="5830828"/>
            <a:ext cx="3159442" cy="2964150"/>
            <a:chOff x="0" y="0"/>
            <a:chExt cx="832116" cy="78068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32116" cy="780682"/>
            </a:xfrm>
            <a:custGeom>
              <a:avLst/>
              <a:gdLst/>
              <a:ahLst/>
              <a:cxnLst/>
              <a:rect r="r" b="b" t="t" l="l"/>
              <a:pathLst>
                <a:path h="780682" w="832116">
                  <a:moveTo>
                    <a:pt x="0" y="0"/>
                  </a:moveTo>
                  <a:lnTo>
                    <a:pt x="832116" y="0"/>
                  </a:lnTo>
                  <a:lnTo>
                    <a:pt x="832116" y="780682"/>
                  </a:lnTo>
                  <a:lnTo>
                    <a:pt x="0" y="780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2C2D6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832116" cy="83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The project will be executed..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Align the company with the objectives 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187510" y="5012369"/>
            <a:ext cx="382016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EXECUTING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1145338" y="6332062"/>
            <a:ext cx="3086100" cy="308610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325817" y="6693320"/>
            <a:ext cx="3159442" cy="2964150"/>
            <a:chOff x="0" y="0"/>
            <a:chExt cx="832116" cy="78068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32116" cy="780682"/>
            </a:xfrm>
            <a:custGeom>
              <a:avLst/>
              <a:gdLst/>
              <a:ahLst/>
              <a:cxnLst/>
              <a:rect r="r" b="b" t="t" l="l"/>
              <a:pathLst>
                <a:path h="780682" w="832116">
                  <a:moveTo>
                    <a:pt x="0" y="0"/>
                  </a:moveTo>
                  <a:lnTo>
                    <a:pt x="832116" y="0"/>
                  </a:lnTo>
                  <a:lnTo>
                    <a:pt x="832116" y="780682"/>
                  </a:lnTo>
                  <a:lnTo>
                    <a:pt x="0" y="780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2C2D6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832116" cy="83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Control and monitor changes to maintain quality standars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911721" y="5874862"/>
            <a:ext cx="382016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CONTROL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4731822" y="5469569"/>
            <a:ext cx="3086100" cy="3086100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FA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4912301" y="5830828"/>
            <a:ext cx="3159442" cy="2964150"/>
            <a:chOff x="0" y="0"/>
            <a:chExt cx="832116" cy="78068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32116" cy="780682"/>
            </a:xfrm>
            <a:custGeom>
              <a:avLst/>
              <a:gdLst/>
              <a:ahLst/>
              <a:cxnLst/>
              <a:rect r="r" b="b" t="t" l="l"/>
              <a:pathLst>
                <a:path h="780682" w="832116">
                  <a:moveTo>
                    <a:pt x="0" y="0"/>
                  </a:moveTo>
                  <a:lnTo>
                    <a:pt x="832116" y="0"/>
                  </a:lnTo>
                  <a:lnTo>
                    <a:pt x="832116" y="780682"/>
                  </a:lnTo>
                  <a:lnTo>
                    <a:pt x="0" y="780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2C2D6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832116" cy="83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>
                      <a:alpha val="49804"/>
                    </a:srgbClr>
                  </a:solidFill>
                  <a:latin typeface="DG Jory"/>
                  <a:ea typeface="DG Jory"/>
                  <a:cs typeface="DG Jory"/>
                  <a:sym typeface="DG Jory"/>
                </a:rPr>
                <a:t> Cessation of activities and delivery of the performance report 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4364788" y="4953530"/>
            <a:ext cx="3820168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9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CLOSURE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DAGgQfKrKGY</dc:identifier>
  <dcterms:modified xsi:type="dcterms:W3CDTF">2011-08-01T06:04:30Z</dcterms:modified>
  <cp:revision>1</cp:revision>
  <dc:title>MIC -- Manuel Perez - Security Design for IT Biz Solutions 2025</dc:title>
</cp:coreProperties>
</file>