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7.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7.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77.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70.xml.rels" ContentType="application/vnd.openxmlformats-package.relationships+xml"/>
  <Override PartName="/ppt/slides/_rels/slide65.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8BAEA5D-9F7D-4075-AFD1-0A8C1CBAE16D}"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spAutoFit/>
          </a:bodyPr>
          <a:p>
            <a:pPr indent="0" algn="ctr">
              <a:buNone/>
            </a:pPr>
            <a:endParaRPr b="0" lang="en-AU"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7C2FF7F-06E2-447D-8A54-8ECC2C942F19}" type="slidenum">
              <a:t>&lt;#&gt;</a:t>
            </a:fld>
          </a:p>
        </p:txBody>
      </p:sp>
      <p:sp>
        <p:nvSpPr>
          <p:cNvPr id="6" name="PlaceHolder 5"/>
          <p:cNvSpPr>
            <a:spLocks noGrp="1"/>
          </p:cNvSpPr>
          <p:nvPr>
            <p:ph type="dt" idx="1"/>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trike="noStrike" u="none">
                <a:solidFill>
                  <a:srgbClr val="000000"/>
                </a:solidFill>
                <a:effectLst/>
                <a:uFillTx/>
                <a:latin typeface="Arial"/>
              </a:rPr>
              <a:t>Click to edit the title text format</a:t>
            </a:r>
            <a:endParaRPr b="0" lang="en-AU" sz="44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Click to edit the outline text format</a:t>
            </a:r>
            <a:endParaRPr b="0" lang="en-AU"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effectLst/>
                <a:uFillTx/>
                <a:latin typeface="Arial"/>
              </a:rPr>
              <a:t>Second Outline Level</a:t>
            </a:r>
            <a:endParaRPr b="0" lang="en-AU"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effectLst/>
                <a:uFillTx/>
                <a:latin typeface="Arial"/>
              </a:rPr>
              <a:t>Third Outline Level</a:t>
            </a:r>
            <a:endParaRPr b="0" lang="en-AU"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effectLst/>
                <a:uFillTx/>
                <a:latin typeface="Arial"/>
              </a:rPr>
              <a:t>Fourth Outline Level</a:t>
            </a:r>
            <a:endParaRPr b="0" lang="en-AU"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Fifth Outline Level</a:t>
            </a:r>
            <a:endParaRPr b="0" lang="en-AU"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Sixth Outline Level</a:t>
            </a:r>
            <a:endParaRPr b="0" lang="en-AU"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Seventh Outline Level</a:t>
            </a:r>
            <a:endParaRPr b="0" lang="en-AU" sz="2000" strike="noStrike" u="none">
              <a:solidFill>
                <a:srgbClr val="000000"/>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AU" sz="1400" strike="noStrike" u="none">
                <a:solidFill>
                  <a:srgbClr val="000000"/>
                </a:solidFill>
                <a:effectLst/>
                <a:uFillTx/>
                <a:latin typeface="Times New Roman"/>
              </a:defRPr>
            </a:lvl1pPr>
          </a:lstStyle>
          <a:p>
            <a:pPr indent="0">
              <a:buNone/>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trike="noStrike" u="none">
                <a:solidFill>
                  <a:srgbClr val="000000"/>
                </a:solidFill>
                <a:effectLst/>
                <a:uFillTx/>
                <a:latin typeface="Times New Roman"/>
              </a:defRPr>
            </a:lvl1pPr>
          </a:lstStyle>
          <a:p>
            <a:pPr indent="0" algn="ctr">
              <a:buNone/>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trike="noStrike" u="none">
                <a:solidFill>
                  <a:srgbClr val="000000"/>
                </a:solidFill>
                <a:effectLst/>
                <a:uFillTx/>
                <a:latin typeface="Times New Roman"/>
              </a:defRPr>
            </a:lvl1pPr>
          </a:lstStyle>
          <a:p>
            <a:pPr indent="0" algn="r">
              <a:buNone/>
            </a:pPr>
            <a:fld id="{B7DD3F04-990D-42C7-9728-4FAC6CC77BCD}"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1640" cy="2265840"/>
          </a:xfrm>
          <a:prstGeom prst="rect">
            <a:avLst/>
          </a:prstGeom>
          <a:noFill/>
          <a:ln w="0">
            <a:noFill/>
          </a:ln>
        </p:spPr>
        <p:txBody>
          <a:bodyPr lIns="0" rIns="0" tIns="0" bIns="0" anchor="ctr">
            <a:spAutoFit/>
          </a:bodyPr>
          <a:p>
            <a:pPr indent="0" algn="ctr">
              <a:buNone/>
            </a:pPr>
            <a:r>
              <a:rPr b="0" lang="en-AU" sz="4400" strike="noStrike" u="none">
                <a:solidFill>
                  <a:srgbClr val="000000"/>
                </a:solidFill>
                <a:effectLst/>
                <a:uFillTx/>
                <a:latin typeface="Arial"/>
              </a:rPr>
              <a:t>ICTNWK541 Assessment</a:t>
            </a:r>
            <a:endParaRPr b="0" lang="en-AU" sz="4400" strike="noStrike" u="none">
              <a:solidFill>
                <a:srgbClr val="000000"/>
              </a:solidFill>
              <a:effectLst/>
              <a:uFillTx/>
              <a:latin typeface="Arial"/>
            </a:endParaRPr>
          </a:p>
          <a:p>
            <a:pPr indent="0" algn="ctr">
              <a:buNone/>
            </a:pPr>
            <a:endParaRPr b="0" lang="en-AU" sz="4400" strike="noStrike" u="none">
              <a:solidFill>
                <a:srgbClr val="000000"/>
              </a:solidFill>
              <a:effectLst/>
              <a:uFillTx/>
              <a:latin typeface="Arial"/>
            </a:endParaRPr>
          </a:p>
        </p:txBody>
      </p:sp>
      <p:sp>
        <p:nvSpPr>
          <p:cNvPr id="10" name="PlaceHolder 2"/>
          <p:cNvSpPr>
            <a:spLocks noGrp="1"/>
          </p:cNvSpPr>
          <p:nvPr>
            <p:ph type="subTitle"/>
          </p:nvPr>
        </p:nvSpPr>
        <p:spPr>
          <a:xfrm>
            <a:off x="360000" y="1326600"/>
            <a:ext cx="9071640" cy="3288240"/>
          </a:xfrm>
          <a:prstGeom prst="rect">
            <a:avLst/>
          </a:prstGeom>
          <a:noFill/>
          <a:ln w="0">
            <a:noFill/>
          </a:ln>
        </p:spPr>
        <p:txBody>
          <a:bodyPr lIns="0" rIns="0" tIns="0" bIns="0" anchor="ctr">
            <a:spAutoFit/>
          </a:bodyPr>
          <a:p>
            <a:pPr indent="0" algn="ctr">
              <a:buNone/>
            </a:pPr>
            <a:r>
              <a:rPr b="0" lang="en-AU" sz="3200" strike="noStrike" u="none">
                <a:solidFill>
                  <a:srgbClr val="000000"/>
                </a:solidFill>
                <a:effectLst/>
                <a:uFillTx/>
                <a:latin typeface="Arial"/>
              </a:rPr>
              <a:t>Assessment Task 2: Project Portfolio</a:t>
            </a:r>
            <a:br>
              <a:rPr sz="3200"/>
            </a:br>
            <a:br>
              <a:rPr sz="3200"/>
            </a:br>
            <a:r>
              <a:rPr b="0" lang="en-AU" sz="3200" strike="noStrike" u="none">
                <a:solidFill>
                  <a:srgbClr val="000000"/>
                </a:solidFill>
                <a:effectLst/>
                <a:uFillTx/>
                <a:latin typeface="Arial"/>
              </a:rPr>
              <a:t>Manuel Sergio Perez Espitia</a:t>
            </a:r>
            <a:endParaRPr b="0" lang="en-AU" sz="3200" strike="noStrike" u="none">
              <a:solidFill>
                <a:srgbClr val="000000"/>
              </a:solidFill>
              <a:effectLst/>
              <a:uFillTx/>
              <a:latin typeface="Arial"/>
            </a:endParaRPr>
          </a:p>
          <a:p>
            <a:pPr indent="0" algn="ctr">
              <a:buNone/>
            </a:pPr>
            <a:endParaRPr b="0" lang="en-AU" sz="3200" strike="noStrike" u="none">
              <a:solidFill>
                <a:srgbClr val="000000"/>
              </a:solidFill>
              <a:effectLst/>
              <a:uFillTx/>
              <a:latin typeface="Arial"/>
            </a:endParaRPr>
          </a:p>
          <a:p>
            <a:pPr indent="0" algn="ctr">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designed some policies that fit the project requirements.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If the network is attacked with sniffing, this prevents the data from being seen in clear format.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prevents unauthorised users from using computer systems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protects data travelling on the Internet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helps prevent attacks from outside the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only allows authorised users access to infrastructure devices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0">
              <a:spcBef>
                <a:spcPts val="1417"/>
              </a:spcBef>
              <a:buNone/>
            </a:pPr>
            <a:r>
              <a:rPr b="0" lang="en-AU" sz="3200" strike="noStrike" u="none">
                <a:solidFill>
                  <a:srgbClr val="000000"/>
                </a:solidFill>
                <a:effectLst/>
                <a:uFillTx/>
                <a:latin typeface="Arial"/>
              </a:rPr>
              <a:t>It implements a dual-stack with a DHCP-router to avoid having dedicated servers. Redundancy is provided by LACP on the switches and HSRP (only Sydney) on the routers. Additionally, LACP provides three communication lanes to increase bandwidth. Communication between LAN networks over internet is provided by OSPF.</a:t>
            </a:r>
            <a:endParaRPr b="0" lang="en-AU" sz="3200" strike="noStrike" u="none">
              <a:solidFill>
                <a:srgbClr val="000000"/>
              </a:solidFill>
              <a:effectLst/>
              <a:uFillTx/>
              <a:latin typeface="Arial"/>
            </a:endParaRPr>
          </a:p>
        </p:txBody>
      </p:sp>
      <p:sp>
        <p:nvSpPr>
          <p:cNvPr id="45" name=""/>
          <p:cNvSpPr txBox="1"/>
          <p:nvPr/>
        </p:nvSpPr>
        <p:spPr>
          <a:xfrm>
            <a:off x="4585320" y="2712240"/>
            <a:ext cx="911520" cy="232560"/>
          </a:xfrm>
          <a:prstGeom prst="rect">
            <a:avLst/>
          </a:prstGeom>
          <a:noFill/>
          <a:ln w="0">
            <a:noFill/>
          </a:ln>
        </p:spPr>
        <p:txBody>
          <a:bodyPr lIns="90000" rIns="90000" tIns="45000" bIns="45000" anchor="t">
            <a:spAutoFit/>
          </a:bodyPr>
          <a:p>
            <a:r>
              <a:rPr b="0" lang="en-AU" sz="1000" strike="noStrike" u="none">
                <a:solidFill>
                  <a:srgbClr val="000000"/>
                </a:solidFill>
                <a:effectLst/>
                <a:uFillTx/>
                <a:latin typeface="Arial"/>
              </a:rPr>
              <a:t>DHCP-router</a:t>
            </a:r>
            <a:endParaRPr b="0" lang="en-AU"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For simplicity I am going to only show the tests in IPv4 or Ipv6, show both it will take too long time, all the tests are in the document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ABC Enterprises is a growing business based in Melbourne with two branches in Sydney and Brisbane.</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Testing local network connection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Connection to its WEB server</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Brisbane Branch is the only one that has DSL implementation, this is the blue area and works with two modems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Now, this is the test for local network connection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In the blue area After implement VPN this connection is no longer available, I could not fixed it.</a:t>
            </a: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the rest of the network is working</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Now, those are the WAN test results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From Sydney to Brisbane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From Brisbane to Sydney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0">
              <a:spcBef>
                <a:spcPts val="1417"/>
              </a:spcBef>
              <a:buNone/>
            </a:pPr>
            <a:r>
              <a:rPr b="0" lang="en-AU" sz="3200" strike="noStrike" u="none">
                <a:solidFill>
                  <a:srgbClr val="000000"/>
                </a:solidFill>
                <a:effectLst/>
                <a:uFillTx/>
                <a:latin typeface="Arial"/>
              </a:rPr>
              <a:t>ABC Enterprises wants to improve its network due to old infrastructure, security and reliability WAN connectivity between Sydney Branch and Brisbane Branch.</a:t>
            </a:r>
            <a:br>
              <a:rPr sz="3200"/>
            </a:br>
            <a:br>
              <a:rPr sz="3200"/>
            </a:br>
            <a:r>
              <a:rPr b="0" lang="en-AU" sz="3200" strike="noStrike" u="none">
                <a:solidFill>
                  <a:srgbClr val="000000"/>
                </a:solidFill>
                <a:effectLst/>
                <a:uFillTx/>
                <a:latin typeface="Arial"/>
              </a:rPr>
              <a:t>We are the network engineer responsible for implementing the required WAN connectivity for ABC Enterprises.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Secure remote access by login on network devices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Implemented on routers and switches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a DHCP-router to avoid having dedicated servers.</a:t>
            </a:r>
            <a:endParaRPr b="0" lang="en-AU" sz="3200" strike="noStrike" u="none">
              <a:solidFill>
                <a:srgbClr val="000000"/>
              </a:solidFill>
              <a:effectLst/>
              <a:uFillTx/>
              <a:latin typeface="Arial"/>
            </a:endParaRPr>
          </a:p>
          <a:p>
            <a:pPr marL="432000" indent="0">
              <a:spcBef>
                <a:spcPts val="1417"/>
              </a:spcBef>
              <a:buNone/>
            </a:pPr>
            <a:endParaRPr b="0" lang="en-AU" sz="3200" strike="noStrike" u="none">
              <a:solidFill>
                <a:srgbClr val="000000"/>
              </a:solidFill>
              <a:effectLst/>
              <a:uFillTx/>
              <a:latin typeface="Arial"/>
            </a:endParaRPr>
          </a:p>
          <a:p>
            <a:pPr marL="432000" indent="0">
              <a:spcBef>
                <a:spcPts val="1417"/>
              </a:spcBef>
              <a:buNone/>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LACP to combines 3  links into a logical connection because I am also using a second switch layer 3 to redundancy on each sub-network.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Sydney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HSRP on Sydney Branch to provide local redundancy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OSPF to have dynamic routing between both branches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Brisbane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Rules that I have implemented them for allowing traffic among Sydney and Brisbane Branches networks."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VPN with</a:t>
            </a:r>
            <a:r>
              <a:rPr b="0" lang="en-AU" sz="3200" strike="noStrike" u="none">
                <a:solidFill>
                  <a:srgbClr val="000000"/>
                </a:solidFill>
                <a:effectLst/>
                <a:uFillTx/>
                <a:latin typeface="Arial"/>
              </a:rPr>
              <a:t>	</a:t>
            </a:r>
            <a:r>
              <a:rPr b="0" lang="en-AU" sz="3200" strike="noStrike" u="none">
                <a:solidFill>
                  <a:srgbClr val="000000"/>
                </a:solidFill>
                <a:effectLst/>
                <a:uFillTx/>
                <a:latin typeface="Arial"/>
              </a:rPr>
              <a:t> IPsec protocol to Create a secure network over the Internet between protecting data confidentiality and integrity.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am going to use this simulation software and tools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2"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Network details for both branches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Both are a dual-star, high-availability, that use Ethernet connections, only in Brisbane Branch uses Coax and phone Lines connections.</a:t>
            </a:r>
            <a:br>
              <a:rPr sz="3200"/>
            </a:br>
            <a:br>
              <a:rPr sz="3200"/>
            </a:br>
            <a:r>
              <a:rPr b="0" lang="en-AU" sz="3200" strike="noStrike" u="none">
                <a:solidFill>
                  <a:srgbClr val="000000"/>
                </a:solidFill>
                <a:effectLst/>
                <a:uFillTx/>
                <a:latin typeface="Arial"/>
              </a:rPr>
              <a:t>Sydney is a 3-tier and Brisbane is a 2-tier network</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gonna cover these topics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I have included “WAN Configuration and Troubleshooting &amp; Testing” together to show their results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2025-04-23T22:12:37Z</dcterms:created>
  <dc:creator/>
  <dc:description/>
  <dc:language>en-AU</dc:language>
  <cp:lastModifiedBy/>
  <dcterms:modified xsi:type="dcterms:W3CDTF">2025-04-24T01:12:12Z</dcterms:modified>
  <cp:revision>2</cp:revision>
  <dc:subject/>
  <dc:title/>
</cp:coreProperties>
</file>