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3.xml" ContentType="application/vnd.openxmlformats-officedocument.presentationml.notes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7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45.xml" ContentType="application/vnd.openxmlformats-officedocument.presentationml.notesSlide+xml"/>
  <Override PartName="/ppt/slides/slide66.xml" ContentType="application/vnd.openxmlformats-officedocument.presentationml.slide+xml"/>
  <Override PartName="/ppt/notesSlides/notesSlide72.xml" ContentType="application/vnd.openxmlformats-officedocument.presentationml.notesSlide+xml"/>
  <Override PartName="/ppt/slides/slide65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68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1.xml" ContentType="application/vnd.openxmlformats-officedocument.presentationml.slide+xml"/>
  <Override PartName="/ppt/slides/slide59.xml" ContentType="application/vnd.openxmlformats-officedocument.presentationml.slide+xml"/>
  <Override PartName="/ppt/slides/slide56.xml" ContentType="application/vnd.openxmlformats-officedocument.presentationml.slide+xml"/>
  <Override PartName="/ppt/slides/slide74.xml" ContentType="application/vnd.openxmlformats-officedocument.presentationml.slide+xml"/>
  <Override PartName="/ppt/slides/slide55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69.xml" ContentType="application/vnd.openxmlformats-officedocument.presentationml.notes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slides/slide62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notesSlides/notesSlide65.xml" ContentType="application/vnd.openxmlformats-officedocument.presentationml.notes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21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57.xml" ContentType="application/vnd.openxmlformats-officedocument.presentationml.slide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66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1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39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27.xml" ContentType="application/vnd.openxmlformats-officedocument.presentationml.slide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4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notesSlides/notesSlide4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23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4.xml" ContentType="application/vnd.openxmlformats-officedocument.presentationml.slide+xml"/>
  <Override PartName="/ppt/slides/slide73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3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60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49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3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54.xml" ContentType="application/vnd.openxmlformats-officedocument.presentationml.slide+xml"/>
  <Override PartName="/ppt/notesSlides/notesSlide22.xml" ContentType="application/vnd.openxmlformats-officedocument.presentationml.notesSlid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7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</p:sldIdLst>
  <p:sldSz cx="12192000" cy="6858000"/>
  <p:notesSz cx="6858000" cy="9144000"/>
  <p:defaultTextStyle>
    <a:defPPr>
      <a:defRPr lang="en-GB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notesMaster" Target="notesMasters/notesMaster1.xml"/><Relationship Id="rId79" Type="http://schemas.openxmlformats.org/officeDocument/2006/relationships/presProps" Target="presProps.xml" /><Relationship Id="rId80" Type="http://schemas.openxmlformats.org/officeDocument/2006/relationships/tableStyles" Target="tableStyles.xml" /><Relationship Id="rId8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359092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66952239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GB"/>
              <a:t>10/30/2013</a:t>
            </a:fld>
            <a:endParaRPr lang="en-GB"/>
          </a:p>
        </p:txBody>
      </p:sp>
      <p:sp>
        <p:nvSpPr>
          <p:cNvPr id="14402457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GB"/>
          </a:p>
        </p:txBody>
      </p:sp>
      <p:sp>
        <p:nvSpPr>
          <p:cNvPr id="191681873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67844453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4241356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GB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 ?>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 ?>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 ?>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 ?>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 ?>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 ?>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 ?>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 ?>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 ?>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 ?>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 ?>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 ?>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 ?>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 ?>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 ?>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 ?>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 ?>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 ?>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 ?>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 ?>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341523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827358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>
              <a:latin typeface="Arial"/>
              <a:cs typeface="Arial"/>
            </a:endParaRPr>
          </a:p>
        </p:txBody>
      </p:sp>
      <p:sp>
        <p:nvSpPr>
          <p:cNvPr id="18102178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GB"/>
              <a:t>1</a:t>
            </a:fld>
            <a:endParaRPr lang="en-GB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41489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858340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2964744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AADB17-2DD7-0AD6-9124-5D8F32B0D00E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41850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454208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265011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8B2C40-69D3-6F4E-C009-FCD304FF4CA9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062277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375389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479853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E43324-BBEF-EBF2-CD20-70E637279FF8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65699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483913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84112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A8A341-5EFB-B0DB-1F49-4721ADD2BC9C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663003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862639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35541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77A543-E0BB-8682-43FC-DD0847FF4BFF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0443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751957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002201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F2CE9B-02B1-7DDC-C035-8040C78B632A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64872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70827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597976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1C501C-C98B-1FA7-3822-090046B4BF5C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323480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765724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391836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D53997-AA2B-8BF5-80BE-C4DB1194BA11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65168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5521164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331531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0472FB-13F9-B500-477E-86508988446B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27373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236093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340493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F299A9-E929-9B3F-6CFC-836FBB1C4840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677743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7251403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944432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AE2B97-BCC5-B1C0-5DD0-444399142F46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84377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58954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2207630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63C6F5-EFA5-7F47-5731-A7F6E0C3C1F9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96867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280482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631241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A45CF3-7491-871E-5993-3F6354359306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52150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868829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123882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6884B4-361D-03E5-3B31-D235B78DEA4E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19656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09683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69249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EB0D71-7BB8-0C3E-AFE1-E325DDF4D392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48106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75601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17039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7AEEED-D225-0262-D143-FE24A5A84040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6423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222878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08283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263E71-1B51-8D8B-39E3-916B208D7F0B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25057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76298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62143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D42060-B7F2-A833-2C06-8C5C5A2B4955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079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428721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634905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A90E2C-1788-7996-0A5A-1E97143AD48F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6435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779641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3810226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20455C-78B1-E20B-7386-D69C8521DEDC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82135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323713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549799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B7FCD4-19E5-E1A2-DFEE-5780FEDCBCF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361716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565616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20539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D5F6FA-FA60-54D9-3F56-CFE9264EB86F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50229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703532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679473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621DEC-BE42-94D1-F0F4-6B02A2FD989E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452511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268550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52130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75EAC9-D773-2D79-5310-BD22F3977FC4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90842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695569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409964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B5371C-5E75-7FFC-A539-7B360BDA7A1A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51581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954281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580787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E63D20-5D10-E6C6-153A-F4828BD351BC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432985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340238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673191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C228A4-EDBF-13FE-D7F4-04DBCD01360E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8793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583498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96937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8AEC32-62D0-6E15-B057-9C54B505F08B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18731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27614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263046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C3F74B-D5C1-230D-1DFD-5390C0F83FFE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922815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343336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093544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2EB207-4261-72E1-80DC-6FB4017A1B00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6006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456767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269950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FA6881-E144-BBA5-2084-BA0A4C297112}" type="slidenum">
              <a:rPr/>
              <a:t/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34171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86122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94939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4F6C4F-4F18-8D7F-12C3-534FA46A4588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126017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264548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992952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174818-4463-3F93-E2E6-6D2B7C81FDD2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81570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179852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8933626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F9A6B9C-AACE-4921-18A3-96E82F4DF6C1}" type="slidenum">
              <a:rPr/>
              <a:t/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205115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232550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790268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5A4FBF-D4C8-804A-07D0-8678B502E7EF}" type="slidenum">
              <a:rPr/>
              <a:t/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88081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5611933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69712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FC78AD-72C0-5CDD-FDC1-C7A9A009F625}" type="slidenum">
              <a:rPr/>
              <a:t/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293785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0265813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259001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C34DD4-BB3A-241A-BE70-7E88DE25F49B}" type="slidenum">
              <a:rPr/>
              <a:t/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5469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034061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37957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029CE1-9BA9-E309-4EC5-4EFEECFEA902}" type="slidenum">
              <a:rPr/>
              <a:t/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42515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259521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646603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CB3AF0-CA7B-9889-D634-6CEEAD9FBA0D}" type="slidenum">
              <a:rPr/>
              <a:t/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776929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895220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508609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A35DB1-75CE-58C4-70AF-A7D6A4EE28FA}" type="slidenum">
              <a:rPr/>
              <a:t/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65418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868278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93173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DD557A-37F6-3BFF-5E8F-481B19074E5E}" type="slidenum">
              <a:rPr/>
              <a:t/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59152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325778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459271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DCFA35-21C1-2350-CC24-1B036F0C811B}" type="slidenum">
              <a:rPr/>
              <a:t/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04752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2538764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1495341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F6BD41-5DD1-D88D-C6F1-ABFB6FE59227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951503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930296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612024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869B38-7C0E-6C69-3EE8-674E57681FF7}" type="slidenum">
              <a:rPr/>
              <a:t/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23733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115597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4531304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B87235-EDB6-2F6C-3136-E1173957BA81}" type="slidenum">
              <a:rPr/>
              <a:t/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930352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271410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102098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BBCD24-B36D-4F47-DB6A-3E086BE92A65}" type="slidenum">
              <a:rPr/>
              <a:t/>
            </a:fld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56332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758355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988360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DE8716-6647-546F-C8E0-3B52DAAD7597}" type="slidenum">
              <a:rPr/>
              <a:t/>
            </a:fld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08338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769590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850717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CEEBCE-A92E-A74E-0525-4EC76099CD3E}" type="slidenum">
              <a:rPr/>
              <a:t/>
            </a:fld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849443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846778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941033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C15699-6B3A-9ACC-A96F-7A7EF13BD40C}" type="slidenum">
              <a:rPr/>
              <a:t/>
            </a:fld>
            <a:endParaRPr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104997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1108146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5729861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707B47-6939-EEAB-9E86-5FC54EA71A3E}" type="slidenum">
              <a:rPr/>
              <a:t/>
            </a:fld>
            <a:endParaRPr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78156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93167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0780104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3FCF4C-33A0-98C5-53AE-96169BD59BB4}" type="slidenum">
              <a:rPr/>
              <a:t/>
            </a:fld>
            <a:endParaRPr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660739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527356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30866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59D801-E10E-0F59-9577-FD6C8FE54B3A}" type="slidenum">
              <a:rPr/>
              <a:t/>
            </a:fld>
            <a:endParaRPr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732603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075604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742378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9B8F19-0796-A5B0-636E-8C7DB237C8BD}" type="slidenum">
              <a:rPr/>
              <a:t/>
            </a:fld>
            <a:endParaRPr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46897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534733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03262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1AB415-5A3D-2134-A709-D46A4E46F75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70381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75169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1864274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4EA385-0DCF-22EF-AB43-FBB0000E92C9}" type="slidenum">
              <a:rPr/>
              <a:t/>
            </a:fld>
            <a:endParaRPr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456782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86143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99551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70D444-BE69-BA59-9624-A0BA68545179}" type="slidenum">
              <a:rPr/>
              <a:t/>
            </a:fld>
            <a:endParaRPr/>
          </a:p>
        </p:txBody>
      </p:sp>
    </p:spTree>
  </p:cSld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079894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2399526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803183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27E874-9DAB-F1B0-9E9E-30362F905311}" type="slidenum">
              <a:rPr/>
              <a:t/>
            </a:fld>
            <a:endParaRPr/>
          </a:p>
        </p:txBody>
      </p:sp>
    </p:spTree>
  </p:cSld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45452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541259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75084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BE01AD-63B6-4B21-AE5B-80C99C1AA2FE}" type="slidenum">
              <a:rPr/>
              <a:t/>
            </a:fld>
            <a:endParaRPr/>
          </a:p>
        </p:txBody>
      </p:sp>
    </p:spTree>
  </p:cSld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14520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813820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478255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EEDEA2-2CF3-D60D-3E77-463A1F0D4EB8}" type="slidenum">
              <a:rPr/>
              <a:t/>
            </a:fld>
            <a:endParaRPr/>
          </a:p>
        </p:txBody>
      </p:sp>
    </p:spTree>
  </p:cSld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61519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177552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814713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BFE1BB-6685-430D-2F60-983CAB470667}" type="slidenum">
              <a:rPr/>
              <a:t/>
            </a:fld>
            <a:endParaRPr/>
          </a:p>
        </p:txBody>
      </p:sp>
    </p:spTree>
  </p:cSld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23591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129792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075047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1BBDB4-15E6-6C8C-17E2-0460A6386B51}" type="slidenum">
              <a:rPr/>
              <a:t/>
            </a:fld>
            <a:endParaRPr/>
          </a:p>
        </p:txBody>
      </p:sp>
    </p:spTree>
  </p:cSld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6989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040430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806462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22BCB5-4ECD-185E-F2F1-3168288ACB7A}" type="slidenum">
              <a:rPr/>
              <a:t/>
            </a:fld>
            <a:endParaRPr/>
          </a:p>
        </p:txBody>
      </p:sp>
    </p:spTree>
  </p:cSld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284376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619203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287744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777658-1D44-2F2A-B331-6B1645C14AF8}" type="slidenum">
              <a:rPr/>
              <a:t/>
            </a:fld>
            <a:endParaRPr/>
          </a:p>
        </p:txBody>
      </p:sp>
    </p:spTree>
  </p:cSld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987026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740688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7540221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B66389-8905-0EA9-506E-07578F7817DD}" type="slidenum">
              <a:rPr/>
              <a:t/>
            </a:fld>
            <a:endParaRPr/>
          </a:p>
        </p:txBody>
      </p:sp>
    </p:spTree>
  </p:cSld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93510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612193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72526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EEE7C0-7DAE-FE2B-CEE5-0677C11FFA0C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24182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006869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525017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FDC023-11A3-24A3-CF53-1D51620DE78C}" type="slidenum">
              <a:rPr/>
              <a:t/>
            </a:fld>
            <a:endParaRPr/>
          </a:p>
        </p:txBody>
      </p:sp>
    </p:spTree>
  </p:cSld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235869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599868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441382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D73B00-E0D7-8700-168E-8D5BED1674F8}" type="slidenum">
              <a:rPr/>
              <a:t/>
            </a:fld>
            <a:endParaRPr/>
          </a:p>
        </p:txBody>
      </p:sp>
    </p:spTree>
  </p:cSld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682317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023104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127973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EF6CEE-34EC-1339-D428-26094DC776B5}" type="slidenum">
              <a:rPr/>
              <a:t/>
            </a:fld>
            <a:endParaRPr/>
          </a:p>
        </p:txBody>
      </p:sp>
    </p:spTree>
  </p:cSld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894473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324579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313265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351954-D25C-C6F5-4CB4-8D44CFAF6AF1}" type="slidenum">
              <a:rPr/>
              <a:t/>
            </a:fld>
            <a:endParaRPr/>
          </a:p>
        </p:txBody>
      </p:sp>
    </p:spTree>
  </p:cSld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634520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8319250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60945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7EE090-A567-ED30-360D-EEB86E308DAF}" type="slidenum">
              <a:rPr/>
              <a:t/>
            </a:fld>
            <a:endParaRPr/>
          </a:p>
        </p:txBody>
      </p:sp>
    </p:spTree>
  </p:cSld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43975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033028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383647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8D4AAA-9B19-C7CA-EE21-2F40BB8E3B90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155534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120701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246183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05D718-80CD-B109-E0A4-73FC9398D492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899023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311033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1776279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E15C72-D828-6C6C-87A7-6D21E18E974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3622019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9726176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235972" name="Shape 1061"/>
          <p:cNvSpPr>
            <a:spLocks noChangeArrowheads="1" noGrp="1"/>
          </p:cNvSpPr>
          <p:nvPr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85611053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69702358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47326316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193944469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99079943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3458456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  <p:sp>
        <p:nvSpPr>
          <p:cNvPr id="1258098403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94575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775476172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37759329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04257177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6991949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8777693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134636706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0457749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40189192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7420004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28571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92585870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8732565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8141782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5403551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0599404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190495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99444516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30415620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7687858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87314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778604094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80858346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25707617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00689268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39449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53752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82012229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11006249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976899213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143082273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020219432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229344884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8540192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508786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430847140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803951212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34414712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2732360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613374069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62365222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6162507" name="Title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677524322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01508762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72635303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63471260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1485548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987703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611504351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22162238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0418436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093511844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5966079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4483001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970651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88225487" name="Shape 1061"/>
          <p:cNvSpPr>
            <a:spLocks noChangeArrowheads="1" noGrp="1"/>
          </p:cNvSpPr>
          <p:nvPr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15787319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7960718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22000565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26835515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5993930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9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1.png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2.png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3.png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4.png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6.png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7.png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8.png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1.png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2.png"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4.png"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5.png"/></Relationships>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6.png"/></Relationships>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7.png"/></Relationships>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8.png"/></Relationships>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hyperlink" Target="https://www.youtube.com/watch?v=Cbv95OxT1FM" TargetMode="External"/><Relationship Id="rId4" Type="http://schemas.openxmlformats.org/officeDocument/2006/relationships/hyperlink" Target="https://www.youtube.com/watch?v=HQbQuXxqXSo" TargetMode="External"/><Relationship Id="rId5" Type="http://schemas.openxmlformats.org/officeDocument/2006/relationships/hyperlink" Target="https://computernetworking747640215.wordpress.com/2019/11/05/configuring-dhcpv6-both-stateless-and-stateful-in-packet-tracer/" TargetMode="External"/><Relationship Id="rId6" Type="http://schemas.openxmlformats.org/officeDocument/2006/relationships/hyperlink" Target="https://itexamanswers.net/6-2-4-packet-tracer-configure-etherchannel-instructions-answer.html" TargetMode="External"/><Relationship Id="rId7" Type="http://schemas.openxmlformats.org/officeDocument/2006/relationships/hyperlink" Target="https://www.packettracernetwork.com/tutorials/hsrp-configuration-new.html" TargetMode="External"/><Relationship Id="rId8" Type="http://schemas.openxmlformats.org/officeDocument/2006/relationships/hyperlink" Target="https://ipcisco.com/lesson/ipv6-configuration-on-cisco-packet-tracer/" TargetMode="External"/><Relationship Id="rId9" Type="http://schemas.openxmlformats.org/officeDocument/2006/relationships/hyperlink" Target="https://www.packettracernetwork.com/tutorials/packet-tracer-acls.html" TargetMode="External"/><Relationship Id="rId10" Type="http://schemas.openxmlformats.org/officeDocument/2006/relationships/hyperlink" Target="https://www.youtube.com/watch?v=tleCK9KpiMY" TargetMode="External"/><Relationship Id="rId11" Type="http://schemas.openxmlformats.org/officeDocument/2006/relationships/hyperlink" Target="https://computernetworking747640215.wordpress.com/2018/05/24/ospf-configuration-in-packet-tracer/" TargetMode="External"/><Relationship Id="rId12" Type="http://schemas.openxmlformats.org/officeDocument/2006/relationships/hyperlink" Target="https://dingavinga.medium.com/setting-up-site-to-site-ipsec-on-cisco-packet-tracer-1349890ff3fb" TargetMode="External"/><Relationship Id="rId13" Type="http://schemas.openxmlformats.org/officeDocument/2006/relationships/hyperlink" Target="https://www.youtube.com/watch?v=CsAROSbZF-Y" TargetMode="External"/><Relationship Id="rId14" Type="http://schemas.openxmlformats.org/officeDocument/2006/relationships/hyperlink" Target="https://computernetworking747640215.wordpress.com/2018/07/05/secure-shell-ssh-configuration-on-a-switch-and-router-in-packet-tracer/" TargetMode="External"/><Relationship Id="rId15" Type="http://schemas.openxmlformats.org/officeDocument/2006/relationships/hyperlink" Target="https://computernetworking747640215.wordpress.com/2018/07/05/configuring-telnet-on-a-switch-and-a-router-in-packet-tracer/" TargetMode="External"/><Relationship Id="rId16" Type="http://schemas.openxmlformats.org/officeDocument/2006/relationships/hyperlink" Target="https://www.computernetworkingnotes.com/ccna-study-guide/how-to-configure-dynamic-nat-in-cisco-router.html" TargetMode="Externa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6205983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4595833" y="586153"/>
            <a:ext cx="6720745" cy="1942746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GB" sz="6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ICTNWK541 Assessment</a:t>
            </a:r>
            <a:endParaRPr lang="en-GB" sz="6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18252346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Assessment Task 2: Project Portfolio</a:t>
            </a:r>
            <a:endParaRPr sz="2400"/>
          </a:p>
        </p:txBody>
      </p:sp>
      <p:sp>
        <p:nvSpPr>
          <p:cNvPr id="599770749" name=""/>
          <p:cNvSpPr txBox="1"/>
          <p:nvPr/>
        </p:nvSpPr>
        <p:spPr bwMode="auto">
          <a:xfrm flipH="0" flipV="0">
            <a:off x="9016338" y="6148167"/>
            <a:ext cx="28962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1600" b="1">
                <a:latin typeface="Arial"/>
                <a:ea typeface="Arial"/>
                <a:cs typeface="Arial"/>
              </a:rPr>
              <a:t>Manuel Sergio Perez Espitia</a:t>
            </a:r>
            <a:endParaRPr lang="en-AU" sz="1600" b="1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926381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WAN </a:t>
            </a:r>
            <a:r>
              <a:rPr lang="en-AU">
                <a:latin typeface="Arial"/>
                <a:ea typeface="Arial"/>
                <a:cs typeface="Arial"/>
              </a:rPr>
              <a:t>Configuration</a:t>
            </a:r>
            <a:endParaRPr/>
          </a:p>
        </p:txBody>
      </p:sp>
      <p:sp>
        <p:nvSpPr>
          <p:cNvPr id="2053402706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Secure Access by SSH &amp; Telnet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Additional Protocols: DHCP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Additional Protocols: LACP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Additional Protocols: HSRP 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Additional Protocols: OSPF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Additional Protocols: OSPF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WAN protocols: ACL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WAN Protocols: VPN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WAN Protocols: PPP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Dynamic NAT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Firewall Single-port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Logging Network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980462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66297976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172307"/>
            <a:ext cx="6720745" cy="225669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Legal &amp; security: Policies and Procedures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987899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 </a:t>
            </a:r>
            <a:endParaRPr/>
          </a:p>
        </p:txBody>
      </p:sp>
      <p:sp>
        <p:nvSpPr>
          <p:cNvPr id="164963869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1"/>
            <a:ext cx="10972800" cy="45259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ABC Enterprises adopts security technologies to ensure data protection. The company's policies are outlined below.</a:t>
            </a:r>
            <a:endParaRPr lang="en-AU">
              <a:latin typeface="Arial"/>
              <a:cs typeface="Arial"/>
            </a:endParaRPr>
          </a:p>
        </p:txBody>
      </p:sp>
      <p:pic>
        <p:nvPicPr>
          <p:cNvPr id="795412042" name=""/>
          <p:cNvPicPr>
            <a:picLocks noChangeAspect="1"/>
          </p:cNvPicPr>
          <p:nvPr/>
        </p:nvPicPr>
        <p:blipFill>
          <a:blip r:embed="rId3"/>
          <a:srcRect l="0" t="16586" r="0" b="19604"/>
          <a:stretch/>
        </p:blipFill>
        <p:spPr bwMode="auto">
          <a:xfrm flipH="0" flipV="0">
            <a:off x="3756434" y="3140442"/>
            <a:ext cx="4679130" cy="2985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1064798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</a:t>
            </a:r>
            <a:endParaRPr sz="4400"/>
          </a:p>
        </p:txBody>
      </p:sp>
      <p:sp>
        <p:nvSpPr>
          <p:cNvPr id="115414778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Service Password Encryption</a:t>
            </a:r>
            <a:endParaRPr b="1"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 algn="just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r>
              <a:rPr lang="en-AU">
                <a:latin typeface="Arial"/>
                <a:ea typeface="Arial"/>
                <a:cs typeface="Arial"/>
              </a:rPr>
              <a:t>t</a:t>
            </a:r>
            <a:r>
              <a:rPr lang="en-AU">
                <a:latin typeface="Arial"/>
                <a:ea typeface="Arial"/>
                <a:cs typeface="Arial"/>
              </a:rPr>
              <a:t>o prevent access to plain-text passwords in network devices.</a:t>
            </a:r>
            <a:endParaRPr lang="en-AU">
              <a:latin typeface="Arial"/>
              <a:cs typeface="Arial"/>
            </a:endParaRPr>
          </a:p>
          <a:p>
            <a:pPr algn="just">
              <a:defRPr/>
            </a:pPr>
            <a:endParaRPr lang="en-AU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ISO/IEC 27001</a:t>
            </a:r>
            <a:endParaRPr b="1">
              <a:latin typeface="Arial"/>
              <a:ea typeface="Arial"/>
              <a:cs typeface="Arial"/>
            </a:endParaRPr>
          </a:p>
        </p:txBody>
      </p:sp>
      <p:pic>
        <p:nvPicPr>
          <p:cNvPr id="19156616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73505" y="2875817"/>
            <a:ext cx="3408894" cy="3408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59157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 </a:t>
            </a:r>
            <a:endParaRPr sz="4400"/>
          </a:p>
        </p:txBody>
      </p:sp>
      <p:sp>
        <p:nvSpPr>
          <p:cNvPr id="112300259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Mandatory Login Password</a:t>
            </a:r>
            <a:endParaRPr b="1"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 algn="just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 on all network devices that requires a login password for any access to routers or switches. </a:t>
            </a:r>
            <a:endParaRPr lang="en-AU">
              <a:latin typeface="Arial"/>
              <a:ea typeface="Arial"/>
              <a:cs typeface="Arial"/>
            </a:endParaRPr>
          </a:p>
          <a:p>
            <a:pPr marL="0" indent="0" algn="just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 algn="just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 algn="just">
              <a:buFont typeface="Arial"/>
              <a:buNone/>
              <a:defRPr/>
            </a:pPr>
            <a:endParaRPr b="1">
              <a:latin typeface="Arial"/>
              <a:cs typeface="Arial"/>
            </a:endParaRPr>
          </a:p>
          <a:p>
            <a:pPr marL="0" indent="0" algn="just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NIST SP 800-53 (IA-2)</a:t>
            </a:r>
            <a:endParaRPr b="1"/>
          </a:p>
        </p:txBody>
      </p:sp>
      <p:pic>
        <p:nvPicPr>
          <p:cNvPr id="1768508671" name=""/>
          <p:cNvPicPr>
            <a:picLocks noChangeAspect="1"/>
          </p:cNvPicPr>
          <p:nvPr/>
        </p:nvPicPr>
        <p:blipFill>
          <a:blip r:embed="rId3"/>
          <a:srcRect l="19447" t="23351" r="18150" b="24646"/>
          <a:stretch/>
        </p:blipFill>
        <p:spPr bwMode="auto">
          <a:xfrm flipH="0" flipV="0">
            <a:off x="8262980" y="3516922"/>
            <a:ext cx="3319418" cy="27661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84568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 </a:t>
            </a:r>
            <a:endParaRPr sz="4400"/>
          </a:p>
        </p:txBody>
      </p:sp>
      <p:sp>
        <p:nvSpPr>
          <p:cNvPr id="196933075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VPN Site-to-Site </a:t>
            </a:r>
            <a:endParaRPr b="1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 implements IPSec to protect data in transit between different company branches over internet. </a:t>
            </a: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NIST SP 800-77</a:t>
            </a:r>
            <a:endParaRPr lang="en-AU">
              <a:latin typeface="Arial"/>
              <a:ea typeface="Arial"/>
              <a:cs typeface="Arial"/>
            </a:endParaRPr>
          </a:p>
        </p:txBody>
      </p:sp>
      <p:grpSp>
        <p:nvGrpSpPr>
          <p:cNvPr id="27117575" name=""/>
          <p:cNvGrpSpPr/>
          <p:nvPr/>
        </p:nvGrpSpPr>
        <p:grpSpPr bwMode="auto">
          <a:xfrm>
            <a:off x="8629326" y="3370794"/>
            <a:ext cx="2953072" cy="2953072"/>
            <a:chOff x="0" y="0"/>
            <a:chExt cx="2953072" cy="2953072"/>
          </a:xfrm>
        </p:grpSpPr>
        <p:pic>
          <p:nvPicPr>
            <p:cNvPr id="1087303182" name=""/>
            <p:cNvPicPr>
              <a:picLocks noChangeAspect="1"/>
            </p:cNvPicPr>
            <p:nvPr/>
          </p:nvPicPr>
          <p:blipFill>
            <a:blip r:embed="rId3"/>
            <a:srcRect l="18799" t="9980" r="17739" b="9730"/>
            <a:stretch/>
          </p:blipFill>
          <p:spPr bwMode="auto">
            <a:xfrm flipH="0" flipV="0">
              <a:off x="1345313" y="1245167"/>
              <a:ext cx="776888" cy="982881"/>
            </a:xfrm>
            <a:prstGeom prst="rect">
              <a:avLst/>
            </a:prstGeom>
          </p:spPr>
        </p:pic>
        <p:pic>
          <p:nvPicPr>
            <p:cNvPr id="627326480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flipH="0" flipV="0">
              <a:off x="0" y="0"/>
              <a:ext cx="2953072" cy="295307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060602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 </a:t>
            </a:r>
            <a:endParaRPr sz="4400"/>
          </a:p>
        </p:txBody>
      </p:sp>
      <p:sp>
        <p:nvSpPr>
          <p:cNvPr id="156457626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Access Control Lists </a:t>
            </a:r>
            <a:r>
              <a:rPr lang="en-AU" b="1">
                <a:latin typeface="Arial"/>
                <a:ea typeface="Arial"/>
                <a:cs typeface="Arial"/>
              </a:rPr>
              <a:t>(</a:t>
            </a:r>
            <a:r>
              <a:rPr lang="en-AU" b="1">
                <a:latin typeface="Arial"/>
                <a:ea typeface="Arial"/>
                <a:cs typeface="Arial"/>
              </a:rPr>
              <a:t>ACLs)</a:t>
            </a:r>
            <a:endParaRPr b="1"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 to filter traffic and control access between subnets, enhance internal network security.</a:t>
            </a: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ISO/IEC 27002</a:t>
            </a:r>
            <a:r>
              <a:rPr lang="en-AU" b="1">
                <a:latin typeface="Arial"/>
                <a:ea typeface="Arial"/>
                <a:cs typeface="Arial"/>
              </a:rPr>
              <a:t> (s13)</a:t>
            </a: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483458239" name=""/>
          <p:cNvPicPr>
            <a:picLocks noChangeAspect="1"/>
          </p:cNvPicPr>
          <p:nvPr/>
        </p:nvPicPr>
        <p:blipFill>
          <a:blip r:embed="rId3"/>
          <a:srcRect l="29883" t="22310" r="27066" b="23956"/>
          <a:stretch/>
        </p:blipFill>
        <p:spPr bwMode="auto">
          <a:xfrm flipH="0" flipV="0">
            <a:off x="9072928" y="3260480"/>
            <a:ext cx="2509471" cy="3132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9559131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</a:t>
            </a:r>
            <a:endParaRPr sz="4400"/>
          </a:p>
        </p:txBody>
      </p:sp>
      <p:sp>
        <p:nvSpPr>
          <p:cNvPr id="96252778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Secure Remote Access to infrastructure</a:t>
            </a:r>
            <a:endParaRPr b="1"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 to protect remote access by Telnet and SSH to network devices using password-protected and encrypted. </a:t>
            </a: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NIST SP 800-5</a:t>
            </a:r>
            <a:endParaRPr b="1">
              <a:latin typeface="Arial"/>
              <a:ea typeface="Arial"/>
              <a:cs typeface="Arial"/>
            </a:endParaRPr>
          </a:p>
        </p:txBody>
      </p:sp>
      <p:pic>
        <p:nvPicPr>
          <p:cNvPr id="1387070981" name=""/>
          <p:cNvPicPr>
            <a:picLocks noChangeAspect="1"/>
          </p:cNvPicPr>
          <p:nvPr/>
        </p:nvPicPr>
        <p:blipFill>
          <a:blip r:embed="rId3"/>
          <a:srcRect l="0" t="14423" r="0" b="21703"/>
          <a:stretch/>
        </p:blipFill>
        <p:spPr bwMode="auto">
          <a:xfrm flipH="0" flipV="0">
            <a:off x="8284256" y="3863182"/>
            <a:ext cx="3863781" cy="2657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542088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Local</a:t>
            </a:r>
            <a:endParaRPr/>
          </a:p>
        </p:txBody>
      </p:sp>
      <p:sp>
        <p:nvSpPr>
          <p:cNvPr id="1780321843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Troubleshooting &amp; Testing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195321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/>
              <a:t>Sydney Branch</a:t>
            </a:r>
            <a:endParaRPr/>
          </a:p>
        </p:txBody>
      </p:sp>
      <p:pic>
        <p:nvPicPr>
          <p:cNvPr id="176614964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78176" y="2589335"/>
            <a:ext cx="11104223" cy="3327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05610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ABC Enterprises WAN Expansion</a:t>
            </a:r>
            <a:endParaRPr/>
          </a:p>
        </p:txBody>
      </p:sp>
      <p:sp>
        <p:nvSpPr>
          <p:cNvPr id="102047087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5455040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1600201"/>
            <a:ext cx="10972800" cy="46017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3906685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Sydney Branch - Local</a:t>
            </a:r>
            <a:endParaRPr sz="4400"/>
          </a:p>
        </p:txBody>
      </p:sp>
      <p:pic>
        <p:nvPicPr>
          <p:cNvPr id="175715188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14392"/>
            <a:ext cx="5731509" cy="2902547"/>
          </a:xfrm>
          <a:prstGeom prst="rect">
            <a:avLst/>
          </a:prstGeom>
        </p:spPr>
      </p:pic>
      <p:sp>
        <p:nvSpPr>
          <p:cNvPr id="605347563" name=""/>
          <p:cNvSpPr txBox="1"/>
          <p:nvPr/>
        </p:nvSpPr>
        <p:spPr bwMode="auto">
          <a:xfrm flipH="0" flipV="0">
            <a:off x="6779278" y="2614392"/>
            <a:ext cx="4806361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200">
                <a:solidFill>
                  <a:schemeClr val="tx1">
                    <a:lumMod val="75000"/>
                    <a:lumOff val="25000"/>
                  </a:schemeClr>
                </a:solidFill>
              </a:rPr>
              <a:t>Commercial and Admin over IPv6PC0 LAPTOP0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447591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Sydney Branch - Local</a:t>
            </a:r>
            <a:endParaRPr sz="4400"/>
          </a:p>
        </p:txBody>
      </p:sp>
      <p:sp>
        <p:nvSpPr>
          <p:cNvPr id="573705302" name=""/>
          <p:cNvSpPr txBox="1"/>
          <p:nvPr/>
        </p:nvSpPr>
        <p:spPr bwMode="auto">
          <a:xfrm flipH="0" flipV="0">
            <a:off x="6779278" y="2614392"/>
            <a:ext cx="480708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Commercial and Comms over IPv6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WEB PC0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84316634" name=""/>
          <p:cNvPicPr>
            <a:picLocks noChangeAspect="1"/>
          </p:cNvPicPr>
          <p:nvPr/>
        </p:nvPicPr>
        <p:blipFill>
          <a:blip r:embed="rId3"/>
          <a:srcRect l="0" t="0" r="0" b="24697"/>
          <a:stretch/>
        </p:blipFill>
        <p:spPr bwMode="auto">
          <a:xfrm rot="0" flipH="0" flipV="0">
            <a:off x="476249" y="2614392"/>
            <a:ext cx="5731509" cy="4034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016903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/>
              <a:t>Brisbane Branch</a:t>
            </a:r>
            <a:endParaRPr/>
          </a:p>
        </p:txBody>
      </p:sp>
      <p:pic>
        <p:nvPicPr>
          <p:cNvPr id="154289307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59422" y="2675716"/>
            <a:ext cx="10922976" cy="39551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5571521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Brisbane Branch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 - Local</a:t>
            </a:r>
            <a:endParaRPr sz="4400"/>
          </a:p>
        </p:txBody>
      </p:sp>
      <p:sp>
        <p:nvSpPr>
          <p:cNvPr id="854498901" name=""/>
          <p:cNvSpPr txBox="1"/>
          <p:nvPr/>
        </p:nvSpPr>
        <p:spPr bwMode="auto">
          <a:xfrm flipH="0" flipV="0">
            <a:off x="6779278" y="2614392"/>
            <a:ext cx="4806721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Sales and HR over IPv4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PC20 LAPTOP20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2321867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14392"/>
            <a:ext cx="5731509" cy="2645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806312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 - Local</a:t>
            </a:r>
            <a:endParaRPr sz="4400"/>
          </a:p>
        </p:txBody>
      </p:sp>
      <p:sp>
        <p:nvSpPr>
          <p:cNvPr id="550674796" name=""/>
          <p:cNvSpPr txBox="1"/>
          <p:nvPr/>
        </p:nvSpPr>
        <p:spPr bwMode="auto">
          <a:xfrm flipH="0" flipV="0">
            <a:off x="6779278" y="2614392"/>
            <a:ext cx="4817521" cy="3505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Sales and R+D</a:t>
            </a: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HR and R+D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over IPv4</a:t>
            </a:r>
            <a:b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After implement VPN this connection is no longer available, I could not fixed it.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48669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45949"/>
            <a:ext cx="5731509" cy="2645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0722930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</a:t>
            </a:r>
            <a:endParaRPr/>
          </a:p>
        </p:txBody>
      </p:sp>
      <p:sp>
        <p:nvSpPr>
          <p:cNvPr id="265084943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Troubleshooting &amp; Testing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7264881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 - Local</a:t>
            </a:r>
            <a:endParaRPr sz="4400"/>
          </a:p>
        </p:txBody>
      </p:sp>
      <p:sp>
        <p:nvSpPr>
          <p:cNvPr id="131879179" name=""/>
          <p:cNvSpPr txBox="1"/>
          <p:nvPr/>
        </p:nvSpPr>
        <p:spPr bwMode="auto">
          <a:xfrm flipH="0" flipV="0">
            <a:off x="6779278" y="2614392"/>
            <a:ext cx="482436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Sydney Branch and  Brisbane Branch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over IPv4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703956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14392"/>
            <a:ext cx="5731509" cy="2812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9469729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 - Local</a:t>
            </a:r>
            <a:endParaRPr sz="4400"/>
          </a:p>
        </p:txBody>
      </p:sp>
      <p:sp>
        <p:nvSpPr>
          <p:cNvPr id="340104509" name=""/>
          <p:cNvSpPr txBox="1"/>
          <p:nvPr/>
        </p:nvSpPr>
        <p:spPr bwMode="auto">
          <a:xfrm flipH="0" flipV="0">
            <a:off x="6779278" y="2614392"/>
            <a:ext cx="482508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Sydney Branch and  Brisbane Branch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over IPv6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9664050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14392"/>
            <a:ext cx="5731509" cy="35021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7847796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</a:t>
            </a:r>
            <a:endParaRPr/>
          </a:p>
        </p:txBody>
      </p:sp>
      <p:sp>
        <p:nvSpPr>
          <p:cNvPr id="1366746016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2"/>
            <a:ext cx="6720745" cy="131995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Secure Access SSH &amp; Telnet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6642470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</a:t>
            </a:r>
            <a:endParaRPr/>
          </a:p>
        </p:txBody>
      </p:sp>
      <p:sp>
        <p:nvSpPr>
          <p:cNvPr id="2127028053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2"/>
            <a:ext cx="6720745" cy="131995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Secure Access SSH &amp; Telnet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518881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8957249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1"/>
            <a:ext cx="10972800" cy="122066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 algn="l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We are the network engineer responsible for implementing the required WAN connectivity for </a:t>
            </a:r>
            <a:r>
              <a:rPr lang="en-AU" b="1">
                <a:latin typeface="Arial"/>
                <a:ea typeface="Arial"/>
                <a:cs typeface="Arial"/>
              </a:rPr>
              <a:t>ABC</a:t>
            </a:r>
            <a:r>
              <a:rPr lang="en-AU" b="1">
                <a:latin typeface="Arial"/>
                <a:ea typeface="Arial"/>
                <a:cs typeface="Arial"/>
              </a:rPr>
              <a:t> Enterprises.</a:t>
            </a:r>
            <a:endParaRPr b="1"/>
          </a:p>
        </p:txBody>
      </p:sp>
      <p:sp>
        <p:nvSpPr>
          <p:cNvPr id="701500776" name=""/>
          <p:cNvSpPr txBox="1"/>
          <p:nvPr/>
        </p:nvSpPr>
        <p:spPr bwMode="auto">
          <a:xfrm flipH="0" flipV="0">
            <a:off x="609599" y="5482150"/>
            <a:ext cx="1102823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ABC Enterprises wants to improve its network due to old infrastructure, security and reliability WAN connectivity between Sydney Branch and Brisbane Branch.</a:t>
            </a:r>
            <a:endParaRPr/>
          </a:p>
        </p:txBody>
      </p:sp>
      <p:pic>
        <p:nvPicPr>
          <p:cNvPr id="53554864" name=""/>
          <p:cNvPicPr>
            <a:picLocks noChangeAspect="1"/>
          </p:cNvPicPr>
          <p:nvPr/>
        </p:nvPicPr>
        <p:blipFill>
          <a:blip r:embed="rId3"/>
          <a:srcRect l="0" t="37921" r="0" b="16414"/>
          <a:stretch/>
        </p:blipFill>
        <p:spPr bwMode="auto">
          <a:xfrm flipH="0" flipV="0">
            <a:off x="4152899" y="2521927"/>
            <a:ext cx="3886200" cy="2661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024663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Secure Access</a:t>
            </a:r>
            <a:endParaRPr/>
          </a:p>
        </p:txBody>
      </p:sp>
      <p:sp>
        <p:nvSpPr>
          <p:cNvPr id="1880865935" name=""/>
          <p:cNvSpPr txBox="1"/>
          <p:nvPr/>
        </p:nvSpPr>
        <p:spPr bwMode="auto">
          <a:xfrm flipH="0" flipV="0">
            <a:off x="6779278" y="2614392"/>
            <a:ext cx="482760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RT1</a:t>
            </a: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192.168.10.1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477280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536330" y="1918334"/>
            <a:ext cx="5731509" cy="1268106"/>
          </a:xfrm>
          <a:prstGeom prst="rect">
            <a:avLst/>
          </a:prstGeom>
        </p:spPr>
      </p:pic>
      <p:pic>
        <p:nvPicPr>
          <p:cNvPr id="166690698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536330" y="3391812"/>
            <a:ext cx="5731509" cy="1651875"/>
          </a:xfrm>
          <a:prstGeom prst="rect">
            <a:avLst/>
          </a:prstGeom>
        </p:spPr>
      </p:pic>
      <p:pic>
        <p:nvPicPr>
          <p:cNvPr id="59091046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0" flipV="0">
            <a:off x="536330" y="5330336"/>
            <a:ext cx="5731509" cy="165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8234093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Secure Access</a:t>
            </a:r>
            <a:endParaRPr/>
          </a:p>
        </p:txBody>
      </p:sp>
      <p:sp>
        <p:nvSpPr>
          <p:cNvPr id="1330258360" name=""/>
          <p:cNvSpPr txBox="1"/>
          <p:nvPr/>
        </p:nvSpPr>
        <p:spPr bwMode="auto">
          <a:xfrm flipH="0" flipV="0">
            <a:off x="6779278" y="2614392"/>
            <a:ext cx="482976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RT2 </a:t>
            </a:r>
            <a:b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2000::3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592370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56111" y="1651875"/>
            <a:ext cx="5731508" cy="1651875"/>
          </a:xfrm>
          <a:prstGeom prst="rect">
            <a:avLst/>
          </a:prstGeom>
        </p:spPr>
      </p:pic>
      <p:pic>
        <p:nvPicPr>
          <p:cNvPr id="101760346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56111" y="3391811"/>
            <a:ext cx="5731508" cy="1651875"/>
          </a:xfrm>
          <a:prstGeom prst="rect">
            <a:avLst/>
          </a:prstGeom>
        </p:spPr>
      </p:pic>
      <p:pic>
        <p:nvPicPr>
          <p:cNvPr id="149738472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56111" y="5220432"/>
            <a:ext cx="5731508" cy="1651875"/>
          </a:xfrm>
          <a:prstGeom prst="rect">
            <a:avLst/>
          </a:prstGeom>
        </p:spPr>
      </p:pic>
      <p:sp>
        <p:nvSpPr>
          <p:cNvPr id="799045896" name=""/>
          <p:cNvSpPr txBox="1"/>
          <p:nvPr/>
        </p:nvSpPr>
        <p:spPr bwMode="auto">
          <a:xfrm flipH="0" flipV="0">
            <a:off x="6004379" y="2279142"/>
            <a:ext cx="183240" cy="22997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0577913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Secure Access</a:t>
            </a:r>
            <a:endParaRPr/>
          </a:p>
        </p:txBody>
      </p:sp>
      <p:sp>
        <p:nvSpPr>
          <p:cNvPr id="1256781932" name=""/>
          <p:cNvSpPr txBox="1"/>
          <p:nvPr/>
        </p:nvSpPr>
        <p:spPr bwMode="auto">
          <a:xfrm flipH="0" flipV="0">
            <a:off x="6779278" y="2614392"/>
            <a:ext cx="483516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sw10</a:t>
            </a: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VLAN1:192.168.40.98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7727773" name=""/>
          <p:cNvSpPr txBox="1"/>
          <p:nvPr/>
        </p:nvSpPr>
        <p:spPr bwMode="auto">
          <a:xfrm flipH="0" flipV="0">
            <a:off x="6004379" y="2279142"/>
            <a:ext cx="183240" cy="22997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0964018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64491" y="1919998"/>
            <a:ext cx="5731508" cy="1651875"/>
          </a:xfrm>
          <a:prstGeom prst="rect">
            <a:avLst/>
          </a:prstGeom>
        </p:spPr>
      </p:pic>
      <p:pic>
        <p:nvPicPr>
          <p:cNvPr id="29421519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56111" y="3571874"/>
            <a:ext cx="5731508" cy="1651875"/>
          </a:xfrm>
          <a:prstGeom prst="rect">
            <a:avLst/>
          </a:prstGeom>
        </p:spPr>
      </p:pic>
      <p:pic>
        <p:nvPicPr>
          <p:cNvPr id="60230075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56111" y="5312018"/>
            <a:ext cx="5731508" cy="1651875"/>
          </a:xfrm>
          <a:prstGeom prst="rect">
            <a:avLst/>
          </a:prstGeom>
        </p:spPr>
      </p:pic>
      <p:sp>
        <p:nvSpPr>
          <p:cNvPr id="1580566704" name=""/>
          <p:cNvSpPr txBox="1"/>
          <p:nvPr/>
        </p:nvSpPr>
        <p:spPr bwMode="auto">
          <a:xfrm flipH="0" flipV="0">
            <a:off x="6004379" y="2676906"/>
            <a:ext cx="183240" cy="150418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en-AU" b="1"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en-AU" b="1"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en-AU" b="1"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en-AU" b="1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11380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Sydney Branch</a:t>
            </a:r>
            <a:endParaRPr sz="4400"/>
          </a:p>
        </p:txBody>
      </p:sp>
      <p:sp>
        <p:nvSpPr>
          <p:cNvPr id="334234897" name=""/>
          <p:cNvSpPr txBox="1"/>
          <p:nvPr/>
        </p:nvSpPr>
        <p:spPr bwMode="auto">
          <a:xfrm flipH="0" flipV="0">
            <a:off x="6779278" y="2614392"/>
            <a:ext cx="4830121" cy="2042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RT1</a:t>
            </a: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New PC configured to DHCP and IPv6 Auto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2822563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9599" y="2614392"/>
            <a:ext cx="5731508" cy="1872621"/>
          </a:xfrm>
          <a:prstGeom prst="rect">
            <a:avLst/>
          </a:prstGeom>
        </p:spPr>
      </p:pic>
      <p:pic>
        <p:nvPicPr>
          <p:cNvPr id="20460846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09599" y="4805826"/>
            <a:ext cx="5731508" cy="1368864"/>
          </a:xfrm>
          <a:prstGeom prst="rect">
            <a:avLst/>
          </a:prstGeom>
        </p:spPr>
      </p:pic>
      <p:sp>
        <p:nvSpPr>
          <p:cNvPr id="736720582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2716989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endParaRPr sz="4400"/>
          </a:p>
        </p:txBody>
      </p:sp>
      <p:sp>
        <p:nvSpPr>
          <p:cNvPr id="2112498366" name=""/>
          <p:cNvSpPr txBox="1"/>
          <p:nvPr/>
        </p:nvSpPr>
        <p:spPr bwMode="auto">
          <a:xfrm flipH="0" flipV="0">
            <a:off x="6779278" y="2614392"/>
            <a:ext cx="4831561" cy="2042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RT3</a:t>
            </a:r>
            <a:endParaRPr lang="en-GB"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GB"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New PC configured to DHCP and IPv6 Auto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6148157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20412513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752343"/>
            <a:ext cx="5731509" cy="330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493417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 – IPv6</a:t>
            </a:r>
            <a:endParaRPr/>
          </a:p>
        </p:txBody>
      </p:sp>
      <p:sp>
        <p:nvSpPr>
          <p:cNvPr id="1841379471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2"/>
            <a:ext cx="6720745" cy="131995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Testing LACP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4520437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Summary port-channel</a:t>
            </a:r>
            <a:endParaRPr/>
          </a:p>
        </p:txBody>
      </p:sp>
      <p:sp>
        <p:nvSpPr>
          <p:cNvPr id="270457334" name=""/>
          <p:cNvSpPr txBox="1"/>
          <p:nvPr/>
        </p:nvSpPr>
        <p:spPr bwMode="auto">
          <a:xfrm flipH="0" flipV="0">
            <a:off x="6779278" y="2614392"/>
            <a:ext cx="484092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Sydney</a:t>
            </a:r>
            <a:endParaRPr lang="en-GB"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GB"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Summary config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93869604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2319122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56109" y="2692644"/>
            <a:ext cx="6240981" cy="3040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124532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LACP - Brisbane Branch</a:t>
            </a:r>
            <a:endParaRPr sz="4400"/>
          </a:p>
        </p:txBody>
      </p:sp>
      <p:sp>
        <p:nvSpPr>
          <p:cNvPr id="2009212813" name=""/>
          <p:cNvSpPr txBox="1"/>
          <p:nvPr/>
        </p:nvSpPr>
        <p:spPr bwMode="auto">
          <a:xfrm flipH="0" flipV="0">
            <a:off x="6779278" y="2614392"/>
            <a:ext cx="4851361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438080" indent="-438080" algn="l">
              <a:buFont typeface="Arial"/>
              <a:buChar char="•"/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Turned Down </a:t>
            </a: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swm3 interfaces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2482462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8458185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64489" y="1999164"/>
            <a:ext cx="6300217" cy="4212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941416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endParaRPr sz="4400"/>
          </a:p>
        </p:txBody>
      </p:sp>
      <p:sp>
        <p:nvSpPr>
          <p:cNvPr id="1916888003" name=""/>
          <p:cNvSpPr txBox="1"/>
          <p:nvPr/>
        </p:nvSpPr>
        <p:spPr bwMode="auto">
          <a:xfrm flipH="0" flipV="0">
            <a:off x="6779278" y="2614392"/>
            <a:ext cx="4852801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438080" indent="-438080" algn="l">
              <a:buFont typeface="Arial"/>
              <a:buChar char="•"/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Connections are still working...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4412696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634656037" name=""/>
          <p:cNvPicPr>
            <a:picLocks noChangeAspect="1"/>
          </p:cNvPicPr>
          <p:nvPr/>
        </p:nvPicPr>
        <p:blipFill>
          <a:blip r:embed="rId3"/>
          <a:srcRect l="0" t="0" r="0" b="18652"/>
          <a:stretch/>
        </p:blipFill>
        <p:spPr bwMode="auto">
          <a:xfrm rot="0" flipH="0" flipV="0">
            <a:off x="609599" y="2367680"/>
            <a:ext cx="5731509" cy="1691743"/>
          </a:xfrm>
          <a:prstGeom prst="rect">
            <a:avLst/>
          </a:prstGeom>
        </p:spPr>
      </p:pic>
      <p:pic>
        <p:nvPicPr>
          <p:cNvPr id="1061806370" name=""/>
          <p:cNvPicPr>
            <a:picLocks noChangeAspect="1"/>
          </p:cNvPicPr>
          <p:nvPr/>
        </p:nvPicPr>
        <p:blipFill>
          <a:blip r:embed="rId4"/>
          <a:srcRect l="0" t="0" r="0" b="18224"/>
          <a:stretch/>
        </p:blipFill>
        <p:spPr bwMode="auto">
          <a:xfrm rot="0" flipH="0" flipV="0">
            <a:off x="609599" y="4359519"/>
            <a:ext cx="5731509" cy="1700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535891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Sydney – IPv6</a:t>
            </a:r>
            <a:endParaRPr/>
          </a:p>
        </p:txBody>
      </p:sp>
      <p:sp>
        <p:nvSpPr>
          <p:cNvPr id="1980250245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2"/>
            <a:ext cx="6720745" cy="131995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Testing HSRP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794728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/>
              <a:t>Sydney Branch</a:t>
            </a:r>
            <a:endParaRPr/>
          </a:p>
        </p:txBody>
      </p:sp>
      <p:pic>
        <p:nvPicPr>
          <p:cNvPr id="1707556021" name=""/>
          <p:cNvPicPr>
            <a:picLocks noChangeAspect="1"/>
          </p:cNvPicPr>
          <p:nvPr/>
        </p:nvPicPr>
        <p:blipFill>
          <a:blip r:embed="rId3"/>
          <a:srcRect l="0" t="0" r="0" b="17000"/>
          <a:stretch/>
        </p:blipFill>
        <p:spPr bwMode="auto">
          <a:xfrm flipH="0" flipV="0">
            <a:off x="5028057" y="1240279"/>
            <a:ext cx="7154826" cy="5487856"/>
          </a:xfrm>
          <a:prstGeom prst="rect">
            <a:avLst/>
          </a:prstGeom>
        </p:spPr>
      </p:pic>
      <p:pic>
        <p:nvPicPr>
          <p:cNvPr id="938968928" name=""/>
          <p:cNvPicPr>
            <a:picLocks noChangeAspect="1"/>
          </p:cNvPicPr>
          <p:nvPr/>
        </p:nvPicPr>
        <p:blipFill>
          <a:blip r:embed="rId4"/>
          <a:srcRect l="0" t="31060" r="0" b="19376"/>
          <a:stretch/>
        </p:blipFill>
        <p:spPr bwMode="auto">
          <a:xfrm flipH="0" flipV="0">
            <a:off x="1337163" y="3312470"/>
            <a:ext cx="3183127" cy="882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1181149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1785090678" name=""/>
          <p:cNvSpPr txBox="1"/>
          <p:nvPr/>
        </p:nvSpPr>
        <p:spPr bwMode="auto">
          <a:xfrm flipH="0" flipV="0">
            <a:off x="306170" y="1863382"/>
            <a:ext cx="1127622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Primary (priority 120) and secondary router (priority 100).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22520846" name=""/>
          <p:cNvSpPr txBox="1"/>
          <p:nvPr/>
        </p:nvSpPr>
        <p:spPr bwMode="auto">
          <a:xfrm flipH="0" flipV="0">
            <a:off x="6004379" y="2752342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25670429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70" y="2824528"/>
            <a:ext cx="10537579" cy="3549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1328665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672372848" name=""/>
          <p:cNvSpPr txBox="1"/>
          <p:nvPr/>
        </p:nvSpPr>
        <p:spPr bwMode="auto">
          <a:xfrm flipH="0" flipV="0">
            <a:off x="6779278" y="2614392"/>
            <a:ext cx="485460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The primary router will be turned off to verify network behaviour.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797035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5106271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536330" y="2344615"/>
            <a:ext cx="5935317" cy="33703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225227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1055230888" name=""/>
          <p:cNvSpPr txBox="1"/>
          <p:nvPr/>
        </p:nvSpPr>
        <p:spPr bwMode="auto">
          <a:xfrm flipH="0" flipV="0">
            <a:off x="659422" y="1863382"/>
            <a:ext cx="10983815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RT2 keeps LAN working...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53322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8" y="2637692"/>
            <a:ext cx="10590447" cy="3425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8047248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</a:t>
            </a:r>
            <a:endParaRPr/>
          </a:p>
        </p:txBody>
      </p:sp>
      <p:sp>
        <p:nvSpPr>
          <p:cNvPr id="565518475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Testing 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OSPF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2877087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772441960" name=""/>
          <p:cNvSpPr txBox="1"/>
          <p:nvPr/>
        </p:nvSpPr>
        <p:spPr bwMode="auto">
          <a:xfrm flipH="0" flipV="0">
            <a:off x="306169" y="1863381"/>
            <a:ext cx="1127730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Routes between devices are proved by OSPF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3730180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83764864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69" y="2692644"/>
            <a:ext cx="9714570" cy="3425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177421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705439649" name=""/>
          <p:cNvSpPr txBox="1"/>
          <p:nvPr/>
        </p:nvSpPr>
        <p:spPr bwMode="auto">
          <a:xfrm flipH="0" flipV="0">
            <a:off x="306169" y="1863381"/>
            <a:ext cx="1127802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Routes between devices are proved by OSPFv3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3306932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21014909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69" y="2752341"/>
            <a:ext cx="10376455" cy="3658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098389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2100277630" name=""/>
          <p:cNvSpPr txBox="1"/>
          <p:nvPr/>
        </p:nvSpPr>
        <p:spPr bwMode="auto">
          <a:xfrm flipH="0" flipV="0">
            <a:off x="306169" y="1863381"/>
            <a:ext cx="11283788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Bidirectional trace route between Sydney Branch and Brisbane Branch over IPv4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573359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001679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69" y="3132259"/>
            <a:ext cx="10942531" cy="27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400704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1197080815" name=""/>
          <p:cNvSpPr txBox="1"/>
          <p:nvPr/>
        </p:nvSpPr>
        <p:spPr bwMode="auto">
          <a:xfrm flipH="0" flipV="0">
            <a:off x="306169" y="1863381"/>
            <a:ext cx="11284508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Bidirectional trace route between Sydney Branch and Brisbane Branch over IPv6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500090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459043653" name=""/>
          <p:cNvPicPr>
            <a:picLocks noChangeAspect="1"/>
          </p:cNvPicPr>
          <p:nvPr/>
        </p:nvPicPr>
        <p:blipFill>
          <a:blip r:embed="rId3"/>
          <a:srcRect l="0" t="0" r="10739" b="0"/>
          <a:stretch/>
        </p:blipFill>
        <p:spPr bwMode="auto">
          <a:xfrm rot="0" flipH="0" flipV="0">
            <a:off x="306169" y="3223846"/>
            <a:ext cx="11037711" cy="25277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6787332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 – IPv4</a:t>
            </a:r>
            <a:endParaRPr/>
          </a:p>
        </p:txBody>
      </p:sp>
      <p:sp>
        <p:nvSpPr>
          <p:cNvPr id="1509351073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Testing ACL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2319893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ACL</a:t>
            </a:r>
            <a:endParaRPr sz="4400"/>
          </a:p>
        </p:txBody>
      </p:sp>
      <p:sp>
        <p:nvSpPr>
          <p:cNvPr id="532079138" name=""/>
          <p:cNvSpPr txBox="1"/>
          <p:nvPr/>
        </p:nvSpPr>
        <p:spPr bwMode="auto">
          <a:xfrm flipH="0" flipV="0">
            <a:off x="306169" y="1863381"/>
            <a:ext cx="1129278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Example ACL on R1 (Sydney Branch)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6320925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4339446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69" y="2692644"/>
            <a:ext cx="9754743" cy="3315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537501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/>
              <a:t>Brisbane Branch</a:t>
            </a:r>
            <a:endParaRPr/>
          </a:p>
        </p:txBody>
      </p:sp>
      <p:pic>
        <p:nvPicPr>
          <p:cNvPr id="42548550" name=""/>
          <p:cNvPicPr>
            <a:picLocks noChangeAspect="1"/>
          </p:cNvPicPr>
          <p:nvPr/>
        </p:nvPicPr>
        <p:blipFill>
          <a:blip r:embed="rId3"/>
          <a:srcRect l="0" t="31060" r="0" b="19376"/>
          <a:stretch/>
        </p:blipFill>
        <p:spPr bwMode="auto">
          <a:xfrm flipH="0" flipV="0">
            <a:off x="1337163" y="3312470"/>
            <a:ext cx="3183127" cy="882893"/>
          </a:xfrm>
          <a:prstGeom prst="rect">
            <a:avLst/>
          </a:prstGeom>
        </p:spPr>
      </p:pic>
      <p:pic>
        <p:nvPicPr>
          <p:cNvPr id="1423115554" name=""/>
          <p:cNvPicPr>
            <a:picLocks noChangeAspect="1"/>
          </p:cNvPicPr>
          <p:nvPr/>
        </p:nvPicPr>
        <p:blipFill>
          <a:blip r:embed="rId4"/>
          <a:srcRect l="0" t="0" r="0" b="15164"/>
          <a:stretch/>
        </p:blipFill>
        <p:spPr bwMode="auto">
          <a:xfrm flipH="0" flipV="0">
            <a:off x="4795471" y="1593605"/>
            <a:ext cx="7277509" cy="5151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48269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ACL</a:t>
            </a:r>
            <a:endParaRPr sz="4400"/>
          </a:p>
        </p:txBody>
      </p:sp>
      <p:sp>
        <p:nvSpPr>
          <p:cNvPr id="256381614" name=""/>
          <p:cNvSpPr txBox="1"/>
          <p:nvPr/>
        </p:nvSpPr>
        <p:spPr bwMode="auto">
          <a:xfrm flipH="0" flipV="0">
            <a:off x="306169" y="1863381"/>
            <a:ext cx="1130934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Deny rule for testing t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raffic from 192.168.10.99 (Brisbane)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62189793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228578248" name=""/>
          <p:cNvPicPr>
            <a:picLocks noChangeAspect="1"/>
          </p:cNvPicPr>
          <p:nvPr/>
        </p:nvPicPr>
        <p:blipFill>
          <a:blip r:embed="rId3"/>
          <a:srcRect l="0" t="35051" r="51456" b="35051"/>
          <a:stretch/>
        </p:blipFill>
        <p:spPr bwMode="auto">
          <a:xfrm rot="0" flipH="0" flipV="0">
            <a:off x="306169" y="2582740"/>
            <a:ext cx="8467754" cy="1062403"/>
          </a:xfrm>
          <a:prstGeom prst="rect">
            <a:avLst/>
          </a:prstGeom>
        </p:spPr>
      </p:pic>
      <p:pic>
        <p:nvPicPr>
          <p:cNvPr id="437562338" name=""/>
          <p:cNvPicPr>
            <a:picLocks noChangeAspect="1"/>
          </p:cNvPicPr>
          <p:nvPr/>
        </p:nvPicPr>
        <p:blipFill>
          <a:blip r:embed="rId3"/>
          <a:srcRect l="53029" t="20437" r="0" b="18248"/>
          <a:stretch/>
        </p:blipFill>
        <p:spPr bwMode="auto">
          <a:xfrm rot="0" flipH="0" flipV="0">
            <a:off x="306169" y="3864951"/>
            <a:ext cx="8472231" cy="225302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6665790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 – IPv4</a:t>
            </a:r>
            <a:endParaRPr/>
          </a:p>
        </p:txBody>
      </p:sp>
      <p:sp>
        <p:nvSpPr>
          <p:cNvPr id="711113448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Testing VPN Site-To-Site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70661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VPN Site-To-Site</a:t>
            </a:r>
            <a:endParaRPr sz="4400"/>
          </a:p>
        </p:txBody>
      </p:sp>
      <p:sp>
        <p:nvSpPr>
          <p:cNvPr id="213462519" name=""/>
          <p:cNvSpPr txBox="1"/>
          <p:nvPr/>
        </p:nvSpPr>
        <p:spPr bwMode="auto">
          <a:xfrm flipH="0" flipV="0">
            <a:off x="306169" y="1863381"/>
            <a:ext cx="11325908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Internet connection are intercepted by a criminal sniffer.</a:t>
            </a:r>
            <a:b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FTP Messages cannot be captured.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0820714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6093726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64489" y="3095624"/>
            <a:ext cx="8343878" cy="33887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849605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VPN Site-To-Site</a:t>
            </a:r>
            <a:endParaRPr sz="4400"/>
          </a:p>
        </p:txBody>
      </p:sp>
      <p:sp>
        <p:nvSpPr>
          <p:cNvPr id="235951111" name=""/>
          <p:cNvSpPr txBox="1"/>
          <p:nvPr/>
        </p:nvSpPr>
        <p:spPr bwMode="auto">
          <a:xfrm flipH="0" flipV="0">
            <a:off x="306169" y="1863381"/>
            <a:ext cx="11331308" cy="1341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Local connection are susceptible to attacks.</a:t>
            </a:r>
            <a:b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FTP Messages can be captured.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1571047646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43481793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69" y="3204861"/>
            <a:ext cx="10802142" cy="2949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1474714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IPv4</a:t>
            </a:r>
            <a:endParaRPr/>
          </a:p>
        </p:txBody>
      </p:sp>
      <p:sp>
        <p:nvSpPr>
          <p:cNvPr id="1558341452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Testing Encapsulation PPP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4570273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Encapsulation PPP</a:t>
            </a:r>
            <a:endParaRPr sz="4400"/>
          </a:p>
        </p:txBody>
      </p:sp>
      <p:sp>
        <p:nvSpPr>
          <p:cNvPr id="91898417" name=""/>
          <p:cNvSpPr txBox="1"/>
          <p:nvPr/>
        </p:nvSpPr>
        <p:spPr bwMode="auto">
          <a:xfrm flipH="0" flipV="0">
            <a:off x="8757547" y="1863381"/>
            <a:ext cx="2826290" cy="2530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Implemented 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CHAP as an automatic authentication method.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0378996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grpSp>
        <p:nvGrpSpPr>
          <p:cNvPr id="1273799358" name=""/>
          <p:cNvGrpSpPr/>
          <p:nvPr/>
        </p:nvGrpSpPr>
        <p:grpSpPr bwMode="auto">
          <a:xfrm rot="0" flipH="0" flipV="0">
            <a:off x="70656" y="1710149"/>
            <a:ext cx="7862612" cy="4920715"/>
            <a:chOff x="0" y="0"/>
            <a:chExt cx="7862612" cy="4920715"/>
          </a:xfrm>
        </p:grpSpPr>
        <p:pic>
          <p:nvPicPr>
            <p:cNvPr id="1580599249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0" y="0"/>
              <a:ext cx="7862610" cy="2907371"/>
            </a:xfrm>
            <a:prstGeom prst="rect">
              <a:avLst/>
            </a:prstGeom>
          </p:spPr>
        </p:pic>
        <p:pic>
          <p:nvPicPr>
            <p:cNvPr id="873215283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rot="0" flipH="0" flipV="0">
              <a:off x="117599" y="3132388"/>
              <a:ext cx="3555454" cy="178832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686106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Encapsulation PPP</a:t>
            </a:r>
            <a:endParaRPr sz="4400"/>
          </a:p>
        </p:txBody>
      </p:sp>
      <p:sp>
        <p:nvSpPr>
          <p:cNvPr id="551483427" name=""/>
          <p:cNvSpPr txBox="1"/>
          <p:nvPr/>
        </p:nvSpPr>
        <p:spPr bwMode="auto">
          <a:xfrm flipH="0" flipV="0">
            <a:off x="306169" y="1863381"/>
            <a:ext cx="11384228" cy="1341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Connection from Local network to WEB server are working under encapsulation method. 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CHAP implemented.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594218152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20416696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69" y="3004038"/>
            <a:ext cx="10132537" cy="3626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6158512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7" y="2708919"/>
            <a:ext cx="6720743" cy="720077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IPv4</a:t>
            </a:r>
            <a:endParaRPr/>
          </a:p>
        </p:txBody>
      </p:sp>
      <p:sp>
        <p:nvSpPr>
          <p:cNvPr id="2131957038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0"/>
            <a:ext cx="6720743" cy="1319955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Dynamic NAT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134045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Dynamic NAT</a:t>
            </a:r>
            <a:endParaRPr sz="4400"/>
          </a:p>
          <a:p>
            <a:pPr>
              <a:defRPr/>
            </a:pPr>
            <a:endParaRPr/>
          </a:p>
        </p:txBody>
      </p:sp>
      <p:sp>
        <p:nvSpPr>
          <p:cNvPr id="1844966404" name=""/>
          <p:cNvSpPr txBox="1"/>
          <p:nvPr/>
        </p:nvSpPr>
        <p:spPr bwMode="auto">
          <a:xfrm flipH="0" flipV="0">
            <a:off x="917739" y="1949716"/>
            <a:ext cx="3532785" cy="57947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WAN Network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25537" name=""/>
          <p:cNvSpPr txBox="1"/>
          <p:nvPr/>
        </p:nvSpPr>
        <p:spPr bwMode="auto">
          <a:xfrm flipH="0" flipV="0">
            <a:off x="6004378" y="2752340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30913089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805960" y="2693281"/>
            <a:ext cx="7617841" cy="37544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1255775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Dynamic NAT</a:t>
            </a:r>
            <a:endParaRPr sz="4400"/>
          </a:p>
          <a:p>
            <a:pPr>
              <a:defRPr/>
            </a:pPr>
            <a:endParaRPr/>
          </a:p>
        </p:txBody>
      </p:sp>
      <p:sp>
        <p:nvSpPr>
          <p:cNvPr id="1340827879" name=""/>
          <p:cNvSpPr txBox="1"/>
          <p:nvPr/>
        </p:nvSpPr>
        <p:spPr bwMode="auto">
          <a:xfrm flipH="0" flipV="0">
            <a:off x="917739" y="1949716"/>
            <a:ext cx="1067905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R2 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NAT Translations table on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1315372" name=""/>
          <p:cNvSpPr txBox="1"/>
          <p:nvPr/>
        </p:nvSpPr>
        <p:spPr bwMode="auto">
          <a:xfrm flipH="0" flipV="0">
            <a:off x="6004378" y="2752340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6769964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917739" y="2616829"/>
            <a:ext cx="10156349" cy="2878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640112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Simulation Software &amp; Tools</a:t>
            </a:r>
            <a:endParaRPr/>
          </a:p>
        </p:txBody>
      </p:sp>
      <p:sp>
        <p:nvSpPr>
          <p:cNvPr id="33980447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Cisco Packet Tracer 8.2.2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Ubuntu 24.04 LTS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Wireshark 4.2.2</a:t>
            </a:r>
            <a:endParaRPr/>
          </a:p>
        </p:txBody>
      </p:sp>
      <p:pic>
        <p:nvPicPr>
          <p:cNvPr id="8779613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241198" y="1850047"/>
            <a:ext cx="4341201" cy="4341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4471463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Dynamic NAT</a:t>
            </a:r>
            <a:endParaRPr sz="4400"/>
          </a:p>
        </p:txBody>
      </p:sp>
      <p:sp>
        <p:nvSpPr>
          <p:cNvPr id="171776255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b="0">
                <a:latin typeface="Arial"/>
                <a:ea typeface="Arial"/>
                <a:cs typeface="Arial"/>
              </a:rPr>
              <a:t>Testing WEB connection</a:t>
            </a:r>
            <a:endParaRPr b="0"/>
          </a:p>
          <a:p>
            <a:pPr marL="0" indent="0">
              <a:buFont typeface="Arial"/>
              <a:buNone/>
              <a:defRPr/>
            </a:pPr>
            <a:endParaRPr b="0"/>
          </a:p>
        </p:txBody>
      </p:sp>
      <p:pic>
        <p:nvPicPr>
          <p:cNvPr id="7287994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8" y="2454518"/>
            <a:ext cx="8510430" cy="36716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5432063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IPv4</a:t>
            </a:r>
            <a:endParaRPr/>
          </a:p>
        </p:txBody>
      </p:sp>
      <p:sp>
        <p:nvSpPr>
          <p:cNvPr id="1916552093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 sz="4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Testing Firewall and Single-port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1891877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Firewall Single-port</a:t>
            </a:r>
            <a:endParaRPr sz="4400"/>
          </a:p>
        </p:txBody>
      </p:sp>
      <p:sp>
        <p:nvSpPr>
          <p:cNvPr id="494630824" name=""/>
          <p:cNvSpPr txBox="1"/>
          <p:nvPr/>
        </p:nvSpPr>
        <p:spPr bwMode="auto">
          <a:xfrm flipH="0" flipV="0">
            <a:off x="917740" y="2462601"/>
            <a:ext cx="3527027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WAN network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4281631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681470131" name=""/>
          <p:cNvPicPr>
            <a:picLocks noChangeAspect="1"/>
          </p:cNvPicPr>
          <p:nvPr/>
        </p:nvPicPr>
        <p:blipFill>
          <a:blip r:embed="rId3"/>
          <a:srcRect l="7212" t="10263" r="3176" b="10557"/>
          <a:stretch/>
        </p:blipFill>
        <p:spPr bwMode="auto">
          <a:xfrm rot="0" flipH="0" flipV="0">
            <a:off x="917740" y="3315432"/>
            <a:ext cx="8661643" cy="3168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035157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Firewall Single-port</a:t>
            </a:r>
            <a:endParaRPr sz="4400"/>
          </a:p>
        </p:txBody>
      </p:sp>
      <p:sp>
        <p:nvSpPr>
          <p:cNvPr id="1399174040" name=""/>
          <p:cNvSpPr txBox="1"/>
          <p:nvPr/>
        </p:nvSpPr>
        <p:spPr bwMode="auto">
          <a:xfrm flipH="0" flipV="0">
            <a:off x="917740" y="2462601"/>
            <a:ext cx="7309325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Single-port enabled and DMZ disabled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210738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2282647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917740" y="3173377"/>
            <a:ext cx="5731509" cy="3173377"/>
          </a:xfrm>
          <a:prstGeom prst="rect">
            <a:avLst/>
          </a:prstGeom>
        </p:spPr>
      </p:pic>
      <p:sp>
        <p:nvSpPr>
          <p:cNvPr id="1445743292" name=""/>
          <p:cNvSpPr txBox="1"/>
          <p:nvPr/>
        </p:nvSpPr>
        <p:spPr bwMode="auto">
          <a:xfrm flipH="0" flipV="0">
            <a:off x="7200576" y="3982646"/>
            <a:ext cx="4478163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Connection from Remote PC to WEB Server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2037400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IPv4</a:t>
            </a:r>
            <a:endParaRPr/>
          </a:p>
        </p:txBody>
      </p:sp>
      <p:sp>
        <p:nvSpPr>
          <p:cNvPr id="1223559243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Logging Network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866961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Logging </a:t>
            </a:r>
            <a:endParaRPr/>
          </a:p>
        </p:txBody>
      </p:sp>
      <p:sp>
        <p:nvSpPr>
          <p:cNvPr id="921534206" name=""/>
          <p:cNvSpPr txBox="1"/>
          <p:nvPr/>
        </p:nvSpPr>
        <p:spPr bwMode="auto">
          <a:xfrm flipH="0" flipV="0">
            <a:off x="917739" y="1949717"/>
            <a:ext cx="3532786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WAN Network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449815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5892266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007450" y="2656009"/>
            <a:ext cx="9086042" cy="36085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0922897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Logging </a:t>
            </a:r>
            <a:endParaRPr/>
          </a:p>
        </p:txBody>
      </p:sp>
      <p:sp>
        <p:nvSpPr>
          <p:cNvPr id="260173548" name=""/>
          <p:cNvSpPr txBox="1"/>
          <p:nvPr/>
        </p:nvSpPr>
        <p:spPr bwMode="auto">
          <a:xfrm flipH="0" flipV="0">
            <a:off x="917739" y="1949717"/>
            <a:ext cx="10666458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Echo replies from R2 to PC-C its destination is LAN interface of R2 (because is its local network)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9632525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53805032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917739" y="3264141"/>
            <a:ext cx="7542261" cy="3275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0252177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48123855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Summary Technologies &amp; Protocols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1512085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Summary Technologies</a:t>
            </a:r>
            <a:endParaRPr/>
          </a:p>
        </p:txBody>
      </p:sp>
      <p:sp>
        <p:nvSpPr>
          <p:cNvPr id="1167279234" name=""/>
          <p:cNvSpPr txBox="1"/>
          <p:nvPr/>
        </p:nvSpPr>
        <p:spPr bwMode="auto">
          <a:xfrm flipH="0" flipV="0">
            <a:off x="609598" y="1863381"/>
            <a:ext cx="10976759" cy="3993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DHCP (Dynamic Host Configuration Protocol):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Automatically assigns IP, gateway, and DNS addresses to devices on the network</a:t>
            </a: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LACP (Link Aggregation Control Protocol):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Combines several physical links to form a single logical link for the purpose of increasing bandwidth also providing redundancy when one of the switches fails.</a:t>
            </a: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136414689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69370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Summary Technologies</a:t>
            </a:r>
            <a:endParaRPr/>
          </a:p>
        </p:txBody>
      </p:sp>
      <p:sp>
        <p:nvSpPr>
          <p:cNvPr id="7437781" name=""/>
          <p:cNvSpPr txBox="1"/>
          <p:nvPr/>
        </p:nvSpPr>
        <p:spPr bwMode="auto">
          <a:xfrm flipH="0" flipV="0">
            <a:off x="609598" y="1863381"/>
            <a:ext cx="10977838" cy="3505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HSRP (Hot Standby Router Protocol):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Provides redundancy. If the primary router fails, another router automatically takes over, ensuring service continuity.</a:t>
            </a: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OSPF (Open Shortest Path First):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Dynamic routing that allows the calculation of the most efficient route to send packets in a network.</a:t>
            </a: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40692547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629337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Network Details </a:t>
            </a:r>
            <a:endParaRPr/>
          </a:p>
        </p:txBody>
      </p:sp>
      <p:sp>
        <p:nvSpPr>
          <p:cNvPr id="125054896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1"/>
            <a:ext cx="5486400" cy="45259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Sydney Branch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Type: LAN/WAN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Topology: Dual-Star high availability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Architecture: 3-Tier</a:t>
            </a:r>
            <a:endParaRPr/>
          </a:p>
        </p:txBody>
      </p:sp>
      <p:sp>
        <p:nvSpPr>
          <p:cNvPr id="1602229124" name=""/>
          <p:cNvSpPr txBox="1"/>
          <p:nvPr/>
        </p:nvSpPr>
        <p:spPr bwMode="auto">
          <a:xfrm flipH="0" flipV="0">
            <a:off x="6174807" y="1611923"/>
            <a:ext cx="5539746" cy="3993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Brisbane Branch: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Type: LAN/WAN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Topology: Dual-Star high availability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Architecture: 2-Tier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213066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Summary Technologies</a:t>
            </a:r>
            <a:endParaRPr/>
          </a:p>
        </p:txBody>
      </p:sp>
      <p:sp>
        <p:nvSpPr>
          <p:cNvPr id="2048993104" name=""/>
          <p:cNvSpPr txBox="1"/>
          <p:nvPr/>
        </p:nvSpPr>
        <p:spPr bwMode="auto">
          <a:xfrm flipH="0" flipV="0">
            <a:off x="609598" y="1863381"/>
            <a:ext cx="10978919" cy="3993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ACLs (Access Control Lists): 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Rules applied to allow or deny traffic. They are used to filter traffic and improve security.</a:t>
            </a: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VPN IPsec (Internet Protocol Security):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Creates secure (encrypted) connections over the Internet between two networks (site-to-site), protecting data confidentiality and integrity.</a:t>
            </a: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90664764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003160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Summary Technologies</a:t>
            </a:r>
            <a:endParaRPr/>
          </a:p>
        </p:txBody>
      </p:sp>
      <p:sp>
        <p:nvSpPr>
          <p:cNvPr id="612931818" name=""/>
          <p:cNvSpPr txBox="1"/>
          <p:nvPr/>
        </p:nvSpPr>
        <p:spPr bwMode="auto">
          <a:xfrm flipH="0" flipV="0">
            <a:off x="609598" y="1863381"/>
            <a:ext cx="10979639" cy="30178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PPP Authentication (Point-to-Point Protocol Authentication):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Responsible for establishing point-to-point connections and provides encapsulation to facilitate the connection. Also supports authentication mechanisms (CHAP) between two network devices to add an additional layer of security.</a:t>
            </a: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47408503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7039148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Summary Technologies</a:t>
            </a:r>
            <a:endParaRPr/>
          </a:p>
        </p:txBody>
      </p:sp>
      <p:sp>
        <p:nvSpPr>
          <p:cNvPr id="1146117717" name=""/>
          <p:cNvSpPr txBox="1"/>
          <p:nvPr/>
        </p:nvSpPr>
        <p:spPr bwMode="auto">
          <a:xfrm flipH="0" flipV="0">
            <a:off x="609597" y="1863380"/>
            <a:ext cx="10980358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Dynamic NAT (Dynamic Network Address Translation):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Map a public network to multiple private networks on a WAN to communicate with external IPs.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.</a:t>
            </a: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37091401" name=""/>
          <p:cNvSpPr txBox="1"/>
          <p:nvPr/>
        </p:nvSpPr>
        <p:spPr bwMode="auto">
          <a:xfrm flipH="0" flipV="0">
            <a:off x="6004377" y="2752340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3373656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6052925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Bibliography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0016947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Bibliography</a:t>
            </a:r>
            <a:endParaRPr sz="4400"/>
          </a:p>
        </p:txBody>
      </p:sp>
      <p:sp>
        <p:nvSpPr>
          <p:cNvPr id="764647633" name=""/>
          <p:cNvSpPr txBox="1"/>
          <p:nvPr/>
        </p:nvSpPr>
        <p:spPr bwMode="auto">
          <a:xfrm rot="0" flipH="0" flipV="0">
            <a:off x="39600" y="1864800"/>
            <a:ext cx="12165211" cy="419284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2" spcCol="360000" rtlCol="0" fromWordArt="0" anchor="t" anchorCtr="0" forceAA="0" upright="0" compatLnSpc="0">
            <a:spAutoFit/>
          </a:bodyPr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Network System: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3" tooltip="Gurutech Networking Training - Secure Network Training"/>
              </a:rPr>
              <a:t>Gurutech Networking Training - Secure Network Training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DHCPv6 Router: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4" tooltip=" Gurutech Networking Training"/>
              </a:rPr>
              <a:t> Gurutech Networking Training - DHCPv6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DHCPv6 stateless-stateful: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5" tooltip="ShefferKimanzi"/>
              </a:rPr>
              <a:t>ShefferKimanzi - DCHP v6 configuration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LACP: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6" tooltip="ITExamAnswers.net - Configure EtherChannel "/>
              </a:rPr>
              <a:t>ITExamAnswers.net - Configure EtherChannel </a:t>
            </a:r>
            <a:r>
              <a:rPr lang="en-AU">
                <a:latin typeface="Arial"/>
                <a:ea typeface="Arial"/>
                <a:cs typeface="Arial"/>
              </a:rPr>
              <a:t>l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HRSP v2 IPv6: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7" tooltip="Packet Tracer Network - HSRP Configuration"/>
              </a:rPr>
              <a:t>Packet Tracer Network - HSRP Configuration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IPCisco.com: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8" tooltip="ADSL IPv6"/>
              </a:rPr>
              <a:t>ADSL IPv6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ACLs: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9" tooltip="Packet Tracer Network - ACLs"/>
              </a:rPr>
              <a:t>Packet Tracer Network - ACLs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OSPFv3: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10" tooltip="Networking Academy -  IPv6 OSPFv3 "/>
              </a:rPr>
              <a:t>Networking Academy -  IPv6 OSPFv3 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OSPf: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11" tooltip="Computer Networking - OSPF"/>
              </a:rPr>
              <a:t>Computer Networking - OSPF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VPN IPsec tunnel (site-to-site):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12" tooltip="Abdullah Irfan, Medium, VPN tunnel"/>
              </a:rPr>
              <a:t>Abdullah Irfan, Medium, VPN tunnel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VPN site-to-site, IPsec: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13" tooltip="Gurutech Networking Training - VPN IPsec"/>
              </a:rPr>
              <a:t>Gurutech Networking Training - VPN IPsec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SSH: 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14" tooltip=" Sheffer Kimanzi, Configuring ssh"/>
              </a:rPr>
              <a:t> Sheffer Kimanzi, Configuring ssh</a:t>
            </a:r>
            <a:endParaRPr lang="en-AU"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Telnet: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15" tooltip=" Sheffer Kimanzi, Configuring telnet"/>
              </a:rPr>
              <a:t> Sheffer Kimanzi, Configuring telnet</a:t>
            </a:r>
            <a:endParaRPr/>
          </a:p>
          <a:p>
            <a:pPr marL="283878" indent="-283878">
              <a:buFont typeface="Arial"/>
              <a:buChar char="•"/>
              <a:defRPr/>
            </a:pPr>
            <a:r>
              <a:rPr lang="en-AU">
                <a:latin typeface="Arial"/>
                <a:cs typeface="Arial"/>
              </a:rPr>
              <a:t>Dynamic NAT: </a:t>
            </a:r>
            <a:r>
              <a:rPr lang="en-AU" u="sng">
                <a:solidFill>
                  <a:schemeClr val="hlink"/>
                </a:solidFill>
                <a:latin typeface="Arial"/>
                <a:cs typeface="Arial"/>
                <a:hlinkClick r:id="rId16" tooltip=" ComputerNetworkingNotes - Dynamic NAT"/>
              </a:rPr>
              <a:t> ComputerNetworkingNotes - Dynamic NAT</a:t>
            </a:r>
            <a:endParaRPr/>
          </a:p>
        </p:txBody>
      </p:sp>
      <p:sp>
        <p:nvSpPr>
          <p:cNvPr id="99346205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364732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Network Nodes</a:t>
            </a:r>
            <a:endParaRPr/>
          </a:p>
        </p:txBody>
      </p:sp>
      <p:sp>
        <p:nvSpPr>
          <p:cNvPr id="40175387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319358341" name=""/>
          <p:cNvGraphicFramePr>
            <a:graphicFrameLocks xmlns:a="http://schemas.openxmlformats.org/drawingml/2006/main"/>
          </p:cNvGraphicFramePr>
          <p:nvPr/>
        </p:nvGraphicFramePr>
        <p:xfrm>
          <a:off x="609599" y="1587499"/>
          <a:ext cx="8140699" cy="18414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653366"/>
                <a:gridCol w="3653366"/>
                <a:gridCol w="3653366"/>
              </a:tblGrid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Sydney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Brisbane</a:t>
                      </a:r>
                      <a:endParaRPr/>
                    </a:p>
                  </a:txBody>
                  <a:tcPr anchor="ctr"/>
                </a:tc>
              </a:tr>
              <a:tr h="85286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2 (HA)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Routers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2</a:t>
                      </a:r>
                      <a:endParaRPr/>
                    </a:p>
                  </a:txBody>
                  <a:tcPr anchor="ctr"/>
                </a:tc>
              </a:tr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Switches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5</a:t>
                      </a:r>
                      <a:endParaRPr/>
                    </a:p>
                  </a:txBody>
                  <a:tcPr anchor="ctr"/>
                </a:tc>
              </a:tr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2 (HA)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Switches L3 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2 (HA)</a:t>
                      </a:r>
                      <a:endParaRPr/>
                    </a:p>
                  </a:txBody>
                  <a:tcPr anchor="ctr"/>
                </a:tc>
              </a:tr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1x1x0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Servers, Printers, Modems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0x1x2</a:t>
                      </a:r>
                      <a:endParaRPr/>
                    </a:p>
                  </a:txBody>
                  <a:tcPr anchor="ctr"/>
                </a:tc>
              </a:tr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1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End Devices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19</a:t>
                      </a:r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4625351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rPr>
              <a:t>Installation Plan</a:t>
            </a:r>
            <a:endParaRPr/>
          </a:p>
        </p:txBody>
      </p:sp>
      <p:sp>
        <p:nvSpPr>
          <p:cNvPr id="1310721470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WAN 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Configuration</a:t>
            </a:r>
            <a:endParaRPr sz="4400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74</Slides>
  <Notes>74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</cp:revision>
  <dcterms:modified xsi:type="dcterms:W3CDTF">2025-04-22T14:26:31Z</dcterms:modified>
</cp:coreProperties>
</file>