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4"/>
  </p:notesMasterIdLst>
  <p:sldIdLst>
    <p:sldId id="256" r:id="rId2"/>
    <p:sldId id="264" r:id="rId3"/>
    <p:sldId id="258" r:id="rId4"/>
    <p:sldId id="265" r:id="rId5"/>
    <p:sldId id="266" r:id="rId6"/>
    <p:sldId id="259" r:id="rId7"/>
    <p:sldId id="267" r:id="rId8"/>
    <p:sldId id="268" r:id="rId9"/>
    <p:sldId id="269" r:id="rId10"/>
    <p:sldId id="270" r:id="rId11"/>
    <p:sldId id="271" r:id="rId12"/>
    <p:sldId id="272" r:id="rId13"/>
    <p:sldId id="273" r:id="rId14"/>
    <p:sldId id="274" r:id="rId15"/>
    <p:sldId id="275" r:id="rId16"/>
    <p:sldId id="276" r:id="rId17"/>
    <p:sldId id="278" r:id="rId18"/>
    <p:sldId id="277" r:id="rId19"/>
    <p:sldId id="280" r:id="rId20"/>
    <p:sldId id="279"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Lst>
  <p:sldSz cx="18288000" cy="10287000"/>
  <p:notesSz cx="6858000" cy="9144000"/>
  <p:embeddedFontLst>
    <p:embeddedFont>
      <p:font typeface="Calibri" panose="020F0502020204030204" pitchFamily="34" charset="0"/>
      <p:regular r:id="rId45"/>
      <p:bold r:id="rId46"/>
      <p:italic r:id="rId47"/>
      <p:boldItalic r:id="rId48"/>
    </p:embeddedFont>
    <p:embeddedFont>
      <p:font typeface="Montserrat Light" pitchFamily="2" charset="77"/>
      <p:regular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7A"/>
    <a:srgbClr val="00343B"/>
    <a:srgbClr val="3185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51" autoAdjust="0"/>
    <p:restoredTop sz="94694" autoAdjust="0"/>
  </p:normalViewPr>
  <p:slideViewPr>
    <p:cSldViewPr>
      <p:cViewPr varScale="1">
        <p:scale>
          <a:sx n="80" d="100"/>
          <a:sy n="80" d="100"/>
        </p:scale>
        <p:origin x="392"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3.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1.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4.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2.fntdata"/><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ly Tansley" userId="c867fc1c-7fcc-4789-b8eb-f959a0e7134f" providerId="ADAL" clId="{56C65085-4CCD-544D-A873-9FE91CE81F3C}"/>
    <pc:docChg chg="modSld">
      <pc:chgData name="Sally Tansley" userId="c867fc1c-7fcc-4789-b8eb-f959a0e7134f" providerId="ADAL" clId="{56C65085-4CCD-544D-A873-9FE91CE81F3C}" dt="2021-07-04T20:26:58.422" v="62" actId="20577"/>
      <pc:docMkLst>
        <pc:docMk/>
      </pc:docMkLst>
      <pc:sldChg chg="modSp mod">
        <pc:chgData name="Sally Tansley" userId="c867fc1c-7fcc-4789-b8eb-f959a0e7134f" providerId="ADAL" clId="{56C65085-4CCD-544D-A873-9FE91CE81F3C}" dt="2021-07-04T20:26:58.422" v="62" actId="20577"/>
        <pc:sldMkLst>
          <pc:docMk/>
          <pc:sldMk cId="3345827717" sldId="294"/>
        </pc:sldMkLst>
        <pc:spChg chg="mod">
          <ac:chgData name="Sally Tansley" userId="c867fc1c-7fcc-4789-b8eb-f959a0e7134f" providerId="ADAL" clId="{56C65085-4CCD-544D-A873-9FE91CE81F3C}" dt="2021-07-04T20:26:58.422" v="62" actId="20577"/>
          <ac:spMkLst>
            <pc:docMk/>
            <pc:sldMk cId="3345827717" sldId="294"/>
            <ac:spMk id="17" creationId="{EAC90A64-36BA-4EF5-BA95-DA478EAEA9E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1484B5-8B82-BE45-A54D-389D1256A400}" type="doc">
      <dgm:prSet loTypeId="urn:microsoft.com/office/officeart/2005/8/layout/process1" loCatId="" qsTypeId="urn:microsoft.com/office/officeart/2005/8/quickstyle/simple1" qsCatId="simple" csTypeId="urn:microsoft.com/office/officeart/2005/8/colors/accent1_2" csCatId="accent1" phldr="1"/>
      <dgm:spPr/>
    </dgm:pt>
    <dgm:pt modelId="{769D3E37-1965-A244-BEC3-DDC00A932B4D}">
      <dgm:prSet phldrT="[Text]" custT="1"/>
      <dgm:spPr>
        <a:xfrm>
          <a:off x="2411" y="12700"/>
          <a:ext cx="1054149" cy="368298"/>
        </a:xfrm>
        <a:prstGeom prst="roundRect">
          <a:avLst>
            <a:gd name="adj" fmla="val 10000"/>
          </a:avLst>
        </a:prstGeom>
        <a:solidFill>
          <a:srgbClr val="FFE6E8"/>
        </a:solidFill>
        <a:ln w="12700" cap="flat" cmpd="sng" algn="ctr">
          <a:solidFill>
            <a:sysClr val="window" lastClr="FFFFFF">
              <a:hueOff val="0"/>
              <a:satOff val="0"/>
              <a:lumOff val="0"/>
              <a:alphaOff val="0"/>
            </a:sysClr>
          </a:solidFill>
          <a:prstDash val="solid"/>
          <a:miter lim="800000"/>
        </a:ln>
        <a:effectLst/>
      </dgm:spPr>
      <dgm:t>
        <a:bodyPr/>
        <a:lstStyle/>
        <a:p>
          <a:pPr>
            <a:buFont typeface="Symbol" pitchFamily="2" charset="2"/>
            <a:buNone/>
          </a:pPr>
          <a:r>
            <a:rPr lang="en-AU" sz="3000">
              <a:solidFill>
                <a:srgbClr val="00667A"/>
              </a:solidFill>
              <a:latin typeface="Arial" panose="020B0604020202020204" pitchFamily="34" charset="0"/>
              <a:ea typeface="+mn-ea"/>
              <a:cs typeface="Arial" panose="020B0604020202020204" pitchFamily="34" charset="0"/>
            </a:rPr>
            <a:t>Initiation</a:t>
          </a:r>
          <a:endParaRPr lang="en-GB" sz="3000">
            <a:solidFill>
              <a:srgbClr val="00667A"/>
            </a:solidFill>
            <a:latin typeface="Arial" panose="020B0604020202020204" pitchFamily="34" charset="0"/>
            <a:ea typeface="+mn-ea"/>
            <a:cs typeface="Arial" panose="020B0604020202020204" pitchFamily="34" charset="0"/>
          </a:endParaRPr>
        </a:p>
      </dgm:t>
    </dgm:pt>
    <dgm:pt modelId="{2EDCEF6A-9A4C-0644-AD94-4A7ECC7506B3}" type="parTrans" cxnId="{52884463-D929-CD44-BDD3-4DFCE414A50B}">
      <dgm:prSet/>
      <dgm:spPr/>
      <dgm:t>
        <a:bodyPr/>
        <a:lstStyle/>
        <a:p>
          <a:endParaRPr lang="en-GB" sz="3000">
            <a:solidFill>
              <a:srgbClr val="00667A"/>
            </a:solidFill>
            <a:latin typeface="Arial" panose="020B0604020202020204" pitchFamily="34" charset="0"/>
            <a:cs typeface="Arial" panose="020B0604020202020204" pitchFamily="34" charset="0"/>
          </a:endParaRPr>
        </a:p>
      </dgm:t>
    </dgm:pt>
    <dgm:pt modelId="{1CEFFF66-32BD-7D47-BC7E-C5F9E7648975}" type="sibTrans" cxnId="{52884463-D929-CD44-BDD3-4DFCE414A50B}">
      <dgm:prSet custT="1"/>
      <dgm:spPr>
        <a:xfrm>
          <a:off x="1161975" y="119487"/>
          <a:ext cx="223479" cy="154724"/>
        </a:xfrm>
        <a:prstGeom prst="rightArrow">
          <a:avLst>
            <a:gd name="adj1" fmla="val 60000"/>
            <a:gd name="adj2" fmla="val 50000"/>
          </a:avLst>
        </a:prstGeom>
        <a:solidFill>
          <a:srgbClr val="B4DDD9"/>
        </a:solidFill>
        <a:ln>
          <a:noFill/>
        </a:ln>
        <a:effectLst/>
      </dgm:spPr>
      <dgm:t>
        <a:bodyPr/>
        <a:lstStyle/>
        <a:p>
          <a:pPr>
            <a:buNone/>
          </a:pPr>
          <a:endParaRPr lang="en-GB" sz="3000">
            <a:solidFill>
              <a:srgbClr val="00667A"/>
            </a:solidFill>
            <a:latin typeface="Arial" panose="020B0604020202020204" pitchFamily="34" charset="0"/>
            <a:ea typeface="+mn-ea"/>
            <a:cs typeface="Arial" panose="020B0604020202020204" pitchFamily="34" charset="0"/>
          </a:endParaRPr>
        </a:p>
      </dgm:t>
    </dgm:pt>
    <dgm:pt modelId="{9F08A81C-37DC-EC4C-BE01-6358A1D45EC8}">
      <dgm:prSet custT="1"/>
      <dgm:spPr>
        <a:xfrm>
          <a:off x="1478220" y="12700"/>
          <a:ext cx="1054149" cy="368298"/>
        </a:xfrm>
        <a:prstGeom prst="roundRect">
          <a:avLst>
            <a:gd name="adj" fmla="val 10000"/>
          </a:avLst>
        </a:prstGeom>
        <a:solidFill>
          <a:srgbClr val="E1E6E8"/>
        </a:solidFill>
        <a:ln w="12700" cap="flat" cmpd="sng" algn="ctr">
          <a:solidFill>
            <a:sysClr val="window" lastClr="FFFFFF">
              <a:hueOff val="0"/>
              <a:satOff val="0"/>
              <a:lumOff val="0"/>
              <a:alphaOff val="0"/>
            </a:sysClr>
          </a:solidFill>
          <a:prstDash val="solid"/>
          <a:miter lim="800000"/>
        </a:ln>
        <a:effectLst/>
      </dgm:spPr>
      <dgm:t>
        <a:bodyPr/>
        <a:lstStyle/>
        <a:p>
          <a:pPr>
            <a:buFont typeface="Symbol" pitchFamily="2" charset="2"/>
            <a:buNone/>
          </a:pPr>
          <a:r>
            <a:rPr lang="en-AU" sz="3000">
              <a:solidFill>
                <a:srgbClr val="00667A"/>
              </a:solidFill>
              <a:latin typeface="Arial" panose="020B0604020202020204" pitchFamily="34" charset="0"/>
              <a:ea typeface="+mn-ea"/>
              <a:cs typeface="Arial" panose="020B0604020202020204" pitchFamily="34" charset="0"/>
            </a:rPr>
            <a:t>Planning</a:t>
          </a:r>
        </a:p>
      </dgm:t>
    </dgm:pt>
    <dgm:pt modelId="{CA5DB602-B606-D045-935F-B666B4AC4E72}" type="parTrans" cxnId="{61437AF9-3EDC-5446-AFE7-DA18FD827387}">
      <dgm:prSet/>
      <dgm:spPr/>
      <dgm:t>
        <a:bodyPr/>
        <a:lstStyle/>
        <a:p>
          <a:endParaRPr lang="en-GB" sz="3000">
            <a:solidFill>
              <a:srgbClr val="00667A"/>
            </a:solidFill>
            <a:latin typeface="Arial" panose="020B0604020202020204" pitchFamily="34" charset="0"/>
            <a:cs typeface="Arial" panose="020B0604020202020204" pitchFamily="34" charset="0"/>
          </a:endParaRPr>
        </a:p>
      </dgm:t>
    </dgm:pt>
    <dgm:pt modelId="{B0A515A7-6AB2-7545-926E-7A89AD659903}" type="sibTrans" cxnId="{61437AF9-3EDC-5446-AFE7-DA18FD827387}">
      <dgm:prSet custT="1"/>
      <dgm:spPr>
        <a:xfrm>
          <a:off x="2637785" y="119487"/>
          <a:ext cx="223479" cy="154724"/>
        </a:xfrm>
        <a:prstGeom prst="rightArrow">
          <a:avLst>
            <a:gd name="adj1" fmla="val 60000"/>
            <a:gd name="adj2" fmla="val 50000"/>
          </a:avLst>
        </a:prstGeom>
        <a:solidFill>
          <a:srgbClr val="B4DDD9"/>
        </a:solidFill>
        <a:ln>
          <a:noFill/>
        </a:ln>
        <a:effectLst/>
      </dgm:spPr>
      <dgm:t>
        <a:bodyPr/>
        <a:lstStyle/>
        <a:p>
          <a:pPr>
            <a:buNone/>
          </a:pPr>
          <a:endParaRPr lang="en-GB" sz="3000">
            <a:solidFill>
              <a:srgbClr val="00667A"/>
            </a:solidFill>
            <a:latin typeface="Arial" panose="020B0604020202020204" pitchFamily="34" charset="0"/>
            <a:ea typeface="+mn-ea"/>
            <a:cs typeface="Arial" panose="020B0604020202020204" pitchFamily="34" charset="0"/>
          </a:endParaRPr>
        </a:p>
      </dgm:t>
    </dgm:pt>
    <dgm:pt modelId="{AFFF0E2E-0651-404E-8D32-C976D3DB6DC3}">
      <dgm:prSet custT="1"/>
      <dgm:spPr>
        <a:xfrm>
          <a:off x="2954029" y="12700"/>
          <a:ext cx="1054149" cy="368298"/>
        </a:xfrm>
        <a:prstGeom prst="roundRect">
          <a:avLst>
            <a:gd name="adj" fmla="val 10000"/>
          </a:avLst>
        </a:prstGeom>
        <a:solidFill>
          <a:srgbClr val="C3E6E8"/>
        </a:solidFill>
        <a:ln w="12700" cap="flat" cmpd="sng" algn="ctr">
          <a:solidFill>
            <a:sysClr val="window" lastClr="FFFFFF">
              <a:hueOff val="0"/>
              <a:satOff val="0"/>
              <a:lumOff val="0"/>
              <a:alphaOff val="0"/>
            </a:sysClr>
          </a:solidFill>
          <a:prstDash val="solid"/>
          <a:miter lim="800000"/>
        </a:ln>
        <a:effectLst/>
      </dgm:spPr>
      <dgm:t>
        <a:bodyPr/>
        <a:lstStyle/>
        <a:p>
          <a:pPr>
            <a:buFont typeface="Symbol" pitchFamily="2" charset="2"/>
            <a:buNone/>
          </a:pPr>
          <a:r>
            <a:rPr lang="en-AU" sz="3000">
              <a:solidFill>
                <a:srgbClr val="00667A"/>
              </a:solidFill>
              <a:latin typeface="Arial" panose="020B0604020202020204" pitchFamily="34" charset="0"/>
              <a:ea typeface="+mn-ea"/>
              <a:cs typeface="Arial" panose="020B0604020202020204" pitchFamily="34" charset="0"/>
            </a:rPr>
            <a:t>Execution</a:t>
          </a:r>
        </a:p>
      </dgm:t>
    </dgm:pt>
    <dgm:pt modelId="{AD0B4E7E-FBDF-DD46-AC45-847AECA71306}" type="parTrans" cxnId="{38C23779-E1DA-444A-B85A-0BB98B871ECB}">
      <dgm:prSet/>
      <dgm:spPr/>
      <dgm:t>
        <a:bodyPr/>
        <a:lstStyle/>
        <a:p>
          <a:endParaRPr lang="en-GB" sz="3000">
            <a:solidFill>
              <a:srgbClr val="00667A"/>
            </a:solidFill>
            <a:latin typeface="Arial" panose="020B0604020202020204" pitchFamily="34" charset="0"/>
            <a:cs typeface="Arial" panose="020B0604020202020204" pitchFamily="34" charset="0"/>
          </a:endParaRPr>
        </a:p>
      </dgm:t>
    </dgm:pt>
    <dgm:pt modelId="{6D1B3FAA-23DF-B148-AC42-0A2C5C21A099}" type="sibTrans" cxnId="{38C23779-E1DA-444A-B85A-0BB98B871ECB}">
      <dgm:prSet custT="1"/>
      <dgm:spPr>
        <a:xfrm>
          <a:off x="4113594" y="119487"/>
          <a:ext cx="223479" cy="154724"/>
        </a:xfrm>
        <a:prstGeom prst="rightArrow">
          <a:avLst>
            <a:gd name="adj1" fmla="val 60000"/>
            <a:gd name="adj2" fmla="val 50000"/>
          </a:avLst>
        </a:prstGeom>
        <a:solidFill>
          <a:srgbClr val="B4DDD9"/>
        </a:solidFill>
        <a:ln>
          <a:noFill/>
        </a:ln>
        <a:effectLst/>
      </dgm:spPr>
      <dgm:t>
        <a:bodyPr/>
        <a:lstStyle/>
        <a:p>
          <a:pPr>
            <a:buNone/>
          </a:pPr>
          <a:endParaRPr lang="en-GB" sz="3000">
            <a:solidFill>
              <a:srgbClr val="00667A"/>
            </a:solidFill>
            <a:latin typeface="Arial" panose="020B0604020202020204" pitchFamily="34" charset="0"/>
            <a:ea typeface="+mn-ea"/>
            <a:cs typeface="Arial" panose="020B0604020202020204" pitchFamily="34" charset="0"/>
          </a:endParaRPr>
        </a:p>
      </dgm:t>
    </dgm:pt>
    <dgm:pt modelId="{2E9BEC4C-6A1C-B948-9C65-E8F994D21BD0}">
      <dgm:prSet custT="1"/>
      <dgm:spPr>
        <a:xfrm>
          <a:off x="4429839" y="12700"/>
          <a:ext cx="1054149" cy="368298"/>
        </a:xfrm>
        <a:prstGeom prst="roundRect">
          <a:avLst>
            <a:gd name="adj" fmla="val 10000"/>
          </a:avLst>
        </a:prstGeom>
        <a:solidFill>
          <a:srgbClr val="A5E6E8"/>
        </a:solidFill>
        <a:ln w="12700" cap="flat" cmpd="sng" algn="ctr">
          <a:solidFill>
            <a:sysClr val="window" lastClr="FFFFFF">
              <a:hueOff val="0"/>
              <a:satOff val="0"/>
              <a:lumOff val="0"/>
              <a:alphaOff val="0"/>
            </a:sysClr>
          </a:solidFill>
          <a:prstDash val="solid"/>
          <a:miter lim="800000"/>
        </a:ln>
        <a:effectLst/>
      </dgm:spPr>
      <dgm:t>
        <a:bodyPr/>
        <a:lstStyle/>
        <a:p>
          <a:pPr>
            <a:buFont typeface="Symbol" pitchFamily="2" charset="2"/>
            <a:buNone/>
          </a:pPr>
          <a:r>
            <a:rPr lang="en-AU" sz="3000">
              <a:solidFill>
                <a:srgbClr val="00667A"/>
              </a:solidFill>
              <a:latin typeface="Arial" panose="020B0604020202020204" pitchFamily="34" charset="0"/>
              <a:ea typeface="+mn-ea"/>
              <a:cs typeface="Arial" panose="020B0604020202020204" pitchFamily="34" charset="0"/>
            </a:rPr>
            <a:t>Closure</a:t>
          </a:r>
        </a:p>
      </dgm:t>
    </dgm:pt>
    <dgm:pt modelId="{05E0C193-523E-DF40-8001-44E79F2AE2D8}" type="parTrans" cxnId="{1764671E-F932-F449-9548-37EA18205AD1}">
      <dgm:prSet/>
      <dgm:spPr/>
      <dgm:t>
        <a:bodyPr/>
        <a:lstStyle/>
        <a:p>
          <a:endParaRPr lang="en-GB" sz="3000">
            <a:solidFill>
              <a:srgbClr val="00667A"/>
            </a:solidFill>
            <a:latin typeface="Arial" panose="020B0604020202020204" pitchFamily="34" charset="0"/>
            <a:cs typeface="Arial" panose="020B0604020202020204" pitchFamily="34" charset="0"/>
          </a:endParaRPr>
        </a:p>
      </dgm:t>
    </dgm:pt>
    <dgm:pt modelId="{CAB590B7-1961-4542-976E-7C0C90B9C1BF}" type="sibTrans" cxnId="{1764671E-F932-F449-9548-37EA18205AD1}">
      <dgm:prSet/>
      <dgm:spPr/>
      <dgm:t>
        <a:bodyPr/>
        <a:lstStyle/>
        <a:p>
          <a:endParaRPr lang="en-GB" sz="3000">
            <a:solidFill>
              <a:srgbClr val="00667A"/>
            </a:solidFill>
            <a:latin typeface="Arial" panose="020B0604020202020204" pitchFamily="34" charset="0"/>
            <a:cs typeface="Arial" panose="020B0604020202020204" pitchFamily="34" charset="0"/>
          </a:endParaRPr>
        </a:p>
      </dgm:t>
    </dgm:pt>
    <dgm:pt modelId="{52CCF5FA-0DD2-9F48-8653-3C5F038833A6}" type="pres">
      <dgm:prSet presAssocID="{D91484B5-8B82-BE45-A54D-389D1256A400}" presName="Name0" presStyleCnt="0">
        <dgm:presLayoutVars>
          <dgm:dir/>
          <dgm:resizeHandles val="exact"/>
        </dgm:presLayoutVars>
      </dgm:prSet>
      <dgm:spPr/>
    </dgm:pt>
    <dgm:pt modelId="{DB080CBA-B62E-F741-809D-A4992771E639}" type="pres">
      <dgm:prSet presAssocID="{769D3E37-1965-A244-BEC3-DDC00A932B4D}" presName="node" presStyleLbl="node1" presStyleIdx="0" presStyleCnt="4" custScaleY="58230">
        <dgm:presLayoutVars>
          <dgm:bulletEnabled val="1"/>
        </dgm:presLayoutVars>
      </dgm:prSet>
      <dgm:spPr/>
    </dgm:pt>
    <dgm:pt modelId="{DA6B7707-0534-F940-9E5B-8384C038B6F1}" type="pres">
      <dgm:prSet presAssocID="{1CEFFF66-32BD-7D47-BC7E-C5F9E7648975}" presName="sibTrans" presStyleLbl="sibTrans2D1" presStyleIdx="0" presStyleCnt="3" custScaleY="59184"/>
      <dgm:spPr/>
    </dgm:pt>
    <dgm:pt modelId="{71B87BBC-CC82-6040-967B-085F5B0832AF}" type="pres">
      <dgm:prSet presAssocID="{1CEFFF66-32BD-7D47-BC7E-C5F9E7648975}" presName="connectorText" presStyleLbl="sibTrans2D1" presStyleIdx="0" presStyleCnt="3"/>
      <dgm:spPr/>
    </dgm:pt>
    <dgm:pt modelId="{2BB7D55F-EF27-E548-9B88-B1D443E7CB8A}" type="pres">
      <dgm:prSet presAssocID="{9F08A81C-37DC-EC4C-BE01-6358A1D45EC8}" presName="node" presStyleLbl="node1" presStyleIdx="1" presStyleCnt="4" custScaleY="58230">
        <dgm:presLayoutVars>
          <dgm:bulletEnabled val="1"/>
        </dgm:presLayoutVars>
      </dgm:prSet>
      <dgm:spPr/>
    </dgm:pt>
    <dgm:pt modelId="{19198977-E6C6-5B49-A714-E169D278119C}" type="pres">
      <dgm:prSet presAssocID="{B0A515A7-6AB2-7545-926E-7A89AD659903}" presName="sibTrans" presStyleLbl="sibTrans2D1" presStyleIdx="1" presStyleCnt="3" custScaleY="59184"/>
      <dgm:spPr/>
    </dgm:pt>
    <dgm:pt modelId="{E1DF82D8-12C3-BA4D-9C9F-F4E4D0A23615}" type="pres">
      <dgm:prSet presAssocID="{B0A515A7-6AB2-7545-926E-7A89AD659903}" presName="connectorText" presStyleLbl="sibTrans2D1" presStyleIdx="1" presStyleCnt="3"/>
      <dgm:spPr/>
    </dgm:pt>
    <dgm:pt modelId="{18B57D7F-9306-8C48-BB99-7D147EB760FB}" type="pres">
      <dgm:prSet presAssocID="{AFFF0E2E-0651-404E-8D32-C976D3DB6DC3}" presName="node" presStyleLbl="node1" presStyleIdx="2" presStyleCnt="4" custScaleY="58230">
        <dgm:presLayoutVars>
          <dgm:bulletEnabled val="1"/>
        </dgm:presLayoutVars>
      </dgm:prSet>
      <dgm:spPr/>
    </dgm:pt>
    <dgm:pt modelId="{0C2F7301-8523-B444-9AB6-326AFA0075AD}" type="pres">
      <dgm:prSet presAssocID="{6D1B3FAA-23DF-B148-AC42-0A2C5C21A099}" presName="sibTrans" presStyleLbl="sibTrans2D1" presStyleIdx="2" presStyleCnt="3" custScaleY="59184"/>
      <dgm:spPr/>
    </dgm:pt>
    <dgm:pt modelId="{C1776AE9-C7B8-AD44-81A2-C85DC3D9C8BD}" type="pres">
      <dgm:prSet presAssocID="{6D1B3FAA-23DF-B148-AC42-0A2C5C21A099}" presName="connectorText" presStyleLbl="sibTrans2D1" presStyleIdx="2" presStyleCnt="3"/>
      <dgm:spPr/>
    </dgm:pt>
    <dgm:pt modelId="{D9DAE421-3CE2-D445-B0BE-50F97CB92989}" type="pres">
      <dgm:prSet presAssocID="{2E9BEC4C-6A1C-B948-9C65-E8F994D21BD0}" presName="node" presStyleLbl="node1" presStyleIdx="3" presStyleCnt="4" custScaleY="58230">
        <dgm:presLayoutVars>
          <dgm:bulletEnabled val="1"/>
        </dgm:presLayoutVars>
      </dgm:prSet>
      <dgm:spPr/>
    </dgm:pt>
  </dgm:ptLst>
  <dgm:cxnLst>
    <dgm:cxn modelId="{36634F01-8CFB-3D4E-9263-6920478F4954}" type="presOf" srcId="{1CEFFF66-32BD-7D47-BC7E-C5F9E7648975}" destId="{DA6B7707-0534-F940-9E5B-8384C038B6F1}" srcOrd="0" destOrd="0" presId="urn:microsoft.com/office/officeart/2005/8/layout/process1"/>
    <dgm:cxn modelId="{EE5EBE02-9E0B-D946-B292-B8EB27C72AEB}" type="presOf" srcId="{1CEFFF66-32BD-7D47-BC7E-C5F9E7648975}" destId="{71B87BBC-CC82-6040-967B-085F5B0832AF}" srcOrd="1" destOrd="0" presId="urn:microsoft.com/office/officeart/2005/8/layout/process1"/>
    <dgm:cxn modelId="{744E9513-B435-6146-8204-C542225A9594}" type="presOf" srcId="{9F08A81C-37DC-EC4C-BE01-6358A1D45EC8}" destId="{2BB7D55F-EF27-E548-9B88-B1D443E7CB8A}" srcOrd="0" destOrd="0" presId="urn:microsoft.com/office/officeart/2005/8/layout/process1"/>
    <dgm:cxn modelId="{1764671E-F932-F449-9548-37EA18205AD1}" srcId="{D91484B5-8B82-BE45-A54D-389D1256A400}" destId="{2E9BEC4C-6A1C-B948-9C65-E8F994D21BD0}" srcOrd="3" destOrd="0" parTransId="{05E0C193-523E-DF40-8001-44E79F2AE2D8}" sibTransId="{CAB590B7-1961-4542-976E-7C0C90B9C1BF}"/>
    <dgm:cxn modelId="{E53F2726-98E4-BF4B-A806-B1AB52289BA6}" type="presOf" srcId="{B0A515A7-6AB2-7545-926E-7A89AD659903}" destId="{E1DF82D8-12C3-BA4D-9C9F-F4E4D0A23615}" srcOrd="1" destOrd="0" presId="urn:microsoft.com/office/officeart/2005/8/layout/process1"/>
    <dgm:cxn modelId="{6598E629-EE18-E742-9E09-115E0F58B772}" type="presOf" srcId="{B0A515A7-6AB2-7545-926E-7A89AD659903}" destId="{19198977-E6C6-5B49-A714-E169D278119C}" srcOrd="0" destOrd="0" presId="urn:microsoft.com/office/officeart/2005/8/layout/process1"/>
    <dgm:cxn modelId="{B576524A-D679-5547-A6D8-B8377B2678AA}" type="presOf" srcId="{D91484B5-8B82-BE45-A54D-389D1256A400}" destId="{52CCF5FA-0DD2-9F48-8653-3C5F038833A6}" srcOrd="0" destOrd="0" presId="urn:microsoft.com/office/officeart/2005/8/layout/process1"/>
    <dgm:cxn modelId="{DE513153-91FC-4A4E-B339-810BE6670902}" type="presOf" srcId="{6D1B3FAA-23DF-B148-AC42-0A2C5C21A099}" destId="{0C2F7301-8523-B444-9AB6-326AFA0075AD}" srcOrd="0" destOrd="0" presId="urn:microsoft.com/office/officeart/2005/8/layout/process1"/>
    <dgm:cxn modelId="{52884463-D929-CD44-BDD3-4DFCE414A50B}" srcId="{D91484B5-8B82-BE45-A54D-389D1256A400}" destId="{769D3E37-1965-A244-BEC3-DDC00A932B4D}" srcOrd="0" destOrd="0" parTransId="{2EDCEF6A-9A4C-0644-AD94-4A7ECC7506B3}" sibTransId="{1CEFFF66-32BD-7D47-BC7E-C5F9E7648975}"/>
    <dgm:cxn modelId="{AF335076-FD40-2648-B23E-CB5A328E8866}" type="presOf" srcId="{6D1B3FAA-23DF-B148-AC42-0A2C5C21A099}" destId="{C1776AE9-C7B8-AD44-81A2-C85DC3D9C8BD}" srcOrd="1" destOrd="0" presId="urn:microsoft.com/office/officeart/2005/8/layout/process1"/>
    <dgm:cxn modelId="{38C23779-E1DA-444A-B85A-0BB98B871ECB}" srcId="{D91484B5-8B82-BE45-A54D-389D1256A400}" destId="{AFFF0E2E-0651-404E-8D32-C976D3DB6DC3}" srcOrd="2" destOrd="0" parTransId="{AD0B4E7E-FBDF-DD46-AC45-847AECA71306}" sibTransId="{6D1B3FAA-23DF-B148-AC42-0A2C5C21A099}"/>
    <dgm:cxn modelId="{FA9B6388-0E5C-774F-9188-C36E48F9E0FE}" type="presOf" srcId="{2E9BEC4C-6A1C-B948-9C65-E8F994D21BD0}" destId="{D9DAE421-3CE2-D445-B0BE-50F97CB92989}" srcOrd="0" destOrd="0" presId="urn:microsoft.com/office/officeart/2005/8/layout/process1"/>
    <dgm:cxn modelId="{D9660F9B-B807-AD4D-8FE5-0CE3C26C3359}" type="presOf" srcId="{769D3E37-1965-A244-BEC3-DDC00A932B4D}" destId="{DB080CBA-B62E-F741-809D-A4992771E639}" srcOrd="0" destOrd="0" presId="urn:microsoft.com/office/officeart/2005/8/layout/process1"/>
    <dgm:cxn modelId="{B5ABA3C1-CC3E-5749-B2B3-A375B1AC5D37}" type="presOf" srcId="{AFFF0E2E-0651-404E-8D32-C976D3DB6DC3}" destId="{18B57D7F-9306-8C48-BB99-7D147EB760FB}" srcOrd="0" destOrd="0" presId="urn:microsoft.com/office/officeart/2005/8/layout/process1"/>
    <dgm:cxn modelId="{61437AF9-3EDC-5446-AFE7-DA18FD827387}" srcId="{D91484B5-8B82-BE45-A54D-389D1256A400}" destId="{9F08A81C-37DC-EC4C-BE01-6358A1D45EC8}" srcOrd="1" destOrd="0" parTransId="{CA5DB602-B606-D045-935F-B666B4AC4E72}" sibTransId="{B0A515A7-6AB2-7545-926E-7A89AD659903}"/>
    <dgm:cxn modelId="{2631D03E-5485-274B-9DBB-948CA875F0FE}" type="presParOf" srcId="{52CCF5FA-0DD2-9F48-8653-3C5F038833A6}" destId="{DB080CBA-B62E-F741-809D-A4992771E639}" srcOrd="0" destOrd="0" presId="urn:microsoft.com/office/officeart/2005/8/layout/process1"/>
    <dgm:cxn modelId="{C1B8D354-5682-AA4C-BD25-C54E827F1329}" type="presParOf" srcId="{52CCF5FA-0DD2-9F48-8653-3C5F038833A6}" destId="{DA6B7707-0534-F940-9E5B-8384C038B6F1}" srcOrd="1" destOrd="0" presId="urn:microsoft.com/office/officeart/2005/8/layout/process1"/>
    <dgm:cxn modelId="{6381907F-1200-5F4D-BE16-7CF455F41B91}" type="presParOf" srcId="{DA6B7707-0534-F940-9E5B-8384C038B6F1}" destId="{71B87BBC-CC82-6040-967B-085F5B0832AF}" srcOrd="0" destOrd="0" presId="urn:microsoft.com/office/officeart/2005/8/layout/process1"/>
    <dgm:cxn modelId="{59AAC323-8C4C-FD4A-ADE0-DFDF077F34AE}" type="presParOf" srcId="{52CCF5FA-0DD2-9F48-8653-3C5F038833A6}" destId="{2BB7D55F-EF27-E548-9B88-B1D443E7CB8A}" srcOrd="2" destOrd="0" presId="urn:microsoft.com/office/officeart/2005/8/layout/process1"/>
    <dgm:cxn modelId="{F5B5D912-E6FD-3049-BFBE-FB2D068DCA42}" type="presParOf" srcId="{52CCF5FA-0DD2-9F48-8653-3C5F038833A6}" destId="{19198977-E6C6-5B49-A714-E169D278119C}" srcOrd="3" destOrd="0" presId="urn:microsoft.com/office/officeart/2005/8/layout/process1"/>
    <dgm:cxn modelId="{F24C81ED-F42B-B048-8D56-5AAF784AB8B8}" type="presParOf" srcId="{19198977-E6C6-5B49-A714-E169D278119C}" destId="{E1DF82D8-12C3-BA4D-9C9F-F4E4D0A23615}" srcOrd="0" destOrd="0" presId="urn:microsoft.com/office/officeart/2005/8/layout/process1"/>
    <dgm:cxn modelId="{C85F12A6-0D8D-6A4B-A539-D9674CC8D535}" type="presParOf" srcId="{52CCF5FA-0DD2-9F48-8653-3C5F038833A6}" destId="{18B57D7F-9306-8C48-BB99-7D147EB760FB}" srcOrd="4" destOrd="0" presId="urn:microsoft.com/office/officeart/2005/8/layout/process1"/>
    <dgm:cxn modelId="{E2D24117-EA59-9440-9C61-3789A85A56ED}" type="presParOf" srcId="{52CCF5FA-0DD2-9F48-8653-3C5F038833A6}" destId="{0C2F7301-8523-B444-9AB6-326AFA0075AD}" srcOrd="5" destOrd="0" presId="urn:microsoft.com/office/officeart/2005/8/layout/process1"/>
    <dgm:cxn modelId="{DD781D40-5900-F14D-BDEC-C79F21FCE4F8}" type="presParOf" srcId="{0C2F7301-8523-B444-9AB6-326AFA0075AD}" destId="{C1776AE9-C7B8-AD44-81A2-C85DC3D9C8BD}" srcOrd="0" destOrd="0" presId="urn:microsoft.com/office/officeart/2005/8/layout/process1"/>
    <dgm:cxn modelId="{6611C2C5-AC53-0A49-8691-F0B8F8403A9B}" type="presParOf" srcId="{52CCF5FA-0DD2-9F48-8653-3C5F038833A6}" destId="{D9DAE421-3CE2-D445-B0BE-50F97CB92989}"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080CBA-B62E-F741-809D-A4992771E639}">
      <dsp:nvSpPr>
        <dsp:cNvPr id="0" name=""/>
        <dsp:cNvSpPr/>
      </dsp:nvSpPr>
      <dsp:spPr>
        <a:xfrm>
          <a:off x="5692" y="344545"/>
          <a:ext cx="2488964" cy="869594"/>
        </a:xfrm>
        <a:prstGeom prst="roundRect">
          <a:avLst>
            <a:gd name="adj" fmla="val 10000"/>
          </a:avLst>
        </a:prstGeom>
        <a:solidFill>
          <a:srgbClr val="FFE6E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Symbol" pitchFamily="2" charset="2"/>
            <a:buNone/>
          </a:pPr>
          <a:r>
            <a:rPr lang="en-AU" sz="3000" kern="1200">
              <a:solidFill>
                <a:srgbClr val="00667A"/>
              </a:solidFill>
              <a:latin typeface="Arial" panose="020B0604020202020204" pitchFamily="34" charset="0"/>
              <a:ea typeface="+mn-ea"/>
              <a:cs typeface="Arial" panose="020B0604020202020204" pitchFamily="34" charset="0"/>
            </a:rPr>
            <a:t>Initiation</a:t>
          </a:r>
          <a:endParaRPr lang="en-GB" sz="3000" kern="1200">
            <a:solidFill>
              <a:srgbClr val="00667A"/>
            </a:solidFill>
            <a:latin typeface="Arial" panose="020B0604020202020204" pitchFamily="34" charset="0"/>
            <a:ea typeface="+mn-ea"/>
            <a:cs typeface="Arial" panose="020B0604020202020204" pitchFamily="34" charset="0"/>
          </a:endParaRPr>
        </a:p>
      </dsp:txBody>
      <dsp:txXfrm>
        <a:off x="31162" y="370015"/>
        <a:ext cx="2438024" cy="818654"/>
      </dsp:txXfrm>
    </dsp:sp>
    <dsp:sp modelId="{DA6B7707-0534-F940-9E5B-8384C038B6F1}">
      <dsp:nvSpPr>
        <dsp:cNvPr id="0" name=""/>
        <dsp:cNvSpPr/>
      </dsp:nvSpPr>
      <dsp:spPr>
        <a:xfrm>
          <a:off x="2743553" y="596681"/>
          <a:ext cx="527660" cy="365321"/>
        </a:xfrm>
        <a:prstGeom prst="rightArrow">
          <a:avLst>
            <a:gd name="adj1" fmla="val 60000"/>
            <a:gd name="adj2" fmla="val 50000"/>
          </a:avLst>
        </a:prstGeom>
        <a:solidFill>
          <a:srgbClr val="B4DDD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GB" sz="3000" kern="1200">
            <a:solidFill>
              <a:srgbClr val="00667A"/>
            </a:solidFill>
            <a:latin typeface="Arial" panose="020B0604020202020204" pitchFamily="34" charset="0"/>
            <a:ea typeface="+mn-ea"/>
            <a:cs typeface="Arial" panose="020B0604020202020204" pitchFamily="34" charset="0"/>
          </a:endParaRPr>
        </a:p>
      </dsp:txBody>
      <dsp:txXfrm>
        <a:off x="2743553" y="669745"/>
        <a:ext cx="418064" cy="219193"/>
      </dsp:txXfrm>
    </dsp:sp>
    <dsp:sp modelId="{2BB7D55F-EF27-E548-9B88-B1D443E7CB8A}">
      <dsp:nvSpPr>
        <dsp:cNvPr id="0" name=""/>
        <dsp:cNvSpPr/>
      </dsp:nvSpPr>
      <dsp:spPr>
        <a:xfrm>
          <a:off x="3490242" y="344545"/>
          <a:ext cx="2488964" cy="869594"/>
        </a:xfrm>
        <a:prstGeom prst="roundRect">
          <a:avLst>
            <a:gd name="adj" fmla="val 10000"/>
          </a:avLst>
        </a:prstGeom>
        <a:solidFill>
          <a:srgbClr val="E1E6E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Symbol" pitchFamily="2" charset="2"/>
            <a:buNone/>
          </a:pPr>
          <a:r>
            <a:rPr lang="en-AU" sz="3000" kern="1200">
              <a:solidFill>
                <a:srgbClr val="00667A"/>
              </a:solidFill>
              <a:latin typeface="Arial" panose="020B0604020202020204" pitchFamily="34" charset="0"/>
              <a:ea typeface="+mn-ea"/>
              <a:cs typeface="Arial" panose="020B0604020202020204" pitchFamily="34" charset="0"/>
            </a:rPr>
            <a:t>Planning</a:t>
          </a:r>
        </a:p>
      </dsp:txBody>
      <dsp:txXfrm>
        <a:off x="3515712" y="370015"/>
        <a:ext cx="2438024" cy="818654"/>
      </dsp:txXfrm>
    </dsp:sp>
    <dsp:sp modelId="{19198977-E6C6-5B49-A714-E169D278119C}">
      <dsp:nvSpPr>
        <dsp:cNvPr id="0" name=""/>
        <dsp:cNvSpPr/>
      </dsp:nvSpPr>
      <dsp:spPr>
        <a:xfrm>
          <a:off x="6228103" y="596681"/>
          <a:ext cx="527660" cy="365321"/>
        </a:xfrm>
        <a:prstGeom prst="rightArrow">
          <a:avLst>
            <a:gd name="adj1" fmla="val 60000"/>
            <a:gd name="adj2" fmla="val 50000"/>
          </a:avLst>
        </a:prstGeom>
        <a:solidFill>
          <a:srgbClr val="B4DDD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GB" sz="3000" kern="1200">
            <a:solidFill>
              <a:srgbClr val="00667A"/>
            </a:solidFill>
            <a:latin typeface="Arial" panose="020B0604020202020204" pitchFamily="34" charset="0"/>
            <a:ea typeface="+mn-ea"/>
            <a:cs typeface="Arial" panose="020B0604020202020204" pitchFamily="34" charset="0"/>
          </a:endParaRPr>
        </a:p>
      </dsp:txBody>
      <dsp:txXfrm>
        <a:off x="6228103" y="669745"/>
        <a:ext cx="418064" cy="219193"/>
      </dsp:txXfrm>
    </dsp:sp>
    <dsp:sp modelId="{18B57D7F-9306-8C48-BB99-7D147EB760FB}">
      <dsp:nvSpPr>
        <dsp:cNvPr id="0" name=""/>
        <dsp:cNvSpPr/>
      </dsp:nvSpPr>
      <dsp:spPr>
        <a:xfrm>
          <a:off x="6974792" y="344545"/>
          <a:ext cx="2488964" cy="869594"/>
        </a:xfrm>
        <a:prstGeom prst="roundRect">
          <a:avLst>
            <a:gd name="adj" fmla="val 10000"/>
          </a:avLst>
        </a:prstGeom>
        <a:solidFill>
          <a:srgbClr val="C3E6E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Symbol" pitchFamily="2" charset="2"/>
            <a:buNone/>
          </a:pPr>
          <a:r>
            <a:rPr lang="en-AU" sz="3000" kern="1200">
              <a:solidFill>
                <a:srgbClr val="00667A"/>
              </a:solidFill>
              <a:latin typeface="Arial" panose="020B0604020202020204" pitchFamily="34" charset="0"/>
              <a:ea typeface="+mn-ea"/>
              <a:cs typeface="Arial" panose="020B0604020202020204" pitchFamily="34" charset="0"/>
            </a:rPr>
            <a:t>Execution</a:t>
          </a:r>
        </a:p>
      </dsp:txBody>
      <dsp:txXfrm>
        <a:off x="7000262" y="370015"/>
        <a:ext cx="2438024" cy="818654"/>
      </dsp:txXfrm>
    </dsp:sp>
    <dsp:sp modelId="{0C2F7301-8523-B444-9AB6-326AFA0075AD}">
      <dsp:nvSpPr>
        <dsp:cNvPr id="0" name=""/>
        <dsp:cNvSpPr/>
      </dsp:nvSpPr>
      <dsp:spPr>
        <a:xfrm>
          <a:off x="9712653" y="596681"/>
          <a:ext cx="527660" cy="365321"/>
        </a:xfrm>
        <a:prstGeom prst="rightArrow">
          <a:avLst>
            <a:gd name="adj1" fmla="val 60000"/>
            <a:gd name="adj2" fmla="val 50000"/>
          </a:avLst>
        </a:prstGeom>
        <a:solidFill>
          <a:srgbClr val="B4DDD9"/>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333500">
            <a:lnSpc>
              <a:spcPct val="90000"/>
            </a:lnSpc>
            <a:spcBef>
              <a:spcPct val="0"/>
            </a:spcBef>
            <a:spcAft>
              <a:spcPct val="35000"/>
            </a:spcAft>
            <a:buNone/>
          </a:pPr>
          <a:endParaRPr lang="en-GB" sz="3000" kern="1200">
            <a:solidFill>
              <a:srgbClr val="00667A"/>
            </a:solidFill>
            <a:latin typeface="Arial" panose="020B0604020202020204" pitchFamily="34" charset="0"/>
            <a:ea typeface="+mn-ea"/>
            <a:cs typeface="Arial" panose="020B0604020202020204" pitchFamily="34" charset="0"/>
          </a:endParaRPr>
        </a:p>
      </dsp:txBody>
      <dsp:txXfrm>
        <a:off x="9712653" y="669745"/>
        <a:ext cx="418064" cy="219193"/>
      </dsp:txXfrm>
    </dsp:sp>
    <dsp:sp modelId="{D9DAE421-3CE2-D445-B0BE-50F97CB92989}">
      <dsp:nvSpPr>
        <dsp:cNvPr id="0" name=""/>
        <dsp:cNvSpPr/>
      </dsp:nvSpPr>
      <dsp:spPr>
        <a:xfrm>
          <a:off x="10459342" y="344545"/>
          <a:ext cx="2488964" cy="869594"/>
        </a:xfrm>
        <a:prstGeom prst="roundRect">
          <a:avLst>
            <a:gd name="adj" fmla="val 10000"/>
          </a:avLst>
        </a:prstGeom>
        <a:solidFill>
          <a:srgbClr val="A5E6E8"/>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Font typeface="Symbol" pitchFamily="2" charset="2"/>
            <a:buNone/>
          </a:pPr>
          <a:r>
            <a:rPr lang="en-AU" sz="3000" kern="1200">
              <a:solidFill>
                <a:srgbClr val="00667A"/>
              </a:solidFill>
              <a:latin typeface="Arial" panose="020B0604020202020204" pitchFamily="34" charset="0"/>
              <a:ea typeface="+mn-ea"/>
              <a:cs typeface="Arial" panose="020B0604020202020204" pitchFamily="34" charset="0"/>
            </a:rPr>
            <a:t>Closure</a:t>
          </a:r>
        </a:p>
      </dsp:txBody>
      <dsp:txXfrm>
        <a:off x="10484812" y="370015"/>
        <a:ext cx="2438024" cy="81865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30B3E1-491F-4DE8-A825-66E9E1A4E861}" type="datetimeFigureOut">
              <a:rPr lang="en-AU" smtClean="0"/>
              <a:t>5/7/21</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39F7C-6B36-476B-B1D0-27733B12A66A}" type="slidenum">
              <a:rPr lang="en-AU" smtClean="0"/>
              <a:t>‹#›</a:t>
            </a:fld>
            <a:endParaRPr lang="en-AU"/>
          </a:p>
        </p:txBody>
      </p:sp>
    </p:spTree>
    <p:extLst>
      <p:ext uri="{BB962C8B-B14F-4D97-AF65-F5344CB8AC3E}">
        <p14:creationId xmlns:p14="http://schemas.microsoft.com/office/powerpoint/2010/main" val="333897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2</a:t>
            </a:fld>
            <a:endParaRPr lang="en-AU"/>
          </a:p>
        </p:txBody>
      </p:sp>
    </p:spTree>
    <p:extLst>
      <p:ext uri="{BB962C8B-B14F-4D97-AF65-F5344CB8AC3E}">
        <p14:creationId xmlns:p14="http://schemas.microsoft.com/office/powerpoint/2010/main" val="35931058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21</a:t>
            </a:fld>
            <a:endParaRPr lang="en-AU"/>
          </a:p>
        </p:txBody>
      </p:sp>
    </p:spTree>
    <p:extLst>
      <p:ext uri="{BB962C8B-B14F-4D97-AF65-F5344CB8AC3E}">
        <p14:creationId xmlns:p14="http://schemas.microsoft.com/office/powerpoint/2010/main" val="453387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23</a:t>
            </a:fld>
            <a:endParaRPr lang="en-AU"/>
          </a:p>
        </p:txBody>
      </p:sp>
    </p:spTree>
    <p:extLst>
      <p:ext uri="{BB962C8B-B14F-4D97-AF65-F5344CB8AC3E}">
        <p14:creationId xmlns:p14="http://schemas.microsoft.com/office/powerpoint/2010/main" val="3425958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24</a:t>
            </a:fld>
            <a:endParaRPr lang="en-AU"/>
          </a:p>
        </p:txBody>
      </p:sp>
    </p:spTree>
    <p:extLst>
      <p:ext uri="{BB962C8B-B14F-4D97-AF65-F5344CB8AC3E}">
        <p14:creationId xmlns:p14="http://schemas.microsoft.com/office/powerpoint/2010/main" val="17356351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26</a:t>
            </a:fld>
            <a:endParaRPr lang="en-AU"/>
          </a:p>
        </p:txBody>
      </p:sp>
    </p:spTree>
    <p:extLst>
      <p:ext uri="{BB962C8B-B14F-4D97-AF65-F5344CB8AC3E}">
        <p14:creationId xmlns:p14="http://schemas.microsoft.com/office/powerpoint/2010/main" val="15233957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28</a:t>
            </a:fld>
            <a:endParaRPr lang="en-AU"/>
          </a:p>
        </p:txBody>
      </p:sp>
    </p:spTree>
    <p:extLst>
      <p:ext uri="{BB962C8B-B14F-4D97-AF65-F5344CB8AC3E}">
        <p14:creationId xmlns:p14="http://schemas.microsoft.com/office/powerpoint/2010/main" val="42889629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29</a:t>
            </a:fld>
            <a:endParaRPr lang="en-AU"/>
          </a:p>
        </p:txBody>
      </p:sp>
    </p:spTree>
    <p:extLst>
      <p:ext uri="{BB962C8B-B14F-4D97-AF65-F5344CB8AC3E}">
        <p14:creationId xmlns:p14="http://schemas.microsoft.com/office/powerpoint/2010/main" val="2391793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31</a:t>
            </a:fld>
            <a:endParaRPr lang="en-AU"/>
          </a:p>
        </p:txBody>
      </p:sp>
    </p:spTree>
    <p:extLst>
      <p:ext uri="{BB962C8B-B14F-4D97-AF65-F5344CB8AC3E}">
        <p14:creationId xmlns:p14="http://schemas.microsoft.com/office/powerpoint/2010/main" val="22693063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38</a:t>
            </a:fld>
            <a:endParaRPr lang="en-AU"/>
          </a:p>
        </p:txBody>
      </p:sp>
    </p:spTree>
    <p:extLst>
      <p:ext uri="{BB962C8B-B14F-4D97-AF65-F5344CB8AC3E}">
        <p14:creationId xmlns:p14="http://schemas.microsoft.com/office/powerpoint/2010/main" val="491534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39</a:t>
            </a:fld>
            <a:endParaRPr lang="en-AU"/>
          </a:p>
        </p:txBody>
      </p:sp>
    </p:spTree>
    <p:extLst>
      <p:ext uri="{BB962C8B-B14F-4D97-AF65-F5344CB8AC3E}">
        <p14:creationId xmlns:p14="http://schemas.microsoft.com/office/powerpoint/2010/main" val="1032661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41</a:t>
            </a:fld>
            <a:endParaRPr lang="en-AU"/>
          </a:p>
        </p:txBody>
      </p:sp>
    </p:spTree>
    <p:extLst>
      <p:ext uri="{BB962C8B-B14F-4D97-AF65-F5344CB8AC3E}">
        <p14:creationId xmlns:p14="http://schemas.microsoft.com/office/powerpoint/2010/main" val="37119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6</a:t>
            </a:fld>
            <a:endParaRPr lang="en-AU"/>
          </a:p>
        </p:txBody>
      </p:sp>
    </p:spTree>
    <p:extLst>
      <p:ext uri="{BB962C8B-B14F-4D97-AF65-F5344CB8AC3E}">
        <p14:creationId xmlns:p14="http://schemas.microsoft.com/office/powerpoint/2010/main" val="453689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42</a:t>
            </a:fld>
            <a:endParaRPr lang="en-AU"/>
          </a:p>
        </p:txBody>
      </p:sp>
    </p:spTree>
    <p:extLst>
      <p:ext uri="{BB962C8B-B14F-4D97-AF65-F5344CB8AC3E}">
        <p14:creationId xmlns:p14="http://schemas.microsoft.com/office/powerpoint/2010/main" val="465257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8</a:t>
            </a:fld>
            <a:endParaRPr lang="en-AU"/>
          </a:p>
        </p:txBody>
      </p:sp>
    </p:spTree>
    <p:extLst>
      <p:ext uri="{BB962C8B-B14F-4D97-AF65-F5344CB8AC3E}">
        <p14:creationId xmlns:p14="http://schemas.microsoft.com/office/powerpoint/2010/main" val="2927584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10</a:t>
            </a:fld>
            <a:endParaRPr lang="en-AU"/>
          </a:p>
        </p:txBody>
      </p:sp>
    </p:spTree>
    <p:extLst>
      <p:ext uri="{BB962C8B-B14F-4D97-AF65-F5344CB8AC3E}">
        <p14:creationId xmlns:p14="http://schemas.microsoft.com/office/powerpoint/2010/main" val="3702618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11</a:t>
            </a:fld>
            <a:endParaRPr lang="en-AU"/>
          </a:p>
        </p:txBody>
      </p:sp>
    </p:spTree>
    <p:extLst>
      <p:ext uri="{BB962C8B-B14F-4D97-AF65-F5344CB8AC3E}">
        <p14:creationId xmlns:p14="http://schemas.microsoft.com/office/powerpoint/2010/main" val="101798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14</a:t>
            </a:fld>
            <a:endParaRPr lang="en-AU"/>
          </a:p>
        </p:txBody>
      </p:sp>
    </p:spTree>
    <p:extLst>
      <p:ext uri="{BB962C8B-B14F-4D97-AF65-F5344CB8AC3E}">
        <p14:creationId xmlns:p14="http://schemas.microsoft.com/office/powerpoint/2010/main" val="1038613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16</a:t>
            </a:fld>
            <a:endParaRPr lang="en-AU"/>
          </a:p>
        </p:txBody>
      </p:sp>
    </p:spTree>
    <p:extLst>
      <p:ext uri="{BB962C8B-B14F-4D97-AF65-F5344CB8AC3E}">
        <p14:creationId xmlns:p14="http://schemas.microsoft.com/office/powerpoint/2010/main" val="1088018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18</a:t>
            </a:fld>
            <a:endParaRPr lang="en-AU"/>
          </a:p>
        </p:txBody>
      </p:sp>
    </p:spTree>
    <p:extLst>
      <p:ext uri="{BB962C8B-B14F-4D97-AF65-F5344CB8AC3E}">
        <p14:creationId xmlns:p14="http://schemas.microsoft.com/office/powerpoint/2010/main" val="330040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49039F7C-6B36-476B-B1D0-27733B12A66A}" type="slidenum">
              <a:rPr lang="en-AU" smtClean="0"/>
              <a:t>19</a:t>
            </a:fld>
            <a:endParaRPr lang="en-AU"/>
          </a:p>
        </p:txBody>
      </p:sp>
    </p:spTree>
    <p:extLst>
      <p:ext uri="{BB962C8B-B14F-4D97-AF65-F5344CB8AC3E}">
        <p14:creationId xmlns:p14="http://schemas.microsoft.com/office/powerpoint/2010/main" val="27278765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1BD78BD-796B-4BF5-9352-FDB8F694BDD8}" type="datetime1">
              <a:rPr lang="en-US" smtClean="0"/>
              <a:t>7/5/21</a:t>
            </a:fld>
            <a:endParaRPr lang="en-US"/>
          </a:p>
        </p:txBody>
      </p:sp>
      <p:sp>
        <p:nvSpPr>
          <p:cNvPr id="5" name="Footer Placeholder 4"/>
          <p:cNvSpPr>
            <a:spLocks noGrp="1"/>
          </p:cNvSpPr>
          <p:nvPr>
            <p:ph type="ftr" sz="quarter" idx="11"/>
          </p:nvPr>
        </p:nvSpPr>
        <p:spPr/>
        <p:txBody>
          <a:bodyPr/>
          <a:lstStyle/>
          <a:p>
            <a:r>
              <a:rPr lang="en-US"/>
              <a:t>Unit code Unit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3648A6B-8545-4E52-A3BC-AD823A5E0488}" type="datetime1">
              <a:rPr lang="en-US" smtClean="0"/>
              <a:t>7/5/21</a:t>
            </a:fld>
            <a:endParaRPr lang="en-US"/>
          </a:p>
        </p:txBody>
      </p:sp>
      <p:sp>
        <p:nvSpPr>
          <p:cNvPr id="5" name="Footer Placeholder 4"/>
          <p:cNvSpPr>
            <a:spLocks noGrp="1"/>
          </p:cNvSpPr>
          <p:nvPr>
            <p:ph type="ftr" sz="quarter" idx="11"/>
          </p:nvPr>
        </p:nvSpPr>
        <p:spPr/>
        <p:txBody>
          <a:bodyPr/>
          <a:lstStyle/>
          <a:p>
            <a:r>
              <a:rPr lang="en-US"/>
              <a:t>Unit code Unit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1B2BB-BE6D-4712-A22A-AC737EAAB597}" type="datetime1">
              <a:rPr lang="en-US" smtClean="0"/>
              <a:t>7/5/21</a:t>
            </a:fld>
            <a:endParaRPr lang="en-US"/>
          </a:p>
        </p:txBody>
      </p:sp>
      <p:sp>
        <p:nvSpPr>
          <p:cNvPr id="5" name="Footer Placeholder 4"/>
          <p:cNvSpPr>
            <a:spLocks noGrp="1"/>
          </p:cNvSpPr>
          <p:nvPr>
            <p:ph type="ftr" sz="quarter" idx="11"/>
          </p:nvPr>
        </p:nvSpPr>
        <p:spPr/>
        <p:txBody>
          <a:bodyPr/>
          <a:lstStyle/>
          <a:p>
            <a:r>
              <a:rPr lang="en-US"/>
              <a:t>Unit code Unit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CC0374-7323-4899-A285-30D4680251FF}" type="datetime1">
              <a:rPr lang="en-US" smtClean="0"/>
              <a:t>7/5/21</a:t>
            </a:fld>
            <a:endParaRPr lang="en-US"/>
          </a:p>
        </p:txBody>
      </p:sp>
      <p:sp>
        <p:nvSpPr>
          <p:cNvPr id="5" name="Footer Placeholder 4"/>
          <p:cNvSpPr>
            <a:spLocks noGrp="1"/>
          </p:cNvSpPr>
          <p:nvPr>
            <p:ph type="ftr" sz="quarter" idx="11"/>
          </p:nvPr>
        </p:nvSpPr>
        <p:spPr/>
        <p:txBody>
          <a:bodyPr/>
          <a:lstStyle/>
          <a:p>
            <a:r>
              <a:rPr lang="en-US"/>
              <a:t>Unit code Unit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B2E7-0883-48F9-A2AE-E62B73A2CD8A}" type="datetime1">
              <a:rPr lang="en-US" smtClean="0"/>
              <a:t>7/5/21</a:t>
            </a:fld>
            <a:endParaRPr lang="en-US"/>
          </a:p>
        </p:txBody>
      </p:sp>
      <p:sp>
        <p:nvSpPr>
          <p:cNvPr id="5" name="Footer Placeholder 4"/>
          <p:cNvSpPr>
            <a:spLocks noGrp="1"/>
          </p:cNvSpPr>
          <p:nvPr>
            <p:ph type="ftr" sz="quarter" idx="11"/>
          </p:nvPr>
        </p:nvSpPr>
        <p:spPr/>
        <p:txBody>
          <a:bodyPr/>
          <a:lstStyle/>
          <a:p>
            <a:r>
              <a:rPr lang="en-US"/>
              <a:t>Unit code Unit title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C75A4A-B286-41D1-8DC5-255BBBA32973}" type="datetime1">
              <a:rPr lang="en-US" smtClean="0"/>
              <a:t>7/5/21</a:t>
            </a:fld>
            <a:endParaRPr lang="en-US"/>
          </a:p>
        </p:txBody>
      </p:sp>
      <p:sp>
        <p:nvSpPr>
          <p:cNvPr id="6" name="Footer Placeholder 5"/>
          <p:cNvSpPr>
            <a:spLocks noGrp="1"/>
          </p:cNvSpPr>
          <p:nvPr>
            <p:ph type="ftr" sz="quarter" idx="11"/>
          </p:nvPr>
        </p:nvSpPr>
        <p:spPr/>
        <p:txBody>
          <a:bodyPr/>
          <a:lstStyle/>
          <a:p>
            <a:r>
              <a:rPr lang="en-US"/>
              <a:t>Unit code Unit title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615A523-D0F7-40EF-A1C3-17B333BFBA64}" type="datetime1">
              <a:rPr lang="en-US" smtClean="0"/>
              <a:t>7/5/21</a:t>
            </a:fld>
            <a:endParaRPr lang="en-US"/>
          </a:p>
        </p:txBody>
      </p:sp>
      <p:sp>
        <p:nvSpPr>
          <p:cNvPr id="8" name="Footer Placeholder 7"/>
          <p:cNvSpPr>
            <a:spLocks noGrp="1"/>
          </p:cNvSpPr>
          <p:nvPr>
            <p:ph type="ftr" sz="quarter" idx="11"/>
          </p:nvPr>
        </p:nvSpPr>
        <p:spPr/>
        <p:txBody>
          <a:bodyPr/>
          <a:lstStyle/>
          <a:p>
            <a:r>
              <a:rPr lang="en-US"/>
              <a:t>Unit code Unit title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10EC1C6-123F-405D-B9C1-3B5F2BC493E7}" type="datetime1">
              <a:rPr lang="en-US" smtClean="0"/>
              <a:t>7/5/21</a:t>
            </a:fld>
            <a:endParaRPr lang="en-US"/>
          </a:p>
        </p:txBody>
      </p:sp>
      <p:sp>
        <p:nvSpPr>
          <p:cNvPr id="4" name="Footer Placeholder 3"/>
          <p:cNvSpPr>
            <a:spLocks noGrp="1"/>
          </p:cNvSpPr>
          <p:nvPr>
            <p:ph type="ftr" sz="quarter" idx="11"/>
          </p:nvPr>
        </p:nvSpPr>
        <p:spPr/>
        <p:txBody>
          <a:bodyPr/>
          <a:lstStyle/>
          <a:p>
            <a:r>
              <a:rPr lang="en-US"/>
              <a:t>Unit code Unit title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4B230-936C-4B14-9C23-DC5BFEFFC0E3}" type="datetime1">
              <a:rPr lang="en-US" smtClean="0"/>
              <a:t>7/5/21</a:t>
            </a:fld>
            <a:endParaRPr lang="en-US"/>
          </a:p>
        </p:txBody>
      </p:sp>
      <p:sp>
        <p:nvSpPr>
          <p:cNvPr id="3" name="Footer Placeholder 2"/>
          <p:cNvSpPr>
            <a:spLocks noGrp="1"/>
          </p:cNvSpPr>
          <p:nvPr>
            <p:ph type="ftr" sz="quarter" idx="11"/>
          </p:nvPr>
        </p:nvSpPr>
        <p:spPr/>
        <p:txBody>
          <a:bodyPr/>
          <a:lstStyle/>
          <a:p>
            <a:r>
              <a:rPr lang="en-US"/>
              <a:t>Unit code Unit title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5079D-DBB9-4D0D-96E8-FA0D521E7DD6}" type="datetime1">
              <a:rPr lang="en-US" smtClean="0"/>
              <a:t>7/5/21</a:t>
            </a:fld>
            <a:endParaRPr lang="en-US"/>
          </a:p>
        </p:txBody>
      </p:sp>
      <p:sp>
        <p:nvSpPr>
          <p:cNvPr id="6" name="Footer Placeholder 5"/>
          <p:cNvSpPr>
            <a:spLocks noGrp="1"/>
          </p:cNvSpPr>
          <p:nvPr>
            <p:ph type="ftr" sz="quarter" idx="11"/>
          </p:nvPr>
        </p:nvSpPr>
        <p:spPr/>
        <p:txBody>
          <a:bodyPr/>
          <a:lstStyle/>
          <a:p>
            <a:r>
              <a:rPr lang="en-US"/>
              <a:t>Unit code Unit title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784028-E257-4309-A47A-A16337C13BB6}" type="datetime1">
              <a:rPr lang="en-US" smtClean="0"/>
              <a:t>7/5/21</a:t>
            </a:fld>
            <a:endParaRPr lang="en-US"/>
          </a:p>
        </p:txBody>
      </p:sp>
      <p:sp>
        <p:nvSpPr>
          <p:cNvPr id="6" name="Footer Placeholder 5"/>
          <p:cNvSpPr>
            <a:spLocks noGrp="1"/>
          </p:cNvSpPr>
          <p:nvPr>
            <p:ph type="ftr" sz="quarter" idx="11"/>
          </p:nvPr>
        </p:nvSpPr>
        <p:spPr/>
        <p:txBody>
          <a:bodyPr/>
          <a:lstStyle/>
          <a:p>
            <a:r>
              <a:rPr lang="en-US"/>
              <a:t>Unit code Unit title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6FB01-A7E7-41C8-A8AA-BDABEF389F1E}" type="datetime1">
              <a:rPr lang="en-US" smtClean="0"/>
              <a:t>7/5/21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Unit code Unit title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hyperlink" Target="https://blog.teamwork.com/project-management-methodologies/"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projectmanagement.com/blog-post/21168/The-Art-of-Tailoring--Making-Your-Project-Management-Methodology-Fi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WNWSQOynrl0"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hyperlink" Target="https://www.smartsheet.com/content/project-schedule-templates"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project-management.com/work-breakdown-structure-for-it-projects-wb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pmlearningsolutions.com/blog/work-package-versus-activity-pmp-concept-14"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hyperlink" Target="https://www.youtube.com/watch?v=IVtLYDHNbEI"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www.pmi.org/learning/library/effectively-manage-complex-project-schedules-8229" TargetMode="Externa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www.projectmanager.com/blog/create-project-management-schedule"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corporatefinanceinstitute.com/resources/knowledge/finance/project-budget-overview/" TargetMode="Externa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www.clarizen.com/project-budgets-tips-estimating-cost-track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mckinsey.com/business-functions/mckinsey-digital/our-insights/delivering-large-scale-it-projects-on-time-on-budget-and-on-value"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hyperlink" Target="https://www.youtube.com/watch?v=rN0FrDpQNUk&amp;t=34s"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hyperlink" Target="https://www.youtube.com/watch?v=xYR7dkQPHKY"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oXhgwn-girI"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hyperlink" Target="https://www.brisbanetimes.com.au/politics/queensland/delayed-queensland-government-project-more-than-doubles-in-cost-20181011-p5093x.html" TargetMode="External"/><Relationship Id="rId7" Type="http://schemas.openxmlformats.org/officeDocument/2006/relationships/image" Target="../media/image6.sv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hyperlink" Target="https://learn.g2.com/project-management-statistics" TargetMode="External"/><Relationship Id="rId4" Type="http://schemas.openxmlformats.org/officeDocument/2006/relationships/hyperlink" Target="https://www.projectmanager.com/blog/failed-project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i-QyW8D3ei"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43B"/>
        </a:solidFill>
        <a:effectLst/>
      </p:bgPr>
    </p:bg>
    <p:spTree>
      <p:nvGrpSpPr>
        <p:cNvPr id="1" name=""/>
        <p:cNvGrpSpPr/>
        <p:nvPr/>
      </p:nvGrpSpPr>
      <p:grpSpPr>
        <a:xfrm>
          <a:off x="0" y="0"/>
          <a:ext cx="0" cy="0"/>
          <a:chOff x="0" y="0"/>
          <a:chExt cx="0" cy="0"/>
        </a:xfrm>
      </p:grpSpPr>
      <p:sp>
        <p:nvSpPr>
          <p:cNvPr id="2" name="AutoShape 2"/>
          <p:cNvSpPr/>
          <p:nvPr/>
        </p:nvSpPr>
        <p:spPr>
          <a:xfrm>
            <a:off x="0" y="8136093"/>
            <a:ext cx="18288000" cy="2150907"/>
          </a:xfrm>
          <a:prstGeom prst="rect">
            <a:avLst/>
          </a:prstGeom>
          <a:solidFill>
            <a:schemeClr val="bg1"/>
          </a:solidFill>
        </p:spPr>
      </p:sp>
      <p:sp>
        <p:nvSpPr>
          <p:cNvPr id="3" name="TextBox 3"/>
          <p:cNvSpPr txBox="1"/>
          <p:nvPr/>
        </p:nvSpPr>
        <p:spPr>
          <a:xfrm>
            <a:off x="1028700" y="2055092"/>
            <a:ext cx="7120939" cy="925382"/>
          </a:xfrm>
          <a:prstGeom prst="rect">
            <a:avLst/>
          </a:prstGeom>
        </p:spPr>
        <p:txBody>
          <a:bodyPr lIns="0" tIns="0" rIns="0" bIns="0" rtlCol="0" anchor="t">
            <a:spAutoFit/>
          </a:bodyPr>
          <a:lstStyle/>
          <a:p>
            <a:pPr>
              <a:lnSpc>
                <a:spcPts val="7800"/>
              </a:lnSpc>
            </a:pPr>
            <a:r>
              <a:rPr lang="en-US" sz="6000" b="1" spc="1000" dirty="0">
                <a:solidFill>
                  <a:schemeClr val="bg1"/>
                </a:solidFill>
                <a:latin typeface="Arial" panose="020B0604020202020204" pitchFamily="34" charset="0"/>
                <a:cs typeface="Arial" panose="020B0604020202020204" pitchFamily="34" charset="0"/>
              </a:rPr>
              <a:t>ICTPMG613</a:t>
            </a:r>
            <a:endParaRPr lang="en-US" sz="6000" b="1" spc="1000" dirty="0">
              <a:solidFill>
                <a:schemeClr val="bg1"/>
              </a:solidFill>
              <a:highlight>
                <a:srgbClr val="FFFF00"/>
              </a:highlight>
              <a:latin typeface="Arial" panose="020B0604020202020204" pitchFamily="34" charset="0"/>
              <a:cs typeface="Arial" panose="020B0604020202020204" pitchFamily="34" charset="0"/>
            </a:endParaRPr>
          </a:p>
        </p:txBody>
      </p:sp>
      <p:grpSp>
        <p:nvGrpSpPr>
          <p:cNvPr id="4" name="Group 4"/>
          <p:cNvGrpSpPr/>
          <p:nvPr/>
        </p:nvGrpSpPr>
        <p:grpSpPr>
          <a:xfrm>
            <a:off x="1028700" y="876300"/>
            <a:ext cx="17590875" cy="227806"/>
            <a:chOff x="0" y="-24217"/>
            <a:chExt cx="23454501" cy="303741"/>
          </a:xfrm>
          <a:solidFill>
            <a:schemeClr val="bg1"/>
          </a:solidFill>
        </p:grpSpPr>
        <p:sp>
          <p:nvSpPr>
            <p:cNvPr id="5" name="AutoShape 5"/>
            <p:cNvSpPr/>
            <p:nvPr/>
          </p:nvSpPr>
          <p:spPr>
            <a:xfrm>
              <a:off x="0" y="125899"/>
              <a:ext cx="23454501" cy="27726"/>
            </a:xfrm>
            <a:prstGeom prst="rect">
              <a:avLst/>
            </a:prstGeom>
            <a:grpFill/>
          </p:spPr>
        </p:sp>
        <p:sp>
          <p:nvSpPr>
            <p:cNvPr id="6" name="AutoShape 6"/>
            <p:cNvSpPr/>
            <p:nvPr/>
          </p:nvSpPr>
          <p:spPr>
            <a:xfrm>
              <a:off x="0" y="-24217"/>
              <a:ext cx="292033" cy="279523"/>
            </a:xfrm>
            <a:prstGeom prst="rect">
              <a:avLst/>
            </a:prstGeom>
            <a:grpFill/>
          </p:spPr>
        </p:sp>
        <p:sp>
          <p:nvSpPr>
            <p:cNvPr id="7" name="AutoShape 7"/>
            <p:cNvSpPr/>
            <p:nvPr/>
          </p:nvSpPr>
          <p:spPr>
            <a:xfrm>
              <a:off x="7770499" y="0"/>
              <a:ext cx="292033" cy="279524"/>
            </a:xfrm>
            <a:prstGeom prst="rect">
              <a:avLst/>
            </a:prstGeom>
            <a:grpFill/>
          </p:spPr>
        </p:sp>
        <p:sp>
          <p:nvSpPr>
            <p:cNvPr id="8" name="AutoShape 8"/>
            <p:cNvSpPr/>
            <p:nvPr/>
          </p:nvSpPr>
          <p:spPr>
            <a:xfrm>
              <a:off x="15540998" y="0"/>
              <a:ext cx="292033" cy="279524"/>
            </a:xfrm>
            <a:prstGeom prst="rect">
              <a:avLst/>
            </a:prstGeom>
            <a:grpFill/>
          </p:spPr>
        </p:sp>
      </p:grpSp>
      <p:sp>
        <p:nvSpPr>
          <p:cNvPr id="10" name="TextBox 10"/>
          <p:cNvSpPr txBox="1"/>
          <p:nvPr/>
        </p:nvSpPr>
        <p:spPr>
          <a:xfrm>
            <a:off x="2494756" y="3824674"/>
            <a:ext cx="9697244" cy="1604670"/>
          </a:xfrm>
          <a:prstGeom prst="rect">
            <a:avLst/>
          </a:prstGeom>
        </p:spPr>
        <p:txBody>
          <a:bodyPr wrap="square" lIns="0" tIns="0" rIns="0" bIns="0" rtlCol="0" anchor="t">
            <a:spAutoFit/>
          </a:bodyPr>
          <a:lstStyle/>
          <a:p>
            <a:pPr>
              <a:lnSpc>
                <a:spcPts val="6475"/>
              </a:lnSpc>
            </a:pPr>
            <a:r>
              <a:rPr lang="en-US" sz="5000" spc="747" dirty="0">
                <a:solidFill>
                  <a:schemeClr val="bg1"/>
                </a:solidFill>
                <a:latin typeface="Arial" panose="020B0604020202020204" pitchFamily="34" charset="0"/>
                <a:cs typeface="Arial" panose="020B0604020202020204" pitchFamily="34" charset="0"/>
              </a:rPr>
              <a:t>Manage ICT project planning </a:t>
            </a:r>
            <a:endParaRPr lang="en-US" sz="5000" spc="747" dirty="0">
              <a:solidFill>
                <a:schemeClr val="bg1"/>
              </a:solidFill>
              <a:highlight>
                <a:srgbClr val="FFFF00"/>
              </a:highlight>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38EC9042-AD4C-42D9-9240-D92484BFC09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868400" y="8628574"/>
            <a:ext cx="3657600" cy="1165944"/>
          </a:xfrm>
          <a:prstGeom prst="rect">
            <a:avLst/>
          </a:prstGeom>
          <a:noFill/>
          <a:ln>
            <a:noFill/>
          </a:ln>
        </p:spPr>
      </p:pic>
      <p:pic>
        <p:nvPicPr>
          <p:cNvPr id="12" name="Picture 11" descr="A screenshot of a cell phone&#10;&#10;Description automatically generated">
            <a:extLst>
              <a:ext uri="{FF2B5EF4-FFF2-40B4-BE49-F238E27FC236}">
                <a16:creationId xmlns:a16="http://schemas.microsoft.com/office/drawing/2014/main" id="{7F4F7A97-A779-1E49-B915-21C7B9E053A3}"/>
              </a:ext>
            </a:extLst>
          </p:cNvPr>
          <p:cNvPicPr>
            <a:picLocks noChangeAspect="1"/>
          </p:cNvPicPr>
          <p:nvPr/>
        </p:nvPicPr>
        <p:blipFill rotWithShape="1">
          <a:blip r:embed="rId3"/>
          <a:srcRect l="27363" t="46688" r="5014" b="2490"/>
          <a:stretch/>
        </p:blipFill>
        <p:spPr>
          <a:xfrm>
            <a:off x="11887200" y="1638300"/>
            <a:ext cx="5404100" cy="5747251"/>
          </a:xfrm>
          <a:prstGeom prst="rect">
            <a:avLst/>
          </a:prstGeom>
        </p:spPr>
      </p:pic>
      <p:pic>
        <p:nvPicPr>
          <p:cNvPr id="16" name="Picture 15" descr="A close up of a logo&#10;&#10;Description automatically generated">
            <a:extLst>
              <a:ext uri="{FF2B5EF4-FFF2-40B4-BE49-F238E27FC236}">
                <a16:creationId xmlns:a16="http://schemas.microsoft.com/office/drawing/2014/main" id="{6EE03A4C-2506-D945-9C29-5EF779B523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800" y="8343900"/>
            <a:ext cx="3570710" cy="178504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1: Planning and controlling a project </a:t>
            </a:r>
          </a:p>
        </p:txBody>
      </p:sp>
      <p:sp>
        <p:nvSpPr>
          <p:cNvPr id="4" name="TextBox 4"/>
          <p:cNvSpPr txBox="1"/>
          <p:nvPr/>
        </p:nvSpPr>
        <p:spPr>
          <a:xfrm>
            <a:off x="2209800" y="1676834"/>
            <a:ext cx="14935200" cy="3084178"/>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READ</a:t>
            </a:r>
            <a:endParaRPr lang="en-US" sz="2500" b="1" spc="200" dirty="0">
              <a:solidFill>
                <a:schemeClr val="bg1"/>
              </a:solidFill>
              <a:latin typeface="Arial" panose="020B0604020202020204" pitchFamily="34" charset="0"/>
              <a:cs typeface="Arial" panose="020B0604020202020204" pitchFamily="34" charset="0"/>
            </a:endParaRP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What methodology should I choose?  Read the following article, which outlines different models and where they are best suited: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3"/>
              </a:rPr>
              <a:t>https://blog.teamwork.com/project-management-methodologies/</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Take any notes to </a:t>
            </a:r>
            <a:r>
              <a:rPr lang="en-US" sz="3000" spc="25" dirty="0" err="1">
                <a:solidFill>
                  <a:schemeClr val="bg1"/>
                </a:solidFill>
                <a:latin typeface="Arial" panose="020B0604020202020204" pitchFamily="34" charset="0"/>
                <a:cs typeface="Arial" panose="020B0604020202020204" pitchFamily="34" charset="0"/>
              </a:rPr>
              <a:t>summarise</a:t>
            </a:r>
            <a:r>
              <a:rPr lang="en-US" sz="3000" spc="25" dirty="0">
                <a:solidFill>
                  <a:schemeClr val="bg1"/>
                </a:solidFill>
                <a:latin typeface="Arial" panose="020B0604020202020204" pitchFamily="34" charset="0"/>
                <a:cs typeface="Arial" panose="020B0604020202020204" pitchFamily="34" charset="0"/>
              </a:rPr>
              <a:t> what you have read and keep for future reference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10</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241847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1: Planning and controlling a project </a:t>
            </a:r>
          </a:p>
        </p:txBody>
      </p:sp>
      <p:sp>
        <p:nvSpPr>
          <p:cNvPr id="4" name="TextBox 4"/>
          <p:cNvSpPr txBox="1"/>
          <p:nvPr/>
        </p:nvSpPr>
        <p:spPr>
          <a:xfrm>
            <a:off x="2209800" y="1676834"/>
            <a:ext cx="14935200" cy="3918252"/>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RESEARCH AND DISCUSS</a:t>
            </a:r>
            <a:endParaRPr lang="en-US" sz="2500" b="1" spc="200" dirty="0">
              <a:solidFill>
                <a:schemeClr val="bg1"/>
              </a:solidFill>
              <a:latin typeface="Arial" panose="020B0604020202020204" pitchFamily="34" charset="0"/>
              <a:cs typeface="Arial" panose="020B0604020202020204" pitchFamily="34" charset="0"/>
            </a:endParaRP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Work in pairs, researching the following:</a:t>
            </a:r>
          </a:p>
          <a:p>
            <a:pPr marL="457200" indent="-457200">
              <a:lnSpc>
                <a:spcPct val="114000"/>
              </a:lnSpc>
              <a:spcBef>
                <a:spcPts val="600"/>
              </a:spcBef>
              <a:spcAft>
                <a:spcPts val="600"/>
              </a:spcAft>
              <a:buFont typeface="Arial" panose="020B0604020202020204" pitchFamily="34" charset="0"/>
              <a:buChar char="•"/>
            </a:pPr>
            <a:r>
              <a:rPr lang="en-US" sz="3000" spc="25" dirty="0">
                <a:solidFill>
                  <a:schemeClr val="bg1"/>
                </a:solidFill>
                <a:latin typeface="Arial" panose="020B0604020202020204" pitchFamily="34" charset="0"/>
                <a:cs typeface="Arial" panose="020B0604020202020204" pitchFamily="34" charset="0"/>
              </a:rPr>
              <a:t>The 12 Agile principles.</a:t>
            </a:r>
          </a:p>
          <a:p>
            <a:pPr marL="457200" indent="-457200">
              <a:lnSpc>
                <a:spcPct val="114000"/>
              </a:lnSpc>
              <a:spcBef>
                <a:spcPts val="600"/>
              </a:spcBef>
              <a:spcAft>
                <a:spcPts val="600"/>
              </a:spcAft>
              <a:buFont typeface="Arial" panose="020B0604020202020204" pitchFamily="34" charset="0"/>
              <a:buChar char="•"/>
            </a:pPr>
            <a:r>
              <a:rPr lang="en-US" sz="3000" spc="25" dirty="0">
                <a:solidFill>
                  <a:schemeClr val="bg1"/>
                </a:solidFill>
                <a:latin typeface="Arial" panose="020B0604020202020204" pitchFamily="34" charset="0"/>
                <a:cs typeface="Arial" panose="020B0604020202020204" pitchFamily="34" charset="0"/>
              </a:rPr>
              <a:t>Green IT/Green PM.</a:t>
            </a:r>
          </a:p>
          <a:p>
            <a:pPr marL="457200" indent="-457200">
              <a:lnSpc>
                <a:spcPct val="114000"/>
              </a:lnSpc>
              <a:spcBef>
                <a:spcPts val="600"/>
              </a:spcBef>
              <a:spcAft>
                <a:spcPts val="600"/>
              </a:spcAft>
              <a:buFont typeface="Arial" panose="020B0604020202020204" pitchFamily="34" charset="0"/>
              <a:buChar char="•"/>
            </a:pPr>
            <a:r>
              <a:rPr lang="en-US" sz="3000" spc="25" dirty="0">
                <a:solidFill>
                  <a:schemeClr val="bg1"/>
                </a:solidFill>
                <a:latin typeface="Arial" panose="020B0604020202020204" pitchFamily="34" charset="0"/>
                <a:cs typeface="Arial" panose="020B0604020202020204" pitchFamily="34" charset="0"/>
              </a:rPr>
              <a:t>The 7 principles of PRINCE2.</a:t>
            </a:r>
          </a:p>
          <a:p>
            <a:pPr marL="457200" indent="-457200">
              <a:lnSpc>
                <a:spcPct val="114000"/>
              </a:lnSpc>
              <a:spcBef>
                <a:spcPts val="600"/>
              </a:spcBef>
              <a:spcAft>
                <a:spcPts val="600"/>
              </a:spcAft>
              <a:buFont typeface="Arial" panose="020B0604020202020204" pitchFamily="34" charset="0"/>
              <a:buChar char="•"/>
            </a:pPr>
            <a:r>
              <a:rPr lang="en-US" sz="3000" spc="25" dirty="0">
                <a:solidFill>
                  <a:schemeClr val="bg1"/>
                </a:solidFill>
                <a:latin typeface="Arial" panose="020B0604020202020204" pitchFamily="34" charset="0"/>
                <a:cs typeface="Arial" panose="020B0604020202020204" pitchFamily="34" charset="0"/>
              </a:rPr>
              <a:t>Iterative and Spiral models of development.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11</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84773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1: Planning and controlling a project </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930289"/>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DOCUMENTATION</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Once a project management plan has been written, it will need approval. </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Approval of the project plan will vary dependent upon the size and nature of the project, the approval procedure and/or </a:t>
            </a:r>
            <a:r>
              <a:rPr lang="en-US" sz="3000" spc="25" dirty="0" err="1">
                <a:solidFill>
                  <a:srgbClr val="00667A"/>
                </a:solidFill>
                <a:latin typeface="Arial" panose="020B0604020202020204" pitchFamily="34" charset="0"/>
                <a:cs typeface="Arial" panose="020B0604020202020204" pitchFamily="34" charset="0"/>
              </a:rPr>
              <a:t>organisational</a:t>
            </a:r>
            <a:r>
              <a:rPr lang="en-US" sz="3000" spc="25" dirty="0">
                <a:solidFill>
                  <a:srgbClr val="00667A"/>
                </a:solidFill>
                <a:latin typeface="Arial" panose="020B0604020202020204" pitchFamily="34" charset="0"/>
                <a:cs typeface="Arial" panose="020B0604020202020204" pitchFamily="34" charset="0"/>
              </a:rPr>
              <a:t> policies and procedures. </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12</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22695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1: Planning and controlling a project </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930289"/>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TAILORING </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Just with most things in life, there is ‘no one size fits all’ when it comes to projects. Every project is unique!</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Tailoring may include adding, removing or changing certain processes to ensure flexibility.  </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13</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35161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1: Planning and controlling a project </a:t>
            </a:r>
          </a:p>
        </p:txBody>
      </p:sp>
      <p:sp>
        <p:nvSpPr>
          <p:cNvPr id="4" name="TextBox 4"/>
          <p:cNvSpPr txBox="1"/>
          <p:nvPr/>
        </p:nvSpPr>
        <p:spPr>
          <a:xfrm>
            <a:off x="2209800" y="1676834"/>
            <a:ext cx="14935200" cy="3610476"/>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READ AND DISCUSS</a:t>
            </a:r>
            <a:endParaRPr lang="en-US" sz="2500" b="1" spc="200" dirty="0">
              <a:solidFill>
                <a:schemeClr val="bg1"/>
              </a:solidFill>
              <a:latin typeface="Arial" panose="020B0604020202020204" pitchFamily="34" charset="0"/>
              <a:cs typeface="Arial" panose="020B0604020202020204" pitchFamily="34" charset="0"/>
            </a:endParaRP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Read the following article about tailoring: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3"/>
              </a:rPr>
              <a:t>https://www.projectmanagement.com/blog-post/21168/The-Art-of-Tailoring--Making-Your-Project-Management-Methodology-Fit</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Your trainer will facilitate a discussion in which you will discuss what processes can potentially be tailored and the benefits of tailoring.</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14</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29360406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1: Planning and controlling a project </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776401"/>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PROJECT COMMUNICATION </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A project manager needs to have excellent communication skills. They will be communicating both in writing and verbally all the time: to the project sponsor, to key stakeholders, to their project team, to the board/committee and to suppliers.</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15</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396887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0" y="1290497"/>
            <a:ext cx="18288000" cy="8196478"/>
          </a:xfrm>
          <a:prstGeom prst="rect">
            <a:avLst/>
          </a:prstGeom>
          <a:solidFill>
            <a:srgbClr val="00667A"/>
          </a:solidFill>
        </p:spPr>
      </p:sp>
      <p:sp>
        <p:nvSpPr>
          <p:cNvPr id="3" name="TextBox 3"/>
          <p:cNvSpPr txBox="1"/>
          <p:nvPr/>
        </p:nvSpPr>
        <p:spPr>
          <a:xfrm>
            <a:off x="1044000" y="1866900"/>
            <a:ext cx="16655652" cy="835998"/>
          </a:xfrm>
          <a:prstGeom prst="rect">
            <a:avLst/>
          </a:prstGeom>
        </p:spPr>
        <p:txBody>
          <a:bodyPr wrap="square" lIns="0" tIns="0" rIns="0" bIns="0" rtlCol="0" anchor="t">
            <a:spAutoFit/>
          </a:bodyPr>
          <a:lstStyle/>
          <a:p>
            <a:pPr>
              <a:lnSpc>
                <a:spcPct val="114000"/>
              </a:lnSpc>
              <a:spcBef>
                <a:spcPts val="600"/>
              </a:spcBef>
              <a:spcAft>
                <a:spcPts val="600"/>
              </a:spcAft>
            </a:pPr>
            <a:r>
              <a:rPr lang="en-US" sz="5200" b="1" spc="192" dirty="0">
                <a:solidFill>
                  <a:schemeClr val="bg1"/>
                </a:solidFill>
                <a:latin typeface="Arial" panose="020B0604020202020204" pitchFamily="34" charset="0"/>
                <a:cs typeface="Arial" panose="020B0604020202020204" pitchFamily="34" charset="0"/>
              </a:rPr>
              <a:t>Topic 2: Scheduling a project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rgbClr val="00667A"/>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sp>
        <p:nvSpPr>
          <p:cNvPr id="19" name="Footer Placeholder 9">
            <a:extLst>
              <a:ext uri="{FF2B5EF4-FFF2-40B4-BE49-F238E27FC236}">
                <a16:creationId xmlns:a16="http://schemas.microsoft.com/office/drawing/2014/main" id="{AF863EBA-C596-487E-8F62-FCA80C193D54}"/>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3" name="Slide Number Placeholder 10">
            <a:extLst>
              <a:ext uri="{FF2B5EF4-FFF2-40B4-BE49-F238E27FC236}">
                <a16:creationId xmlns:a16="http://schemas.microsoft.com/office/drawing/2014/main" id="{4538CC83-08C9-4A4A-AF50-3DDFA9C924C2}"/>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16</a:t>
            </a:fld>
            <a:endParaRPr lang="en-US" b="1" dirty="0">
              <a:solidFill>
                <a:srgbClr val="31859C"/>
              </a:solidFill>
              <a:latin typeface="Arial" panose="020B0604020202020204" pitchFamily="34" charset="0"/>
              <a:cs typeface="Arial" panose="020B0604020202020204" pitchFamily="34" charset="0"/>
            </a:endParaRPr>
          </a:p>
        </p:txBody>
      </p:sp>
      <p:sp>
        <p:nvSpPr>
          <p:cNvPr id="14" name="Footer Placeholder 9">
            <a:extLst>
              <a:ext uri="{FF2B5EF4-FFF2-40B4-BE49-F238E27FC236}">
                <a16:creationId xmlns:a16="http://schemas.microsoft.com/office/drawing/2014/main" id="{07043586-2022-0942-B7A7-70145F426F81}"/>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pic>
        <p:nvPicPr>
          <p:cNvPr id="16" name="Picture 15" descr="A close up of a piece of paper&#10;&#10;Description automatically generated">
            <a:extLst>
              <a:ext uri="{FF2B5EF4-FFF2-40B4-BE49-F238E27FC236}">
                <a16:creationId xmlns:a16="http://schemas.microsoft.com/office/drawing/2014/main" id="{A0CC2AEC-585A-814B-ABDE-EA860BB0659B}"/>
              </a:ext>
            </a:extLst>
          </p:cNvPr>
          <p:cNvPicPr/>
          <p:nvPr/>
        </p:nvPicPr>
        <p:blipFill rotWithShape="1">
          <a:blip r:embed="rId3" cstate="print">
            <a:extLst>
              <a:ext uri="{28A0092B-C50C-407E-A947-70E740481C1C}">
                <a14:useLocalDpi xmlns:a14="http://schemas.microsoft.com/office/drawing/2010/main"/>
              </a:ext>
            </a:extLst>
          </a:blip>
          <a:srcRect l="1957"/>
          <a:stretch/>
        </p:blipFill>
        <p:spPr bwMode="auto">
          <a:xfrm>
            <a:off x="5702132" y="3767559"/>
            <a:ext cx="6883736" cy="4621227"/>
          </a:xfrm>
          <a:prstGeom prst="rect">
            <a:avLst/>
          </a:prstGeom>
          <a:ln w="38100">
            <a:solidFill>
              <a:schemeClr val="bg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6665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2: Scheduling a project </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1534844"/>
          </a:xfrm>
          <a:prstGeom prst="rect">
            <a:avLst/>
          </a:prstGeom>
        </p:spPr>
        <p:txBody>
          <a:bodyPr wrap="square" lIns="0" tIns="0" rIns="0" bIns="0" rtlCol="0" anchor="t">
            <a:spAutoFit/>
          </a:bodyPr>
          <a:lstStyle/>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The project schedule is a key document in project planning. It must include the tasks/activities, milestones and deliverables required to lead the project to success. </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17</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052518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2: Scheduling a project </a:t>
            </a:r>
          </a:p>
        </p:txBody>
      </p:sp>
      <p:sp>
        <p:nvSpPr>
          <p:cNvPr id="4" name="TextBox 4"/>
          <p:cNvSpPr txBox="1"/>
          <p:nvPr/>
        </p:nvSpPr>
        <p:spPr>
          <a:xfrm>
            <a:off x="2209800" y="1676834"/>
            <a:ext cx="14935200" cy="3084178"/>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WATCH</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In this video Jennifer will give you an overview of project scheduling and what needs to be considered.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What is Project Scheduling?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Video: </a:t>
            </a:r>
            <a:r>
              <a:rPr lang="en-US" sz="3000" spc="25" dirty="0">
                <a:solidFill>
                  <a:schemeClr val="bg1"/>
                </a:solidFill>
                <a:latin typeface="Arial" panose="020B0604020202020204" pitchFamily="34" charset="0"/>
                <a:cs typeface="Arial" panose="020B0604020202020204" pitchFamily="34" charset="0"/>
                <a:hlinkClick r:id="rId3"/>
              </a:rPr>
              <a:t>https://www.youtube.com/watch?v=WNWSQOynrl0</a:t>
            </a:r>
            <a:r>
              <a:rPr lang="en-US" sz="3000" spc="25" dirty="0">
                <a:solidFill>
                  <a:schemeClr val="bg1"/>
                </a:solidFill>
                <a:latin typeface="Arial" panose="020B0604020202020204" pitchFamily="34" charset="0"/>
                <a:cs typeface="Arial" panose="020B0604020202020204" pitchFamily="34" charset="0"/>
              </a:rPr>
              <a:t> (03:27)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18</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792028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2: Scheduling a project </a:t>
            </a:r>
          </a:p>
        </p:txBody>
      </p:sp>
      <p:sp>
        <p:nvSpPr>
          <p:cNvPr id="4" name="TextBox 4"/>
          <p:cNvSpPr txBox="1"/>
          <p:nvPr/>
        </p:nvSpPr>
        <p:spPr>
          <a:xfrm>
            <a:off x="2209800" y="1676834"/>
            <a:ext cx="14935200" cy="3610476"/>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READ</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Look through this page to see the range of different project scheduling tools that can be used. You may also like to scroll further down to read the advice about project schedule development:</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3"/>
              </a:rPr>
              <a:t>https://www.smartsheet.com/content/project-schedule-templates</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Take any notes to </a:t>
            </a:r>
            <a:r>
              <a:rPr lang="en-US" sz="3000" spc="25" dirty="0" err="1">
                <a:solidFill>
                  <a:schemeClr val="bg1"/>
                </a:solidFill>
                <a:latin typeface="Arial" panose="020B0604020202020204" pitchFamily="34" charset="0"/>
                <a:cs typeface="Arial" panose="020B0604020202020204" pitchFamily="34" charset="0"/>
              </a:rPr>
              <a:t>summarise</a:t>
            </a:r>
            <a:r>
              <a:rPr lang="en-US" sz="3000" spc="25" dirty="0">
                <a:solidFill>
                  <a:schemeClr val="bg1"/>
                </a:solidFill>
                <a:latin typeface="Arial" panose="020B0604020202020204" pitchFamily="34" charset="0"/>
                <a:cs typeface="Arial" panose="020B0604020202020204" pitchFamily="34" charset="0"/>
              </a:rPr>
              <a:t> what you have read and keep for future reference.</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19</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4096357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0" y="1290497"/>
            <a:ext cx="18288000" cy="8196478"/>
          </a:xfrm>
          <a:prstGeom prst="rect">
            <a:avLst/>
          </a:prstGeom>
          <a:solidFill>
            <a:srgbClr val="00667A"/>
          </a:solidFill>
        </p:spPr>
      </p:sp>
      <p:sp>
        <p:nvSpPr>
          <p:cNvPr id="3" name="TextBox 3"/>
          <p:cNvSpPr txBox="1"/>
          <p:nvPr/>
        </p:nvSpPr>
        <p:spPr>
          <a:xfrm>
            <a:off x="1044000" y="1866900"/>
            <a:ext cx="16655652" cy="835998"/>
          </a:xfrm>
          <a:prstGeom prst="rect">
            <a:avLst/>
          </a:prstGeom>
        </p:spPr>
        <p:txBody>
          <a:bodyPr wrap="square" lIns="0" tIns="0" rIns="0" bIns="0" rtlCol="0" anchor="t">
            <a:spAutoFit/>
          </a:bodyPr>
          <a:lstStyle/>
          <a:p>
            <a:pPr>
              <a:lnSpc>
                <a:spcPct val="114000"/>
              </a:lnSpc>
              <a:spcBef>
                <a:spcPts val="600"/>
              </a:spcBef>
              <a:spcAft>
                <a:spcPts val="600"/>
              </a:spcAft>
            </a:pPr>
            <a:r>
              <a:rPr lang="en-US" sz="5200" b="1" spc="192" dirty="0">
                <a:solidFill>
                  <a:schemeClr val="bg1"/>
                </a:solidFill>
                <a:latin typeface="Arial" panose="020B0604020202020204" pitchFamily="34" charset="0"/>
                <a:cs typeface="Arial" panose="020B0604020202020204" pitchFamily="34" charset="0"/>
              </a:rPr>
              <a:t>Topic 1: Planning and controlling a project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rgbClr val="00667A"/>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sp>
        <p:nvSpPr>
          <p:cNvPr id="19" name="Footer Placeholder 9">
            <a:extLst>
              <a:ext uri="{FF2B5EF4-FFF2-40B4-BE49-F238E27FC236}">
                <a16:creationId xmlns:a16="http://schemas.microsoft.com/office/drawing/2014/main" id="{AF863EBA-C596-487E-8F62-FCA80C193D54}"/>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3" name="Slide Number Placeholder 10">
            <a:extLst>
              <a:ext uri="{FF2B5EF4-FFF2-40B4-BE49-F238E27FC236}">
                <a16:creationId xmlns:a16="http://schemas.microsoft.com/office/drawing/2014/main" id="{4538CC83-08C9-4A4A-AF50-3DDFA9C924C2}"/>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2</a:t>
            </a:fld>
            <a:endParaRPr lang="en-US" b="1" dirty="0">
              <a:solidFill>
                <a:srgbClr val="31859C"/>
              </a:solidFill>
              <a:latin typeface="Arial" panose="020B0604020202020204" pitchFamily="34" charset="0"/>
              <a:cs typeface="Arial" panose="020B0604020202020204" pitchFamily="34" charset="0"/>
            </a:endParaRPr>
          </a:p>
        </p:txBody>
      </p:sp>
      <p:sp>
        <p:nvSpPr>
          <p:cNvPr id="14" name="Footer Placeholder 9">
            <a:extLst>
              <a:ext uri="{FF2B5EF4-FFF2-40B4-BE49-F238E27FC236}">
                <a16:creationId xmlns:a16="http://schemas.microsoft.com/office/drawing/2014/main" id="{07043586-2022-0942-B7A7-70145F426F81}"/>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pic>
        <p:nvPicPr>
          <p:cNvPr id="15" name="Picture 14" descr="A close up of a sign&#10;&#10;Description automatically generated">
            <a:extLst>
              <a:ext uri="{FF2B5EF4-FFF2-40B4-BE49-F238E27FC236}">
                <a16:creationId xmlns:a16="http://schemas.microsoft.com/office/drawing/2014/main" id="{FF98C11C-E330-2941-9B7F-38F6731D5DAA}"/>
              </a:ext>
            </a:extLst>
          </p:cNvPr>
          <p:cNvPicPr/>
          <p:nvPr/>
        </p:nvPicPr>
        <p:blipFill>
          <a:blip r:embed="rId3" cstate="print">
            <a:extLst>
              <a:ext uri="{28A0092B-C50C-407E-A947-70E740481C1C}">
                <a14:useLocalDpi xmlns:a14="http://schemas.microsoft.com/office/drawing/2010/main"/>
              </a:ext>
            </a:extLst>
          </a:blip>
          <a:stretch>
            <a:fillRect/>
          </a:stretch>
        </p:blipFill>
        <p:spPr>
          <a:xfrm>
            <a:off x="5577205" y="3665383"/>
            <a:ext cx="7133590" cy="4754717"/>
          </a:xfrm>
          <a:prstGeom prst="rect">
            <a:avLst/>
          </a:prstGeom>
          <a:ln w="38100">
            <a:solidFill>
              <a:schemeClr val="bg1"/>
            </a:solidFill>
          </a:ln>
        </p:spPr>
      </p:pic>
    </p:spTree>
    <p:extLst>
      <p:ext uri="{BB962C8B-B14F-4D97-AF65-F5344CB8AC3E}">
        <p14:creationId xmlns:p14="http://schemas.microsoft.com/office/powerpoint/2010/main" val="212950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a:solidFill>
                  <a:schemeClr val="bg1"/>
                </a:solidFill>
                <a:latin typeface="Arial" panose="020B0604020202020204" pitchFamily="34" charset="0"/>
                <a:cs typeface="Arial" panose="020B0604020202020204" pitchFamily="34" charset="0"/>
              </a:rPr>
              <a:t>Topic 2: Scheduling a project </a:t>
            </a:r>
            <a:endParaRPr lang="en-US" sz="4600" spc="192" dirty="0">
              <a:solidFill>
                <a:schemeClr val="bg1"/>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250103"/>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THE WORK BREAKDOWN STRUCTURE (WBS)</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The Work Breakdown Structure is a breakdown of all the activities and tasks that make up a project. It is a tool used to break down work into manageable chunks.  </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20</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74151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2: Scheduling a project </a:t>
            </a:r>
          </a:p>
        </p:txBody>
      </p:sp>
      <p:sp>
        <p:nvSpPr>
          <p:cNvPr id="4" name="TextBox 4"/>
          <p:cNvSpPr txBox="1"/>
          <p:nvPr/>
        </p:nvSpPr>
        <p:spPr>
          <a:xfrm>
            <a:off x="2209800" y="1676834"/>
            <a:ext cx="14935200" cy="2557880"/>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READ</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An example of a WBS for IT Projects:</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3"/>
              </a:rPr>
              <a:t>https://project-management.com/work-breakdown-structure-for-it-projects-wbs/</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Take any notes to </a:t>
            </a:r>
            <a:r>
              <a:rPr lang="en-US" sz="3000" spc="25" dirty="0" err="1">
                <a:solidFill>
                  <a:schemeClr val="bg1"/>
                </a:solidFill>
                <a:latin typeface="Arial" panose="020B0604020202020204" pitchFamily="34" charset="0"/>
                <a:cs typeface="Arial" panose="020B0604020202020204" pitchFamily="34" charset="0"/>
              </a:rPr>
              <a:t>summarise</a:t>
            </a:r>
            <a:r>
              <a:rPr lang="en-US" sz="3000" spc="25" dirty="0">
                <a:solidFill>
                  <a:schemeClr val="bg1"/>
                </a:solidFill>
                <a:latin typeface="Arial" panose="020B0604020202020204" pitchFamily="34" charset="0"/>
                <a:cs typeface="Arial" panose="020B0604020202020204" pitchFamily="34" charset="0"/>
              </a:rPr>
              <a:t> what you have read and keep for future reference.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21</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2421029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a:solidFill>
                  <a:schemeClr val="bg1"/>
                </a:solidFill>
                <a:latin typeface="Arial" panose="020B0604020202020204" pitchFamily="34" charset="0"/>
                <a:cs typeface="Arial" panose="020B0604020202020204" pitchFamily="34" charset="0"/>
              </a:rPr>
              <a:t>Topic 2: Scheduling a project </a:t>
            </a:r>
            <a:endParaRPr lang="en-US" sz="4600" spc="192" dirty="0">
              <a:solidFill>
                <a:schemeClr val="bg1"/>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250103"/>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THE WORK BREAKDOWN STRUCTURE (WBS)</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A WBS can also be represented in table format. WBS use codes to identify each unique activity along with the task and phase to which it belongs. </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22</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206401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2: Scheduling a project </a:t>
            </a:r>
          </a:p>
        </p:txBody>
      </p:sp>
      <p:sp>
        <p:nvSpPr>
          <p:cNvPr id="4" name="TextBox 4"/>
          <p:cNvSpPr txBox="1"/>
          <p:nvPr/>
        </p:nvSpPr>
        <p:spPr>
          <a:xfrm>
            <a:off x="2209800" y="1676834"/>
            <a:ext cx="14935200" cy="4290662"/>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READ AND DISCUSS</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Learn about the difference between a work package and an activity.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3"/>
              </a:rPr>
              <a:t>https://www.pmlearningsolutions.com/blog/work-package-versus-activity-pmp-concept-14</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Think about the definitions of work package and activities provided above.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Choose an ICT project and think of one work package that would be relevant, and the activities within that work package.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23</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55105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2: Scheduling a project </a:t>
            </a:r>
          </a:p>
        </p:txBody>
      </p:sp>
      <p:sp>
        <p:nvSpPr>
          <p:cNvPr id="4" name="TextBox 4"/>
          <p:cNvSpPr txBox="1"/>
          <p:nvPr/>
        </p:nvSpPr>
        <p:spPr>
          <a:xfrm>
            <a:off x="2209800" y="1676834"/>
            <a:ext cx="14935200" cy="2557880"/>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WATCH</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Watch this video that explains how to estimate project effort and duration.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How to Estimate Tasks &amp; Dependencies.</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Video: </a:t>
            </a:r>
            <a:r>
              <a:rPr lang="en-US" sz="3000" spc="25" dirty="0">
                <a:solidFill>
                  <a:schemeClr val="bg1"/>
                </a:solidFill>
                <a:latin typeface="Arial" panose="020B0604020202020204" pitchFamily="34" charset="0"/>
                <a:cs typeface="Arial" panose="020B0604020202020204" pitchFamily="34" charset="0"/>
                <a:hlinkClick r:id="rId3"/>
              </a:rPr>
              <a:t>https://www.youtube.com/watch?v=IVtLYDHNbEI</a:t>
            </a:r>
            <a:r>
              <a:rPr lang="en-US" sz="3000" spc="25" dirty="0">
                <a:solidFill>
                  <a:schemeClr val="bg1"/>
                </a:solidFill>
                <a:latin typeface="Arial" panose="020B0604020202020204" pitchFamily="34" charset="0"/>
                <a:cs typeface="Arial" panose="020B0604020202020204" pitchFamily="34" charset="0"/>
              </a:rPr>
              <a:t> (05:06)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24</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097432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a:solidFill>
                  <a:schemeClr val="bg1"/>
                </a:solidFill>
                <a:latin typeface="Arial" panose="020B0604020202020204" pitchFamily="34" charset="0"/>
                <a:cs typeface="Arial" panose="020B0604020202020204" pitchFamily="34" charset="0"/>
              </a:rPr>
              <a:t>Topic 2: Scheduling a project </a:t>
            </a:r>
            <a:endParaRPr lang="en-US" sz="4600" spc="192" dirty="0">
              <a:solidFill>
                <a:schemeClr val="bg1"/>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5124736"/>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SEQUENCING PROJECT TASKS</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There are a number of methods to sequence project tasks. This can include:</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Network diagrams</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Gantt Charts</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DFD</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Flow charts</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Project management software tools.</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25</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4270946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2: Scheduling a project </a:t>
            </a:r>
          </a:p>
        </p:txBody>
      </p:sp>
      <p:sp>
        <p:nvSpPr>
          <p:cNvPr id="4" name="TextBox 4"/>
          <p:cNvSpPr txBox="1"/>
          <p:nvPr/>
        </p:nvSpPr>
        <p:spPr>
          <a:xfrm>
            <a:off x="2209800" y="1676834"/>
            <a:ext cx="14935200" cy="1723805"/>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PRACTICAL</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Using spreadsheet software, use the provided information to construct a Gantt chart which shows timings for deliverables.</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26</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4083751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a:solidFill>
                  <a:schemeClr val="bg1"/>
                </a:solidFill>
                <a:latin typeface="Arial" panose="020B0604020202020204" pitchFamily="34" charset="0"/>
                <a:cs typeface="Arial" panose="020B0604020202020204" pitchFamily="34" charset="0"/>
              </a:rPr>
              <a:t>Topic 2: Scheduling a project </a:t>
            </a:r>
            <a:endParaRPr lang="en-US" sz="4600" spc="192" dirty="0">
              <a:solidFill>
                <a:schemeClr val="bg1"/>
              </a:solidFill>
              <a:latin typeface="Arial" panose="020B0604020202020204" pitchFamily="34" charset="0"/>
              <a:cs typeface="Arial" panose="020B0604020202020204" pitchFamily="34" charset="0"/>
            </a:endParaRP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3456587"/>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PROJECT SCHEDULE CONTROLS</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A project manager needs to be able to use their schedule to identify how the project activities are tracking. </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To be able to do this efficiently, the project manager will need to be able to compare actual/current project performance with scheduled performance. </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27</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243021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2: Scheduling a project </a:t>
            </a:r>
          </a:p>
        </p:txBody>
      </p:sp>
      <p:sp>
        <p:nvSpPr>
          <p:cNvPr id="4" name="TextBox 4"/>
          <p:cNvSpPr txBox="1"/>
          <p:nvPr/>
        </p:nvSpPr>
        <p:spPr>
          <a:xfrm>
            <a:off x="2209800" y="1676834"/>
            <a:ext cx="14935200" cy="4970848"/>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READ</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The following example of how to effectively manage complex project schedules uses a case study which examines planning and control processes: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3"/>
              </a:rPr>
              <a:t>https://www.pmi.org/learning/library/effectively-manage-complex-project-schedules-8229</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Read through the following example on how to create a project management schedule: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4"/>
              </a:rPr>
              <a:t>https://www.projectmanager.com/blog/create-project-management-schedule</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What are dependencies between tasks and why do you have to identify these?</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28</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637882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AutoShape 2"/>
          <p:cNvSpPr/>
          <p:nvPr/>
        </p:nvSpPr>
        <p:spPr>
          <a:xfrm>
            <a:off x="0" y="1290497"/>
            <a:ext cx="18288000" cy="8196478"/>
          </a:xfrm>
          <a:prstGeom prst="rect">
            <a:avLst/>
          </a:prstGeom>
          <a:solidFill>
            <a:srgbClr val="00667A"/>
          </a:solidFill>
        </p:spPr>
      </p:sp>
      <p:sp>
        <p:nvSpPr>
          <p:cNvPr id="3" name="TextBox 3"/>
          <p:cNvSpPr txBox="1"/>
          <p:nvPr/>
        </p:nvSpPr>
        <p:spPr>
          <a:xfrm>
            <a:off x="1044000" y="1866900"/>
            <a:ext cx="16655652" cy="835998"/>
          </a:xfrm>
          <a:prstGeom prst="rect">
            <a:avLst/>
          </a:prstGeom>
        </p:spPr>
        <p:txBody>
          <a:bodyPr wrap="square" lIns="0" tIns="0" rIns="0" bIns="0" rtlCol="0" anchor="t">
            <a:spAutoFit/>
          </a:bodyPr>
          <a:lstStyle/>
          <a:p>
            <a:pPr>
              <a:lnSpc>
                <a:spcPct val="114000"/>
              </a:lnSpc>
              <a:spcBef>
                <a:spcPts val="600"/>
              </a:spcBef>
              <a:spcAft>
                <a:spcPts val="600"/>
              </a:spcAft>
            </a:pPr>
            <a:r>
              <a:rPr lang="en-US" sz="5200" b="1" spc="192" dirty="0">
                <a:solidFill>
                  <a:schemeClr val="bg1"/>
                </a:solidFill>
                <a:latin typeface="Arial" panose="020B0604020202020204" pitchFamily="34" charset="0"/>
                <a:cs typeface="Arial" panose="020B0604020202020204" pitchFamily="34" charset="0"/>
              </a:rPr>
              <a:t>Topic 3: Project budgets</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rgbClr val="00667A"/>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sp>
        <p:nvSpPr>
          <p:cNvPr id="19" name="Footer Placeholder 9">
            <a:extLst>
              <a:ext uri="{FF2B5EF4-FFF2-40B4-BE49-F238E27FC236}">
                <a16:creationId xmlns:a16="http://schemas.microsoft.com/office/drawing/2014/main" id="{AF863EBA-C596-487E-8F62-FCA80C193D54}"/>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3" name="Slide Number Placeholder 10">
            <a:extLst>
              <a:ext uri="{FF2B5EF4-FFF2-40B4-BE49-F238E27FC236}">
                <a16:creationId xmlns:a16="http://schemas.microsoft.com/office/drawing/2014/main" id="{4538CC83-08C9-4A4A-AF50-3DDFA9C924C2}"/>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29</a:t>
            </a:fld>
            <a:endParaRPr lang="en-US" b="1" dirty="0">
              <a:solidFill>
                <a:srgbClr val="31859C"/>
              </a:solidFill>
              <a:latin typeface="Arial" panose="020B0604020202020204" pitchFamily="34" charset="0"/>
              <a:cs typeface="Arial" panose="020B0604020202020204" pitchFamily="34" charset="0"/>
            </a:endParaRPr>
          </a:p>
        </p:txBody>
      </p:sp>
      <p:sp>
        <p:nvSpPr>
          <p:cNvPr id="14" name="Footer Placeholder 9">
            <a:extLst>
              <a:ext uri="{FF2B5EF4-FFF2-40B4-BE49-F238E27FC236}">
                <a16:creationId xmlns:a16="http://schemas.microsoft.com/office/drawing/2014/main" id="{07043586-2022-0942-B7A7-70145F426F81}"/>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pic>
        <p:nvPicPr>
          <p:cNvPr id="15" name="Picture 14" descr="A picture containing indoor, table, cup, plate&#10;&#10;Description automatically generated">
            <a:extLst>
              <a:ext uri="{FF2B5EF4-FFF2-40B4-BE49-F238E27FC236}">
                <a16:creationId xmlns:a16="http://schemas.microsoft.com/office/drawing/2014/main" id="{8C53DF84-15EC-764B-9B4D-8DB16004165F}"/>
              </a:ext>
            </a:extLst>
          </p:cNvPr>
          <p:cNvPicPr/>
          <p:nvPr/>
        </p:nvPicPr>
        <p:blipFill rotWithShape="1">
          <a:blip r:embed="rId3" cstate="print">
            <a:extLst>
              <a:ext uri="{28A0092B-C50C-407E-A947-70E740481C1C}">
                <a14:useLocalDpi xmlns:a14="http://schemas.microsoft.com/office/drawing/2010/main"/>
              </a:ext>
            </a:extLst>
          </a:blip>
          <a:srcRect/>
          <a:stretch/>
        </p:blipFill>
        <p:spPr bwMode="auto">
          <a:xfrm>
            <a:off x="5525135" y="3686521"/>
            <a:ext cx="7237730" cy="4733579"/>
          </a:xfrm>
          <a:prstGeom prst="rect">
            <a:avLst/>
          </a:prstGeom>
          <a:ln w="38100">
            <a:solidFill>
              <a:schemeClr val="bg1"/>
            </a:solid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15931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1: Planning and controlling a project </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250103"/>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ICT PROJECTS</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To plan and manage an Information and Communications Technology (ICT) project, whether it is for a small, medium or large </a:t>
            </a:r>
            <a:r>
              <a:rPr lang="en-US" sz="3000" spc="25" dirty="0" err="1">
                <a:solidFill>
                  <a:srgbClr val="00667A"/>
                </a:solidFill>
                <a:latin typeface="Arial" panose="020B0604020202020204" pitchFamily="34" charset="0"/>
                <a:cs typeface="Arial" panose="020B0604020202020204" pitchFamily="34" charset="0"/>
              </a:rPr>
              <a:t>organisation</a:t>
            </a:r>
            <a:r>
              <a:rPr lang="en-US" sz="3000" spc="25" dirty="0">
                <a:solidFill>
                  <a:srgbClr val="00667A"/>
                </a:solidFill>
                <a:latin typeface="Arial" panose="020B0604020202020204" pitchFamily="34" charset="0"/>
                <a:cs typeface="Arial" panose="020B0604020202020204" pitchFamily="34" charset="0"/>
              </a:rPr>
              <a:t>, you need to apply project management skills. </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3</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3: Project budgets</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061142"/>
          </a:xfrm>
          <a:prstGeom prst="rect">
            <a:avLst/>
          </a:prstGeom>
        </p:spPr>
        <p:txBody>
          <a:bodyPr wrap="square" lIns="0" tIns="0" rIns="0" bIns="0" rtlCol="0" anchor="t">
            <a:spAutoFit/>
          </a:bodyPr>
          <a:lstStyle/>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A project budget is the document that provides the project manager with the estimated costs of the project. Aside from scheduling, developing and sticking to the project can be quite stressful for a project manager due to the pressure from the board/committee.</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30</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655320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3: Project budgets</a:t>
            </a:r>
          </a:p>
        </p:txBody>
      </p:sp>
      <p:sp>
        <p:nvSpPr>
          <p:cNvPr id="4" name="TextBox 4"/>
          <p:cNvSpPr txBox="1"/>
          <p:nvPr/>
        </p:nvSpPr>
        <p:spPr>
          <a:xfrm>
            <a:off x="2209800" y="1676834"/>
            <a:ext cx="14935200" cy="4290662"/>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READ</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Read the following articles to learn more about the stressful process of project budgeting!</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3"/>
              </a:rPr>
              <a:t>https://corporatefinanceinstitute.com/resources/knowledge/finance/project-budget-overview/</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4"/>
              </a:rPr>
              <a:t>https://www.clarizen.com/project-budgets-tips-estimating-cost-tracking/</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Take any notes to </a:t>
            </a:r>
            <a:r>
              <a:rPr lang="en-US" sz="3000" spc="25" dirty="0" err="1">
                <a:solidFill>
                  <a:schemeClr val="bg1"/>
                </a:solidFill>
                <a:latin typeface="Arial" panose="020B0604020202020204" pitchFamily="34" charset="0"/>
                <a:cs typeface="Arial" panose="020B0604020202020204" pitchFamily="34" charset="0"/>
              </a:rPr>
              <a:t>summarise</a:t>
            </a:r>
            <a:r>
              <a:rPr lang="en-US" sz="3000" spc="25" dirty="0">
                <a:solidFill>
                  <a:schemeClr val="bg1"/>
                </a:solidFill>
                <a:latin typeface="Arial" panose="020B0604020202020204" pitchFamily="34" charset="0"/>
                <a:cs typeface="Arial" panose="020B0604020202020204" pitchFamily="34" charset="0"/>
              </a:rPr>
              <a:t> what you have read and keep for future reference.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31</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890149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3: Project budgets</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5124736"/>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THE PROJECT BUDGETING PROCESS</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Identify scope elements that must be costed. </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Conduct cost management planning. </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Estimate work package costs. </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Combine cost estimates and project schedule. </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Produce the budget in accordance with company cost management procedures.</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Adjust budget for contingencies.</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32</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676210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3: Project budgets</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930289"/>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THE PROJECT BUDGETING PROCESS</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Apply adjustments, allowing for dependencies and constraints within the project scope.</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Review the budget to ensure that all WBS packages have been fully costed.</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33</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6689949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3: Project budgets</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557880"/>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PROJECT </a:t>
            </a:r>
            <a:r>
              <a:rPr lang="en-US" sz="3200" b="1" spc="25">
                <a:solidFill>
                  <a:srgbClr val="00667A"/>
                </a:solidFill>
                <a:latin typeface="Arial" panose="020B0604020202020204" pitchFamily="34" charset="0"/>
                <a:cs typeface="Arial" panose="020B0604020202020204" pitchFamily="34" charset="0"/>
              </a:rPr>
              <a:t>COST ESTIMATION TECHNIQUES/METHODS</a:t>
            </a:r>
            <a:endParaRPr lang="en-US" sz="3200" b="1" spc="25" dirty="0">
              <a:solidFill>
                <a:srgbClr val="00667A"/>
              </a:solidFill>
              <a:latin typeface="Arial" panose="020B0604020202020204" pitchFamily="34" charset="0"/>
              <a:cs typeface="Arial" panose="020B0604020202020204" pitchFamily="34" charset="0"/>
            </a:endParaRP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Analogous estimating</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Parametric modelling</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Bottom-up estimating</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34</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3458277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3: Project budgets</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4136773"/>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COST–BENEFIT ANALYSIS</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The purpose of conducting a cost–benefit analysis is:</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to determine if an investment or decision is sound; this involves verifying whether its benefits outweigh its costs, and if so, by how much</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as a basis for comparing projects; this involves comparing the expected cost of each option against its expected benefits.</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35</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6392189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3: Project budgets</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776401"/>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KEY PERFORMANCE INDICATORS </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Key performance indicators assist managers to </a:t>
            </a:r>
            <a:r>
              <a:rPr lang="en-US" sz="3000" spc="25" dirty="0" err="1">
                <a:solidFill>
                  <a:srgbClr val="00667A"/>
                </a:solidFill>
                <a:latin typeface="Arial" panose="020B0604020202020204" pitchFamily="34" charset="0"/>
                <a:cs typeface="Arial" panose="020B0604020202020204" pitchFamily="34" charset="0"/>
              </a:rPr>
              <a:t>analyse</a:t>
            </a:r>
            <a:r>
              <a:rPr lang="en-US" sz="3000" spc="25" dirty="0">
                <a:solidFill>
                  <a:srgbClr val="00667A"/>
                </a:solidFill>
                <a:latin typeface="Arial" panose="020B0604020202020204" pitchFamily="34" charset="0"/>
                <a:cs typeface="Arial" panose="020B0604020202020204" pitchFamily="34" charset="0"/>
              </a:rPr>
              <a:t> the current financial position of a company and in considering trends and establishing patterns. These patterns can then identify the strengths and weakness of the company. </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36</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3116158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3: Project budgets</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3456587"/>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CASH FLOW </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An important part of developing the budget will include determining cash flow. </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It doesn’t matter how good the budget is, if you don’t where and how money is being moved during the project’s lifecycle, you could potentially end up with no money.</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37</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274415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3: Project budgets</a:t>
            </a:r>
          </a:p>
        </p:txBody>
      </p:sp>
      <p:sp>
        <p:nvSpPr>
          <p:cNvPr id="4" name="TextBox 4"/>
          <p:cNvSpPr txBox="1"/>
          <p:nvPr/>
        </p:nvSpPr>
        <p:spPr>
          <a:xfrm>
            <a:off x="2209800" y="1676834"/>
            <a:ext cx="14935200" cy="3084178"/>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READ AND DISCUSS</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Read the following article about keeping large IT projects on budget:</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3"/>
              </a:rPr>
              <a:t>https://www.mckinsey.com/business-functions/mckinsey-digital/our-insights/delivering-large-scale-it-projects-on-time-on-budget-and-on-value</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Take any notes to </a:t>
            </a:r>
            <a:r>
              <a:rPr lang="en-US" sz="3000" spc="25" dirty="0" err="1">
                <a:solidFill>
                  <a:schemeClr val="bg1"/>
                </a:solidFill>
                <a:latin typeface="Arial" panose="020B0604020202020204" pitchFamily="34" charset="0"/>
                <a:cs typeface="Arial" panose="020B0604020202020204" pitchFamily="34" charset="0"/>
              </a:rPr>
              <a:t>summarise</a:t>
            </a:r>
            <a:r>
              <a:rPr lang="en-US" sz="3000" spc="25" dirty="0">
                <a:solidFill>
                  <a:schemeClr val="bg1"/>
                </a:solidFill>
                <a:latin typeface="Arial" panose="020B0604020202020204" pitchFamily="34" charset="0"/>
                <a:cs typeface="Arial" panose="020B0604020202020204" pitchFamily="34" charset="0"/>
              </a:rPr>
              <a:t> what you have read and keep for future reference.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38</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4214152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3: Project budgets</a:t>
            </a:r>
          </a:p>
        </p:txBody>
      </p:sp>
      <p:sp>
        <p:nvSpPr>
          <p:cNvPr id="4" name="TextBox 4"/>
          <p:cNvSpPr txBox="1"/>
          <p:nvPr/>
        </p:nvSpPr>
        <p:spPr>
          <a:xfrm>
            <a:off x="2209800" y="1676834"/>
            <a:ext cx="14935200" cy="3238066"/>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WATCH</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How To Estimate Your Project.</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Video: </a:t>
            </a:r>
            <a:r>
              <a:rPr lang="en-US" sz="3000" spc="25" dirty="0">
                <a:solidFill>
                  <a:schemeClr val="bg1"/>
                </a:solidFill>
                <a:latin typeface="Arial" panose="020B0604020202020204" pitchFamily="34" charset="0"/>
                <a:cs typeface="Arial" panose="020B0604020202020204" pitchFamily="34" charset="0"/>
                <a:hlinkClick r:id="rId3"/>
              </a:rPr>
              <a:t>https://www.youtube.com/watch?v=rN0FrDpQNUk&amp;t=34s</a:t>
            </a:r>
            <a:r>
              <a:rPr lang="en-US" sz="3000" spc="25" dirty="0">
                <a:solidFill>
                  <a:schemeClr val="bg1"/>
                </a:solidFill>
                <a:latin typeface="Arial" panose="020B0604020202020204" pitchFamily="34" charset="0"/>
                <a:cs typeface="Arial" panose="020B0604020202020204" pitchFamily="34" charset="0"/>
              </a:rPr>
              <a:t> (03:35)</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What to do when your project is over budget?</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Video: </a:t>
            </a:r>
            <a:r>
              <a:rPr lang="en-US" sz="3000" spc="25" dirty="0">
                <a:solidFill>
                  <a:schemeClr val="bg1"/>
                </a:solidFill>
                <a:latin typeface="Arial" panose="020B0604020202020204" pitchFamily="34" charset="0"/>
                <a:cs typeface="Arial" panose="020B0604020202020204" pitchFamily="34" charset="0"/>
                <a:hlinkClick r:id="rId4"/>
              </a:rPr>
              <a:t>https://www.youtube.com/watch?v=xYR7dkQPHKY</a:t>
            </a:r>
            <a:r>
              <a:rPr lang="en-US" sz="3000" spc="25" dirty="0">
                <a:solidFill>
                  <a:schemeClr val="bg1"/>
                </a:solidFill>
                <a:latin typeface="Arial" panose="020B0604020202020204" pitchFamily="34" charset="0"/>
                <a:cs typeface="Arial" panose="020B0604020202020204" pitchFamily="34" charset="0"/>
              </a:rPr>
              <a:t> (06:02)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39</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500749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1: Planning and controlling a project </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514500"/>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THE PROJECT LIFECYCLE</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4</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graphicFrame>
        <p:nvGraphicFramePr>
          <p:cNvPr id="19" name="Diagram 18">
            <a:extLst>
              <a:ext uri="{FF2B5EF4-FFF2-40B4-BE49-F238E27FC236}">
                <a16:creationId xmlns:a16="http://schemas.microsoft.com/office/drawing/2014/main" id="{B4EDF57D-BC8C-7349-BA9B-E516243D6B49}"/>
              </a:ext>
            </a:extLst>
          </p:cNvPr>
          <p:cNvGraphicFramePr/>
          <p:nvPr>
            <p:extLst>
              <p:ext uri="{D42A27DB-BD31-4B8C-83A1-F6EECF244321}">
                <p14:modId xmlns:p14="http://schemas.microsoft.com/office/powerpoint/2010/main" val="460508676"/>
              </p:ext>
            </p:extLst>
          </p:nvPr>
        </p:nvGraphicFramePr>
        <p:xfrm>
          <a:off x="2667000" y="3781665"/>
          <a:ext cx="12954000" cy="15586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87584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3: Project budgets</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776401"/>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COST CONTROL</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Just like with scheduling, it is common in project management for unforeseen costs to occur. However, implementing cost controls can help the project manager identify the potential risks for budget blow out and how to address them. </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40</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8540320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3: Project budgets</a:t>
            </a:r>
          </a:p>
        </p:txBody>
      </p:sp>
      <p:sp>
        <p:nvSpPr>
          <p:cNvPr id="4" name="TextBox 4"/>
          <p:cNvSpPr txBox="1"/>
          <p:nvPr/>
        </p:nvSpPr>
        <p:spPr>
          <a:xfrm>
            <a:off x="2209800" y="1676834"/>
            <a:ext cx="14935200" cy="2557880"/>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WATCH</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Watch the video below to learn more about cost control.</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Project Cost Management Tips: Keeping your project budget under control.</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Video: </a:t>
            </a:r>
            <a:r>
              <a:rPr lang="en-US" sz="3000" spc="25" dirty="0">
                <a:solidFill>
                  <a:schemeClr val="bg1"/>
                </a:solidFill>
                <a:latin typeface="Arial" panose="020B0604020202020204" pitchFamily="34" charset="0"/>
                <a:cs typeface="Arial" panose="020B0604020202020204" pitchFamily="34" charset="0"/>
                <a:hlinkClick r:id="rId3"/>
              </a:rPr>
              <a:t>https://www.youtube.com/watch?v=oXhgwn-girI</a:t>
            </a:r>
            <a:r>
              <a:rPr lang="en-US" sz="3000" spc="25" dirty="0">
                <a:solidFill>
                  <a:schemeClr val="bg1"/>
                </a:solidFill>
                <a:latin typeface="Arial" panose="020B0604020202020204" pitchFamily="34" charset="0"/>
                <a:cs typeface="Arial" panose="020B0604020202020204" pitchFamily="34" charset="0"/>
              </a:rPr>
              <a:t> (06:16)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41</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32218655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3: Project budgets</a:t>
            </a:r>
          </a:p>
        </p:txBody>
      </p:sp>
      <p:sp>
        <p:nvSpPr>
          <p:cNvPr id="4" name="TextBox 4"/>
          <p:cNvSpPr txBox="1"/>
          <p:nvPr/>
        </p:nvSpPr>
        <p:spPr>
          <a:xfrm>
            <a:off x="2209800" y="1676834"/>
            <a:ext cx="14935200" cy="5651034"/>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READ</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Read the articles below for examples where IT project budgets ended up out of control:</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3"/>
              </a:rPr>
              <a:t>https://www.brisbanetimes.com.au/politics/queensland/delayed-queensland-government-project-more-than-doubles-in-cost-20181011-p5093x.html</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4"/>
              </a:rPr>
              <a:t>https://www.projectmanager.com/blog/failed-projects</a:t>
            </a:r>
            <a:r>
              <a:rPr lang="en-US" sz="3000" spc="25" dirty="0">
                <a:solidFill>
                  <a:schemeClr val="bg1"/>
                </a:solidFill>
                <a:latin typeface="Arial" panose="020B0604020202020204" pitchFamily="34" charset="0"/>
                <a:cs typeface="Arial" panose="020B0604020202020204" pitchFamily="34" charset="0"/>
              </a:rPr>
              <a:t>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As we finish up, review the following project management statistics, particularly those related to budgets.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Not everyone gets everything right all the time! </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hlinkClick r:id="rId5"/>
              </a:rPr>
              <a:t>https://learn.g2.com/project-management-statistics</a:t>
            </a:r>
            <a:r>
              <a:rPr lang="en-US" sz="3000" spc="25" dirty="0">
                <a:solidFill>
                  <a:schemeClr val="bg1"/>
                </a:solidFill>
                <a:latin typeface="Arial" panose="020B0604020202020204" pitchFamily="34" charset="0"/>
                <a:cs typeface="Arial" panose="020B0604020202020204" pitchFamily="34" charset="0"/>
              </a:rPr>
              <a:t> </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42</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4294736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1: Planning and controlling a project </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250103"/>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WHY PLAN A PROJECT?</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Project planning is an essential stage of a project’s lifecycle. It establishes the scope, schedules, resources, budgets and control process used to support the management of a project. </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5</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090469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1: Planning and controlling a project </a:t>
            </a:r>
          </a:p>
        </p:txBody>
      </p:sp>
      <p:sp>
        <p:nvSpPr>
          <p:cNvPr id="4" name="TextBox 4"/>
          <p:cNvSpPr txBox="1"/>
          <p:nvPr/>
        </p:nvSpPr>
        <p:spPr>
          <a:xfrm>
            <a:off x="2209800" y="1676834"/>
            <a:ext cx="14935200" cy="1197507"/>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DOWNLOADS </a:t>
            </a:r>
            <a:endParaRPr lang="en-US" sz="2500" b="1" spc="200" dirty="0">
              <a:solidFill>
                <a:schemeClr val="bg1"/>
              </a:solidFill>
              <a:latin typeface="Arial" panose="020B0604020202020204" pitchFamily="34" charset="0"/>
              <a:cs typeface="Arial" panose="020B0604020202020204" pitchFamily="34" charset="0"/>
            </a:endParaRP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Project Management Docs is a great website that provides a range of free templates.</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6</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471643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1: Planning and controlling a project </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2250103"/>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MODELS OF PROJECT MANAGEMENT </a:t>
            </a:r>
          </a:p>
          <a:p>
            <a:pPr>
              <a:lnSpc>
                <a:spcPct val="114000"/>
              </a:lnSpc>
              <a:spcBef>
                <a:spcPts val="600"/>
              </a:spcBef>
              <a:spcAft>
                <a:spcPts val="600"/>
              </a:spcAft>
            </a:pPr>
            <a:r>
              <a:rPr lang="en-US" sz="3000" spc="25" dirty="0">
                <a:solidFill>
                  <a:srgbClr val="00667A"/>
                </a:solidFill>
                <a:latin typeface="Arial" panose="020B0604020202020204" pitchFamily="34" charset="0"/>
                <a:cs typeface="Arial" panose="020B0604020202020204" pitchFamily="34" charset="0"/>
              </a:rPr>
              <a:t>In ICT project management there are a number of different project management methods and approaches. That will also have an effect on the way a project is controlled and managed.</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7</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45619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667A"/>
        </a:solidFill>
        <a:effectLst/>
      </p:bgPr>
    </p:bg>
    <p:spTree>
      <p:nvGrpSpPr>
        <p:cNvPr id="1" name=""/>
        <p:cNvGrpSpPr/>
        <p:nvPr/>
      </p:nvGrpSpPr>
      <p:grpSpPr>
        <a:xfrm>
          <a:off x="0" y="0"/>
          <a:ext cx="0" cy="0"/>
          <a:chOff x="0" y="0"/>
          <a:chExt cx="0" cy="0"/>
        </a:xfrm>
      </p:grpSpPr>
      <p:sp>
        <p:nvSpPr>
          <p:cNvPr id="2" name="AutoShape 2"/>
          <p:cNvSpPr/>
          <p:nvPr/>
        </p:nvSpPr>
        <p:spPr>
          <a:xfrm>
            <a:off x="0" y="7886700"/>
            <a:ext cx="18288000" cy="1621070"/>
          </a:xfrm>
          <a:prstGeom prst="rect">
            <a:avLst/>
          </a:prstGeom>
          <a:solidFill>
            <a:schemeClr val="bg1"/>
          </a:solidFill>
        </p:spPr>
      </p:sp>
      <p:sp>
        <p:nvSpPr>
          <p:cNvPr id="3" name="TextBox 3"/>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rgbClr val="00667A"/>
                </a:solidFill>
                <a:latin typeface="Arial" panose="020B0604020202020204" pitchFamily="34" charset="0"/>
                <a:cs typeface="Arial" panose="020B0604020202020204" pitchFamily="34" charset="0"/>
              </a:rPr>
              <a:t>Topic 1: Planning and controlling a project </a:t>
            </a:r>
          </a:p>
        </p:txBody>
      </p:sp>
      <p:sp>
        <p:nvSpPr>
          <p:cNvPr id="4" name="TextBox 4"/>
          <p:cNvSpPr txBox="1"/>
          <p:nvPr/>
        </p:nvSpPr>
        <p:spPr>
          <a:xfrm>
            <a:off x="2209800" y="1676834"/>
            <a:ext cx="14935200" cy="3238066"/>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00" dirty="0">
                <a:solidFill>
                  <a:schemeClr val="bg1"/>
                </a:solidFill>
                <a:latin typeface="Arial" panose="020B0604020202020204" pitchFamily="34" charset="0"/>
                <a:cs typeface="Arial" panose="020B0604020202020204" pitchFamily="34" charset="0"/>
              </a:rPr>
              <a:t>ACTIVITY: WATCH</a:t>
            </a:r>
            <a:endParaRPr lang="en-US" sz="2500" b="1" spc="200" dirty="0">
              <a:solidFill>
                <a:schemeClr val="bg1"/>
              </a:solidFill>
              <a:latin typeface="Arial" panose="020B0604020202020204" pitchFamily="34" charset="0"/>
              <a:cs typeface="Arial" panose="020B0604020202020204" pitchFamily="34" charset="0"/>
            </a:endParaRP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Watch this engaging video to learn more about each stage of the SDLC.</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Software Development Lifecycle in 9 minutes!</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Video: </a:t>
            </a:r>
            <a:r>
              <a:rPr lang="en-US" sz="3000" spc="25" dirty="0">
                <a:solidFill>
                  <a:schemeClr val="bg1"/>
                </a:solidFill>
                <a:latin typeface="Arial" panose="020B0604020202020204" pitchFamily="34" charset="0"/>
                <a:cs typeface="Arial" panose="020B0604020202020204" pitchFamily="34" charset="0"/>
                <a:hlinkClick r:id="rId3"/>
              </a:rPr>
              <a:t>https://www.youtube.com/watch?v=i-QyW8D3ei</a:t>
            </a:r>
            <a:r>
              <a:rPr lang="en-US" sz="3000" spc="25" dirty="0">
                <a:solidFill>
                  <a:schemeClr val="bg1"/>
                </a:solidFill>
                <a:latin typeface="Arial" panose="020B0604020202020204" pitchFamily="34" charset="0"/>
                <a:cs typeface="Arial" panose="020B0604020202020204" pitchFamily="34" charset="0"/>
              </a:rPr>
              <a:t>  (09:13)</a:t>
            </a:r>
          </a:p>
          <a:p>
            <a:pPr>
              <a:lnSpc>
                <a:spcPct val="114000"/>
              </a:lnSpc>
              <a:spcBef>
                <a:spcPts val="600"/>
              </a:spcBef>
              <a:spcAft>
                <a:spcPts val="600"/>
              </a:spcAft>
            </a:pPr>
            <a:r>
              <a:rPr lang="en-US" sz="3000" spc="25" dirty="0">
                <a:solidFill>
                  <a:schemeClr val="bg1"/>
                </a:solidFill>
                <a:latin typeface="Arial" panose="020B0604020202020204" pitchFamily="34" charset="0"/>
                <a:cs typeface="Arial" panose="020B0604020202020204" pitchFamily="34" charset="0"/>
              </a:rPr>
              <a:t>The trainer/assessor will facilitate a discussion about the outcomes from the video.</a:t>
            </a:r>
          </a:p>
        </p:txBody>
      </p:sp>
      <p:grpSp>
        <p:nvGrpSpPr>
          <p:cNvPr id="17" name="Group 16">
            <a:extLst>
              <a:ext uri="{FF2B5EF4-FFF2-40B4-BE49-F238E27FC236}">
                <a16:creationId xmlns:a16="http://schemas.microsoft.com/office/drawing/2014/main" id="{9BC53F16-C04B-4406-BBF9-D518BC5BACFE}"/>
              </a:ext>
            </a:extLst>
          </p:cNvPr>
          <p:cNvGrpSpPr/>
          <p:nvPr/>
        </p:nvGrpSpPr>
        <p:grpSpPr>
          <a:xfrm>
            <a:off x="1028700" y="495300"/>
            <a:ext cx="17259300" cy="218203"/>
            <a:chOff x="1028700" y="723900"/>
            <a:chExt cx="17259300" cy="218203"/>
          </a:xfrm>
          <a:solidFill>
            <a:schemeClr val="bg1"/>
          </a:solidFill>
        </p:grpSpPr>
        <p:sp>
          <p:nvSpPr>
            <p:cNvPr id="6" name="AutoShape 6"/>
            <p:cNvSpPr/>
            <p:nvPr/>
          </p:nvSpPr>
          <p:spPr>
            <a:xfrm>
              <a:off x="1044000" y="826884"/>
              <a:ext cx="17244000" cy="20795"/>
            </a:xfrm>
            <a:prstGeom prst="rect">
              <a:avLst/>
            </a:prstGeom>
            <a:grpFill/>
          </p:spPr>
        </p:sp>
        <p:sp>
          <p:nvSpPr>
            <p:cNvPr id="7" name="AutoShape 7"/>
            <p:cNvSpPr/>
            <p:nvPr/>
          </p:nvSpPr>
          <p:spPr>
            <a:xfrm>
              <a:off x="1028700" y="723900"/>
              <a:ext cx="219025" cy="209643"/>
            </a:xfrm>
            <a:prstGeom prst="rect">
              <a:avLst/>
            </a:prstGeom>
            <a:grpFill/>
          </p:spPr>
        </p:sp>
        <p:sp>
          <p:nvSpPr>
            <p:cNvPr id="8" name="AutoShape 8"/>
            <p:cNvSpPr/>
            <p:nvPr/>
          </p:nvSpPr>
          <p:spPr>
            <a:xfrm>
              <a:off x="6856574" y="732460"/>
              <a:ext cx="219025" cy="209643"/>
            </a:xfrm>
            <a:prstGeom prst="rect">
              <a:avLst/>
            </a:prstGeom>
            <a:grpFill/>
          </p:spPr>
        </p:sp>
        <p:sp>
          <p:nvSpPr>
            <p:cNvPr id="9" name="AutoShape 9"/>
            <p:cNvSpPr/>
            <p:nvPr/>
          </p:nvSpPr>
          <p:spPr>
            <a:xfrm>
              <a:off x="12684448" y="732460"/>
              <a:ext cx="219025" cy="209643"/>
            </a:xfrm>
            <a:prstGeom prst="rect">
              <a:avLst/>
            </a:prstGeom>
            <a:grpFill/>
          </p:spPr>
        </p:sp>
      </p:grpSp>
      <p:pic>
        <p:nvPicPr>
          <p:cNvPr id="12" name="Graphic 11" descr="Head with gears">
            <a:extLst>
              <a:ext uri="{FF2B5EF4-FFF2-40B4-BE49-F238E27FC236}">
                <a16:creationId xmlns:a16="http://schemas.microsoft.com/office/drawing/2014/main" id="{24660D36-8AF2-4286-AAA9-78D28F426CF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flipH="1">
            <a:off x="643741" y="1676834"/>
            <a:ext cx="1207968" cy="1207968"/>
          </a:xfrm>
          <a:prstGeom prst="rect">
            <a:avLst/>
          </a:prstGeom>
        </p:spPr>
      </p:pic>
      <p:sp>
        <p:nvSpPr>
          <p:cNvPr id="18" name="Footer Placeholder 9">
            <a:extLst>
              <a:ext uri="{FF2B5EF4-FFF2-40B4-BE49-F238E27FC236}">
                <a16:creationId xmlns:a16="http://schemas.microsoft.com/office/drawing/2014/main" id="{28DCC937-298F-458D-B2D1-4B0524F6D728}"/>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chemeClr val="bg1"/>
                </a:solidFill>
                <a:latin typeface="Arial" panose="020B0604020202020204" pitchFamily="34" charset="0"/>
                <a:cs typeface="Arial" panose="020B0604020202020204" pitchFamily="34" charset="0"/>
              </a:rPr>
              <a:t>© 2021 RTO Works</a:t>
            </a:r>
          </a:p>
        </p:txBody>
      </p:sp>
      <p:sp>
        <p:nvSpPr>
          <p:cNvPr id="14" name="Slide Number Placeholder 10">
            <a:extLst>
              <a:ext uri="{FF2B5EF4-FFF2-40B4-BE49-F238E27FC236}">
                <a16:creationId xmlns:a16="http://schemas.microsoft.com/office/drawing/2014/main" id="{2CC8EE72-4EB2-A843-A602-EEAF09A8A80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smtClean="0">
                <a:solidFill>
                  <a:schemeClr val="bg1"/>
                </a:solidFill>
                <a:latin typeface="Arial" panose="020B0604020202020204" pitchFamily="34" charset="0"/>
                <a:cs typeface="Arial" panose="020B0604020202020204" pitchFamily="34" charset="0"/>
              </a:rPr>
              <a:pPr/>
              <a:t>8</a:t>
            </a:fld>
            <a:endParaRPr lang="en-US" dirty="0">
              <a:solidFill>
                <a:schemeClr val="bg1"/>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248785F9-91BF-6744-B49F-F6ED1B4864B3}"/>
              </a:ext>
            </a:extLst>
          </p:cNvPr>
          <p:cNvSpPr>
            <a:spLocks noGrp="1"/>
          </p:cNvSpPr>
          <p:nvPr>
            <p:ph type="ftr" sz="quarter" idx="11"/>
          </p:nvPr>
        </p:nvSpPr>
        <p:spPr>
          <a:xfrm>
            <a:off x="533400" y="9715499"/>
            <a:ext cx="6019800" cy="442894"/>
          </a:xfrm>
        </p:spPr>
        <p:txBody>
          <a:bodyPr/>
          <a:lstStyle/>
          <a:p>
            <a:pPr algn="l"/>
            <a:r>
              <a:rPr lang="en-US" b="1" dirty="0">
                <a:solidFill>
                  <a:schemeClr val="bg1"/>
                </a:solidFill>
                <a:latin typeface="Arial" panose="020B0604020202020204" pitchFamily="34" charset="0"/>
                <a:cs typeface="Arial" panose="020B0604020202020204" pitchFamily="34" charset="0"/>
              </a:rPr>
              <a:t>ICTPMG613 </a:t>
            </a:r>
            <a:r>
              <a:rPr lang="en-US" dirty="0">
                <a:solidFill>
                  <a:schemeClr val="bg1"/>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948237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5603551" y="8746411"/>
            <a:ext cx="11716295" cy="717197"/>
          </a:xfrm>
          <a:prstGeom prst="rect">
            <a:avLst/>
          </a:prstGeom>
        </p:spPr>
        <p:txBody>
          <a:bodyPr lIns="0" tIns="0" rIns="0" bIns="0" rtlCol="0" anchor="t">
            <a:spAutoFit/>
          </a:bodyPr>
          <a:lstStyle/>
          <a:p>
            <a:pPr algn="r">
              <a:lnSpc>
                <a:spcPts val="5759"/>
              </a:lnSpc>
            </a:pPr>
            <a:r>
              <a:rPr lang="en-US" sz="4800" spc="192" dirty="0">
                <a:solidFill>
                  <a:srgbClr val="F4F8F3"/>
                </a:solidFill>
                <a:latin typeface="Montserrat Light"/>
              </a:rPr>
              <a:t>Topic 1: Insert topic title </a:t>
            </a:r>
          </a:p>
        </p:txBody>
      </p:sp>
      <p:grpSp>
        <p:nvGrpSpPr>
          <p:cNvPr id="5" name="Group 5"/>
          <p:cNvGrpSpPr/>
          <p:nvPr/>
        </p:nvGrpSpPr>
        <p:grpSpPr>
          <a:xfrm>
            <a:off x="1028700" y="446788"/>
            <a:ext cx="17244000" cy="220040"/>
            <a:chOff x="0" y="0"/>
            <a:chExt cx="23454501" cy="293386"/>
          </a:xfrm>
          <a:solidFill>
            <a:srgbClr val="00667A"/>
          </a:solidFill>
        </p:grpSpPr>
        <p:sp>
          <p:nvSpPr>
            <p:cNvPr id="6" name="AutoShape 6"/>
            <p:cNvSpPr/>
            <p:nvPr/>
          </p:nvSpPr>
          <p:spPr>
            <a:xfrm>
              <a:off x="0" y="125899"/>
              <a:ext cx="23454501" cy="27726"/>
            </a:xfrm>
            <a:prstGeom prst="rect">
              <a:avLst/>
            </a:prstGeom>
            <a:grpFill/>
          </p:spPr>
        </p:sp>
        <p:sp>
          <p:nvSpPr>
            <p:cNvPr id="7" name="AutoShape 7"/>
            <p:cNvSpPr/>
            <p:nvPr/>
          </p:nvSpPr>
          <p:spPr>
            <a:xfrm>
              <a:off x="0" y="13863"/>
              <a:ext cx="292033" cy="279524"/>
            </a:xfrm>
            <a:prstGeom prst="rect">
              <a:avLst/>
            </a:prstGeom>
            <a:grpFill/>
          </p:spPr>
        </p:sp>
        <p:sp>
          <p:nvSpPr>
            <p:cNvPr id="8" name="AutoShape 8"/>
            <p:cNvSpPr/>
            <p:nvPr/>
          </p:nvSpPr>
          <p:spPr>
            <a:xfrm>
              <a:off x="7770499" y="0"/>
              <a:ext cx="292033" cy="279524"/>
            </a:xfrm>
            <a:prstGeom prst="rect">
              <a:avLst/>
            </a:prstGeom>
            <a:grpFill/>
          </p:spPr>
        </p:sp>
        <p:sp>
          <p:nvSpPr>
            <p:cNvPr id="9" name="AutoShape 9"/>
            <p:cNvSpPr/>
            <p:nvPr/>
          </p:nvSpPr>
          <p:spPr>
            <a:xfrm>
              <a:off x="15540998" y="0"/>
              <a:ext cx="292033" cy="279524"/>
            </a:xfrm>
            <a:prstGeom prst="rect">
              <a:avLst/>
            </a:prstGeom>
            <a:grpFill/>
          </p:spPr>
        </p:sp>
      </p:grpSp>
      <p:sp>
        <p:nvSpPr>
          <p:cNvPr id="12" name="AutoShape 2">
            <a:extLst>
              <a:ext uri="{FF2B5EF4-FFF2-40B4-BE49-F238E27FC236}">
                <a16:creationId xmlns:a16="http://schemas.microsoft.com/office/drawing/2014/main" id="{54B605DE-63C5-4B19-89D4-FD69EFF21B44}"/>
              </a:ext>
            </a:extLst>
          </p:cNvPr>
          <p:cNvSpPr/>
          <p:nvPr/>
        </p:nvSpPr>
        <p:spPr>
          <a:xfrm>
            <a:off x="0" y="7886700"/>
            <a:ext cx="18288000" cy="1621070"/>
          </a:xfrm>
          <a:prstGeom prst="rect">
            <a:avLst/>
          </a:prstGeom>
          <a:solidFill>
            <a:srgbClr val="00667A"/>
          </a:solidFill>
        </p:spPr>
        <p:txBody>
          <a:bodyPr/>
          <a:lstStyle/>
          <a:p>
            <a:endParaRPr lang="en-AU"/>
          </a:p>
        </p:txBody>
      </p:sp>
      <p:sp>
        <p:nvSpPr>
          <p:cNvPr id="13" name="TextBox 3">
            <a:extLst>
              <a:ext uri="{FF2B5EF4-FFF2-40B4-BE49-F238E27FC236}">
                <a16:creationId xmlns:a16="http://schemas.microsoft.com/office/drawing/2014/main" id="{A31A0CE9-BF08-435F-8682-EFAE4D36D398}"/>
              </a:ext>
            </a:extLst>
          </p:cNvPr>
          <p:cNvSpPr txBox="1"/>
          <p:nvPr/>
        </p:nvSpPr>
        <p:spPr>
          <a:xfrm>
            <a:off x="990600" y="8325338"/>
            <a:ext cx="16745495" cy="697948"/>
          </a:xfrm>
          <a:prstGeom prst="rect">
            <a:avLst/>
          </a:prstGeom>
        </p:spPr>
        <p:txBody>
          <a:bodyPr wrap="square" lIns="0" tIns="0" rIns="0" bIns="0" rtlCol="0" anchor="t">
            <a:spAutoFit/>
          </a:bodyPr>
          <a:lstStyle/>
          <a:p>
            <a:pPr algn="r">
              <a:lnSpc>
                <a:spcPts val="5759"/>
              </a:lnSpc>
            </a:pPr>
            <a:r>
              <a:rPr lang="en-US" sz="4600" spc="192" dirty="0">
                <a:solidFill>
                  <a:schemeClr val="bg1"/>
                </a:solidFill>
                <a:latin typeface="Arial" panose="020B0604020202020204" pitchFamily="34" charset="0"/>
                <a:cs typeface="Arial" panose="020B0604020202020204" pitchFamily="34" charset="0"/>
              </a:rPr>
              <a:t>Topic 1: Planning and controlling a project </a:t>
            </a:r>
          </a:p>
        </p:txBody>
      </p:sp>
      <p:sp>
        <p:nvSpPr>
          <p:cNvPr id="17" name="TextBox 4">
            <a:extLst>
              <a:ext uri="{FF2B5EF4-FFF2-40B4-BE49-F238E27FC236}">
                <a16:creationId xmlns:a16="http://schemas.microsoft.com/office/drawing/2014/main" id="{EAC90A64-36BA-4EF5-BA95-DA478EAEA9E6}"/>
              </a:ext>
            </a:extLst>
          </p:cNvPr>
          <p:cNvSpPr txBox="1"/>
          <p:nvPr/>
        </p:nvSpPr>
        <p:spPr>
          <a:xfrm>
            <a:off x="1028700" y="1676834"/>
            <a:ext cx="12687300" cy="5278625"/>
          </a:xfrm>
          <a:prstGeom prst="rect">
            <a:avLst/>
          </a:prstGeom>
        </p:spPr>
        <p:txBody>
          <a:bodyPr wrap="square" lIns="0" tIns="0" rIns="0" bIns="0" rtlCol="0" anchor="t">
            <a:spAutoFit/>
          </a:bodyPr>
          <a:lstStyle/>
          <a:p>
            <a:pPr>
              <a:lnSpc>
                <a:spcPct val="114000"/>
              </a:lnSpc>
              <a:spcBef>
                <a:spcPts val="600"/>
              </a:spcBef>
              <a:spcAft>
                <a:spcPts val="600"/>
              </a:spcAft>
            </a:pPr>
            <a:r>
              <a:rPr lang="en-US" sz="3200" b="1" spc="25" dirty="0">
                <a:solidFill>
                  <a:srgbClr val="00667A"/>
                </a:solidFill>
                <a:latin typeface="Arial" panose="020B0604020202020204" pitchFamily="34" charset="0"/>
                <a:cs typeface="Arial" panose="020B0604020202020204" pitchFamily="34" charset="0"/>
              </a:rPr>
              <a:t>THE SOFTWARE DEVELOPMENT LIFECYCLE</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Planning</a:t>
            </a:r>
          </a:p>
          <a:p>
            <a:pPr marL="457200" indent="-457200">
              <a:lnSpc>
                <a:spcPct val="114000"/>
              </a:lnSpc>
              <a:spcBef>
                <a:spcPts val="600"/>
              </a:spcBef>
              <a:spcAft>
                <a:spcPts val="600"/>
              </a:spcAft>
              <a:buFont typeface="Arial" panose="020B0604020202020204" pitchFamily="34" charset="0"/>
              <a:buChar char="•"/>
            </a:pPr>
            <a:r>
              <a:rPr lang="en-US" sz="3000" spc="25" dirty="0" err="1">
                <a:solidFill>
                  <a:srgbClr val="00667A"/>
                </a:solidFill>
                <a:latin typeface="Arial" panose="020B0604020202020204" pitchFamily="34" charset="0"/>
                <a:cs typeface="Arial" panose="020B0604020202020204" pitchFamily="34" charset="0"/>
              </a:rPr>
              <a:t>Analysing</a:t>
            </a:r>
            <a:endParaRPr lang="en-US" sz="3000" spc="25" dirty="0">
              <a:solidFill>
                <a:srgbClr val="00667A"/>
              </a:solidFill>
              <a:latin typeface="Arial" panose="020B0604020202020204" pitchFamily="34" charset="0"/>
              <a:cs typeface="Arial" panose="020B0604020202020204" pitchFamily="34" charset="0"/>
            </a:endParaRP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Designing</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Building </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Testing</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Deployment</a:t>
            </a:r>
          </a:p>
          <a:p>
            <a:pPr marL="457200" indent="-457200">
              <a:lnSpc>
                <a:spcPct val="114000"/>
              </a:lnSpc>
              <a:spcBef>
                <a:spcPts val="600"/>
              </a:spcBef>
              <a:spcAft>
                <a:spcPts val="600"/>
              </a:spcAft>
              <a:buFont typeface="Arial" panose="020B0604020202020204" pitchFamily="34" charset="0"/>
              <a:buChar char="•"/>
            </a:pPr>
            <a:r>
              <a:rPr lang="en-US" sz="3000" spc="25" dirty="0">
                <a:solidFill>
                  <a:srgbClr val="00667A"/>
                </a:solidFill>
                <a:latin typeface="Arial" panose="020B0604020202020204" pitchFamily="34" charset="0"/>
                <a:cs typeface="Arial" panose="020B0604020202020204" pitchFamily="34" charset="0"/>
              </a:rPr>
              <a:t>Maintenance</a:t>
            </a:r>
          </a:p>
        </p:txBody>
      </p:sp>
      <p:sp>
        <p:nvSpPr>
          <p:cNvPr id="14" name="Slide Number Placeholder 10">
            <a:extLst>
              <a:ext uri="{FF2B5EF4-FFF2-40B4-BE49-F238E27FC236}">
                <a16:creationId xmlns:a16="http://schemas.microsoft.com/office/drawing/2014/main" id="{5BC0C534-ADAF-D84D-81C8-2A1D2405EFB8}"/>
              </a:ext>
            </a:extLst>
          </p:cNvPr>
          <p:cNvSpPr txBox="1">
            <a:spLocks/>
          </p:cNvSpPr>
          <p:nvPr/>
        </p:nvSpPr>
        <p:spPr>
          <a:xfrm>
            <a:off x="17526000" y="164563"/>
            <a:ext cx="478452" cy="34785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6F15528-21DE-4FAA-801E-634DDDAF4B2B}" type="slidenum">
              <a:rPr lang="en-US" b="1" smtClean="0">
                <a:solidFill>
                  <a:srgbClr val="31859C"/>
                </a:solidFill>
                <a:latin typeface="Arial" panose="020B0604020202020204" pitchFamily="34" charset="0"/>
                <a:cs typeface="Arial" panose="020B0604020202020204" pitchFamily="34" charset="0"/>
              </a:rPr>
              <a:pPr/>
              <a:t>9</a:t>
            </a:fld>
            <a:endParaRPr lang="en-US" b="1" dirty="0">
              <a:solidFill>
                <a:srgbClr val="31859C"/>
              </a:solidFill>
              <a:latin typeface="Arial" panose="020B0604020202020204" pitchFamily="34" charset="0"/>
              <a:cs typeface="Arial" panose="020B0604020202020204" pitchFamily="34" charset="0"/>
            </a:endParaRPr>
          </a:p>
        </p:txBody>
      </p:sp>
      <p:sp>
        <p:nvSpPr>
          <p:cNvPr id="16" name="Footer Placeholder 9">
            <a:extLst>
              <a:ext uri="{FF2B5EF4-FFF2-40B4-BE49-F238E27FC236}">
                <a16:creationId xmlns:a16="http://schemas.microsoft.com/office/drawing/2014/main" id="{91238751-4B41-A64D-9256-38165806A582}"/>
              </a:ext>
            </a:extLst>
          </p:cNvPr>
          <p:cNvSpPr txBox="1">
            <a:spLocks/>
          </p:cNvSpPr>
          <p:nvPr/>
        </p:nvSpPr>
        <p:spPr>
          <a:xfrm>
            <a:off x="15163800" y="9715499"/>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dirty="0">
                <a:solidFill>
                  <a:srgbClr val="00667A"/>
                </a:solidFill>
                <a:latin typeface="Arial" panose="020B0604020202020204" pitchFamily="34" charset="0"/>
                <a:cs typeface="Arial" panose="020B0604020202020204" pitchFamily="34" charset="0"/>
              </a:rPr>
              <a:t>© 2021 RTO Works</a:t>
            </a:r>
          </a:p>
        </p:txBody>
      </p:sp>
      <p:sp>
        <p:nvSpPr>
          <p:cNvPr id="15" name="Footer Placeholder 9">
            <a:extLst>
              <a:ext uri="{FF2B5EF4-FFF2-40B4-BE49-F238E27FC236}">
                <a16:creationId xmlns:a16="http://schemas.microsoft.com/office/drawing/2014/main" id="{2659FBB3-A49D-BF4B-9AA3-45EADD7B26CB}"/>
              </a:ext>
            </a:extLst>
          </p:cNvPr>
          <p:cNvSpPr>
            <a:spLocks noGrp="1"/>
          </p:cNvSpPr>
          <p:nvPr>
            <p:ph type="ftr" sz="quarter" idx="11"/>
          </p:nvPr>
        </p:nvSpPr>
        <p:spPr>
          <a:xfrm>
            <a:off x="533400" y="9715499"/>
            <a:ext cx="6019800" cy="442894"/>
          </a:xfrm>
        </p:spPr>
        <p:txBody>
          <a:bodyPr/>
          <a:lstStyle/>
          <a:p>
            <a:pPr algn="l"/>
            <a:r>
              <a:rPr lang="en-US" b="1" dirty="0">
                <a:solidFill>
                  <a:srgbClr val="00667A"/>
                </a:solidFill>
                <a:latin typeface="Arial" panose="020B0604020202020204" pitchFamily="34" charset="0"/>
                <a:cs typeface="Arial" panose="020B0604020202020204" pitchFamily="34" charset="0"/>
              </a:rPr>
              <a:t>ICTPMG613 </a:t>
            </a:r>
            <a:r>
              <a:rPr lang="en-US" dirty="0">
                <a:solidFill>
                  <a:srgbClr val="00667A"/>
                </a:solidFill>
                <a:latin typeface="Arial" panose="020B0604020202020204" pitchFamily="34" charset="0"/>
                <a:cs typeface="Arial" panose="020B0604020202020204" pitchFamily="34" charset="0"/>
              </a:rPr>
              <a:t>Manage ICT project planning </a:t>
            </a:r>
          </a:p>
        </p:txBody>
      </p:sp>
    </p:spTree>
    <p:extLst>
      <p:ext uri="{BB962C8B-B14F-4D97-AF65-F5344CB8AC3E}">
        <p14:creationId xmlns:p14="http://schemas.microsoft.com/office/powerpoint/2010/main" val="1828373855"/>
      </p:ext>
    </p:extLst>
  </p:cSld>
  <p:clrMapOvr>
    <a:masterClrMapping/>
  </p:clrMapOvr>
</p:sld>
</file>

<file path=ppt/theme/theme1.xml><?xml version="1.0" encoding="utf-8"?>
<a:theme xmlns:a="http://schemas.openxmlformats.org/drawingml/2006/main" name="Office Theme">
  <a:themeElements>
    <a:clrScheme name="Custom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AFD0F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TotalTime>
  <Words>2442</Words>
  <Application>Microsoft Macintosh PowerPoint</Application>
  <PresentationFormat>Custom</PresentationFormat>
  <Paragraphs>350</Paragraphs>
  <Slides>42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Symbol</vt:lpstr>
      <vt:lpstr>Montserrat Light</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Sally Tansley</cp:lastModifiedBy>
  <cp:revision>33</cp:revision>
  <dcterms:created xsi:type="dcterms:W3CDTF">2006-08-16T00:00:00Z</dcterms:created>
  <dcterms:modified xsi:type="dcterms:W3CDTF">2021-07-04T20:27:00Z</dcterms:modified>
  <dc:identifier>DADyeL1zUHA</dc:identifier>
</cp:coreProperties>
</file>