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7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5.xml" ContentType="application/vnd.openxmlformats-officedocument.presentationml.notes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68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69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69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57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66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1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23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49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4.xml" ContentType="application/vnd.openxmlformats-officedocument.presentationml.slide+xml"/>
  <Override PartName="/ppt/notesSlides/notesSlide22.xml" ContentType="application/vnd.openxmlformats-officedocument.presentationml.notesSlid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</p:sldIdLst>
  <p:sldSz cx="12192000" cy="6858000"/>
  <p:notesSz cx="6858000" cy="9144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notesMaster" Target="notesMasters/notesMaster1.xml"/><Relationship Id="rId74" Type="http://schemas.openxmlformats.org/officeDocument/2006/relationships/presProps" Target="presProps.xml" /><Relationship Id="rId75" Type="http://schemas.openxmlformats.org/officeDocument/2006/relationships/tableStyles" Target="tableStyles.xml" /><Relationship Id="rId7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1631100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219787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GB"/>
              <a:t>10/30/2013</a:t>
            </a:fld>
            <a:endParaRPr lang="en-GB"/>
          </a:p>
        </p:txBody>
      </p:sp>
      <p:sp>
        <p:nvSpPr>
          <p:cNvPr id="80722110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122731134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992181879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63076970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 ?>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 ?>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 ?>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 ?>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 ?>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 ?>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 ?>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 ?>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 ?>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 ?>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 ?>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 ?>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393949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82958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17357807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GB"/>
              <a:t>1</a:t>
            </a:fld>
            <a:endParaRPr lang="en-GB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43070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303674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64177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AADB17-2DD7-0AD6-9124-5D8F32B0D00E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18992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974009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00919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8B2C40-69D3-6F4E-C009-FCD304FF4CA9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430598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514914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9309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E43324-BBEF-EBF2-CD20-70E637279FF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31418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545480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94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A8A341-5EFB-B0DB-1F49-4721ADD2BC9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76860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436025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72024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7A543-E0BB-8682-43FC-DD0847FF4BF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60644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214497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07178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F2CE9B-02B1-7DDC-C035-8040C78B632A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51243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61184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90999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1C501C-C98B-1FA7-3822-090046B4BF5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69947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934088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790286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D53997-AA2B-8BF5-80BE-C4DB1194BA11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35155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5844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02667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0472FB-13F9-B500-477E-86508988446B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11545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970971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70838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F299A9-E929-9B3F-6CFC-836FBB1C484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90026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95780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46894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AE2B97-BCC5-B1C0-5DD0-444399142F46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62182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787674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41177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63C6F5-EFA5-7F47-5731-A7F6E0C3C1F9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5359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44050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98471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A45CF3-7491-871E-5993-3F6354359306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8005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446660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75025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6884B4-361D-03E5-3B31-D235B78DEA4E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15681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99866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32113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EB0D71-7BB8-0C3E-AFE1-E325DDF4D392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46471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966805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49020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7AEEED-D225-0262-D143-FE24A5A84040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56884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12101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499430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263E71-1B51-8D8B-39E3-916B208D7F0B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34835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17595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34299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D42060-B7F2-A833-2C06-8C5C5A2B4955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9400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116703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058634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A90E2C-1788-7996-0A5A-1E97143AD48F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29727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929774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7077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20455C-78B1-E20B-7386-D69C8521DEDC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8989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58965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65260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B7FCD4-19E5-E1A2-DFEE-5780FEDCBC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17886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319367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201621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D5F6FA-FA60-54D9-3F56-CFE9264EB86F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6086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992411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8034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621DEC-BE42-94D1-F0F4-6B02A2FD989E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74910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26951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3067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75EAC9-D773-2D79-5310-BD22F3977FC4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4720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557675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492952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B5371C-5E75-7FFC-A539-7B360BDA7A1A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55081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9221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05962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E63D20-5D10-E6C6-153A-F4828BD351BC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34869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950005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563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C228A4-EDBF-13FE-D7F4-04DBCD01360E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31637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738128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024887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8AEC32-62D0-6E15-B057-9C54B505F08B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2421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449107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83919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C3F74B-D5C1-230D-1DFD-5390C0F83FFE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9540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47256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56332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2EB207-4261-72E1-80DC-6FB4017A1B00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95454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59050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782419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FA6881-E144-BBA5-2084-BA0A4C297112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85380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747262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427240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4F6C4F-4F18-8D7F-12C3-534FA46A4588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65495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647166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9240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174818-4463-3F93-E2E6-6D2B7C81FDD2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12678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843548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02174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9A6B9C-AACE-4921-18A3-96E82F4DF6C1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764249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0977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96583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5A4FBF-D4C8-804A-07D0-8678B502E7EF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42093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6769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61785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FC78AD-72C0-5CDD-FDC1-C7A9A009F625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8645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070160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97655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C34DD4-BB3A-241A-BE70-7E88DE25F49B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8493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08995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28999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029CE1-9BA9-E309-4EC5-4EFEECFEA902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12402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796007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03104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CB3AF0-CA7B-9889-D634-6CEEAD9FBA0D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64154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368375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0509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A35DB1-75CE-58C4-70AF-A7D6A4EE28FA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34575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33488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140851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DD557A-37F6-3BFF-5E8F-481B19074E5E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03646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373655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43901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DCFA35-21C1-2350-CC24-1B036F0C811B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74805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167009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69543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F6BD41-5DD1-D88D-C6F1-ABFB6FE5922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03277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255751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48508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69B38-7C0E-6C69-3EE8-674E57681FF7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421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2093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7344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B87235-EDB6-2F6C-3136-E1173957BA81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4249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43089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819817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BBCD24-B36D-4F47-DB6A-3E086BE92A65}" type="slidenum">
              <a:rPr/>
              <a:t/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8220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293396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50202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DE8716-6647-546F-C8E0-3B52DAAD7597}" type="slidenum">
              <a:rPr/>
              <a:t/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35495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8403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55357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CEEBCE-A92E-A74E-0525-4EC76099CD3E}" type="slidenum">
              <a:rPr/>
              <a:t/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43587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117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85461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C15699-6B3A-9ACC-A96F-7A7EF13BD40C}" type="slidenum">
              <a:rPr/>
              <a:t/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34938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827248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88935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707B47-6939-EEAB-9E86-5FC54EA71A3E}" type="slidenum">
              <a:rPr/>
              <a:t/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04117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83716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118544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3FCF4C-33A0-98C5-53AE-96169BD59BB4}" type="slidenum">
              <a:rPr/>
              <a:t/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21089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48989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399642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27E874-9DAB-F1B0-9E9E-30362F905311}" type="slidenum">
              <a:rPr/>
              <a:t/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3190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420080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6009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BE01AD-63B6-4B21-AE5B-80C99C1AA2FE}" type="slidenum">
              <a:rPr/>
              <a:t/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1611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93858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940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EEDEA2-2CF3-D60D-3E77-463A1F0D4EB8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12717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26141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604528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4EA385-0DCF-22EF-AB43-FBB0000E92C9}" type="slidenum">
              <a:rPr/>
              <a:t/>
            </a:fld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85828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71563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922782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BFE1BB-6685-430D-2F60-983CAB470667}" type="slidenum">
              <a:rPr/>
              <a:t/>
            </a:fld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55540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35145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168737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1BBDB4-15E6-6C8C-17E2-0460A6386B51}" type="slidenum">
              <a:rPr/>
              <a:t/>
            </a:fld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8930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560553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61831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22BCB5-4ECD-185E-F2F1-3168288ACB7A}" type="slidenum">
              <a:rPr/>
              <a:t/>
            </a:fld>
            <a:endParaRPr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62989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585696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28282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777658-1D44-2F2A-B331-6B1645C14AF8}" type="slidenum">
              <a:rPr/>
              <a:t/>
            </a:fld>
            <a:endParaRPr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33536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335863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928041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B66389-8905-0EA9-506E-07578F7817DD}" type="slidenum">
              <a:rPr/>
              <a:t/>
            </a:fld>
            <a:endParaRPr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95165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646281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411272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EEE7C0-7DAE-FE2B-CEE5-0677C11FFA0C}" type="slidenum">
              <a:rPr/>
              <a:t/>
            </a:fld>
            <a:endParaRPr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25336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545438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071815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D73B00-E0D7-8700-168E-8D5BED1674F8}" type="slidenum">
              <a:rPr/>
              <a:t/>
            </a:fld>
            <a:endParaRPr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08156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537133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29058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EF6CEE-34EC-1339-D428-26094DC776B5}" type="slidenum">
              <a:rPr/>
              <a:t/>
            </a:fld>
            <a:endParaRPr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17821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99605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757612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7EE090-A567-ED30-360D-EEB86E308DAF}" type="slidenum">
              <a:rPr/>
              <a:t/>
            </a:fld>
            <a:endParaRPr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64784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1510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307114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8D4AAA-9B19-C7CA-EE21-2F40BB8E3B9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5050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852459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50328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FDC023-11A3-24A3-CF53-1D51620DE78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93910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23662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75725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05D718-80CD-B109-E0A4-73FC9398D49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87466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805048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40354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E15C72-D828-6C6C-87A7-6D21E18E974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6958657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0823669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3619947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51620643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1294480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32572944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80590271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94458459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6254428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751312425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49547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26943209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8870747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66807698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691318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4340796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41732761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11339116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8379184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2274946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201828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7147557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4991947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88273347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7948866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4120265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555258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9567768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67662519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631794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799480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0239611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09326696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6711387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27099167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272246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86712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95076661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5513507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104884886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16539340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22837884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56332633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0175944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984790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47717372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264024391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3949140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7754788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2105157776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73270727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7981919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91857440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84265672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976628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787222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911870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7959676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31404774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77228710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760921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26079091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697821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9664346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3122554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13216025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54345029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534526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23460630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0987242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325122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1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2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4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6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7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8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1.png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2.png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4.png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5.png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www.youtube.com/watch?v=Cbv95OxT1FM" TargetMode="External"/><Relationship Id="rId4" Type="http://schemas.openxmlformats.org/officeDocument/2006/relationships/hyperlink" Target="https://www.youtube.com/watch?v=HQbQuXxqXSo" TargetMode="External"/><Relationship Id="rId5" Type="http://schemas.openxmlformats.org/officeDocument/2006/relationships/hyperlink" Target="https://computernetworking747640215.wordpress.com/2019/11/05/configuring-dhcpv6-both-stateless-and-stateful-in-packet-tracer/" TargetMode="External"/><Relationship Id="rId6" Type="http://schemas.openxmlformats.org/officeDocument/2006/relationships/hyperlink" Target="https://itexamanswers.net/6-2-4-packet-tracer-configure-etherchannel-instructions-answer.html" TargetMode="External"/><Relationship Id="rId7" Type="http://schemas.openxmlformats.org/officeDocument/2006/relationships/hyperlink" Target="https://www.packettracernetwork.com/tutorials/hsrp-configuration-new.html" TargetMode="External"/><Relationship Id="rId8" Type="http://schemas.openxmlformats.org/officeDocument/2006/relationships/hyperlink" Target="https://ipcisco.com/lesson/ipv6-configuration-on-cisco-packet-tracer/" TargetMode="External"/><Relationship Id="rId9" Type="http://schemas.openxmlformats.org/officeDocument/2006/relationships/hyperlink" Target="https://www.packettracernetwork.com/tutorials/packet-tracer-acls.html" TargetMode="External"/><Relationship Id="rId10" Type="http://schemas.openxmlformats.org/officeDocument/2006/relationships/hyperlink" Target="https://www.youtube.com/watch?v=tleCK9KpiMY" TargetMode="External"/><Relationship Id="rId11" Type="http://schemas.openxmlformats.org/officeDocument/2006/relationships/hyperlink" Target="https://computernetworking747640215.wordpress.com/2018/05/24/ospf-configuration-in-packet-tracer/" TargetMode="External"/><Relationship Id="rId12" Type="http://schemas.openxmlformats.org/officeDocument/2006/relationships/hyperlink" Target="https://dingavinga.medium.com/setting-up-site-to-site-ipsec-on-cisco-packet-tracer-1349890ff3fb" TargetMode="External"/><Relationship Id="rId13" Type="http://schemas.openxmlformats.org/officeDocument/2006/relationships/hyperlink" Target="https://www.youtube.com/watch?v=CsAROSbZF-Y" TargetMode="External"/><Relationship Id="rId14" Type="http://schemas.openxmlformats.org/officeDocument/2006/relationships/hyperlink" Target="https://computernetworking747640215.wordpress.com/2018/07/05/secure-shell-ssh-configuration-on-a-switch-and-router-in-packet-tracer/" TargetMode="External"/><Relationship Id="rId15" Type="http://schemas.openxmlformats.org/officeDocument/2006/relationships/hyperlink" Target="https://computernetworking747640215.wordpress.com/2018/07/05/configuring-telnet-on-a-switch-and-a-router-in-packet-tracer/" TargetMode="Externa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528773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4595833" y="586153"/>
            <a:ext cx="6720745" cy="194274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GB" sz="6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ICTNWK541 Assessment</a:t>
            </a:r>
            <a:endParaRPr lang="en-GB" sz="6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5203338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Assessment Task 2: Project Portfolio</a:t>
            </a:r>
            <a:endParaRPr sz="2400"/>
          </a:p>
        </p:txBody>
      </p:sp>
      <p:sp>
        <p:nvSpPr>
          <p:cNvPr id="1486338990" name=""/>
          <p:cNvSpPr txBox="1"/>
          <p:nvPr/>
        </p:nvSpPr>
        <p:spPr bwMode="auto">
          <a:xfrm flipH="0" flipV="0">
            <a:off x="9016338" y="6148167"/>
            <a:ext cx="28962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1600" b="1">
                <a:latin typeface="Arial"/>
                <a:ea typeface="Arial"/>
                <a:cs typeface="Arial"/>
              </a:rPr>
              <a:t>Manuel Sergio Perez Espitia</a:t>
            </a:r>
            <a:endParaRPr lang="en-AU" sz="1600" b="1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02373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WAN </a:t>
            </a:r>
            <a:r>
              <a:rPr lang="en-AU">
                <a:latin typeface="Arial"/>
                <a:ea typeface="Arial"/>
                <a:cs typeface="Arial"/>
              </a:rPr>
              <a:t>Configuration</a:t>
            </a:r>
            <a:endParaRPr/>
          </a:p>
        </p:txBody>
      </p:sp>
      <p:sp>
        <p:nvSpPr>
          <p:cNvPr id="8103910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Secure Access by SSH</a:t>
            </a:r>
            <a:r>
              <a:rPr lang="en-AU">
                <a:latin typeface="Arial"/>
                <a:ea typeface="Arial"/>
                <a:cs typeface="Arial"/>
              </a:rPr>
              <a:t> &amp; Telnet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r>
              <a:rPr lang="en-AU">
                <a:latin typeface="Arial"/>
                <a:ea typeface="Arial"/>
                <a:cs typeface="Arial"/>
              </a:rPr>
              <a:t>DHCP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r>
              <a:rPr lang="en-AU">
                <a:latin typeface="Arial"/>
                <a:ea typeface="Arial"/>
                <a:cs typeface="Arial"/>
              </a:rPr>
              <a:t>LACP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 </a:t>
            </a:r>
            <a:r>
              <a:rPr lang="en-AU">
                <a:latin typeface="Arial"/>
                <a:ea typeface="Arial"/>
                <a:cs typeface="Arial"/>
              </a:rPr>
              <a:t>HSRP 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 OSPF</a:t>
            </a:r>
            <a:br>
              <a:rPr lang="en-AU">
                <a:latin typeface="Arial"/>
                <a:ea typeface="Arial"/>
                <a:cs typeface="Arial"/>
              </a:rPr>
            </a:br>
            <a:br>
              <a:rPr lang="en-AU">
                <a:latin typeface="Arial"/>
                <a:ea typeface="Arial"/>
                <a:cs typeface="Arial"/>
              </a:rPr>
            </a:br>
            <a:br>
              <a:rPr/>
            </a:br>
            <a:br>
              <a:rPr/>
            </a:b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 OSPF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WAN protocols: </a:t>
            </a:r>
            <a:r>
              <a:rPr lang="en-AU">
                <a:latin typeface="Arial"/>
                <a:ea typeface="Arial"/>
                <a:cs typeface="Arial"/>
              </a:rPr>
              <a:t>ACL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WAN Protocols: VPN</a:t>
            </a:r>
            <a:endParaRPr lang="en-AU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cs typeface="Arial"/>
              </a:rPr>
              <a:t>WAN Protocols: PPP</a:t>
            </a:r>
            <a:endParaRPr lang="en-AU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170814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05105105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172307"/>
            <a:ext cx="6720745" cy="225669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Legal &amp; security: Policies and Procedures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583059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/>
          </a:p>
        </p:txBody>
      </p:sp>
      <p:sp>
        <p:nvSpPr>
          <p:cNvPr id="162723332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109728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ABC Enterprises adopts security technologies to ensure data protection. The company's policies are outlined below.</a:t>
            </a:r>
            <a:endParaRPr lang="en-AU">
              <a:latin typeface="Arial"/>
              <a:cs typeface="Arial"/>
            </a:endParaRPr>
          </a:p>
        </p:txBody>
      </p:sp>
      <p:pic>
        <p:nvPicPr>
          <p:cNvPr id="667266716" name=""/>
          <p:cNvPicPr>
            <a:picLocks noChangeAspect="1"/>
          </p:cNvPicPr>
          <p:nvPr/>
        </p:nvPicPr>
        <p:blipFill>
          <a:blip r:embed="rId3"/>
          <a:srcRect l="0" t="16586" r="0" b="19604"/>
          <a:stretch/>
        </p:blipFill>
        <p:spPr bwMode="auto">
          <a:xfrm flipH="0" flipV="0">
            <a:off x="3756434" y="3140442"/>
            <a:ext cx="4679130" cy="2985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89939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</a:t>
            </a:r>
            <a:endParaRPr sz="4400"/>
          </a:p>
        </p:txBody>
      </p:sp>
      <p:sp>
        <p:nvSpPr>
          <p:cNvPr id="67202274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Service Password Encryption</a:t>
            </a:r>
            <a:endParaRPr b="1"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 algn="just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r>
              <a:rPr lang="en-AU">
                <a:latin typeface="Arial"/>
                <a:ea typeface="Arial"/>
                <a:cs typeface="Arial"/>
              </a:rPr>
              <a:t>t</a:t>
            </a:r>
            <a:r>
              <a:rPr lang="en-AU">
                <a:latin typeface="Arial"/>
                <a:ea typeface="Arial"/>
                <a:cs typeface="Arial"/>
              </a:rPr>
              <a:t>o prevent access to plain-text passwords in network devices.</a:t>
            </a:r>
            <a:endParaRPr lang="en-AU">
              <a:latin typeface="Arial"/>
              <a:cs typeface="Arial"/>
            </a:endParaRPr>
          </a:p>
          <a:p>
            <a:pPr algn="just"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ISO/IEC 27001</a:t>
            </a:r>
            <a:endParaRPr b="1">
              <a:latin typeface="Arial"/>
              <a:ea typeface="Arial"/>
              <a:cs typeface="Arial"/>
            </a:endParaRPr>
          </a:p>
        </p:txBody>
      </p:sp>
      <p:pic>
        <p:nvPicPr>
          <p:cNvPr id="6672810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73505" y="2875817"/>
            <a:ext cx="3408894" cy="3408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60091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78709011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Mandatory Login Password</a:t>
            </a:r>
            <a:endParaRPr b="1"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 algn="just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on all network devices that requires a login password for any access to routers or switches.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b="1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800-53 (IA-2)</a:t>
            </a:r>
            <a:endParaRPr b="1"/>
          </a:p>
        </p:txBody>
      </p:sp>
      <p:pic>
        <p:nvPicPr>
          <p:cNvPr id="567490056" name=""/>
          <p:cNvPicPr>
            <a:picLocks noChangeAspect="1"/>
          </p:cNvPicPr>
          <p:nvPr/>
        </p:nvPicPr>
        <p:blipFill>
          <a:blip r:embed="rId3"/>
          <a:srcRect l="19447" t="23351" r="18150" b="24646"/>
          <a:stretch/>
        </p:blipFill>
        <p:spPr bwMode="auto">
          <a:xfrm flipH="0" flipV="0">
            <a:off x="8262980" y="3516922"/>
            <a:ext cx="3319418" cy="2766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80763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167092790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VPN Site-to-Site </a:t>
            </a:r>
            <a:endParaRPr b="1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implements IPSec to protect data in transit between different company branches over internet.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800-77</a:t>
            </a:r>
            <a:endParaRPr lang="en-AU">
              <a:latin typeface="Arial"/>
              <a:ea typeface="Arial"/>
              <a:cs typeface="Arial"/>
            </a:endParaRPr>
          </a:p>
        </p:txBody>
      </p:sp>
      <p:grpSp>
        <p:nvGrpSpPr>
          <p:cNvPr id="240767750" name=""/>
          <p:cNvGrpSpPr/>
          <p:nvPr/>
        </p:nvGrpSpPr>
        <p:grpSpPr bwMode="auto">
          <a:xfrm>
            <a:off x="8629326" y="3370794"/>
            <a:ext cx="2953072" cy="2953072"/>
            <a:chOff x="0" y="0"/>
            <a:chExt cx="2953072" cy="2953072"/>
          </a:xfrm>
        </p:grpSpPr>
        <p:pic>
          <p:nvPicPr>
            <p:cNvPr id="1087303182" name=""/>
            <p:cNvPicPr>
              <a:picLocks noChangeAspect="1"/>
            </p:cNvPicPr>
            <p:nvPr/>
          </p:nvPicPr>
          <p:blipFill>
            <a:blip r:embed="rId3"/>
            <a:srcRect l="18799" t="9980" r="17739" b="9730"/>
            <a:stretch/>
          </p:blipFill>
          <p:spPr bwMode="auto">
            <a:xfrm flipH="0" flipV="0">
              <a:off x="1345313" y="1245167"/>
              <a:ext cx="776888" cy="982881"/>
            </a:xfrm>
            <a:prstGeom prst="rect">
              <a:avLst/>
            </a:prstGeom>
          </p:spPr>
        </p:pic>
        <p:pic>
          <p:nvPicPr>
            <p:cNvPr id="627326480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0" y="0"/>
              <a:ext cx="2953072" cy="295307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566148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14715984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Access Control Lists </a:t>
            </a:r>
            <a:r>
              <a:rPr lang="en-AU" b="1">
                <a:latin typeface="Arial"/>
                <a:ea typeface="Arial"/>
                <a:cs typeface="Arial"/>
              </a:rPr>
              <a:t>(</a:t>
            </a:r>
            <a:r>
              <a:rPr lang="en-AU" b="1">
                <a:latin typeface="Arial"/>
                <a:ea typeface="Arial"/>
                <a:cs typeface="Arial"/>
              </a:rPr>
              <a:t>ACLs)</a:t>
            </a:r>
            <a:endParaRPr b="1"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to filter traffic and control access between subnets, enhance internal network security.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ISO/IEC 27002</a:t>
            </a:r>
            <a:r>
              <a:rPr lang="en-AU" b="1">
                <a:latin typeface="Arial"/>
                <a:ea typeface="Arial"/>
                <a:cs typeface="Arial"/>
              </a:rPr>
              <a:t> (s13)</a:t>
            </a: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958618069" name=""/>
          <p:cNvPicPr>
            <a:picLocks noChangeAspect="1"/>
          </p:cNvPicPr>
          <p:nvPr/>
        </p:nvPicPr>
        <p:blipFill>
          <a:blip r:embed="rId3"/>
          <a:srcRect l="29883" t="22310" r="27066" b="23956"/>
          <a:stretch/>
        </p:blipFill>
        <p:spPr bwMode="auto">
          <a:xfrm flipH="0" flipV="0">
            <a:off x="9072928" y="3260480"/>
            <a:ext cx="2509471" cy="3132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72293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</a:t>
            </a:r>
            <a:endParaRPr sz="4400"/>
          </a:p>
        </p:txBody>
      </p:sp>
      <p:sp>
        <p:nvSpPr>
          <p:cNvPr id="63384404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Secure Remote Access to infrastructure</a:t>
            </a:r>
            <a:endParaRPr b="1"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to protect remote access by Telnet and SSH to network devices using password-protected and encrypted.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800-5</a:t>
            </a:r>
            <a:endParaRPr b="1">
              <a:latin typeface="Arial"/>
              <a:ea typeface="Arial"/>
              <a:cs typeface="Arial"/>
            </a:endParaRPr>
          </a:p>
        </p:txBody>
      </p:sp>
      <p:pic>
        <p:nvPicPr>
          <p:cNvPr id="1571680986" name=""/>
          <p:cNvPicPr>
            <a:picLocks noChangeAspect="1"/>
          </p:cNvPicPr>
          <p:nvPr/>
        </p:nvPicPr>
        <p:blipFill>
          <a:blip r:embed="rId3"/>
          <a:srcRect l="0" t="14423" r="0" b="21703"/>
          <a:stretch/>
        </p:blipFill>
        <p:spPr bwMode="auto">
          <a:xfrm flipH="0" flipV="0">
            <a:off x="8284256" y="3863182"/>
            <a:ext cx="3863781" cy="2657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0810021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Local</a:t>
            </a:r>
            <a:endParaRPr/>
          </a:p>
        </p:txBody>
      </p:sp>
      <p:sp>
        <p:nvSpPr>
          <p:cNvPr id="2062247250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Troubleshooting &amp; Testing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14147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Sydney Branch</a:t>
            </a:r>
            <a:endParaRPr/>
          </a:p>
        </p:txBody>
      </p:sp>
      <p:pic>
        <p:nvPicPr>
          <p:cNvPr id="8448505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78176" y="2589335"/>
            <a:ext cx="11104223" cy="3327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792716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ABC Enterprises WAN Expansion</a:t>
            </a:r>
            <a:endParaRPr/>
          </a:p>
        </p:txBody>
      </p:sp>
      <p:sp>
        <p:nvSpPr>
          <p:cNvPr id="104512786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2846587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1600201"/>
            <a:ext cx="10972800" cy="4601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553341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Sydney Branch - Local</a:t>
            </a:r>
            <a:endParaRPr sz="4400"/>
          </a:p>
        </p:txBody>
      </p:sp>
      <p:pic>
        <p:nvPicPr>
          <p:cNvPr id="8144633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902547"/>
          </a:xfrm>
          <a:prstGeom prst="rect">
            <a:avLst/>
          </a:prstGeom>
        </p:spPr>
      </p:pic>
      <p:sp>
        <p:nvSpPr>
          <p:cNvPr id="1495150825" name=""/>
          <p:cNvSpPr txBox="1"/>
          <p:nvPr/>
        </p:nvSpPr>
        <p:spPr bwMode="auto">
          <a:xfrm flipH="0" flipV="0">
            <a:off x="6779278" y="2614392"/>
            <a:ext cx="480636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Commercial and Admin over IPv6PC0 LAPTOP0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179993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Sydney Branch - Local</a:t>
            </a:r>
            <a:endParaRPr sz="4400"/>
          </a:p>
        </p:txBody>
      </p:sp>
      <p:sp>
        <p:nvSpPr>
          <p:cNvPr id="216203683" name=""/>
          <p:cNvSpPr txBox="1"/>
          <p:nvPr/>
        </p:nvSpPr>
        <p:spPr bwMode="auto">
          <a:xfrm flipH="0" flipV="0">
            <a:off x="6779278" y="2614392"/>
            <a:ext cx="480708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Commercial and Comms over IPv6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WEB PC0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09939302" name=""/>
          <p:cNvPicPr>
            <a:picLocks noChangeAspect="1"/>
          </p:cNvPicPr>
          <p:nvPr/>
        </p:nvPicPr>
        <p:blipFill>
          <a:blip r:embed="rId3"/>
          <a:srcRect l="0" t="0" r="0" b="24697"/>
          <a:stretch/>
        </p:blipFill>
        <p:spPr bwMode="auto">
          <a:xfrm rot="0" flipH="0" flipV="0">
            <a:off x="476249" y="2614392"/>
            <a:ext cx="5731509" cy="403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99892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Brisbane Branch</a:t>
            </a:r>
            <a:endParaRPr/>
          </a:p>
        </p:txBody>
      </p:sp>
      <p:pic>
        <p:nvPicPr>
          <p:cNvPr id="9841247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59422" y="2675716"/>
            <a:ext cx="10922976" cy="3955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879642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1123735304" name=""/>
          <p:cNvSpPr txBox="1"/>
          <p:nvPr/>
        </p:nvSpPr>
        <p:spPr bwMode="auto">
          <a:xfrm flipH="0" flipV="0">
            <a:off x="6779278" y="2614392"/>
            <a:ext cx="480672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Sales and HR over IPv4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PC20 LAPTOP20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679970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645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22430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950455975" name=""/>
          <p:cNvSpPr txBox="1"/>
          <p:nvPr/>
        </p:nvSpPr>
        <p:spPr bwMode="auto">
          <a:xfrm flipH="0" flipV="0">
            <a:off x="6779278" y="2614392"/>
            <a:ext cx="4817521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Sales and R+D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HR and R+D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over IPv4</a:t>
            </a:r>
            <a:b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After implement VPN this connection is no longer available, I could not fixed it.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539023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45949"/>
            <a:ext cx="5731509" cy="2645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2663979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1698497466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Troubleshooting &amp; Testing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978368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1765854544" name=""/>
          <p:cNvSpPr txBox="1"/>
          <p:nvPr/>
        </p:nvSpPr>
        <p:spPr bwMode="auto">
          <a:xfrm flipH="0" flipV="0">
            <a:off x="6779278" y="2614392"/>
            <a:ext cx="482436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 Branch and  Brisbane Branch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over IPv4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058228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81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500639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1015843679" name=""/>
          <p:cNvSpPr txBox="1"/>
          <p:nvPr/>
        </p:nvSpPr>
        <p:spPr bwMode="auto">
          <a:xfrm flipH="0" flipV="0">
            <a:off x="6779278" y="2614392"/>
            <a:ext cx="482508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 Branch and  Brisbane Branch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over IPv6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896330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3502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004199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1376936554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5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Secure Access SSH &amp; Telnet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1379654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1621050874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5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Secure Access SSH &amp; Telnet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16151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0492749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10972800" cy="122066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 algn="l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We are the network engineer responsible for implementing the required WAN connectivity for </a:t>
            </a:r>
            <a:r>
              <a:rPr lang="en-AU" b="1">
                <a:latin typeface="Arial"/>
                <a:ea typeface="Arial"/>
                <a:cs typeface="Arial"/>
              </a:rPr>
              <a:t>ABC</a:t>
            </a:r>
            <a:r>
              <a:rPr lang="en-AU" b="1">
                <a:latin typeface="Arial"/>
                <a:ea typeface="Arial"/>
                <a:cs typeface="Arial"/>
              </a:rPr>
              <a:t> Enterprises.</a:t>
            </a:r>
            <a:endParaRPr b="1"/>
          </a:p>
        </p:txBody>
      </p:sp>
      <p:sp>
        <p:nvSpPr>
          <p:cNvPr id="686958869" name=""/>
          <p:cNvSpPr txBox="1"/>
          <p:nvPr/>
        </p:nvSpPr>
        <p:spPr bwMode="auto">
          <a:xfrm flipH="0" flipV="0">
            <a:off x="609599" y="5482150"/>
            <a:ext cx="1102823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ABC Enterprises wants to improve its network due to old infrastructure, security and reliability WAN connectivity between Sydney Branch and Brisbane Branch.</a:t>
            </a:r>
            <a:endParaRPr/>
          </a:p>
        </p:txBody>
      </p:sp>
      <p:pic>
        <p:nvPicPr>
          <p:cNvPr id="71642188" name=""/>
          <p:cNvPicPr>
            <a:picLocks noChangeAspect="1"/>
          </p:cNvPicPr>
          <p:nvPr/>
        </p:nvPicPr>
        <p:blipFill>
          <a:blip r:embed="rId3"/>
          <a:srcRect l="0" t="37921" r="0" b="16414"/>
          <a:stretch/>
        </p:blipFill>
        <p:spPr bwMode="auto">
          <a:xfrm flipH="0" flipV="0">
            <a:off x="4152899" y="2521927"/>
            <a:ext cx="3886200" cy="2661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122344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Secure Access</a:t>
            </a:r>
            <a:endParaRPr/>
          </a:p>
        </p:txBody>
      </p:sp>
      <p:sp>
        <p:nvSpPr>
          <p:cNvPr id="1884684735" name=""/>
          <p:cNvSpPr txBox="1"/>
          <p:nvPr/>
        </p:nvSpPr>
        <p:spPr bwMode="auto">
          <a:xfrm flipH="0" flipV="0">
            <a:off x="6779278" y="2614392"/>
            <a:ext cx="482760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RT1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192.168.10.1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37388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36330" y="1918334"/>
            <a:ext cx="5731509" cy="1268106"/>
          </a:xfrm>
          <a:prstGeom prst="rect">
            <a:avLst/>
          </a:prstGeom>
        </p:spPr>
      </p:pic>
      <p:pic>
        <p:nvPicPr>
          <p:cNvPr id="192177510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536330" y="3391812"/>
            <a:ext cx="5731509" cy="1651875"/>
          </a:xfrm>
          <a:prstGeom prst="rect">
            <a:avLst/>
          </a:prstGeom>
        </p:spPr>
      </p:pic>
      <p:pic>
        <p:nvPicPr>
          <p:cNvPr id="111144206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536330" y="5330336"/>
            <a:ext cx="5731509" cy="165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424731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Secure Access</a:t>
            </a:r>
            <a:endParaRPr/>
          </a:p>
        </p:txBody>
      </p:sp>
      <p:sp>
        <p:nvSpPr>
          <p:cNvPr id="2696209" name=""/>
          <p:cNvSpPr txBox="1"/>
          <p:nvPr/>
        </p:nvSpPr>
        <p:spPr bwMode="auto">
          <a:xfrm flipH="0" flipV="0">
            <a:off x="6779278" y="2614392"/>
            <a:ext cx="482976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RT2 </a:t>
            </a:r>
            <a:b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2000::3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826196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56111" y="1651875"/>
            <a:ext cx="5731508" cy="1651875"/>
          </a:xfrm>
          <a:prstGeom prst="rect">
            <a:avLst/>
          </a:prstGeom>
        </p:spPr>
      </p:pic>
      <p:pic>
        <p:nvPicPr>
          <p:cNvPr id="9947212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56111" y="3391811"/>
            <a:ext cx="5731508" cy="1651875"/>
          </a:xfrm>
          <a:prstGeom prst="rect">
            <a:avLst/>
          </a:prstGeom>
        </p:spPr>
      </p:pic>
      <p:pic>
        <p:nvPicPr>
          <p:cNvPr id="84668952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56111" y="5220432"/>
            <a:ext cx="5731508" cy="1651875"/>
          </a:xfrm>
          <a:prstGeom prst="rect">
            <a:avLst/>
          </a:prstGeom>
        </p:spPr>
      </p:pic>
      <p:sp>
        <p:nvSpPr>
          <p:cNvPr id="737161349" name=""/>
          <p:cNvSpPr txBox="1"/>
          <p:nvPr/>
        </p:nvSpPr>
        <p:spPr bwMode="auto">
          <a:xfrm flipH="0" flipV="0">
            <a:off x="6004379" y="2279142"/>
            <a:ext cx="183240" cy="2299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3717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Secure Access</a:t>
            </a:r>
            <a:endParaRPr/>
          </a:p>
        </p:txBody>
      </p:sp>
      <p:sp>
        <p:nvSpPr>
          <p:cNvPr id="1668990022" name=""/>
          <p:cNvSpPr txBox="1"/>
          <p:nvPr/>
        </p:nvSpPr>
        <p:spPr bwMode="auto">
          <a:xfrm flipH="0" flipV="0">
            <a:off x="6779278" y="2614392"/>
            <a:ext cx="483516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sw10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VLAN1:192.168.40.98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5364114" name=""/>
          <p:cNvSpPr txBox="1"/>
          <p:nvPr/>
        </p:nvSpPr>
        <p:spPr bwMode="auto">
          <a:xfrm flipH="0" flipV="0">
            <a:off x="6004379" y="2279142"/>
            <a:ext cx="183240" cy="2299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7197242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4491" y="1919998"/>
            <a:ext cx="5731508" cy="1651875"/>
          </a:xfrm>
          <a:prstGeom prst="rect">
            <a:avLst/>
          </a:prstGeom>
        </p:spPr>
      </p:pic>
      <p:pic>
        <p:nvPicPr>
          <p:cNvPr id="35094252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56111" y="3571874"/>
            <a:ext cx="5731508" cy="1651875"/>
          </a:xfrm>
          <a:prstGeom prst="rect">
            <a:avLst/>
          </a:prstGeom>
        </p:spPr>
      </p:pic>
      <p:pic>
        <p:nvPicPr>
          <p:cNvPr id="114543417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56111" y="5312018"/>
            <a:ext cx="5731508" cy="1651875"/>
          </a:xfrm>
          <a:prstGeom prst="rect">
            <a:avLst/>
          </a:prstGeom>
        </p:spPr>
      </p:pic>
      <p:sp>
        <p:nvSpPr>
          <p:cNvPr id="597585773" name=""/>
          <p:cNvSpPr txBox="1"/>
          <p:nvPr/>
        </p:nvSpPr>
        <p:spPr bwMode="auto">
          <a:xfrm flipH="0" flipV="0">
            <a:off x="6004379" y="2676906"/>
            <a:ext cx="183240" cy="150418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5459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Sydney Branch</a:t>
            </a:r>
            <a:endParaRPr sz="4400"/>
          </a:p>
        </p:txBody>
      </p:sp>
      <p:sp>
        <p:nvSpPr>
          <p:cNvPr id="224234528" name=""/>
          <p:cNvSpPr txBox="1"/>
          <p:nvPr/>
        </p:nvSpPr>
        <p:spPr bwMode="auto">
          <a:xfrm flipH="0" flipV="0">
            <a:off x="6779278" y="2614392"/>
            <a:ext cx="4830121" cy="2042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RT1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New PC configured to DHCP and IPv6 Auto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823442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599" y="2614392"/>
            <a:ext cx="5731508" cy="1872621"/>
          </a:xfrm>
          <a:prstGeom prst="rect">
            <a:avLst/>
          </a:prstGeom>
        </p:spPr>
      </p:pic>
      <p:pic>
        <p:nvPicPr>
          <p:cNvPr id="139567727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09599" y="4805826"/>
            <a:ext cx="5731508" cy="1368864"/>
          </a:xfrm>
          <a:prstGeom prst="rect">
            <a:avLst/>
          </a:prstGeom>
        </p:spPr>
      </p:pic>
      <p:sp>
        <p:nvSpPr>
          <p:cNvPr id="1140320899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088137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endParaRPr sz="4400"/>
          </a:p>
        </p:txBody>
      </p:sp>
      <p:sp>
        <p:nvSpPr>
          <p:cNvPr id="983616083" name=""/>
          <p:cNvSpPr txBox="1"/>
          <p:nvPr/>
        </p:nvSpPr>
        <p:spPr bwMode="auto">
          <a:xfrm flipH="0" flipV="0">
            <a:off x="6779278" y="2614392"/>
            <a:ext cx="4831561" cy="2042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RT3</a:t>
            </a: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New PC configured to DHCP and IPv6 Auto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8030792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5173940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752343"/>
            <a:ext cx="5731509" cy="330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2040184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 – IPv6</a:t>
            </a:r>
            <a:endParaRPr/>
          </a:p>
        </p:txBody>
      </p:sp>
      <p:sp>
        <p:nvSpPr>
          <p:cNvPr id="605173202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5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LACP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464272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Summary port-channel</a:t>
            </a:r>
            <a:endParaRPr/>
          </a:p>
        </p:txBody>
      </p:sp>
      <p:sp>
        <p:nvSpPr>
          <p:cNvPr id="961572394" name=""/>
          <p:cNvSpPr txBox="1"/>
          <p:nvPr/>
        </p:nvSpPr>
        <p:spPr bwMode="auto">
          <a:xfrm flipH="0" flipV="0">
            <a:off x="6779278" y="2614392"/>
            <a:ext cx="484092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</a:t>
            </a: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Summary config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918955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7183922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56109" y="2692644"/>
            <a:ext cx="6240981" cy="3040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01123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LACP - Brisbane Branch</a:t>
            </a:r>
            <a:endParaRPr sz="4400"/>
          </a:p>
        </p:txBody>
      </p:sp>
      <p:sp>
        <p:nvSpPr>
          <p:cNvPr id="1765938363" name=""/>
          <p:cNvSpPr txBox="1"/>
          <p:nvPr/>
        </p:nvSpPr>
        <p:spPr bwMode="auto">
          <a:xfrm flipH="0" flipV="0">
            <a:off x="6779278" y="2614392"/>
            <a:ext cx="485136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438080" indent="-438080" algn="l">
              <a:buFont typeface="Arial"/>
              <a:buChar char="•"/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Turned Down 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swm3 interfaces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2037014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29679687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64489" y="1999164"/>
            <a:ext cx="6300217" cy="4212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990857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endParaRPr sz="4400"/>
          </a:p>
        </p:txBody>
      </p:sp>
      <p:sp>
        <p:nvSpPr>
          <p:cNvPr id="2096367286" name=""/>
          <p:cNvSpPr txBox="1"/>
          <p:nvPr/>
        </p:nvSpPr>
        <p:spPr bwMode="auto">
          <a:xfrm flipH="0" flipV="0">
            <a:off x="6779278" y="2614392"/>
            <a:ext cx="485280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438080" indent="-438080" algn="l">
              <a:buFont typeface="Arial"/>
              <a:buChar char="•"/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Connections are still working...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8899649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966718549" name=""/>
          <p:cNvPicPr>
            <a:picLocks noChangeAspect="1"/>
          </p:cNvPicPr>
          <p:nvPr/>
        </p:nvPicPr>
        <p:blipFill>
          <a:blip r:embed="rId3"/>
          <a:srcRect l="0" t="0" r="0" b="18652"/>
          <a:stretch/>
        </p:blipFill>
        <p:spPr bwMode="auto">
          <a:xfrm rot="0" flipH="0" flipV="0">
            <a:off x="609599" y="2367680"/>
            <a:ext cx="5731509" cy="1691743"/>
          </a:xfrm>
          <a:prstGeom prst="rect">
            <a:avLst/>
          </a:prstGeom>
        </p:spPr>
      </p:pic>
      <p:pic>
        <p:nvPicPr>
          <p:cNvPr id="157111636" name=""/>
          <p:cNvPicPr>
            <a:picLocks noChangeAspect="1"/>
          </p:cNvPicPr>
          <p:nvPr/>
        </p:nvPicPr>
        <p:blipFill>
          <a:blip r:embed="rId4"/>
          <a:srcRect l="0" t="0" r="0" b="18224"/>
          <a:stretch/>
        </p:blipFill>
        <p:spPr bwMode="auto">
          <a:xfrm rot="0" flipH="0" flipV="0">
            <a:off x="609599" y="4359519"/>
            <a:ext cx="5731509" cy="1700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5112020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Sydney – IPv6</a:t>
            </a:r>
            <a:endParaRPr/>
          </a:p>
        </p:txBody>
      </p:sp>
      <p:sp>
        <p:nvSpPr>
          <p:cNvPr id="2021653795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5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HSRP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953049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Sydney Branch</a:t>
            </a:r>
            <a:endParaRPr/>
          </a:p>
        </p:txBody>
      </p:sp>
      <p:pic>
        <p:nvPicPr>
          <p:cNvPr id="106127549" name=""/>
          <p:cNvPicPr>
            <a:picLocks noChangeAspect="1"/>
          </p:cNvPicPr>
          <p:nvPr/>
        </p:nvPicPr>
        <p:blipFill>
          <a:blip r:embed="rId3"/>
          <a:srcRect l="0" t="0" r="0" b="17000"/>
          <a:stretch/>
        </p:blipFill>
        <p:spPr bwMode="auto">
          <a:xfrm flipH="0" flipV="0">
            <a:off x="5028057" y="1240279"/>
            <a:ext cx="7154826" cy="5487856"/>
          </a:xfrm>
          <a:prstGeom prst="rect">
            <a:avLst/>
          </a:prstGeom>
        </p:spPr>
      </p:pic>
      <p:pic>
        <p:nvPicPr>
          <p:cNvPr id="880051701" name=""/>
          <p:cNvPicPr>
            <a:picLocks noChangeAspect="1"/>
          </p:cNvPicPr>
          <p:nvPr/>
        </p:nvPicPr>
        <p:blipFill>
          <a:blip r:embed="rId4"/>
          <a:srcRect l="0" t="31060" r="0" b="19376"/>
          <a:stretch/>
        </p:blipFill>
        <p:spPr bwMode="auto">
          <a:xfrm flipH="0" flipV="0">
            <a:off x="1337163" y="3312470"/>
            <a:ext cx="3183127" cy="882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98668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787102246" name=""/>
          <p:cNvSpPr txBox="1"/>
          <p:nvPr/>
        </p:nvSpPr>
        <p:spPr bwMode="auto">
          <a:xfrm flipH="0" flipV="0">
            <a:off x="306170" y="1863382"/>
            <a:ext cx="1127622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Primary (priority 120) and secondary router (priority 100).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7648879" name=""/>
          <p:cNvSpPr txBox="1"/>
          <p:nvPr/>
        </p:nvSpPr>
        <p:spPr bwMode="auto">
          <a:xfrm flipH="0" flipV="0">
            <a:off x="6004379" y="2752342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4937506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70" y="2824528"/>
            <a:ext cx="10537579" cy="3549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139588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933208823" name=""/>
          <p:cNvSpPr txBox="1"/>
          <p:nvPr/>
        </p:nvSpPr>
        <p:spPr bwMode="auto">
          <a:xfrm flipH="0" flipV="0">
            <a:off x="6779278" y="2614392"/>
            <a:ext cx="485460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The primary router will be turned off to verify network behaviour.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1858850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0071085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36330" y="2344615"/>
            <a:ext cx="5935317" cy="3370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4153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531936072" name=""/>
          <p:cNvSpPr txBox="1"/>
          <p:nvPr/>
        </p:nvSpPr>
        <p:spPr bwMode="auto">
          <a:xfrm flipH="0" flipV="0">
            <a:off x="659422" y="1863382"/>
            <a:ext cx="10983815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RT2 keeps LAN working...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091493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8" y="2637692"/>
            <a:ext cx="10590447" cy="3425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2866257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671936444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OSPF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354464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608024630" name=""/>
          <p:cNvSpPr txBox="1"/>
          <p:nvPr/>
        </p:nvSpPr>
        <p:spPr bwMode="auto">
          <a:xfrm flipH="0" flipV="0">
            <a:off x="306169" y="1863381"/>
            <a:ext cx="1127730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Routes between devices are proved by OSPF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5744095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1954236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2692644"/>
            <a:ext cx="9714570" cy="3425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053907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079914418" name=""/>
          <p:cNvSpPr txBox="1"/>
          <p:nvPr/>
        </p:nvSpPr>
        <p:spPr bwMode="auto">
          <a:xfrm flipH="0" flipV="0">
            <a:off x="306169" y="1863381"/>
            <a:ext cx="1127802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Routes between devices are proved by OSPFv3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507244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464534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2752341"/>
            <a:ext cx="10376455" cy="3658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86622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440509054" name=""/>
          <p:cNvSpPr txBox="1"/>
          <p:nvPr/>
        </p:nvSpPr>
        <p:spPr bwMode="auto">
          <a:xfrm flipH="0" flipV="0">
            <a:off x="306169" y="1863381"/>
            <a:ext cx="11283788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Bidirectional trace route between Sydney Branch and Brisbane Branch over IPv4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935082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674266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3132259"/>
            <a:ext cx="10942531" cy="27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06367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69005006" name=""/>
          <p:cNvSpPr txBox="1"/>
          <p:nvPr/>
        </p:nvSpPr>
        <p:spPr bwMode="auto">
          <a:xfrm flipH="0" flipV="0">
            <a:off x="306169" y="1863381"/>
            <a:ext cx="11284508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Bidirectional trace route between Sydney Branch and Brisbane Branch over IPv6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7608127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244302881" name=""/>
          <p:cNvPicPr>
            <a:picLocks noChangeAspect="1"/>
          </p:cNvPicPr>
          <p:nvPr/>
        </p:nvPicPr>
        <p:blipFill>
          <a:blip r:embed="rId3"/>
          <a:srcRect l="0" t="0" r="10739" b="0"/>
          <a:stretch/>
        </p:blipFill>
        <p:spPr bwMode="auto">
          <a:xfrm rot="0" flipH="0" flipV="0">
            <a:off x="306169" y="3223846"/>
            <a:ext cx="11037711" cy="2527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6968250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 – IPv4</a:t>
            </a:r>
            <a:endParaRPr/>
          </a:p>
        </p:txBody>
      </p:sp>
      <p:sp>
        <p:nvSpPr>
          <p:cNvPr id="1401318016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ACL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46409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ACL</a:t>
            </a:r>
            <a:endParaRPr sz="4400"/>
          </a:p>
        </p:txBody>
      </p:sp>
      <p:sp>
        <p:nvSpPr>
          <p:cNvPr id="1318381032" name=""/>
          <p:cNvSpPr txBox="1"/>
          <p:nvPr/>
        </p:nvSpPr>
        <p:spPr bwMode="auto">
          <a:xfrm flipH="0" flipV="0">
            <a:off x="306169" y="1863381"/>
            <a:ext cx="1129278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Example ACL on R1 (Sydney Branch)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0975848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6655857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2692644"/>
            <a:ext cx="9754743" cy="3315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98699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Brisbane Branch</a:t>
            </a:r>
            <a:endParaRPr/>
          </a:p>
        </p:txBody>
      </p:sp>
      <p:pic>
        <p:nvPicPr>
          <p:cNvPr id="1603418668" name=""/>
          <p:cNvPicPr>
            <a:picLocks noChangeAspect="1"/>
          </p:cNvPicPr>
          <p:nvPr/>
        </p:nvPicPr>
        <p:blipFill>
          <a:blip r:embed="rId3"/>
          <a:srcRect l="0" t="31060" r="0" b="19376"/>
          <a:stretch/>
        </p:blipFill>
        <p:spPr bwMode="auto">
          <a:xfrm flipH="0" flipV="0">
            <a:off x="1337163" y="3312470"/>
            <a:ext cx="3183127" cy="882893"/>
          </a:xfrm>
          <a:prstGeom prst="rect">
            <a:avLst/>
          </a:prstGeom>
        </p:spPr>
      </p:pic>
      <p:pic>
        <p:nvPicPr>
          <p:cNvPr id="1086221692" name=""/>
          <p:cNvPicPr>
            <a:picLocks noChangeAspect="1"/>
          </p:cNvPicPr>
          <p:nvPr/>
        </p:nvPicPr>
        <p:blipFill>
          <a:blip r:embed="rId4"/>
          <a:srcRect l="0" t="0" r="0" b="15164"/>
          <a:stretch/>
        </p:blipFill>
        <p:spPr bwMode="auto">
          <a:xfrm flipH="0" flipV="0">
            <a:off x="4795471" y="1593605"/>
            <a:ext cx="7277509" cy="515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250683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ACL</a:t>
            </a:r>
            <a:endParaRPr sz="4400"/>
          </a:p>
        </p:txBody>
      </p:sp>
      <p:sp>
        <p:nvSpPr>
          <p:cNvPr id="1259581848" name=""/>
          <p:cNvSpPr txBox="1"/>
          <p:nvPr/>
        </p:nvSpPr>
        <p:spPr bwMode="auto">
          <a:xfrm flipH="0" flipV="0">
            <a:off x="306169" y="1863381"/>
            <a:ext cx="1130934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Deny rule for testing t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raffic from 192.168.10.99 (Brisbane)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3280559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766443419" name=""/>
          <p:cNvPicPr>
            <a:picLocks noChangeAspect="1"/>
          </p:cNvPicPr>
          <p:nvPr/>
        </p:nvPicPr>
        <p:blipFill>
          <a:blip r:embed="rId3"/>
          <a:srcRect l="0" t="35051" r="51456" b="35051"/>
          <a:stretch/>
        </p:blipFill>
        <p:spPr bwMode="auto">
          <a:xfrm rot="0" flipH="0" flipV="0">
            <a:off x="306169" y="2582740"/>
            <a:ext cx="8467754" cy="1062403"/>
          </a:xfrm>
          <a:prstGeom prst="rect">
            <a:avLst/>
          </a:prstGeom>
        </p:spPr>
      </p:pic>
      <p:pic>
        <p:nvPicPr>
          <p:cNvPr id="159472994" name=""/>
          <p:cNvPicPr>
            <a:picLocks noChangeAspect="1"/>
          </p:cNvPicPr>
          <p:nvPr/>
        </p:nvPicPr>
        <p:blipFill>
          <a:blip r:embed="rId3"/>
          <a:srcRect l="53029" t="20437" r="0" b="18248"/>
          <a:stretch/>
        </p:blipFill>
        <p:spPr bwMode="auto">
          <a:xfrm rot="0" flipH="0" flipV="0">
            <a:off x="306169" y="3864951"/>
            <a:ext cx="8472231" cy="22530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901877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 – IPv4</a:t>
            </a:r>
            <a:endParaRPr/>
          </a:p>
        </p:txBody>
      </p:sp>
      <p:sp>
        <p:nvSpPr>
          <p:cNvPr id="1258588591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VPN Site-To-Site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90193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VPN Site-To-Site</a:t>
            </a:r>
            <a:endParaRPr sz="4400"/>
          </a:p>
        </p:txBody>
      </p:sp>
      <p:sp>
        <p:nvSpPr>
          <p:cNvPr id="1219916323" name=""/>
          <p:cNvSpPr txBox="1"/>
          <p:nvPr/>
        </p:nvSpPr>
        <p:spPr bwMode="auto">
          <a:xfrm flipH="0" flipV="0">
            <a:off x="306169" y="1863381"/>
            <a:ext cx="11325908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Internet connection are intercepted by a criminal sniffer.</a:t>
            </a:r>
            <a:b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FTP Messages cannot be captured.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12609745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2215252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64489" y="3095624"/>
            <a:ext cx="8343878" cy="3388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018799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VPN Site-To-Site</a:t>
            </a:r>
            <a:endParaRPr sz="4400"/>
          </a:p>
        </p:txBody>
      </p:sp>
      <p:sp>
        <p:nvSpPr>
          <p:cNvPr id="1347924341" name=""/>
          <p:cNvSpPr txBox="1"/>
          <p:nvPr/>
        </p:nvSpPr>
        <p:spPr bwMode="auto">
          <a:xfrm flipH="0" flipV="0">
            <a:off x="306169" y="1863381"/>
            <a:ext cx="11331308" cy="1341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Local connection are susceptible to attacks.</a:t>
            </a:r>
            <a:b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FTP Messages can be captured.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196594995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36052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3204861"/>
            <a:ext cx="10802142" cy="2949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6533795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IPv4</a:t>
            </a:r>
            <a:endParaRPr/>
          </a:p>
        </p:txBody>
      </p:sp>
      <p:sp>
        <p:nvSpPr>
          <p:cNvPr id="457496718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Testing Encapsulation PPP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249617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Encapsulation PPP</a:t>
            </a:r>
            <a:endParaRPr sz="4400"/>
          </a:p>
        </p:txBody>
      </p:sp>
      <p:sp>
        <p:nvSpPr>
          <p:cNvPr id="2132278506" name=""/>
          <p:cNvSpPr txBox="1"/>
          <p:nvPr/>
        </p:nvSpPr>
        <p:spPr bwMode="auto">
          <a:xfrm flipH="0" flipV="0">
            <a:off x="8757547" y="1863381"/>
            <a:ext cx="2826290" cy="2530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Implemented 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CHAP as an automatic authentication method.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7315233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grpSp>
        <p:nvGrpSpPr>
          <p:cNvPr id="1473470496" name=""/>
          <p:cNvGrpSpPr/>
          <p:nvPr/>
        </p:nvGrpSpPr>
        <p:grpSpPr bwMode="auto">
          <a:xfrm rot="0" flipH="0" flipV="0">
            <a:off x="70656" y="1710149"/>
            <a:ext cx="7862612" cy="4920715"/>
            <a:chOff x="0" y="0"/>
            <a:chExt cx="7862612" cy="4920715"/>
          </a:xfrm>
        </p:grpSpPr>
        <p:pic>
          <p:nvPicPr>
            <p:cNvPr id="158059924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0" y="0"/>
              <a:ext cx="7862610" cy="2907371"/>
            </a:xfrm>
            <a:prstGeom prst="rect">
              <a:avLst/>
            </a:prstGeom>
          </p:spPr>
        </p:pic>
        <p:pic>
          <p:nvPicPr>
            <p:cNvPr id="873215283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0" flipH="0" flipV="0">
              <a:off x="117599" y="3132388"/>
              <a:ext cx="3555454" cy="178832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739540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Encapsulation PPP</a:t>
            </a:r>
            <a:endParaRPr sz="4400"/>
          </a:p>
        </p:txBody>
      </p:sp>
      <p:sp>
        <p:nvSpPr>
          <p:cNvPr id="2010674968" name=""/>
          <p:cNvSpPr txBox="1"/>
          <p:nvPr/>
        </p:nvSpPr>
        <p:spPr bwMode="auto">
          <a:xfrm flipH="0" flipV="0">
            <a:off x="306169" y="1863381"/>
            <a:ext cx="11384228" cy="1341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Connection from Local network to WEB server are working under encapsulation method. 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CHAP implemented.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1381058076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827402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3004038"/>
            <a:ext cx="10132537" cy="3626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6797298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IPv4</a:t>
            </a:r>
            <a:endParaRPr/>
          </a:p>
        </p:txBody>
      </p:sp>
      <p:sp>
        <p:nvSpPr>
          <p:cNvPr id="75756184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 sz="4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Testing Firewall and Single-port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59983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Firewall Single-port</a:t>
            </a:r>
            <a:endParaRPr sz="4400"/>
          </a:p>
        </p:txBody>
      </p:sp>
      <p:sp>
        <p:nvSpPr>
          <p:cNvPr id="1098050350" name=""/>
          <p:cNvSpPr txBox="1"/>
          <p:nvPr/>
        </p:nvSpPr>
        <p:spPr bwMode="auto">
          <a:xfrm flipH="0" flipV="0">
            <a:off x="917740" y="2462601"/>
            <a:ext cx="3527027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WAN network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1757682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488476486" name=""/>
          <p:cNvPicPr>
            <a:picLocks noChangeAspect="1"/>
          </p:cNvPicPr>
          <p:nvPr/>
        </p:nvPicPr>
        <p:blipFill>
          <a:blip r:embed="rId3"/>
          <a:srcRect l="7212" t="10263" r="3176" b="10557"/>
          <a:stretch/>
        </p:blipFill>
        <p:spPr bwMode="auto">
          <a:xfrm rot="0" flipH="0" flipV="0">
            <a:off x="917740" y="3315432"/>
            <a:ext cx="8661643" cy="3168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930878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Firewall Single-port</a:t>
            </a:r>
            <a:endParaRPr sz="4400"/>
          </a:p>
        </p:txBody>
      </p:sp>
      <p:sp>
        <p:nvSpPr>
          <p:cNvPr id="1620254095" name=""/>
          <p:cNvSpPr txBox="1"/>
          <p:nvPr/>
        </p:nvSpPr>
        <p:spPr bwMode="auto">
          <a:xfrm flipH="0" flipV="0">
            <a:off x="917740" y="2462601"/>
            <a:ext cx="7309325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Single-port enabled and DMZ disabled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0189551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9371546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917740" y="3173377"/>
            <a:ext cx="5731509" cy="3173377"/>
          </a:xfrm>
          <a:prstGeom prst="rect">
            <a:avLst/>
          </a:prstGeom>
        </p:spPr>
      </p:pic>
      <p:sp>
        <p:nvSpPr>
          <p:cNvPr id="1273967090" name=""/>
          <p:cNvSpPr txBox="1"/>
          <p:nvPr/>
        </p:nvSpPr>
        <p:spPr bwMode="auto">
          <a:xfrm flipH="0" flipV="0">
            <a:off x="7200576" y="3982646"/>
            <a:ext cx="4478163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Connection from Remote PC to WEB Server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64896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Simulation Software &amp; Tools</a:t>
            </a:r>
            <a:endParaRPr/>
          </a:p>
        </p:txBody>
      </p:sp>
      <p:sp>
        <p:nvSpPr>
          <p:cNvPr id="200455793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Cisco Packet Tracer 8.2.2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Ubuntu 24.04 LTS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Wireshark 4.2.2</a:t>
            </a:r>
            <a:endParaRPr/>
          </a:p>
        </p:txBody>
      </p:sp>
      <p:pic>
        <p:nvPicPr>
          <p:cNvPr id="4311391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41198" y="1850047"/>
            <a:ext cx="4341201" cy="4341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34528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IPv4</a:t>
            </a:r>
            <a:endParaRPr/>
          </a:p>
        </p:txBody>
      </p:sp>
      <p:sp>
        <p:nvSpPr>
          <p:cNvPr id="1166720134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Logging Network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799278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Firewall Single-port</a:t>
            </a:r>
            <a:endParaRPr sz="4400"/>
          </a:p>
        </p:txBody>
      </p:sp>
      <p:sp>
        <p:nvSpPr>
          <p:cNvPr id="1903717909" name=""/>
          <p:cNvSpPr txBox="1"/>
          <p:nvPr/>
        </p:nvSpPr>
        <p:spPr bwMode="auto">
          <a:xfrm flipH="0" flipV="0">
            <a:off x="917739" y="1949717"/>
            <a:ext cx="3532786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WAN Network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52886028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9777669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07451" y="2656009"/>
            <a:ext cx="9086042" cy="3608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666553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Firewall Single-port</a:t>
            </a:r>
            <a:endParaRPr sz="4400"/>
          </a:p>
        </p:txBody>
      </p:sp>
      <p:sp>
        <p:nvSpPr>
          <p:cNvPr id="521395437" name=""/>
          <p:cNvSpPr txBox="1"/>
          <p:nvPr/>
        </p:nvSpPr>
        <p:spPr bwMode="auto">
          <a:xfrm flipH="0" flipV="0">
            <a:off x="917739" y="1949717"/>
            <a:ext cx="10666458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Echo replies from R2 to PC-C its destination is LAN interface of R2 (because is its local network)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2824634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8803827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917739" y="3264141"/>
            <a:ext cx="7542261" cy="3275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9536391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19868569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Summary Technologies &amp; Protocols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70472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Encapsulation PPP</a:t>
            </a:r>
            <a:endParaRPr sz="4400"/>
          </a:p>
        </p:txBody>
      </p:sp>
      <p:sp>
        <p:nvSpPr>
          <p:cNvPr id="1107718979" name=""/>
          <p:cNvSpPr txBox="1"/>
          <p:nvPr/>
        </p:nvSpPr>
        <p:spPr bwMode="auto">
          <a:xfrm flipH="0" flipV="0">
            <a:off x="609598" y="1863381"/>
            <a:ext cx="10976759" cy="3993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DHCP (Dynamic Host Configuration Protocol):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Automatically assigns IP, gateway, and DNS addresses to devices on the network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LACP (Link Aggregation Control Protocol):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Combines several physical links to form a single logical link for the purpose of increasing bandwidth also providing redundancy when one of the switches fails.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2005092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16409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Encapsulation PPP</a:t>
            </a:r>
            <a:endParaRPr sz="4400"/>
          </a:p>
        </p:txBody>
      </p:sp>
      <p:sp>
        <p:nvSpPr>
          <p:cNvPr id="1915313713" name=""/>
          <p:cNvSpPr txBox="1"/>
          <p:nvPr/>
        </p:nvSpPr>
        <p:spPr bwMode="auto">
          <a:xfrm flipH="0" flipV="0">
            <a:off x="609598" y="1863381"/>
            <a:ext cx="10977839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HSRP (Hot Standby Router Protocol):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Provides redundancy. If the primary router fails, another router automatically takes over, ensuring service continuity.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OSPF (Open Shortest Path First):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Dynamic routing that allows the calculation of the most efficient route to send packets in a network.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18551135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563087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Encapsulation PPP</a:t>
            </a:r>
            <a:endParaRPr sz="4400"/>
          </a:p>
        </p:txBody>
      </p:sp>
      <p:sp>
        <p:nvSpPr>
          <p:cNvPr id="1759256401" name=""/>
          <p:cNvSpPr txBox="1"/>
          <p:nvPr/>
        </p:nvSpPr>
        <p:spPr bwMode="auto">
          <a:xfrm flipH="0" flipV="0">
            <a:off x="609598" y="1863381"/>
            <a:ext cx="10978919" cy="3993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ACLs (Access Control Lists): 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Rules applied to allow or deny traffic. They are used to filter traffic and improve security.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VPN IPsec (Internet Protocol Security):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Creates secure (encrypted) connections over the Internet between two networks (site-to-site), protecting data confidentiality and integrity.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08845418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50959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Encapsulation PPP</a:t>
            </a:r>
            <a:endParaRPr sz="4400"/>
          </a:p>
        </p:txBody>
      </p:sp>
      <p:sp>
        <p:nvSpPr>
          <p:cNvPr id="715471223" name=""/>
          <p:cNvSpPr txBox="1"/>
          <p:nvPr/>
        </p:nvSpPr>
        <p:spPr bwMode="auto">
          <a:xfrm flipH="0" flipV="0">
            <a:off x="609598" y="1863381"/>
            <a:ext cx="10979639" cy="30178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PPP Authentication (Point-to-Point Protocol Authentication):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Responsible for establishing point-to-point connections and provides encapsulation to facilitate the connection. Also supports authentication mechanisms (CHAP) between two network devices to add an additional layer of security.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5679015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13031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26376044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Bibliography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857409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Bibliography</a:t>
            </a:r>
            <a:endParaRPr sz="4400"/>
          </a:p>
        </p:txBody>
      </p:sp>
      <p:sp>
        <p:nvSpPr>
          <p:cNvPr id="781075745" name=""/>
          <p:cNvSpPr txBox="1"/>
          <p:nvPr/>
        </p:nvSpPr>
        <p:spPr bwMode="auto">
          <a:xfrm rot="0" flipH="0" flipV="0">
            <a:off x="39600" y="1864800"/>
            <a:ext cx="12164492" cy="419288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2" spcCol="36000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Network System: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3" tooltip="Gurutech Networking Training - Secure Network Training"/>
              </a:rPr>
              <a:t>Gurutech Networking Training - Secure Network Training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DHCPv6 Router: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4" tooltip=" Gurutech Networking Training"/>
              </a:rPr>
              <a:t> Gurutech Networking Training - DHCPv6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DHCPv6 stateless-stateful: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5" tooltip="ShefferKimanzi"/>
              </a:rPr>
              <a:t>ShefferKimanzi - DCHP v6 configuration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LACP: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6" tooltip="ITExamAnswers.net - Configure EtherChannel "/>
              </a:rPr>
              <a:t>ITExamAnswers.net - Configure EtherChannel </a:t>
            </a:r>
            <a:r>
              <a:rPr lang="en-AU">
                <a:latin typeface="Arial"/>
                <a:ea typeface="Arial"/>
                <a:cs typeface="Arial"/>
              </a:rPr>
              <a:t>l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HRSP v2 IPv6: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7" tooltip="Packet Tracer Network - HSRP Configuration"/>
              </a:rPr>
              <a:t>Packet Tracer Network - HSRP Configuration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IPCisco.com: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8" tooltip="ADSL IPv6"/>
              </a:rPr>
              <a:t>ADSL IPv6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ACLs: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9" tooltip="Packet Tracer Network - ACLs"/>
              </a:rPr>
              <a:t>Packet Tracer Network - ACLs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OSPFv3: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0" tooltip="Networking Academy -  IPv6 OSPFv3 "/>
              </a:rPr>
              <a:t>Networking Academy -  IPv6 OSPFv3 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OSPf: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1" tooltip="Computer Networking - OSPF"/>
              </a:rPr>
              <a:t>Computer Networking - OSPF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VPN IPsec tunnel (site-to-site):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2" tooltip="Abdullah Irfan, Medium, VPN tunnel"/>
              </a:rPr>
              <a:t>Abdullah Irfan, Medium, VPN tunnel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VPN site-to-site, IPsec: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3" tooltip="Gurutech Networking Training - VPN IPsec"/>
              </a:rPr>
              <a:t>Gurutech Networking Training - VPN IPsec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SSH: 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4" tooltip=" Sheffer Kimanzi, Configuring ssh"/>
              </a:rPr>
              <a:t> Sheffer Kimanzi, Configuring ssh</a:t>
            </a:r>
            <a:endParaRPr lang="en-AU"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Telnet: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5" tooltip=" Sheffer Kimanzi, Configuring telnet"/>
              </a:rPr>
              <a:t> Sheffer Kimanzi, Configuring telnet</a:t>
            </a:r>
            <a:endParaRPr/>
          </a:p>
        </p:txBody>
      </p:sp>
      <p:sp>
        <p:nvSpPr>
          <p:cNvPr id="961560249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61737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Network Details </a:t>
            </a:r>
            <a:endParaRPr/>
          </a:p>
        </p:txBody>
      </p:sp>
      <p:sp>
        <p:nvSpPr>
          <p:cNvPr id="134590333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54864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 Branch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Type: LAN/WAN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Topology: Dual-Star high availability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Architecture: 3-Tier</a:t>
            </a:r>
            <a:endParaRPr/>
          </a:p>
        </p:txBody>
      </p:sp>
      <p:sp>
        <p:nvSpPr>
          <p:cNvPr id="1917524439" name=""/>
          <p:cNvSpPr txBox="1"/>
          <p:nvPr/>
        </p:nvSpPr>
        <p:spPr bwMode="auto">
          <a:xfrm flipH="0" flipV="0">
            <a:off x="6174807" y="1611923"/>
            <a:ext cx="5539746" cy="3993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Brisbane Branch: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Type: LAN/WAN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Topology: Dual-Star high availability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Architecture: 2-Tier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301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Network Nodes</a:t>
            </a:r>
            <a:endParaRPr/>
          </a:p>
        </p:txBody>
      </p:sp>
      <p:sp>
        <p:nvSpPr>
          <p:cNvPr id="14111096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2029408357" name=""/>
          <p:cNvGraphicFramePr>
            <a:graphicFrameLocks xmlns:a="http://schemas.openxmlformats.org/drawingml/2006/main"/>
          </p:cNvGraphicFramePr>
          <p:nvPr/>
        </p:nvGraphicFramePr>
        <p:xfrm>
          <a:off x="609599" y="1587499"/>
          <a:ext cx="8140699" cy="18414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53366"/>
                <a:gridCol w="3653366"/>
                <a:gridCol w="3653366"/>
              </a:tblGrid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Sydney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Brisbane</a:t>
                      </a:r>
                      <a:endParaRPr/>
                    </a:p>
                  </a:txBody>
                  <a:tcPr anchor="ctr"/>
                </a:tc>
              </a:tr>
              <a:tr h="8528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Routers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Switches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5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Switches L3 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1x1x0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Servers, Printers, Modems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0x1x2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End Devices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19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506612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Installation Plan</a:t>
            </a:r>
            <a:endParaRPr/>
          </a:p>
        </p:txBody>
      </p:sp>
      <p:sp>
        <p:nvSpPr>
          <p:cNvPr id="101318148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WAN 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Configuration</a:t>
            </a:r>
            <a:endParaRPr sz="44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69</Slides>
  <Notes>69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2025-04-21T16:30:16Z</dcterms:modified>
</cp:coreProperties>
</file>