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3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4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2192000" cy="6858000"/>
  <p:notesSz cx="6858000" cy="9144000"/>
  <p:defaultTextStyle>
    <a:defPPr>
      <a:defRPr lang="en-GB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 /><Relationship Id="rId45" Type="http://schemas.openxmlformats.org/officeDocument/2006/relationships/tableStyles" Target="tableStyles.xml" /><Relationship Id="rId4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0396776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82985741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GB"/>
              <a:t>10/30/2013</a:t>
            </a:fld>
            <a:endParaRPr lang="en-GB"/>
          </a:p>
        </p:txBody>
      </p:sp>
      <p:sp>
        <p:nvSpPr>
          <p:cNvPr id="1131793182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GB"/>
          </a:p>
        </p:txBody>
      </p:sp>
      <p:sp>
        <p:nvSpPr>
          <p:cNvPr id="696687956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1453024044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022919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90060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657374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>
              <a:latin typeface="Arial"/>
              <a:cs typeface="Arial"/>
            </a:endParaRPr>
          </a:p>
        </p:txBody>
      </p:sp>
      <p:sp>
        <p:nvSpPr>
          <p:cNvPr id="6805369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GB"/>
              <a:t>1</a:t>
            </a:fld>
            <a:endParaRPr lang="en-GB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AADB17-2DD7-0AD6-9124-5D8F32B0D00E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8B2C40-69D3-6F4E-C009-FCD304FF4CA9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E43324-BBEF-EBF2-CD20-70E637279FF8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A8A341-5EFB-B0DB-1F49-4721ADD2BC9C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77A543-E0BB-8682-43FC-DD0847FF4BFF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F2CE9B-02B1-7DDC-C035-8040C78B632A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1C501C-C98B-1FA7-3822-090046B4BF5C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D53997-AA2B-8BF5-80BE-C4DB1194BA11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0472FB-13F9-B500-477E-86508988446B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F299A9-E929-9B3F-6CFC-836FBB1C4840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AE2B97-BCC5-B1C0-5DD0-444399142F46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63C6F5-EFA5-7F47-5731-A7F6E0C3C1F9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97259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41075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05760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A45CF3-7491-871E-5993-3F6354359306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12562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722109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841398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6884B4-361D-03E5-3B31-D235B78DEA4E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11210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37226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780451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EB0D71-7BB8-0C3E-AFE1-E325DDF4D392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6819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946282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326385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7AEEED-D225-0262-D143-FE24A5A84040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97936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057659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544021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263E71-1B51-8D8B-39E3-916B208D7F0B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86555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877680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495916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D42060-B7F2-A833-2C06-8C5C5A2B4955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834623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403060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335943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A90E2C-1788-7996-0A5A-1E97143AD48F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30597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07056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114416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20455C-78B1-E20B-7386-D69C8521DEDC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28681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66653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533051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B7FCD4-19E5-E1A2-DFEE-5780FEDCBCF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D5F6FA-FA60-54D9-3F56-CFE9264EB86F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31604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8407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164459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621DEC-BE42-94D1-F0F4-6B02A2FD989E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45199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76297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63175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75EAC9-D773-2D79-5310-BD22F3977FC4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86058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36705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55389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B5371C-5E75-7FFC-A539-7B360BDA7A1A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1391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724067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09762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E63D20-5D10-E6C6-153A-F4828BD351BC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32098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845074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85462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C228A4-EDBF-13FE-D7F4-04DBCD01360E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498365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780260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105569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8AEC32-62D0-6E15-B057-9C54B505F08B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7796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551751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572684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C3F74B-D5C1-230D-1DFD-5390C0F83FFE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8778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387739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407393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2EB207-4261-72E1-80DC-6FB4017A1B00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98622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916953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781612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FA6881-E144-BBA5-2084-BA0A4C297112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24FB1A-835C-7637-DC63-F4C1716F584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174818-4463-3F93-E2E6-6D2B7C81FDD2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6765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76175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51427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869B38-7C0E-6C69-3EE8-674E57681FF7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4EA385-0DCF-22EF-AB43-FBB0000E92C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FDC023-11A3-24A3-CF53-1D51620DE78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05D718-80CD-B109-E0A4-73FC9398D492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E15C72-D828-6C6C-87A7-6D21E18E974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2226167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96871267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87776271" name="Shape 1061"/>
          <p:cNvSpPr>
            <a:spLocks noChangeArrowheads="1" noGrp="1"/>
          </p:cNvSpPr>
          <p:nvPr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01470155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68216512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63516731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176306361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40686340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6315165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  <p:sp>
        <p:nvSpPr>
          <p:cNvPr id="327447561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510441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04424991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0890504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40461045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6652887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0067779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7483180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6129772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4243366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664269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440971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33605770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230187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84791421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5002590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5359225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4189691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90858442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40772897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2012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305944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102778657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0303103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1868488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200031322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2004741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42309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07918695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37277808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42459260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742710433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93247930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46053768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26080554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59906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01387229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852616562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99708001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0645881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6522304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3481764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8175352" name="Title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80076034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17762932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43373341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2158486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4097642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2661710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40854147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128587496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87905864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79840272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359030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1813302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69911461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1968425" name="Shape 1061"/>
          <p:cNvSpPr>
            <a:spLocks noChangeArrowheads="1" noGrp="1"/>
          </p:cNvSpPr>
          <p:nvPr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7087708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1338964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50869216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83423726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6920424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9567884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4595833" y="586153"/>
            <a:ext cx="6720746" cy="1942746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GB" sz="6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ICTNWK541 Assessment</a:t>
            </a:r>
            <a:endParaRPr lang="en-GB" sz="6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17378955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Assessment Task 2: Project Portfolio</a:t>
            </a:r>
            <a:endParaRPr sz="2400"/>
          </a:p>
        </p:txBody>
      </p:sp>
      <p:sp>
        <p:nvSpPr>
          <p:cNvPr id="272881628" name=""/>
          <p:cNvSpPr txBox="1"/>
          <p:nvPr/>
        </p:nvSpPr>
        <p:spPr bwMode="auto">
          <a:xfrm flipH="0" flipV="0">
            <a:off x="9016338" y="6148167"/>
            <a:ext cx="28962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1600" b="1">
                <a:latin typeface="Arial"/>
                <a:ea typeface="Arial"/>
                <a:cs typeface="Arial"/>
              </a:rPr>
              <a:t>Manuel Sergio Perez Espitia</a:t>
            </a:r>
            <a:endParaRPr lang="en-AU" sz="1600" b="1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387927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WAN </a:t>
            </a:r>
            <a:r>
              <a:rPr lang="en-AU">
                <a:latin typeface="Arial"/>
                <a:ea typeface="Arial"/>
                <a:cs typeface="Arial"/>
              </a:rPr>
              <a:t>Configuration</a:t>
            </a:r>
            <a:endParaRPr/>
          </a:p>
        </p:txBody>
      </p:sp>
      <p:sp>
        <p:nvSpPr>
          <p:cNvPr id="799594046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Secure Access by SSH</a:t>
            </a:r>
            <a:r>
              <a:rPr lang="en-AU">
                <a:latin typeface="Arial"/>
                <a:ea typeface="Arial"/>
                <a:cs typeface="Arial"/>
              </a:rPr>
              <a:t> &amp; Telnet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Additional Protocols: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r>
              <a:rPr lang="en-AU">
                <a:latin typeface="Arial"/>
                <a:ea typeface="Arial"/>
                <a:cs typeface="Arial"/>
              </a:rPr>
              <a:t>DHCP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Additional Protocols: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r>
              <a:rPr lang="en-AU">
                <a:latin typeface="Arial"/>
                <a:ea typeface="Arial"/>
                <a:cs typeface="Arial"/>
              </a:rPr>
              <a:t>LACP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Additional Protocols: </a:t>
            </a:r>
            <a:r>
              <a:rPr lang="en-AU">
                <a:latin typeface="Arial"/>
                <a:ea typeface="Arial"/>
                <a:cs typeface="Arial"/>
              </a:rPr>
              <a:t>HSRP 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Additional Protocols: OSPF</a:t>
            </a:r>
            <a:br>
              <a:rPr lang="en-AU">
                <a:latin typeface="Arial"/>
                <a:ea typeface="Arial"/>
                <a:cs typeface="Arial"/>
              </a:rPr>
            </a:br>
            <a:br>
              <a:rPr lang="en-AU">
                <a:latin typeface="Arial"/>
                <a:ea typeface="Arial"/>
                <a:cs typeface="Arial"/>
              </a:rPr>
            </a:br>
            <a:br>
              <a:rPr/>
            </a:br>
            <a:br>
              <a:rPr/>
            </a:b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Additional Protocols: OSPF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WAN protocols: </a:t>
            </a:r>
            <a:r>
              <a:rPr lang="en-AU">
                <a:latin typeface="Arial"/>
                <a:ea typeface="Arial"/>
                <a:cs typeface="Arial"/>
              </a:rPr>
              <a:t>ACL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WAN Protocols: VPN</a:t>
            </a:r>
            <a:endParaRPr lang="en-AU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cs typeface="Arial"/>
              </a:rPr>
              <a:t>WAN Protocols: PPP</a:t>
            </a:r>
            <a:endParaRPr lang="en-AU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2654421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54045672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172307"/>
            <a:ext cx="6720746" cy="225669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Legal &amp; security: Policies and Procedures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080831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/>
          </a:p>
        </p:txBody>
      </p:sp>
      <p:sp>
        <p:nvSpPr>
          <p:cNvPr id="103097724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10972800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ABC Enterprises adopts security technologies to ensure data protection. The company's policies are outlined below.</a:t>
            </a:r>
            <a:endParaRPr lang="en-AU">
              <a:latin typeface="Arial"/>
              <a:cs typeface="Arial"/>
            </a:endParaRPr>
          </a:p>
        </p:txBody>
      </p:sp>
      <p:pic>
        <p:nvPicPr>
          <p:cNvPr id="1725329068" name=""/>
          <p:cNvPicPr>
            <a:picLocks noChangeAspect="1"/>
          </p:cNvPicPr>
          <p:nvPr/>
        </p:nvPicPr>
        <p:blipFill>
          <a:blip r:embed="rId3"/>
          <a:srcRect l="0" t="16586" r="0" b="19604"/>
          <a:stretch/>
        </p:blipFill>
        <p:spPr bwMode="auto">
          <a:xfrm flipH="0" flipV="0">
            <a:off x="3756434" y="3140442"/>
            <a:ext cx="4679130" cy="2985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7603083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</a:t>
            </a:r>
            <a:endParaRPr sz="4400"/>
          </a:p>
        </p:txBody>
      </p:sp>
      <p:sp>
        <p:nvSpPr>
          <p:cNvPr id="198260411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Service Password Encryption</a:t>
            </a:r>
            <a:endParaRPr b="1"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 algn="just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r>
              <a:rPr lang="en-AU">
                <a:latin typeface="Arial"/>
                <a:ea typeface="Arial"/>
                <a:cs typeface="Arial"/>
              </a:rPr>
              <a:t>t</a:t>
            </a:r>
            <a:r>
              <a:rPr lang="en-AU">
                <a:latin typeface="Arial"/>
                <a:ea typeface="Arial"/>
                <a:cs typeface="Arial"/>
              </a:rPr>
              <a:t>o prevent access to plain-text passwords in network devices.</a:t>
            </a:r>
            <a:endParaRPr lang="en-AU">
              <a:latin typeface="Arial"/>
              <a:cs typeface="Arial"/>
            </a:endParaRPr>
          </a:p>
          <a:p>
            <a:pPr algn="just"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ISO/IEC 27001</a:t>
            </a:r>
            <a:endParaRPr b="1">
              <a:latin typeface="Arial"/>
              <a:ea typeface="Arial"/>
              <a:cs typeface="Arial"/>
            </a:endParaRPr>
          </a:p>
        </p:txBody>
      </p:sp>
      <p:pic>
        <p:nvPicPr>
          <p:cNvPr id="19383124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73505" y="2875817"/>
            <a:ext cx="3408894" cy="3408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54467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 sz="4400"/>
          </a:p>
        </p:txBody>
      </p:sp>
      <p:sp>
        <p:nvSpPr>
          <p:cNvPr id="25811720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Mandatory Login Password</a:t>
            </a:r>
            <a:endParaRPr b="1"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 algn="just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on all network devices that requires a login password for any access to routers or switches. 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b="1">
              <a:latin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NIST SP 800-53 (IA-2)</a:t>
            </a:r>
            <a:endParaRPr b="1"/>
          </a:p>
        </p:txBody>
      </p:sp>
      <p:pic>
        <p:nvPicPr>
          <p:cNvPr id="1995028712" name=""/>
          <p:cNvPicPr>
            <a:picLocks noChangeAspect="1"/>
          </p:cNvPicPr>
          <p:nvPr/>
        </p:nvPicPr>
        <p:blipFill>
          <a:blip r:embed="rId3"/>
          <a:srcRect l="19447" t="23351" r="18151" b="24646"/>
          <a:stretch/>
        </p:blipFill>
        <p:spPr bwMode="auto">
          <a:xfrm flipH="0" flipV="0">
            <a:off x="8262980" y="3516922"/>
            <a:ext cx="3319418" cy="2766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220371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 sz="4400"/>
          </a:p>
        </p:txBody>
      </p:sp>
      <p:sp>
        <p:nvSpPr>
          <p:cNvPr id="106013071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VPN Site-to-Site </a:t>
            </a:r>
            <a:endParaRPr b="1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implements IPSec to protect data in transit between different company branches over internet. 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NIST SP 800-77</a:t>
            </a:r>
            <a:endParaRPr lang="en-AU">
              <a:latin typeface="Arial"/>
              <a:ea typeface="Arial"/>
              <a:cs typeface="Arial"/>
            </a:endParaRPr>
          </a:p>
        </p:txBody>
      </p:sp>
      <p:grpSp>
        <p:nvGrpSpPr>
          <p:cNvPr id="924309070" name=""/>
          <p:cNvGrpSpPr/>
          <p:nvPr/>
        </p:nvGrpSpPr>
        <p:grpSpPr bwMode="auto">
          <a:xfrm>
            <a:off x="8629326" y="3370794"/>
            <a:ext cx="2953072" cy="2953072"/>
            <a:chOff x="0" y="0"/>
            <a:chExt cx="2953072" cy="2953072"/>
          </a:xfrm>
        </p:grpSpPr>
        <p:pic>
          <p:nvPicPr>
            <p:cNvPr id="1087303182" name=""/>
            <p:cNvPicPr>
              <a:picLocks noChangeAspect="1"/>
            </p:cNvPicPr>
            <p:nvPr/>
          </p:nvPicPr>
          <p:blipFill>
            <a:blip r:embed="rId3"/>
            <a:srcRect l="18799" t="9980" r="17739" b="9730"/>
            <a:stretch/>
          </p:blipFill>
          <p:spPr bwMode="auto">
            <a:xfrm flipH="0" flipV="0">
              <a:off x="1345313" y="1245167"/>
              <a:ext cx="776888" cy="982881"/>
            </a:xfrm>
            <a:prstGeom prst="rect">
              <a:avLst/>
            </a:prstGeom>
          </p:spPr>
        </p:pic>
        <p:pic>
          <p:nvPicPr>
            <p:cNvPr id="627326480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0" y="0"/>
              <a:ext cx="2953072" cy="295307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9697743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 sz="4400"/>
          </a:p>
        </p:txBody>
      </p:sp>
      <p:sp>
        <p:nvSpPr>
          <p:cNvPr id="112831853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Access Control Lists </a:t>
            </a:r>
            <a:r>
              <a:rPr lang="en-AU" b="1">
                <a:latin typeface="Arial"/>
                <a:ea typeface="Arial"/>
                <a:cs typeface="Arial"/>
              </a:rPr>
              <a:t>(</a:t>
            </a:r>
            <a:r>
              <a:rPr lang="en-AU" b="1">
                <a:latin typeface="Arial"/>
                <a:ea typeface="Arial"/>
                <a:cs typeface="Arial"/>
              </a:rPr>
              <a:t>ACLs)</a:t>
            </a:r>
            <a:endParaRPr b="1"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to filter traffic and control access between subnets, enhance internal network security.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ISO/IEC 27002</a:t>
            </a:r>
            <a:r>
              <a:rPr lang="en-AU" b="1">
                <a:latin typeface="Arial"/>
                <a:ea typeface="Arial"/>
                <a:cs typeface="Arial"/>
              </a:rPr>
              <a:t> (s13)</a:t>
            </a: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465849190" name=""/>
          <p:cNvPicPr>
            <a:picLocks noChangeAspect="1"/>
          </p:cNvPicPr>
          <p:nvPr/>
        </p:nvPicPr>
        <p:blipFill>
          <a:blip r:embed="rId3"/>
          <a:srcRect l="29883" t="22310" r="27066" b="23956"/>
          <a:stretch/>
        </p:blipFill>
        <p:spPr bwMode="auto">
          <a:xfrm flipH="0" flipV="0">
            <a:off x="9072928" y="3260480"/>
            <a:ext cx="2509471" cy="3132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357096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</a:t>
            </a:r>
            <a:endParaRPr sz="4400"/>
          </a:p>
        </p:txBody>
      </p:sp>
      <p:sp>
        <p:nvSpPr>
          <p:cNvPr id="67818779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Secure Remote Access to infrastructure</a:t>
            </a:r>
            <a:endParaRPr b="1"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to protect remote access by Telnet and SSH to network devices using password-protected and encrypted. 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NIST SP 800-5</a:t>
            </a:r>
            <a:endParaRPr b="1">
              <a:latin typeface="Arial"/>
              <a:ea typeface="Arial"/>
              <a:cs typeface="Arial"/>
            </a:endParaRPr>
          </a:p>
        </p:txBody>
      </p:sp>
      <p:pic>
        <p:nvPicPr>
          <p:cNvPr id="1998340011" name=""/>
          <p:cNvPicPr>
            <a:picLocks noChangeAspect="1"/>
          </p:cNvPicPr>
          <p:nvPr/>
        </p:nvPicPr>
        <p:blipFill>
          <a:blip r:embed="rId3"/>
          <a:srcRect l="0" t="14423" r="0" b="21703"/>
          <a:stretch/>
        </p:blipFill>
        <p:spPr bwMode="auto">
          <a:xfrm flipH="0" flipV="0">
            <a:off x="8284256" y="3863182"/>
            <a:ext cx="3863781" cy="2657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0030088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Local</a:t>
            </a:r>
            <a:endParaRPr/>
          </a:p>
        </p:txBody>
      </p:sp>
      <p:sp>
        <p:nvSpPr>
          <p:cNvPr id="554982517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Troubleshooting &amp; Testing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823925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Sydney Branch</a:t>
            </a:r>
            <a:endParaRPr/>
          </a:p>
        </p:txBody>
      </p:sp>
      <p:pic>
        <p:nvPicPr>
          <p:cNvPr id="98183311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78176" y="2589335"/>
            <a:ext cx="11104223" cy="3327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510284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ABC Enterprises WAN Expansion</a:t>
            </a:r>
            <a:endParaRPr/>
          </a:p>
        </p:txBody>
      </p:sp>
      <p:sp>
        <p:nvSpPr>
          <p:cNvPr id="196362981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8720676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1600201"/>
            <a:ext cx="10972800" cy="4601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820665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Sydney Branch - Local</a:t>
            </a:r>
            <a:endParaRPr sz="4400"/>
          </a:p>
        </p:txBody>
      </p:sp>
      <p:pic>
        <p:nvPicPr>
          <p:cNvPr id="17019404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14392"/>
            <a:ext cx="5731509" cy="2902547"/>
          </a:xfrm>
          <a:prstGeom prst="rect">
            <a:avLst/>
          </a:prstGeom>
        </p:spPr>
      </p:pic>
      <p:sp>
        <p:nvSpPr>
          <p:cNvPr id="706195370" name=""/>
          <p:cNvSpPr txBox="1"/>
          <p:nvPr/>
        </p:nvSpPr>
        <p:spPr bwMode="auto">
          <a:xfrm flipH="0" flipV="0">
            <a:off x="6779278" y="2614392"/>
            <a:ext cx="480636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200">
                <a:solidFill>
                  <a:schemeClr val="tx1">
                    <a:lumMod val="75000"/>
                    <a:lumOff val="25000"/>
                  </a:schemeClr>
                </a:solidFill>
              </a:rPr>
              <a:t>Commercial and Admin over IPv6PC0 LAPTOP0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775661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Sydney Branch - Local</a:t>
            </a:r>
            <a:endParaRPr sz="4400"/>
          </a:p>
        </p:txBody>
      </p:sp>
      <p:sp>
        <p:nvSpPr>
          <p:cNvPr id="1300841154" name=""/>
          <p:cNvSpPr txBox="1"/>
          <p:nvPr/>
        </p:nvSpPr>
        <p:spPr bwMode="auto">
          <a:xfrm flipH="0" flipV="0">
            <a:off x="6779278" y="2614392"/>
            <a:ext cx="480708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Commercial and Comms over IPv6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WEB PC0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00123643" name=""/>
          <p:cNvPicPr>
            <a:picLocks noChangeAspect="1"/>
          </p:cNvPicPr>
          <p:nvPr/>
        </p:nvPicPr>
        <p:blipFill>
          <a:blip r:embed="rId3"/>
          <a:srcRect l="0" t="0" r="0" b="24697"/>
          <a:stretch/>
        </p:blipFill>
        <p:spPr bwMode="auto">
          <a:xfrm rot="0" flipH="0" flipV="0">
            <a:off x="476249" y="2614392"/>
            <a:ext cx="5731509" cy="4034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986951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Brisbane Branch</a:t>
            </a:r>
            <a:endParaRPr/>
          </a:p>
        </p:txBody>
      </p:sp>
      <p:pic>
        <p:nvPicPr>
          <p:cNvPr id="12524985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59422" y="2675716"/>
            <a:ext cx="10922976" cy="39551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934890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Brisbane Branch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- Local</a:t>
            </a:r>
            <a:endParaRPr sz="4400"/>
          </a:p>
        </p:txBody>
      </p:sp>
      <p:sp>
        <p:nvSpPr>
          <p:cNvPr id="398805887" name=""/>
          <p:cNvSpPr txBox="1"/>
          <p:nvPr/>
        </p:nvSpPr>
        <p:spPr bwMode="auto">
          <a:xfrm flipH="0" flipV="0">
            <a:off x="6779278" y="2614392"/>
            <a:ext cx="480672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Sales and HR over IPv4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PC20 LAPTOP20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688525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14392"/>
            <a:ext cx="5731509" cy="2645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302031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- Local</a:t>
            </a:r>
            <a:endParaRPr sz="4400"/>
          </a:p>
        </p:txBody>
      </p:sp>
      <p:sp>
        <p:nvSpPr>
          <p:cNvPr id="1316837722" name=""/>
          <p:cNvSpPr txBox="1"/>
          <p:nvPr/>
        </p:nvSpPr>
        <p:spPr bwMode="auto">
          <a:xfrm flipH="0" flipV="0">
            <a:off x="6779278" y="2614392"/>
            <a:ext cx="4817521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Sales and R+D</a:t>
            </a: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HR and R+D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over IPv4</a:t>
            </a:r>
            <a:b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After implement VPN this connection is no longer available, I could not fixed it.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091806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45949"/>
            <a:ext cx="5731509" cy="2645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7395149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</a:t>
            </a:r>
            <a:endParaRPr/>
          </a:p>
        </p:txBody>
      </p:sp>
      <p:sp>
        <p:nvSpPr>
          <p:cNvPr id="1721987838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Troubleshooting &amp; Testing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7430251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- Local</a:t>
            </a:r>
            <a:endParaRPr sz="4400"/>
          </a:p>
        </p:txBody>
      </p:sp>
      <p:sp>
        <p:nvSpPr>
          <p:cNvPr id="94039914" name=""/>
          <p:cNvSpPr txBox="1"/>
          <p:nvPr/>
        </p:nvSpPr>
        <p:spPr bwMode="auto">
          <a:xfrm flipH="0" flipV="0">
            <a:off x="6779278" y="2614392"/>
            <a:ext cx="482436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Sydney Branch and  Brisbane Branch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over IPv4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860224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14392"/>
            <a:ext cx="5731509" cy="2812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631876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- Local</a:t>
            </a:r>
            <a:endParaRPr sz="4400"/>
          </a:p>
        </p:txBody>
      </p:sp>
      <p:sp>
        <p:nvSpPr>
          <p:cNvPr id="2082219457" name=""/>
          <p:cNvSpPr txBox="1"/>
          <p:nvPr/>
        </p:nvSpPr>
        <p:spPr bwMode="auto">
          <a:xfrm flipH="0" flipV="0">
            <a:off x="6779278" y="2614392"/>
            <a:ext cx="482508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Sydney Branch and  Brisbane Branch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over IPv6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618429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14392"/>
            <a:ext cx="5731509" cy="3502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7230805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</a:t>
            </a:r>
            <a:endParaRPr/>
          </a:p>
        </p:txBody>
      </p:sp>
      <p:sp>
        <p:nvSpPr>
          <p:cNvPr id="1798664128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2"/>
            <a:ext cx="6720746" cy="131995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Secure Access SSH &amp; Telnet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1250224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</a:t>
            </a:r>
            <a:endParaRPr/>
          </a:p>
        </p:txBody>
      </p:sp>
      <p:sp>
        <p:nvSpPr>
          <p:cNvPr id="729895597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2"/>
            <a:ext cx="6720746" cy="131995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Secure Access SSH &amp; Telnet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415820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3341373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10972800" cy="122066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 algn="l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We are the network engineer responsible for implementing the required WAN connectivity for </a:t>
            </a:r>
            <a:r>
              <a:rPr lang="en-AU" b="1">
                <a:latin typeface="Arial"/>
                <a:ea typeface="Arial"/>
                <a:cs typeface="Arial"/>
              </a:rPr>
              <a:t>ABC</a:t>
            </a:r>
            <a:r>
              <a:rPr lang="en-AU" b="1">
                <a:latin typeface="Arial"/>
                <a:ea typeface="Arial"/>
                <a:cs typeface="Arial"/>
              </a:rPr>
              <a:t> Enterprises.</a:t>
            </a:r>
            <a:endParaRPr b="1"/>
          </a:p>
        </p:txBody>
      </p:sp>
      <p:sp>
        <p:nvSpPr>
          <p:cNvPr id="767138129" name=""/>
          <p:cNvSpPr txBox="1"/>
          <p:nvPr/>
        </p:nvSpPr>
        <p:spPr bwMode="auto">
          <a:xfrm flipH="0" flipV="0">
            <a:off x="609599" y="5482150"/>
            <a:ext cx="1102823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ABC Enterprises wants to improve its network due to old infrastructure, security and reliability WAN connectivity between Sydney Branch and Brisbane Branch.</a:t>
            </a:r>
            <a:endParaRPr/>
          </a:p>
        </p:txBody>
      </p:sp>
      <p:pic>
        <p:nvPicPr>
          <p:cNvPr id="1458297939" name=""/>
          <p:cNvPicPr>
            <a:picLocks noChangeAspect="1"/>
          </p:cNvPicPr>
          <p:nvPr/>
        </p:nvPicPr>
        <p:blipFill>
          <a:blip r:embed="rId3"/>
          <a:srcRect l="0" t="37921" r="0" b="16415"/>
          <a:stretch/>
        </p:blipFill>
        <p:spPr bwMode="auto">
          <a:xfrm flipH="0" flipV="0">
            <a:off x="4152899" y="2521927"/>
            <a:ext cx="3886200" cy="2661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337733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Secure Access</a:t>
            </a:r>
            <a:endParaRPr/>
          </a:p>
        </p:txBody>
      </p:sp>
      <p:sp>
        <p:nvSpPr>
          <p:cNvPr id="1524309055" name=""/>
          <p:cNvSpPr txBox="1"/>
          <p:nvPr/>
        </p:nvSpPr>
        <p:spPr bwMode="auto">
          <a:xfrm flipH="0" flipV="0">
            <a:off x="6779278" y="2614392"/>
            <a:ext cx="482760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RT1</a:t>
            </a: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192.168.10.1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516077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36330" y="1918334"/>
            <a:ext cx="5731509" cy="1268106"/>
          </a:xfrm>
          <a:prstGeom prst="rect">
            <a:avLst/>
          </a:prstGeom>
        </p:spPr>
      </p:pic>
      <p:pic>
        <p:nvPicPr>
          <p:cNvPr id="33553956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536330" y="3391812"/>
            <a:ext cx="5731509" cy="1651875"/>
          </a:xfrm>
          <a:prstGeom prst="rect">
            <a:avLst/>
          </a:prstGeom>
        </p:spPr>
      </p:pic>
      <p:pic>
        <p:nvPicPr>
          <p:cNvPr id="145710336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536330" y="5330336"/>
            <a:ext cx="5731509" cy="165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404117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Secure Access</a:t>
            </a:r>
            <a:endParaRPr/>
          </a:p>
        </p:txBody>
      </p:sp>
      <p:sp>
        <p:nvSpPr>
          <p:cNvPr id="1583029221" name=""/>
          <p:cNvSpPr txBox="1"/>
          <p:nvPr/>
        </p:nvSpPr>
        <p:spPr bwMode="auto">
          <a:xfrm flipH="0" flipV="0">
            <a:off x="6779278" y="2614392"/>
            <a:ext cx="482976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RT2 </a:t>
            </a:r>
            <a:b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2000::3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629023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56111" y="1651875"/>
            <a:ext cx="5731508" cy="1651875"/>
          </a:xfrm>
          <a:prstGeom prst="rect">
            <a:avLst/>
          </a:prstGeom>
        </p:spPr>
      </p:pic>
      <p:pic>
        <p:nvPicPr>
          <p:cNvPr id="212393324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56111" y="3391811"/>
            <a:ext cx="5731508" cy="1651875"/>
          </a:xfrm>
          <a:prstGeom prst="rect">
            <a:avLst/>
          </a:prstGeom>
        </p:spPr>
      </p:pic>
      <p:pic>
        <p:nvPicPr>
          <p:cNvPr id="88378460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56111" y="5220432"/>
            <a:ext cx="5731508" cy="1651875"/>
          </a:xfrm>
          <a:prstGeom prst="rect">
            <a:avLst/>
          </a:prstGeom>
        </p:spPr>
      </p:pic>
      <p:sp>
        <p:nvSpPr>
          <p:cNvPr id="735397937" name=""/>
          <p:cNvSpPr txBox="1"/>
          <p:nvPr/>
        </p:nvSpPr>
        <p:spPr bwMode="auto">
          <a:xfrm flipH="0" flipV="0">
            <a:off x="6004379" y="2279142"/>
            <a:ext cx="183240" cy="2299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764823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Secure Access</a:t>
            </a:r>
            <a:endParaRPr/>
          </a:p>
        </p:txBody>
      </p:sp>
      <p:sp>
        <p:nvSpPr>
          <p:cNvPr id="839331275" name=""/>
          <p:cNvSpPr txBox="1"/>
          <p:nvPr/>
        </p:nvSpPr>
        <p:spPr bwMode="auto">
          <a:xfrm flipH="0" flipV="0">
            <a:off x="6779278" y="2614392"/>
            <a:ext cx="483516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sw10</a:t>
            </a: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VLAN1:192.168.40.98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0843289" name=""/>
          <p:cNvSpPr txBox="1"/>
          <p:nvPr/>
        </p:nvSpPr>
        <p:spPr bwMode="auto">
          <a:xfrm flipH="0" flipV="0">
            <a:off x="6004379" y="2279142"/>
            <a:ext cx="183240" cy="2299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3036957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64491" y="1919998"/>
            <a:ext cx="5731508" cy="1651875"/>
          </a:xfrm>
          <a:prstGeom prst="rect">
            <a:avLst/>
          </a:prstGeom>
        </p:spPr>
      </p:pic>
      <p:pic>
        <p:nvPicPr>
          <p:cNvPr id="103350165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56111" y="3571874"/>
            <a:ext cx="5731508" cy="1651875"/>
          </a:xfrm>
          <a:prstGeom prst="rect">
            <a:avLst/>
          </a:prstGeom>
        </p:spPr>
      </p:pic>
      <p:pic>
        <p:nvPicPr>
          <p:cNvPr id="88644619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56111" y="5312018"/>
            <a:ext cx="5731508" cy="1651875"/>
          </a:xfrm>
          <a:prstGeom prst="rect">
            <a:avLst/>
          </a:prstGeom>
        </p:spPr>
      </p:pic>
      <p:sp>
        <p:nvSpPr>
          <p:cNvPr id="1336414612" name=""/>
          <p:cNvSpPr txBox="1"/>
          <p:nvPr/>
        </p:nvSpPr>
        <p:spPr bwMode="auto">
          <a:xfrm flipH="0" flipV="0">
            <a:off x="6004379" y="2676906"/>
            <a:ext cx="183240" cy="150418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AU" b="1"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AU" b="1"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AU" b="1"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AU" b="1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079553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Sydney Branch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1031304624" name=""/>
          <p:cNvSpPr txBox="1"/>
          <p:nvPr/>
        </p:nvSpPr>
        <p:spPr bwMode="auto">
          <a:xfrm flipH="0" flipV="0">
            <a:off x="6779278" y="2614392"/>
            <a:ext cx="4830121" cy="2042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RT1</a:t>
            </a: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New PC configured to DHCP and IPv6 Auto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686045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9599" y="2614392"/>
            <a:ext cx="5731508" cy="1872621"/>
          </a:xfrm>
          <a:prstGeom prst="rect">
            <a:avLst/>
          </a:prstGeom>
        </p:spPr>
      </p:pic>
      <p:pic>
        <p:nvPicPr>
          <p:cNvPr id="78352249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09599" y="4805826"/>
            <a:ext cx="5731508" cy="1368864"/>
          </a:xfrm>
          <a:prstGeom prst="rect">
            <a:avLst/>
          </a:prstGeom>
        </p:spPr>
      </p:pic>
      <p:sp>
        <p:nvSpPr>
          <p:cNvPr id="158216329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020793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30303708" name=""/>
          <p:cNvSpPr txBox="1"/>
          <p:nvPr/>
        </p:nvSpPr>
        <p:spPr bwMode="auto">
          <a:xfrm flipH="0" flipV="0">
            <a:off x="6779278" y="2614392"/>
            <a:ext cx="4831561" cy="2042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RT3</a:t>
            </a:r>
            <a:endParaRPr lang="en-GB"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GB"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New PC configured to DHCP and IPv6 Auto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2777741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8857149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752343"/>
            <a:ext cx="5731509" cy="330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5233752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 – IPv6</a:t>
            </a:r>
            <a:endParaRPr/>
          </a:p>
        </p:txBody>
      </p:sp>
      <p:sp>
        <p:nvSpPr>
          <p:cNvPr id="756357616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2"/>
            <a:ext cx="6720746" cy="131995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Testing LACP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72130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Summary port-channel</a:t>
            </a:r>
            <a:endParaRPr/>
          </a:p>
        </p:txBody>
      </p:sp>
      <p:sp>
        <p:nvSpPr>
          <p:cNvPr id="916368959" name=""/>
          <p:cNvSpPr txBox="1"/>
          <p:nvPr/>
        </p:nvSpPr>
        <p:spPr bwMode="auto">
          <a:xfrm flipH="0" flipV="0">
            <a:off x="6779278" y="2614392"/>
            <a:ext cx="484092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Sydney</a:t>
            </a:r>
            <a:endParaRPr lang="en-GB"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GB"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Summary config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61732119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9636631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56109" y="2692644"/>
            <a:ext cx="6240981" cy="3040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924835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2079521710" name=""/>
          <p:cNvSpPr txBox="1"/>
          <p:nvPr/>
        </p:nvSpPr>
        <p:spPr bwMode="auto">
          <a:xfrm flipH="0" flipV="0">
            <a:off x="6779278" y="2614392"/>
            <a:ext cx="485136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438080" indent="-438080" algn="l">
              <a:buFont typeface="Arial"/>
              <a:buChar char="•"/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Turned Down 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swm3 interfaces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6384725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4006690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64489" y="1999165"/>
            <a:ext cx="6300217" cy="4212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63741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650210589" name=""/>
          <p:cNvSpPr txBox="1"/>
          <p:nvPr/>
        </p:nvSpPr>
        <p:spPr bwMode="auto">
          <a:xfrm flipH="0" flipV="0">
            <a:off x="6779278" y="2614392"/>
            <a:ext cx="485280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438080" indent="-438080" algn="l">
              <a:buFont typeface="Arial"/>
              <a:buChar char="•"/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Connections are still working...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4473823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373859219" name=""/>
          <p:cNvPicPr>
            <a:picLocks noChangeAspect="1"/>
          </p:cNvPicPr>
          <p:nvPr/>
        </p:nvPicPr>
        <p:blipFill>
          <a:blip r:embed="rId3"/>
          <a:srcRect l="0" t="0" r="0" b="18652"/>
          <a:stretch/>
        </p:blipFill>
        <p:spPr bwMode="auto">
          <a:xfrm rot="0" flipH="0" flipV="0">
            <a:off x="609599" y="2367680"/>
            <a:ext cx="5731509" cy="1691743"/>
          </a:xfrm>
          <a:prstGeom prst="rect">
            <a:avLst/>
          </a:prstGeom>
        </p:spPr>
      </p:pic>
      <p:pic>
        <p:nvPicPr>
          <p:cNvPr id="1871930133" name=""/>
          <p:cNvPicPr>
            <a:picLocks noChangeAspect="1"/>
          </p:cNvPicPr>
          <p:nvPr/>
        </p:nvPicPr>
        <p:blipFill>
          <a:blip r:embed="rId4"/>
          <a:srcRect l="0" t="0" r="0" b="18224"/>
          <a:stretch/>
        </p:blipFill>
        <p:spPr bwMode="auto">
          <a:xfrm rot="0" flipH="0" flipV="0">
            <a:off x="609599" y="4359519"/>
            <a:ext cx="5731509" cy="1700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112337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2281584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431848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Sydney Branch</a:t>
            </a:r>
            <a:endParaRPr/>
          </a:p>
        </p:txBody>
      </p:sp>
      <p:pic>
        <p:nvPicPr>
          <p:cNvPr id="1467565078" name=""/>
          <p:cNvPicPr>
            <a:picLocks noChangeAspect="1"/>
          </p:cNvPicPr>
          <p:nvPr/>
        </p:nvPicPr>
        <p:blipFill>
          <a:blip r:embed="rId3"/>
          <a:srcRect l="0" t="0" r="0" b="17000"/>
          <a:stretch/>
        </p:blipFill>
        <p:spPr bwMode="auto">
          <a:xfrm flipH="0" flipV="0">
            <a:off x="5028057" y="1240279"/>
            <a:ext cx="7154826" cy="5487856"/>
          </a:xfrm>
          <a:prstGeom prst="rect">
            <a:avLst/>
          </a:prstGeom>
        </p:spPr>
      </p:pic>
      <p:pic>
        <p:nvPicPr>
          <p:cNvPr id="77192910" name=""/>
          <p:cNvPicPr>
            <a:picLocks noChangeAspect="1"/>
          </p:cNvPicPr>
          <p:nvPr/>
        </p:nvPicPr>
        <p:blipFill>
          <a:blip r:embed="rId4"/>
          <a:srcRect l="0" t="31060" r="0" b="19376"/>
          <a:stretch/>
        </p:blipFill>
        <p:spPr bwMode="auto">
          <a:xfrm flipH="0" flipV="0">
            <a:off x="1337163" y="3312470"/>
            <a:ext cx="3183127" cy="882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615474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Brisbane Branch</a:t>
            </a:r>
            <a:endParaRPr/>
          </a:p>
        </p:txBody>
      </p:sp>
      <p:pic>
        <p:nvPicPr>
          <p:cNvPr id="1598086468" name=""/>
          <p:cNvPicPr>
            <a:picLocks noChangeAspect="1"/>
          </p:cNvPicPr>
          <p:nvPr/>
        </p:nvPicPr>
        <p:blipFill>
          <a:blip r:embed="rId3"/>
          <a:srcRect l="0" t="31060" r="0" b="19376"/>
          <a:stretch/>
        </p:blipFill>
        <p:spPr bwMode="auto">
          <a:xfrm flipH="0" flipV="0">
            <a:off x="1337163" y="3312470"/>
            <a:ext cx="3183127" cy="882893"/>
          </a:xfrm>
          <a:prstGeom prst="rect">
            <a:avLst/>
          </a:prstGeom>
        </p:spPr>
      </p:pic>
      <p:pic>
        <p:nvPicPr>
          <p:cNvPr id="210472840" name=""/>
          <p:cNvPicPr>
            <a:picLocks noChangeAspect="1"/>
          </p:cNvPicPr>
          <p:nvPr/>
        </p:nvPicPr>
        <p:blipFill>
          <a:blip r:embed="rId4"/>
          <a:srcRect l="0" t="0" r="0" b="15164"/>
          <a:stretch/>
        </p:blipFill>
        <p:spPr bwMode="auto">
          <a:xfrm flipH="0" flipV="0">
            <a:off x="4795471" y="1593605"/>
            <a:ext cx="7277509" cy="5151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468016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Simulation Software &amp; Tools</a:t>
            </a:r>
            <a:endParaRPr/>
          </a:p>
        </p:txBody>
      </p:sp>
      <p:sp>
        <p:nvSpPr>
          <p:cNvPr id="2924170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Cisco Packet Tracer 8.2.2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Ubuntu 24.04 LTS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Wireshark 4.2.2</a:t>
            </a:r>
            <a:endParaRPr/>
          </a:p>
        </p:txBody>
      </p:sp>
      <p:pic>
        <p:nvPicPr>
          <p:cNvPr id="10479700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241198" y="1850047"/>
            <a:ext cx="4341201" cy="4341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196718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Network Details </a:t>
            </a:r>
            <a:endParaRPr/>
          </a:p>
        </p:txBody>
      </p:sp>
      <p:sp>
        <p:nvSpPr>
          <p:cNvPr id="49298454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5486400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Sydney Branch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Type: LAN/WAN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Topology: Dual-Star high availability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Architecture: 3-Tier</a:t>
            </a:r>
            <a:endParaRPr/>
          </a:p>
        </p:txBody>
      </p:sp>
      <p:sp>
        <p:nvSpPr>
          <p:cNvPr id="1799331862" name=""/>
          <p:cNvSpPr txBox="1"/>
          <p:nvPr/>
        </p:nvSpPr>
        <p:spPr bwMode="auto">
          <a:xfrm flipH="0" flipV="0">
            <a:off x="6174807" y="1611923"/>
            <a:ext cx="5539746" cy="3993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Brisbane Branch: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Type: LAN/WAN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Topology: Dual-Star high availability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Architecture: 2-Tier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6801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Network Nodes</a:t>
            </a:r>
            <a:endParaRPr/>
          </a:p>
        </p:txBody>
      </p:sp>
      <p:sp>
        <p:nvSpPr>
          <p:cNvPr id="52273905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1224761811" name=""/>
          <p:cNvGraphicFramePr>
            <a:graphicFrameLocks xmlns:a="http://schemas.openxmlformats.org/drawingml/2006/main"/>
          </p:cNvGraphicFramePr>
          <p:nvPr/>
        </p:nvGraphicFramePr>
        <p:xfrm>
          <a:off x="609599" y="1587499"/>
          <a:ext cx="8140699" cy="18414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653366"/>
                <a:gridCol w="3653366"/>
                <a:gridCol w="3653366"/>
              </a:tblGrid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Sydney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Brisbane</a:t>
                      </a:r>
                      <a:endParaRPr/>
                    </a:p>
                  </a:txBody>
                  <a:tcPr anchor="ctr"/>
                </a:tc>
              </a:tr>
              <a:tr h="8528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 (HA)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Routers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Switches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5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 (HA)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Switches L3 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 (HA)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1x1x0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Servers, Printers, Modems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0x1x2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1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End Devices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19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6815479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Installation Plan</a:t>
            </a:r>
            <a:endParaRPr/>
          </a:p>
        </p:txBody>
      </p:sp>
      <p:sp>
        <p:nvSpPr>
          <p:cNvPr id="247540737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6" cy="72007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WAN 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Configuration</a:t>
            </a:r>
            <a:endParaRPr sz="440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39</Slides>
  <Notes>39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2025-04-21T13:50:41Z</dcterms:modified>
</cp:coreProperties>
</file>