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3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5.xml" ContentType="application/vnd.openxmlformats-officedocument.presentationml.notes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1.xml" ContentType="application/vnd.openxmlformats-officedocument.presentationml.slide+xml"/>
  <Override PartName="/ppt/slides/slide59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notesSlides/notesSlide65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5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66.xml" ContentType="application/vnd.openxmlformats-officedocument.presentationml.notes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60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58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notesMaster" Target="notesMasters/notesMaster1.xml"/><Relationship Id="rId71" Type="http://schemas.openxmlformats.org/officeDocument/2006/relationships/presProps" Target="presProps.xml" /><Relationship Id="rId72" Type="http://schemas.openxmlformats.org/officeDocument/2006/relationships/tableStyles" Target="tableStyles.xml" /><Relationship Id="rId7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72466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2742712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102451069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75052467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39276208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1996509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 ?>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 ?>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 ?>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 ?>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 ?>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 ?>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 ?>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 ?>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 ?>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012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73931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20596517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00111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4232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53152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AADB17-2DD7-0AD6-9124-5D8F32B0D00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1822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1587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13763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B2C40-69D3-6F4E-C009-FCD304FF4CA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6334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59820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81783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43324-BBEF-EBF2-CD20-70E637279F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14120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03024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53933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A8A341-5EFB-B0DB-1F49-4721ADD2BC9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254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78342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64673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7A543-E0BB-8682-43FC-DD0847FF4BF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7932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40771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51459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F2CE9B-02B1-7DDC-C035-8040C78B632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67288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89218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488407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1C501C-C98B-1FA7-3822-090046B4BF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3034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71696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21528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53997-AA2B-8BF5-80BE-C4DB1194BA1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5534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70242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81862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472FB-13F9-B500-477E-86508988446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8506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0572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94794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299A9-E929-9B3F-6CFC-836FBB1C484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80669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6600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73808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AE2B97-BCC5-B1C0-5DD0-444399142F4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8969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85361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9403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3C6F5-EFA5-7F47-5731-A7F6E0C3C1F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99972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77928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33895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A45CF3-7491-871E-5993-3F635435930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4150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29693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8089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884B4-361D-03E5-3B31-D235B78DEA4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41607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60588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92170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B0D71-7BB8-0C3E-AFE1-E325DDF4D392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11875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43170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25083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AEEED-D225-0262-D143-FE24A5A8404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8575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394495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93446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263E71-1B51-8D8B-39E3-916B208D7F0B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8084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76015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79154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42060-B7F2-A833-2C06-8C5C5A2B4955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8558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6463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26985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A90E2C-1788-7996-0A5A-1E97143AD48F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7790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77095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02935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20455C-78B1-E20B-7386-D69C8521DEDC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4128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8174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71875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B7FCD4-19E5-E1A2-DFEE-5780FEDCBC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52829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8071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11137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5F6FA-FA60-54D9-3F56-CFE9264EB86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72322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03539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34100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621DEC-BE42-94D1-F0F4-6B02A2FD989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2697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510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74475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75EAC9-D773-2D79-5310-BD22F3977FC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53646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05371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69942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B5371C-5E75-7FFC-A539-7B360BDA7A1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5232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99897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16200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E63D20-5D10-E6C6-153A-F4828BD351BC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90970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20071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47924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C228A4-EDBF-13FE-D7F4-04DBCD01360E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9052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89003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35129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AEC32-62D0-6E15-B057-9C54B505F08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054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27166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18523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C3F74B-D5C1-230D-1DFD-5390C0F83FFE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7344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14095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9057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EB207-4261-72E1-80DC-6FB4017A1B00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17906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80035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10105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FA6881-E144-BBA5-2084-BA0A4C297112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8296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89673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57572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4F6C4F-4F18-8D7F-12C3-534FA46A458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0785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17364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23523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74818-4463-3F93-E2E6-6D2B7C81FDD2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6783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55053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85195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9A6B9C-AACE-4921-18A3-96E82F4DF6C1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6202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38872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71304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5A4FBF-D4C8-804A-07D0-8678B502E7EF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2093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769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6178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C78AD-72C0-5CDD-FDC1-C7A9A009F625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645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70160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9765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C34DD4-BB3A-241A-BE70-7E88DE25F49B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493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089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28999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029CE1-9BA9-E309-4EC5-4EFEECFEA902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2402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9600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03104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B3AF0-CA7B-9889-D634-6CEEAD9FBA0D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4154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8375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0509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A35DB1-75CE-58C4-70AF-A7D6A4EE28FA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4575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33488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4085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DD557A-37F6-3BFF-5E8F-481B19074E5E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3646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7365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43901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CFA35-21C1-2350-CC24-1B036F0C811B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4805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67009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6954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6BD41-5DD1-D88D-C6F1-ABFB6FE5922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2950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99854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8066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69B38-7C0E-6C69-3EE8-674E57681FF7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421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2093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7344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87235-EDB6-2F6C-3136-E1173957BA81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249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4308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19817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BBCD24-B36D-4F47-DB6A-3E086BE92A65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8220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293396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5020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E8716-6647-546F-C8E0-3B52DAAD7597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5495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8403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55357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CEEBCE-A92E-A74E-0525-4EC76099CD3E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43587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117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85461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C15699-6B3A-9ACC-A96F-7A7EF13BD40C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34938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27248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8935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707B47-6939-EEAB-9E86-5FC54EA71A3E}" type="slidenum">
              <a:rPr/>
              <a:t/>
            </a:fld>
            <a:endParaRPr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04117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83716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18544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3FCF4C-33A0-98C5-53AE-96169BD59BB4}" type="slidenum">
              <a:rPr/>
              <a:t/>
            </a:fld>
            <a:endParaRPr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108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48989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99642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27E874-9DAB-F1B0-9E9E-30362F905311}" type="slidenum">
              <a:rPr/>
              <a:t/>
            </a:fld>
            <a:endParaRPr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3190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20080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6009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BE01AD-63B6-4B21-AE5B-80C99C1AA2FE}" type="slidenum">
              <a:rPr/>
              <a:t/>
            </a:fld>
            <a:endParaRPr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6118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93858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940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EEDEA2-2CF3-D60D-3E77-463A1F0D4EB8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7334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6120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95138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4EA385-0DCF-22EF-AB43-FBB0000E92C9}" type="slidenum">
              <a:rPr/>
              <a:t/>
            </a:fld>
            <a:endParaRPr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2989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85696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28282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777658-1D44-2F2A-B331-6B1645C14AF8}" type="slidenum">
              <a:rPr/>
              <a:t/>
            </a:fld>
            <a:endParaRPr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33536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35863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28041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B66389-8905-0EA9-506E-07578F7817DD}" type="slidenum">
              <a:rPr/>
              <a:t/>
            </a:fld>
            <a:endParaRPr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95165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46281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11272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EEE7C0-7DAE-FE2B-CEE5-0677C11FFA0C}" type="slidenum">
              <a:rPr/>
              <a:t/>
            </a:fld>
            <a:endParaRPr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5336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4543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71815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73B00-E0D7-8700-168E-8D5BED1674F8}" type="slidenum">
              <a:rPr/>
              <a:t/>
            </a:fld>
            <a:endParaRPr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08156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3713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2905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EF6CEE-34EC-1339-D428-26094DC776B5}" type="slidenum">
              <a:rPr/>
              <a:t/>
            </a:fld>
            <a:endParaRPr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782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99605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57612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7EE090-A567-ED30-360D-EEB86E308DAF}" type="slidenum">
              <a:rPr/>
              <a:t/>
            </a:fld>
            <a:endParaRPr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64784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151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0711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8D4AAA-9B19-C7CA-EE21-2F40BB8E3B9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2280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2764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4950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FDC023-11A3-24A3-CF53-1D51620DE78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444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5727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66645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05D718-80CD-B109-E0A4-73FC9398D49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22126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34079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2853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E15C72-D828-6C6C-87A7-6D21E18E974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970821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64694461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01724020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74141203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5884642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3265111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1378231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15780473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43335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843916806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15844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1307124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4945079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600645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199516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14622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6138877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8787620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96220401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72060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881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8802562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4665776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76189027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12616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095910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35402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91292684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8099399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896176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6098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2188257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4049086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9862475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00483678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111913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9328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4007157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8925476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25237578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58530783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995963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94664750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756029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1955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4084206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00013190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89682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9806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50786352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90114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3091300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0439458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4844995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8352880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36705849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966932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568321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63689322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8988617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95883800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96651395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41025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610360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0132165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4589291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16915213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9092554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3063083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64573573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3884233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1.png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png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www.youtube.com/watch?v=Cbv95OxT1FM" TargetMode="External"/><Relationship Id="rId4" Type="http://schemas.openxmlformats.org/officeDocument/2006/relationships/hyperlink" Target="https://www.youtube.com/watch?v=HQbQuXxqXSo" TargetMode="External"/><Relationship Id="rId5" Type="http://schemas.openxmlformats.org/officeDocument/2006/relationships/hyperlink" Target="https://computernetworking747640215.wordpress.com/2019/11/05/configuring-dhcpv6-both-stateless-and-stateful-in-packet-tracer/" TargetMode="External"/><Relationship Id="rId6" Type="http://schemas.openxmlformats.org/officeDocument/2006/relationships/hyperlink" Target="https://itexamanswers.net/6-2-4-packet-tracer-configure-etherchannel-instructions-answer.html" TargetMode="External"/><Relationship Id="rId7" Type="http://schemas.openxmlformats.org/officeDocument/2006/relationships/hyperlink" Target="https://www.packettracernetwork.com/tutorials/hsrp-configuration-new.html" TargetMode="External"/><Relationship Id="rId8" Type="http://schemas.openxmlformats.org/officeDocument/2006/relationships/hyperlink" Target="https://ipcisco.com/lesson/ipv6-configuration-on-cisco-packet-tracer/" TargetMode="External"/><Relationship Id="rId9" Type="http://schemas.openxmlformats.org/officeDocument/2006/relationships/hyperlink" Target="https://www.packettracernetwork.com/tutorials/packet-tracer-acls.html" TargetMode="External"/><Relationship Id="rId10" Type="http://schemas.openxmlformats.org/officeDocument/2006/relationships/hyperlink" Target="https://www.youtube.com/watch?v=tleCK9KpiMY" TargetMode="External"/><Relationship Id="rId11" Type="http://schemas.openxmlformats.org/officeDocument/2006/relationships/hyperlink" Target="https://computernetworking747640215.wordpress.com/2018/05/24/ospf-configuration-in-packet-tracer/" TargetMode="External"/><Relationship Id="rId12" Type="http://schemas.openxmlformats.org/officeDocument/2006/relationships/hyperlink" Target="https://dingavinga.medium.com/setting-up-site-to-site-ipsec-on-cisco-packet-tracer-1349890ff3fb" TargetMode="External"/><Relationship Id="rId13" Type="http://schemas.openxmlformats.org/officeDocument/2006/relationships/hyperlink" Target="https://www.youtube.com/watch?v=CsAROSbZF-Y" TargetMode="External"/><Relationship Id="rId14" Type="http://schemas.openxmlformats.org/officeDocument/2006/relationships/hyperlink" Target="https://computernetworking747640215.wordpress.com/2018/07/05/secure-shell-ssh-configuration-on-a-switch-and-router-in-packet-tracer/" TargetMode="External"/><Relationship Id="rId15" Type="http://schemas.openxmlformats.org/officeDocument/2006/relationships/hyperlink" Target="https://computernetworking747640215.wordpress.com/2018/07/05/configuring-telnet-on-a-switch-and-a-router-in-packet-tracer/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36513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595833" y="586153"/>
            <a:ext cx="6720745" cy="194274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GB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ICTNWK541 Assessment</a:t>
            </a:r>
            <a:endParaRPr lang="en-GB" sz="6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449739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Assessment Task 2: Project Portfolio</a:t>
            </a:r>
            <a:endParaRPr sz="2400"/>
          </a:p>
        </p:txBody>
      </p:sp>
      <p:sp>
        <p:nvSpPr>
          <p:cNvPr id="1041093047" name=""/>
          <p:cNvSpPr txBox="1"/>
          <p:nvPr/>
        </p:nvSpPr>
        <p:spPr bwMode="auto">
          <a:xfrm flipH="0" flipV="0">
            <a:off x="9016338" y="6148167"/>
            <a:ext cx="2896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600" b="1">
                <a:latin typeface="Arial"/>
                <a:ea typeface="Arial"/>
                <a:cs typeface="Arial"/>
              </a:rPr>
              <a:t>Manuel Sergio Perez Espitia</a:t>
            </a:r>
            <a:endParaRPr lang="en-AU" sz="16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69282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</a:t>
            </a:r>
            <a:r>
              <a:rPr lang="en-AU">
                <a:latin typeface="Arial"/>
                <a:ea typeface="Arial"/>
                <a:cs typeface="Arial"/>
              </a:rPr>
              <a:t>Configuration</a:t>
            </a:r>
            <a:endParaRPr/>
          </a:p>
        </p:txBody>
      </p:sp>
      <p:sp>
        <p:nvSpPr>
          <p:cNvPr id="71068002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by SSH</a:t>
            </a:r>
            <a:r>
              <a:rPr lang="en-AU">
                <a:latin typeface="Arial"/>
                <a:ea typeface="Arial"/>
                <a:cs typeface="Arial"/>
              </a:rPr>
              <a:t> &amp; Telnet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DHCP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LACP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</a:t>
            </a:r>
            <a:r>
              <a:rPr lang="en-AU">
                <a:latin typeface="Arial"/>
                <a:ea typeface="Arial"/>
                <a:cs typeface="Arial"/>
              </a:rPr>
              <a:t>HSRP 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br>
              <a:rPr lang="en-AU">
                <a:latin typeface="Arial"/>
                <a:ea typeface="Arial"/>
                <a:cs typeface="Arial"/>
              </a:rPr>
            </a:br>
            <a:br>
              <a:rPr lang="en-AU">
                <a:latin typeface="Arial"/>
                <a:ea typeface="Arial"/>
                <a:cs typeface="Arial"/>
              </a:rPr>
            </a:br>
            <a:br>
              <a:rPr/>
            </a:br>
            <a:br>
              <a:rPr/>
            </a:b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</a:t>
            </a:r>
            <a:r>
              <a:rPr lang="en-AU">
                <a:latin typeface="Arial"/>
                <a:ea typeface="Arial"/>
                <a:cs typeface="Arial"/>
              </a:rPr>
              <a:t>ACL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VPN</a:t>
            </a:r>
            <a:endParaRPr lang="en-AU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cs typeface="Arial"/>
              </a:rPr>
              <a:t>WAN Protocols: PPP</a:t>
            </a:r>
            <a:endParaRPr lang="en-AU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02219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2249977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172307"/>
            <a:ext cx="6720745" cy="225669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Legal &amp; security: Policies and Procedures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8756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/>
          </a:p>
        </p:txBody>
      </p:sp>
      <p:sp>
        <p:nvSpPr>
          <p:cNvPr id="6336064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ABC Enterprises adopts security technologies to ensure data protection. The company's policies are outlined below.</a:t>
            </a:r>
            <a:endParaRPr lang="en-AU">
              <a:latin typeface="Arial"/>
              <a:cs typeface="Arial"/>
            </a:endParaRPr>
          </a:p>
        </p:txBody>
      </p:sp>
      <p:pic>
        <p:nvPicPr>
          <p:cNvPr id="1493067910" name=""/>
          <p:cNvPicPr>
            <a:picLocks noChangeAspect="1"/>
          </p:cNvPicPr>
          <p:nvPr/>
        </p:nvPicPr>
        <p:blipFill>
          <a:blip r:embed="rId3"/>
          <a:srcRect l="0" t="16586" r="0" b="19604"/>
          <a:stretch/>
        </p:blipFill>
        <p:spPr bwMode="auto">
          <a:xfrm flipH="0" flipV="0">
            <a:off x="3756434" y="3140442"/>
            <a:ext cx="4679130" cy="2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47735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206748569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Service Password Encryption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t</a:t>
            </a:r>
            <a:r>
              <a:rPr lang="en-AU">
                <a:latin typeface="Arial"/>
                <a:ea typeface="Arial"/>
                <a:cs typeface="Arial"/>
              </a:rPr>
              <a:t>o prevent access to plain-text passwords in network devices.</a:t>
            </a:r>
            <a:endParaRPr lang="en-AU">
              <a:latin typeface="Arial"/>
              <a:cs typeface="Arial"/>
            </a:endParaRPr>
          </a:p>
          <a:p>
            <a:pPr algn="just"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27001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3848296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3505" y="2875817"/>
            <a:ext cx="3408894" cy="3408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07835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5287659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Mandatory Login Password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on all network devices that requires a login password for any access to routers or switches.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b="1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800-53 (IA-2)</a:t>
            </a:r>
            <a:endParaRPr b="1"/>
          </a:p>
        </p:txBody>
      </p:sp>
      <p:pic>
        <p:nvPicPr>
          <p:cNvPr id="50060904" name=""/>
          <p:cNvPicPr>
            <a:picLocks noChangeAspect="1"/>
          </p:cNvPicPr>
          <p:nvPr/>
        </p:nvPicPr>
        <p:blipFill>
          <a:blip r:embed="rId3"/>
          <a:srcRect l="19447" t="23351" r="18150" b="24646"/>
          <a:stretch/>
        </p:blipFill>
        <p:spPr bwMode="auto">
          <a:xfrm flipH="0" flipV="0">
            <a:off x="8262980" y="3516922"/>
            <a:ext cx="3319418" cy="2766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033093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20932078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VPN Site-to-Site </a:t>
            </a:r>
            <a:endParaRPr b="1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implements IPSec to protect data in transit between different company branches over internet.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800-77</a:t>
            </a: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100780657" name=""/>
          <p:cNvGrpSpPr/>
          <p:nvPr/>
        </p:nvGrpSpPr>
        <p:grpSpPr bwMode="auto">
          <a:xfrm>
            <a:off x="8629326" y="3370794"/>
            <a:ext cx="2953072" cy="2953072"/>
            <a:chOff x="0" y="0"/>
            <a:chExt cx="2953072" cy="2953072"/>
          </a:xfrm>
        </p:grpSpPr>
        <p:pic>
          <p:nvPicPr>
            <p:cNvPr id="1087303182" name=""/>
            <p:cNvPicPr>
              <a:picLocks noChangeAspect="1"/>
            </p:cNvPicPr>
            <p:nvPr/>
          </p:nvPicPr>
          <p:blipFill>
            <a:blip r:embed="rId3"/>
            <a:srcRect l="18799" t="9980" r="17739" b="9730"/>
            <a:stretch/>
          </p:blipFill>
          <p:spPr bwMode="auto">
            <a:xfrm flipH="0" flipV="0">
              <a:off x="1345313" y="1245167"/>
              <a:ext cx="776888" cy="982881"/>
            </a:xfrm>
            <a:prstGeom prst="rect">
              <a:avLst/>
            </a:prstGeom>
          </p:spPr>
        </p:pic>
        <p:pic>
          <p:nvPicPr>
            <p:cNvPr id="62732648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2953072" cy="295307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931985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70930281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Access Control Lists </a:t>
            </a:r>
            <a:r>
              <a:rPr lang="en-AU" b="1">
                <a:latin typeface="Arial"/>
                <a:ea typeface="Arial"/>
                <a:cs typeface="Arial"/>
              </a:rPr>
              <a:t>(</a:t>
            </a:r>
            <a:r>
              <a:rPr lang="en-AU" b="1">
                <a:latin typeface="Arial"/>
                <a:ea typeface="Arial"/>
                <a:cs typeface="Arial"/>
              </a:rPr>
              <a:t>ACLs)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filter traffic and control access between subnets, enhance internal network security.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27002</a:t>
            </a:r>
            <a:r>
              <a:rPr lang="en-AU" b="1">
                <a:latin typeface="Arial"/>
                <a:ea typeface="Arial"/>
                <a:cs typeface="Arial"/>
              </a:rPr>
              <a:t> (s13)</a:t>
            </a: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851867511" name=""/>
          <p:cNvPicPr>
            <a:picLocks noChangeAspect="1"/>
          </p:cNvPicPr>
          <p:nvPr/>
        </p:nvPicPr>
        <p:blipFill>
          <a:blip r:embed="rId3"/>
          <a:srcRect l="29883" t="22310" r="27066" b="23956"/>
          <a:stretch/>
        </p:blipFill>
        <p:spPr bwMode="auto">
          <a:xfrm flipH="0" flipV="0">
            <a:off x="9072928" y="3260480"/>
            <a:ext cx="2509471" cy="3132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10316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13027476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Secure Remote Access to infrastructure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protect remote access by Telnet and SSH to network devices using password-protected and encrypted.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220722169" name=""/>
          <p:cNvPicPr>
            <a:picLocks noChangeAspect="1"/>
          </p:cNvPicPr>
          <p:nvPr/>
        </p:nvPicPr>
        <p:blipFill>
          <a:blip r:embed="rId3"/>
          <a:srcRect l="0" t="14423" r="0" b="21703"/>
          <a:stretch/>
        </p:blipFill>
        <p:spPr bwMode="auto">
          <a:xfrm flipH="0" flipV="0">
            <a:off x="8284256" y="3863182"/>
            <a:ext cx="3863781" cy="2657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11575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Local</a:t>
            </a:r>
            <a:endParaRPr/>
          </a:p>
        </p:txBody>
      </p:sp>
      <p:sp>
        <p:nvSpPr>
          <p:cNvPr id="183488792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9655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3203461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78176" y="2589335"/>
            <a:ext cx="11104223" cy="332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8100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ABC Enterprises WAN Expansion</a:t>
            </a:r>
            <a:endParaRPr/>
          </a:p>
        </p:txBody>
      </p:sp>
      <p:sp>
        <p:nvSpPr>
          <p:cNvPr id="17138437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07103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1600201"/>
            <a:ext cx="10972800" cy="46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66153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 - Local</a:t>
            </a:r>
            <a:endParaRPr sz="4400"/>
          </a:p>
        </p:txBody>
      </p:sp>
      <p:pic>
        <p:nvPicPr>
          <p:cNvPr id="866517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902547"/>
          </a:xfrm>
          <a:prstGeom prst="rect">
            <a:avLst/>
          </a:prstGeom>
        </p:spPr>
      </p:pic>
      <p:sp>
        <p:nvSpPr>
          <p:cNvPr id="100012542" name=""/>
          <p:cNvSpPr txBox="1"/>
          <p:nvPr/>
        </p:nvSpPr>
        <p:spPr bwMode="auto">
          <a:xfrm flipH="0" flipV="0">
            <a:off x="6779278" y="2614392"/>
            <a:ext cx="4806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Admin over IPv6PC0 LAPTOP0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29684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Sydney Branch - Local</a:t>
            </a:r>
            <a:endParaRPr sz="4400"/>
          </a:p>
        </p:txBody>
      </p:sp>
      <p:sp>
        <p:nvSpPr>
          <p:cNvPr id="1448142428" name=""/>
          <p:cNvSpPr txBox="1"/>
          <p:nvPr/>
        </p:nvSpPr>
        <p:spPr bwMode="auto">
          <a:xfrm flipH="0" flipV="0">
            <a:off x="6779278" y="2614392"/>
            <a:ext cx="4807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Commercial and Comms over IPv6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WEB PC0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83505646" name=""/>
          <p:cNvPicPr>
            <a:picLocks noChangeAspect="1"/>
          </p:cNvPicPr>
          <p:nvPr/>
        </p:nvPicPr>
        <p:blipFill>
          <a:blip r:embed="rId3"/>
          <a:srcRect l="0" t="0" r="0" b="24697"/>
          <a:stretch/>
        </p:blipFill>
        <p:spPr bwMode="auto">
          <a:xfrm rot="0" flipH="0" flipV="0">
            <a:off x="476249" y="2614392"/>
            <a:ext cx="5731509" cy="403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4258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2180096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59422" y="2675716"/>
            <a:ext cx="10922976" cy="395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45926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510904366" name=""/>
          <p:cNvSpPr txBox="1"/>
          <p:nvPr/>
        </p:nvSpPr>
        <p:spPr bwMode="auto">
          <a:xfrm flipH="0" flipV="0">
            <a:off x="6779278" y="2614392"/>
            <a:ext cx="480672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HR over IPv4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PC20 LAPTOP20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266658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55111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74635549" name=""/>
          <p:cNvSpPr txBox="1"/>
          <p:nvPr/>
        </p:nvSpPr>
        <p:spPr bwMode="auto">
          <a:xfrm flipH="0" flipV="0">
            <a:off x="6779278" y="2614392"/>
            <a:ext cx="48175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R+D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HR and R+D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After implement VPN this connection is no longer available, I could not fixed it.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368092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45949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389917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95045208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8570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548368486" name=""/>
          <p:cNvSpPr txBox="1"/>
          <p:nvPr/>
        </p:nvSpPr>
        <p:spPr bwMode="auto">
          <a:xfrm flipH="0" flipV="0">
            <a:off x="6779278" y="2614392"/>
            <a:ext cx="48243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715711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81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559980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322803280" name=""/>
          <p:cNvSpPr txBox="1"/>
          <p:nvPr/>
        </p:nvSpPr>
        <p:spPr bwMode="auto">
          <a:xfrm flipH="0" flipV="0">
            <a:off x="6779278" y="2614392"/>
            <a:ext cx="4825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IPv6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15963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3502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71546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80514038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84936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213083225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3864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92408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12206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l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We are the network engineer responsible for implementing the required WAN connectivity for </a:t>
            </a:r>
            <a:r>
              <a:rPr lang="en-AU" b="1">
                <a:latin typeface="Arial"/>
                <a:ea typeface="Arial"/>
                <a:cs typeface="Arial"/>
              </a:rPr>
              <a:t>ABC</a:t>
            </a:r>
            <a:r>
              <a:rPr lang="en-AU" b="1">
                <a:latin typeface="Arial"/>
                <a:ea typeface="Arial"/>
                <a:cs typeface="Arial"/>
              </a:rPr>
              <a:t> Enterprises.</a:t>
            </a:r>
            <a:endParaRPr b="1"/>
          </a:p>
        </p:txBody>
      </p:sp>
      <p:sp>
        <p:nvSpPr>
          <p:cNvPr id="364372127" name=""/>
          <p:cNvSpPr txBox="1"/>
          <p:nvPr/>
        </p:nvSpPr>
        <p:spPr bwMode="auto">
          <a:xfrm flipH="0" flipV="0">
            <a:off x="609599" y="5482150"/>
            <a:ext cx="110282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ABC Enterprises wants to improve its network due to old infrastructure, security and reliability WAN connectivity between Sydney Branch and Brisbane Branch.</a:t>
            </a:r>
            <a:endParaRPr/>
          </a:p>
        </p:txBody>
      </p:sp>
      <p:pic>
        <p:nvPicPr>
          <p:cNvPr id="471066862" name=""/>
          <p:cNvPicPr>
            <a:picLocks noChangeAspect="1"/>
          </p:cNvPicPr>
          <p:nvPr/>
        </p:nvPicPr>
        <p:blipFill>
          <a:blip r:embed="rId3"/>
          <a:srcRect l="0" t="37921" r="0" b="16414"/>
          <a:stretch/>
        </p:blipFill>
        <p:spPr bwMode="auto">
          <a:xfrm flipH="0" flipV="0">
            <a:off x="4152899" y="2521927"/>
            <a:ext cx="3886200" cy="266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36499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450012760" name=""/>
          <p:cNvSpPr txBox="1"/>
          <p:nvPr/>
        </p:nvSpPr>
        <p:spPr bwMode="auto">
          <a:xfrm flipH="0" flipV="0">
            <a:off x="6779278" y="2614392"/>
            <a:ext cx="4827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192.168.10.1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990170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1918334"/>
            <a:ext cx="5731509" cy="1268106"/>
          </a:xfrm>
          <a:prstGeom prst="rect">
            <a:avLst/>
          </a:prstGeom>
        </p:spPr>
      </p:pic>
      <p:pic>
        <p:nvPicPr>
          <p:cNvPr id="71639586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36330" y="3391812"/>
            <a:ext cx="5731509" cy="1651875"/>
          </a:xfrm>
          <a:prstGeom prst="rect">
            <a:avLst/>
          </a:prstGeom>
        </p:spPr>
      </p:pic>
      <p:pic>
        <p:nvPicPr>
          <p:cNvPr id="83890375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536330" y="5330336"/>
            <a:ext cx="5731509" cy="165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94281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766202988" name=""/>
          <p:cNvSpPr txBox="1"/>
          <p:nvPr/>
        </p:nvSpPr>
        <p:spPr bwMode="auto">
          <a:xfrm flipH="0" flipV="0">
            <a:off x="6779278" y="2614392"/>
            <a:ext cx="48297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</a:t>
            </a: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2000::3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74217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6111" y="1651875"/>
            <a:ext cx="5731508" cy="1651875"/>
          </a:xfrm>
          <a:prstGeom prst="rect">
            <a:avLst/>
          </a:prstGeom>
        </p:spPr>
      </p:pic>
      <p:pic>
        <p:nvPicPr>
          <p:cNvPr id="12119148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391811"/>
            <a:ext cx="5731508" cy="1651875"/>
          </a:xfrm>
          <a:prstGeom prst="rect">
            <a:avLst/>
          </a:prstGeom>
        </p:spPr>
      </p:pic>
      <p:pic>
        <p:nvPicPr>
          <p:cNvPr id="7655698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220432"/>
            <a:ext cx="5731508" cy="1651875"/>
          </a:xfrm>
          <a:prstGeom prst="rect">
            <a:avLst/>
          </a:prstGeom>
        </p:spPr>
      </p:pic>
      <p:sp>
        <p:nvSpPr>
          <p:cNvPr id="2120464594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531140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455914496" name=""/>
          <p:cNvSpPr txBox="1"/>
          <p:nvPr/>
        </p:nvSpPr>
        <p:spPr bwMode="auto">
          <a:xfrm flipH="0" flipV="0">
            <a:off x="6779278" y="2614392"/>
            <a:ext cx="48351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sw10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VLAN1:192.168.40.98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99244171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0823275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491" y="1919998"/>
            <a:ext cx="5731508" cy="1651875"/>
          </a:xfrm>
          <a:prstGeom prst="rect">
            <a:avLst/>
          </a:prstGeom>
        </p:spPr>
      </p:pic>
      <p:pic>
        <p:nvPicPr>
          <p:cNvPr id="10944830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571874"/>
            <a:ext cx="5731508" cy="1651875"/>
          </a:xfrm>
          <a:prstGeom prst="rect">
            <a:avLst/>
          </a:prstGeom>
        </p:spPr>
      </p:pic>
      <p:pic>
        <p:nvPicPr>
          <p:cNvPr id="114761448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312018"/>
            <a:ext cx="5731508" cy="1651875"/>
          </a:xfrm>
          <a:prstGeom prst="rect">
            <a:avLst/>
          </a:prstGeom>
        </p:spPr>
      </p:pic>
      <p:sp>
        <p:nvSpPr>
          <p:cNvPr id="380700387" name=""/>
          <p:cNvSpPr txBox="1"/>
          <p:nvPr/>
        </p:nvSpPr>
        <p:spPr bwMode="auto">
          <a:xfrm flipH="0" flipV="0">
            <a:off x="6004379" y="2676906"/>
            <a:ext cx="183240" cy="150418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048978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</a:t>
            </a:r>
            <a:endParaRPr sz="4400"/>
          </a:p>
        </p:txBody>
      </p:sp>
      <p:sp>
        <p:nvSpPr>
          <p:cNvPr id="1839458290" name=""/>
          <p:cNvSpPr txBox="1"/>
          <p:nvPr/>
        </p:nvSpPr>
        <p:spPr bwMode="auto">
          <a:xfrm flipH="0" flipV="0">
            <a:off x="6779278" y="2614392"/>
            <a:ext cx="483012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740440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" y="2614392"/>
            <a:ext cx="5731508" cy="1872621"/>
          </a:xfrm>
          <a:prstGeom prst="rect">
            <a:avLst/>
          </a:prstGeom>
        </p:spPr>
      </p:pic>
      <p:pic>
        <p:nvPicPr>
          <p:cNvPr id="10087001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9599" y="4805826"/>
            <a:ext cx="5731508" cy="1368864"/>
          </a:xfrm>
          <a:prstGeom prst="rect">
            <a:avLst/>
          </a:prstGeom>
        </p:spPr>
      </p:pic>
      <p:sp>
        <p:nvSpPr>
          <p:cNvPr id="942065527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98084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3826047" name=""/>
          <p:cNvSpPr txBox="1"/>
          <p:nvPr/>
        </p:nvSpPr>
        <p:spPr bwMode="auto">
          <a:xfrm flipH="0" flipV="0">
            <a:off x="6779278" y="2614392"/>
            <a:ext cx="483156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RT3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8699579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171304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752343"/>
            <a:ext cx="5731509" cy="330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319768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IPv6</a:t>
            </a:r>
            <a:endParaRPr/>
          </a:p>
        </p:txBody>
      </p:sp>
      <p:sp>
        <p:nvSpPr>
          <p:cNvPr id="1512013176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LACP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054851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port-channel</a:t>
            </a:r>
            <a:endParaRPr/>
          </a:p>
        </p:txBody>
      </p:sp>
      <p:sp>
        <p:nvSpPr>
          <p:cNvPr id="282553165" name=""/>
          <p:cNvSpPr txBox="1"/>
          <p:nvPr/>
        </p:nvSpPr>
        <p:spPr bwMode="auto">
          <a:xfrm flipH="0" flipV="0">
            <a:off x="6779278" y="2614392"/>
            <a:ext cx="484092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Summary config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1774989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8307204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56109" y="2692644"/>
            <a:ext cx="6240981" cy="3040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011976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LACP - Brisbane Branch</a:t>
            </a:r>
            <a:endParaRPr sz="4400"/>
          </a:p>
        </p:txBody>
      </p:sp>
      <p:sp>
        <p:nvSpPr>
          <p:cNvPr id="246584803" name=""/>
          <p:cNvSpPr txBox="1"/>
          <p:nvPr/>
        </p:nvSpPr>
        <p:spPr bwMode="auto">
          <a:xfrm flipH="0" flipV="0">
            <a:off x="6779278" y="2614392"/>
            <a:ext cx="4851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Turned Down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swm3 interfaces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51222786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6620895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1999164"/>
            <a:ext cx="6300217" cy="421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65674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1718961538" name=""/>
          <p:cNvSpPr txBox="1"/>
          <p:nvPr/>
        </p:nvSpPr>
        <p:spPr bwMode="auto">
          <a:xfrm flipH="0" flipV="0">
            <a:off x="6779278" y="2614392"/>
            <a:ext cx="485280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Connections are still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2523404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85777095" name=""/>
          <p:cNvPicPr>
            <a:picLocks noChangeAspect="1"/>
          </p:cNvPicPr>
          <p:nvPr/>
        </p:nvPicPr>
        <p:blipFill>
          <a:blip r:embed="rId3"/>
          <a:srcRect l="0" t="0" r="0" b="18652"/>
          <a:stretch/>
        </p:blipFill>
        <p:spPr bwMode="auto">
          <a:xfrm rot="0" flipH="0" flipV="0">
            <a:off x="609599" y="2367680"/>
            <a:ext cx="5731509" cy="1691743"/>
          </a:xfrm>
          <a:prstGeom prst="rect">
            <a:avLst/>
          </a:prstGeom>
        </p:spPr>
      </p:pic>
      <p:pic>
        <p:nvPicPr>
          <p:cNvPr id="691456993" name=""/>
          <p:cNvPicPr>
            <a:picLocks noChangeAspect="1"/>
          </p:cNvPicPr>
          <p:nvPr/>
        </p:nvPicPr>
        <p:blipFill>
          <a:blip r:embed="rId4"/>
          <a:srcRect l="0" t="0" r="0" b="18224"/>
          <a:stretch/>
        </p:blipFill>
        <p:spPr bwMode="auto">
          <a:xfrm rot="0" flipH="0" flipV="0">
            <a:off x="609599" y="4359519"/>
            <a:ext cx="5731509" cy="1700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953138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Sydney – IPv6</a:t>
            </a:r>
            <a:endParaRPr/>
          </a:p>
        </p:txBody>
      </p:sp>
      <p:sp>
        <p:nvSpPr>
          <p:cNvPr id="127787489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HSRP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5838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692369674" name=""/>
          <p:cNvPicPr>
            <a:picLocks noChangeAspect="1"/>
          </p:cNvPicPr>
          <p:nvPr/>
        </p:nvPicPr>
        <p:blipFill>
          <a:blip r:embed="rId3"/>
          <a:srcRect l="0" t="0" r="0" b="17000"/>
          <a:stretch/>
        </p:blipFill>
        <p:spPr bwMode="auto">
          <a:xfrm flipH="0" flipV="0">
            <a:off x="5028057" y="1240279"/>
            <a:ext cx="7154826" cy="5487856"/>
          </a:xfrm>
          <a:prstGeom prst="rect">
            <a:avLst/>
          </a:prstGeom>
        </p:spPr>
      </p:pic>
      <p:pic>
        <p:nvPicPr>
          <p:cNvPr id="1896405775" name=""/>
          <p:cNvPicPr>
            <a:picLocks noChangeAspect="1"/>
          </p:cNvPicPr>
          <p:nvPr/>
        </p:nvPicPr>
        <p:blipFill>
          <a:blip r:embed="rId4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46466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412765600" name=""/>
          <p:cNvSpPr txBox="1"/>
          <p:nvPr/>
        </p:nvSpPr>
        <p:spPr bwMode="auto">
          <a:xfrm flipH="0" flipV="0">
            <a:off x="306170" y="1863382"/>
            <a:ext cx="112762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Primary (priority 120) and secondary router (priority 100).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9978451" name=""/>
          <p:cNvSpPr txBox="1"/>
          <p:nvPr/>
        </p:nvSpPr>
        <p:spPr bwMode="auto">
          <a:xfrm flipH="0" flipV="0">
            <a:off x="6004379" y="2752342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373306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70" y="2824528"/>
            <a:ext cx="10537579" cy="3549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475463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278302813" name=""/>
          <p:cNvSpPr txBox="1"/>
          <p:nvPr/>
        </p:nvSpPr>
        <p:spPr bwMode="auto">
          <a:xfrm flipH="0" flipV="0">
            <a:off x="6779278" y="2614392"/>
            <a:ext cx="4854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The primary router will be turned off to verify network behaviour.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0365232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3929398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2344615"/>
            <a:ext cx="5935317" cy="3370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153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531936072" name=""/>
          <p:cNvSpPr txBox="1"/>
          <p:nvPr/>
        </p:nvSpPr>
        <p:spPr bwMode="auto">
          <a:xfrm flipH="0" flipV="0">
            <a:off x="659422" y="1863382"/>
            <a:ext cx="1098381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keeps LAN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091493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8" y="2637692"/>
            <a:ext cx="10590447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86625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67193644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OSPF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54464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608024630" name=""/>
          <p:cNvSpPr txBox="1"/>
          <p:nvPr/>
        </p:nvSpPr>
        <p:spPr bwMode="auto">
          <a:xfrm flipH="0" flipV="0">
            <a:off x="306169" y="1863381"/>
            <a:ext cx="1127730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574409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1954236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14570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53907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079914418" name=""/>
          <p:cNvSpPr txBox="1"/>
          <p:nvPr/>
        </p:nvSpPr>
        <p:spPr bwMode="auto">
          <a:xfrm flipH="0" flipV="0">
            <a:off x="306169" y="1863381"/>
            <a:ext cx="112780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OSPFv3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50724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464534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752341"/>
            <a:ext cx="10376455" cy="365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86622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440509054" name=""/>
          <p:cNvSpPr txBox="1"/>
          <p:nvPr/>
        </p:nvSpPr>
        <p:spPr bwMode="auto">
          <a:xfrm flipH="0" flipV="0">
            <a:off x="306169" y="1863381"/>
            <a:ext cx="1128378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IPv4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93508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67426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132259"/>
            <a:ext cx="10942531" cy="27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06367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69005006" name=""/>
          <p:cNvSpPr txBox="1"/>
          <p:nvPr/>
        </p:nvSpPr>
        <p:spPr bwMode="auto">
          <a:xfrm flipH="0" flipV="0">
            <a:off x="306169" y="1863381"/>
            <a:ext cx="112845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IPv6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7608127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44302881" name=""/>
          <p:cNvPicPr>
            <a:picLocks noChangeAspect="1"/>
          </p:cNvPicPr>
          <p:nvPr/>
        </p:nvPicPr>
        <p:blipFill>
          <a:blip r:embed="rId3"/>
          <a:srcRect l="0" t="0" r="10739" b="0"/>
          <a:stretch/>
        </p:blipFill>
        <p:spPr bwMode="auto">
          <a:xfrm rot="0" flipH="0" flipV="0">
            <a:off x="306169" y="3223846"/>
            <a:ext cx="11037711" cy="2527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96825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1401318016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ACL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4640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1318381032" name=""/>
          <p:cNvSpPr txBox="1"/>
          <p:nvPr/>
        </p:nvSpPr>
        <p:spPr bwMode="auto">
          <a:xfrm flipH="0" flipV="0">
            <a:off x="306169" y="1863381"/>
            <a:ext cx="1129278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Example ACL on R1 (Sydney Branch)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097584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6655857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54743" cy="3315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6666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1371501881" name=""/>
          <p:cNvPicPr>
            <a:picLocks noChangeAspect="1"/>
          </p:cNvPicPr>
          <p:nvPr/>
        </p:nvPicPr>
        <p:blipFill>
          <a:blip r:embed="rId3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  <p:pic>
        <p:nvPicPr>
          <p:cNvPr id="953067206" name=""/>
          <p:cNvPicPr>
            <a:picLocks noChangeAspect="1"/>
          </p:cNvPicPr>
          <p:nvPr/>
        </p:nvPicPr>
        <p:blipFill>
          <a:blip r:embed="rId4"/>
          <a:srcRect l="0" t="0" r="0" b="15164"/>
          <a:stretch/>
        </p:blipFill>
        <p:spPr bwMode="auto">
          <a:xfrm flipH="0" flipV="0">
            <a:off x="4795471" y="1593605"/>
            <a:ext cx="7277509" cy="51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50683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1259581848" name=""/>
          <p:cNvSpPr txBox="1"/>
          <p:nvPr/>
        </p:nvSpPr>
        <p:spPr bwMode="auto">
          <a:xfrm flipH="0" flipV="0">
            <a:off x="306169" y="1863381"/>
            <a:ext cx="1130934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Deny rule for testing t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raffic from 192.168.10.99 (Brisbane)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280559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766443419" name=""/>
          <p:cNvPicPr>
            <a:picLocks noChangeAspect="1"/>
          </p:cNvPicPr>
          <p:nvPr/>
        </p:nvPicPr>
        <p:blipFill>
          <a:blip r:embed="rId3"/>
          <a:srcRect l="0" t="35051" r="51456" b="35051"/>
          <a:stretch/>
        </p:blipFill>
        <p:spPr bwMode="auto">
          <a:xfrm rot="0" flipH="0" flipV="0">
            <a:off x="306169" y="2582740"/>
            <a:ext cx="8467754" cy="1062403"/>
          </a:xfrm>
          <a:prstGeom prst="rect">
            <a:avLst/>
          </a:prstGeom>
        </p:spPr>
      </p:pic>
      <p:pic>
        <p:nvPicPr>
          <p:cNvPr id="159472994" name=""/>
          <p:cNvPicPr>
            <a:picLocks noChangeAspect="1"/>
          </p:cNvPicPr>
          <p:nvPr/>
        </p:nvPicPr>
        <p:blipFill>
          <a:blip r:embed="rId3"/>
          <a:srcRect l="53029" t="20437" r="0" b="18248"/>
          <a:stretch/>
        </p:blipFill>
        <p:spPr bwMode="auto">
          <a:xfrm rot="0" flipH="0" flipV="0">
            <a:off x="306169" y="3864951"/>
            <a:ext cx="8472231" cy="22530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0187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1258588591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VPN Site-To-Site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90193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1219916323" name=""/>
          <p:cNvSpPr txBox="1"/>
          <p:nvPr/>
        </p:nvSpPr>
        <p:spPr bwMode="auto">
          <a:xfrm flipH="0" flipV="0">
            <a:off x="306169" y="1863381"/>
            <a:ext cx="113259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Internet connection are intercepted by a criminal sniffer.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cannot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260974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215252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3095624"/>
            <a:ext cx="8343878" cy="3388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18799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1347924341" name=""/>
          <p:cNvSpPr txBox="1"/>
          <p:nvPr/>
        </p:nvSpPr>
        <p:spPr bwMode="auto">
          <a:xfrm flipH="0" flipV="0">
            <a:off x="306169" y="1863381"/>
            <a:ext cx="1133130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Local connection are susceptible to attacks.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9659499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36052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204861"/>
            <a:ext cx="10802142" cy="294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53379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457496718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Encapsulation PPP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49617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2132278506" name=""/>
          <p:cNvSpPr txBox="1"/>
          <p:nvPr/>
        </p:nvSpPr>
        <p:spPr bwMode="auto">
          <a:xfrm flipH="0" flipV="0">
            <a:off x="8757547" y="1863381"/>
            <a:ext cx="2826290" cy="2530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Implemented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as an automatic authentication method.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7315233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1473470496" name=""/>
          <p:cNvGrpSpPr/>
          <p:nvPr/>
        </p:nvGrpSpPr>
        <p:grpSpPr bwMode="auto">
          <a:xfrm rot="0" flipH="0" flipV="0">
            <a:off x="70656" y="1710149"/>
            <a:ext cx="7862612" cy="4920715"/>
            <a:chOff x="0" y="0"/>
            <a:chExt cx="7862612" cy="4920715"/>
          </a:xfrm>
        </p:grpSpPr>
        <p:pic>
          <p:nvPicPr>
            <p:cNvPr id="158059924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0"/>
              <a:ext cx="7862610" cy="2907371"/>
            </a:xfrm>
            <a:prstGeom prst="rect">
              <a:avLst/>
            </a:prstGeom>
          </p:spPr>
        </p:pic>
        <p:pic>
          <p:nvPicPr>
            <p:cNvPr id="873215283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117599" y="3132388"/>
              <a:ext cx="3555454" cy="17883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39540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2010674968" name=""/>
          <p:cNvSpPr txBox="1"/>
          <p:nvPr/>
        </p:nvSpPr>
        <p:spPr bwMode="auto">
          <a:xfrm flipH="0" flipV="0">
            <a:off x="306169" y="1863381"/>
            <a:ext cx="1138422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 from Local network to WEB server are working under encapsulation method.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implemented.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381058076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827402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004038"/>
            <a:ext cx="10132537" cy="3626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9729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7575618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Firewall and Single-port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59983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1098050350" name=""/>
          <p:cNvSpPr txBox="1"/>
          <p:nvPr/>
        </p:nvSpPr>
        <p:spPr bwMode="auto">
          <a:xfrm flipH="0" flipV="0">
            <a:off x="917740" y="2462601"/>
            <a:ext cx="352702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WAN network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4175768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488476486" name=""/>
          <p:cNvPicPr>
            <a:picLocks noChangeAspect="1"/>
          </p:cNvPicPr>
          <p:nvPr/>
        </p:nvPicPr>
        <p:blipFill>
          <a:blip r:embed="rId3"/>
          <a:srcRect l="7212" t="10263" r="3176" b="10557"/>
          <a:stretch/>
        </p:blipFill>
        <p:spPr bwMode="auto">
          <a:xfrm rot="0" flipH="0" flipV="0">
            <a:off x="917740" y="3315432"/>
            <a:ext cx="8661643" cy="316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30878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Firewall Single-port</a:t>
            </a:r>
            <a:endParaRPr sz="4400"/>
          </a:p>
        </p:txBody>
      </p:sp>
      <p:sp>
        <p:nvSpPr>
          <p:cNvPr id="1620254095" name=""/>
          <p:cNvSpPr txBox="1"/>
          <p:nvPr/>
        </p:nvSpPr>
        <p:spPr bwMode="auto">
          <a:xfrm flipH="0" flipV="0">
            <a:off x="917740" y="2462601"/>
            <a:ext cx="730932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Single-port enabled and DMZ disabled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0189551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9371546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917740" y="3173377"/>
            <a:ext cx="5731509" cy="3173377"/>
          </a:xfrm>
          <a:prstGeom prst="rect">
            <a:avLst/>
          </a:prstGeom>
        </p:spPr>
      </p:pic>
      <p:sp>
        <p:nvSpPr>
          <p:cNvPr id="1273967090" name=""/>
          <p:cNvSpPr txBox="1"/>
          <p:nvPr/>
        </p:nvSpPr>
        <p:spPr bwMode="auto">
          <a:xfrm flipH="0" flipV="0">
            <a:off x="7200576" y="3982646"/>
            <a:ext cx="4478163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 from Remote PC to WEB Server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778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Simulation Software &amp; Tools</a:t>
            </a:r>
            <a:endParaRPr/>
          </a:p>
        </p:txBody>
      </p:sp>
      <p:sp>
        <p:nvSpPr>
          <p:cNvPr id="192997517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Cisco Packet Tracer 8.2.2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Ubuntu 24.04 LTS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Wireshark 4.2.2</a:t>
            </a:r>
            <a:endParaRPr/>
          </a:p>
        </p:txBody>
      </p:sp>
      <p:pic>
        <p:nvPicPr>
          <p:cNvPr id="19209786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1198" y="1850047"/>
            <a:ext cx="4341201" cy="434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53639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19868569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Technologies &amp; Protocols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070472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1107718979" name=""/>
          <p:cNvSpPr txBox="1"/>
          <p:nvPr/>
        </p:nvSpPr>
        <p:spPr bwMode="auto">
          <a:xfrm flipH="0" flipV="0">
            <a:off x="609598" y="1863381"/>
            <a:ext cx="10976759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DHCP (Dynamic Host Configuration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Automatically assigns IP, gateway, and DNS addresses to devices on the network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LACP (Link Aggregation Control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Combines several physical links to form a single logical link for the purpose of increasing bandwidth also providing redundancy when one of the switches fails.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200509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6409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1915313713" name=""/>
          <p:cNvSpPr txBox="1"/>
          <p:nvPr/>
        </p:nvSpPr>
        <p:spPr bwMode="auto">
          <a:xfrm flipH="0" flipV="0">
            <a:off x="609598" y="1863381"/>
            <a:ext cx="10977839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HSRP (Hot Standby Router Protocol):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Provides redundancy. If the primary router fails, another router automatically takes over, ensuring service continuity.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OSPF (Open Shortest Path First):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Dynamic routing that allows the calculation of the most efficient route to send packets in a network.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11855113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63087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1759256401" name=""/>
          <p:cNvSpPr txBox="1"/>
          <p:nvPr/>
        </p:nvSpPr>
        <p:spPr bwMode="auto">
          <a:xfrm flipH="0" flipV="0">
            <a:off x="609598" y="1863381"/>
            <a:ext cx="10978919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ACLs (Access Control Lists): 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Rules applied to allow or deny traffic. They are used to filter traffic and improve security.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VPN IPsec (Internet Protocol Security):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Creates secure (encrypted) connections over the Internet between two networks (site-to-site), protecting data confidentiality and integrity.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0884541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750959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715471223" name=""/>
          <p:cNvSpPr txBox="1"/>
          <p:nvPr/>
        </p:nvSpPr>
        <p:spPr bwMode="auto">
          <a:xfrm flipH="0" flipV="0">
            <a:off x="609598" y="1863381"/>
            <a:ext cx="10979639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PPP Authentication (Point-to-Point Protocol Authentication):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Responsible for establishing point-to-point connections and provides encapsulation to facilitate the connection. Also supports authentication mechanisms (CHAP) between two network devices to add an additional layer of security.</a:t>
            </a:r>
            <a:endParaRPr lang="en-AU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567901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13031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2637604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Bibliography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857409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Bibliography</a:t>
            </a:r>
            <a:endParaRPr sz="4400"/>
          </a:p>
        </p:txBody>
      </p:sp>
      <p:sp>
        <p:nvSpPr>
          <p:cNvPr id="781075745" name=""/>
          <p:cNvSpPr txBox="1"/>
          <p:nvPr/>
        </p:nvSpPr>
        <p:spPr bwMode="auto">
          <a:xfrm rot="0" flipH="0" flipV="0">
            <a:off x="39600" y="1864800"/>
            <a:ext cx="12164492" cy="419288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2" spcCol="36000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Network System: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3" tooltip="Gurutech Networking Training - Secure Network Training"/>
              </a:rPr>
              <a:t>Gurutech Networking Training - Secure Network Training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DHCPv6 Router: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4" tooltip=" Gurutech Networking Training"/>
              </a:rPr>
              <a:t> Gurutech Networking Training - DHCPv6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DHCPv6 stateless-stateful: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5" tooltip="ShefferKimanzi"/>
              </a:rPr>
              <a:t>ShefferKimanzi - DCHP v6 configuration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LACP: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6" tooltip="ITExamAnswers.net - Configure EtherChannel "/>
              </a:rPr>
              <a:t>ITExamAnswers.net - Configure EtherChannel </a:t>
            </a:r>
            <a:r>
              <a:rPr lang="en-AU">
                <a:latin typeface="Arial"/>
                <a:ea typeface="Arial"/>
                <a:cs typeface="Arial"/>
              </a:rPr>
              <a:t>l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HRSP v2 IPv6: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7" tooltip="Packet Tracer Network - HSRP Configuration"/>
              </a:rPr>
              <a:t>Packet Tracer Network - HSRP Configuration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IPCisco.com: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8" tooltip="ADSL IPv6"/>
              </a:rPr>
              <a:t>ADSL IPv6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ACLs: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9" tooltip="Packet Tracer Network - ACLs"/>
              </a:rPr>
              <a:t>Packet Tracer Network - ACLs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OSPFv3: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0" tooltip="Networking Academy -  IPv6 OSPFv3 "/>
              </a:rPr>
              <a:t>Networking Academy -  IPv6 OSPFv3 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OSPf: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1" tooltip="Computer Networking - OSPF"/>
              </a:rPr>
              <a:t>Computer Networking - OSPF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VPN IPsec tunnel (site-to-site):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2" tooltip="Abdullah Irfan, Medium, VPN tunnel"/>
              </a:rPr>
              <a:t>Abdullah Irfan, Medium, VPN tunnel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VPN site-to-site, IPsec: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3" tooltip="Gurutech Networking Training - VPN IPsec"/>
              </a:rPr>
              <a:t>Gurutech Networking Training - VPN IPsec</a:t>
            </a:r>
            <a:endParaRPr lang="en-AU">
              <a:latin typeface="Arial"/>
              <a:cs typeface="Arial"/>
            </a:endParaRPr>
          </a:p>
          <a:p>
            <a:pPr marL="283879" indent="-283879">
              <a:lnSpc>
                <a:spcPct val="114999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SSH: 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4" tooltip=" Sheffer Kimanzi, Configuring ssh"/>
              </a:rPr>
              <a:t> Sheffer Kimanzi, Configuring ssh</a:t>
            </a:r>
            <a:endParaRPr lang="en-AU"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AU">
                <a:latin typeface="Arial"/>
                <a:ea typeface="Arial"/>
                <a:cs typeface="Arial"/>
              </a:rPr>
              <a:t>Telnet: </a:t>
            </a:r>
            <a:r>
              <a:rPr lang="en-AU" u="sng">
                <a:solidFill>
                  <a:schemeClr val="hlink"/>
                </a:solidFill>
                <a:latin typeface="Arial"/>
                <a:ea typeface="Arial"/>
                <a:cs typeface="Arial"/>
                <a:hlinkClick r:id="rId15" tooltip=" Sheffer Kimanzi, Configuring telnet"/>
              </a:rPr>
              <a:t> Sheffer Kimanzi, Configuring telnet</a:t>
            </a:r>
            <a:endParaRPr/>
          </a:p>
        </p:txBody>
      </p:sp>
      <p:sp>
        <p:nvSpPr>
          <p:cNvPr id="961560249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7853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Network Details </a:t>
            </a:r>
            <a:endParaRPr/>
          </a:p>
        </p:txBody>
      </p:sp>
      <p:sp>
        <p:nvSpPr>
          <p:cNvPr id="184549696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54864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3-Tier</a:t>
            </a:r>
            <a:endParaRPr/>
          </a:p>
        </p:txBody>
      </p:sp>
      <p:sp>
        <p:nvSpPr>
          <p:cNvPr id="1287167131" name=""/>
          <p:cNvSpPr txBox="1"/>
          <p:nvPr/>
        </p:nvSpPr>
        <p:spPr bwMode="auto">
          <a:xfrm flipH="0" flipV="0">
            <a:off x="6174807" y="1611923"/>
            <a:ext cx="5539746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Brisbane Branch: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2-Tier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174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Network Nodes</a:t>
            </a:r>
            <a:endParaRPr/>
          </a:p>
        </p:txBody>
      </p:sp>
      <p:sp>
        <p:nvSpPr>
          <p:cNvPr id="16470190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750032958" name=""/>
          <p:cNvGraphicFramePr>
            <a:graphicFrameLocks xmlns:a="http://schemas.openxmlformats.org/drawingml/2006/main"/>
          </p:cNvGraphicFramePr>
          <p:nvPr/>
        </p:nvGraphicFramePr>
        <p:xfrm>
          <a:off x="609599" y="158749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53366"/>
                <a:gridCol w="3653366"/>
                <a:gridCol w="3653366"/>
              </a:tblGrid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Sydney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Brisbane</a:t>
                      </a:r>
                      <a:endParaRPr/>
                    </a:p>
                  </a:txBody>
                  <a:tcPr anchor="ctr"/>
                </a:tc>
              </a:tr>
              <a:tr h="8528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Routers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 L3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1x1x0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Servers, Printers, Modems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0x1x2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End Devices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19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92830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Installation Plan</a:t>
            </a:r>
            <a:endParaRPr/>
          </a:p>
        </p:txBody>
      </p:sp>
      <p:sp>
        <p:nvSpPr>
          <p:cNvPr id="785981603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WAN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Configuration</a:t>
            </a:r>
            <a:endParaRPr sz="4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66</Slides>
  <Notes>66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2025-04-21T15:23:23Z</dcterms:modified>
</cp:coreProperties>
</file>