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5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7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43.xml" ContentType="application/vnd.openxmlformats-officedocument.presentationml.slide+xml"/>
  <Override PartName="/ppt/slides/slide37.xml" ContentType="application/vnd.openxmlformats-officedocument.presentationml.slide+xml"/>
  <Override PartName="/ppt/slides/slide51.xml" ContentType="application/vnd.openxmlformats-officedocument.presentationml.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slides/slide36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42.xml" ContentType="application/vnd.openxmlformats-officedocument.presentationml.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35.xml" ContentType="application/vnd.openxmlformats-officedocument.presentationml.notesSlide+xml"/>
  <Override PartName="/ppt/slides/slide7.xml" ContentType="application/vnd.openxmlformats-officedocument.presentationml.slide+xml"/>
  <Override PartName="/ppt/slides/slide44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35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41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39.xml" ContentType="application/vnd.openxmlformats-officedocument.presentationml.notesSlide+xml"/>
  <Override PartName="/ppt/slides/slide27.xml" ContentType="application/vnd.openxmlformats-officedocument.presentationml.slide+xml"/>
  <Override PartName="/ppt/slides/slide48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47.xml" ContentType="application/vnd.openxmlformats-officedocument.presentationml.notesSlide+xml"/>
  <Override PartName="/ppt/notesSlides/notesSlide38.xml" ContentType="application/vnd.openxmlformats-officedocument.presentationml.notes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4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40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23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slides/slide28.xml" ContentType="application/vnd.openxmlformats-officedocument.presentationml.slide+xml"/>
  <Override PartName="/ppt/slides/slide53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4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49.xml" ContentType="application/vnd.openxmlformats-officedocument.presentationml.slide+xml"/>
  <Override PartName="/ppt/notesSlides/notesSlide55.xml" ContentType="application/vnd.openxmlformats-officedocument.presentationml.notesSlide+xml"/>
  <Override PartName="/ppt/slides/slide38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4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54.xml" ContentType="application/vnd.openxmlformats-officedocument.presentationml.slide+xml"/>
  <Override PartName="/ppt/notesSlides/notesSlide22.xml" ContentType="application/vnd.openxmlformats-officedocument.presentationml.notesSlide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</p:sldIdLst>
  <p:sldSz cx="12192000" cy="6858000"/>
  <p:notesSz cx="6858000" cy="9144000"/>
  <p:defaultTextStyle>
    <a:defPPr>
      <a:defRPr lang="en-GB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notesMaster" Target="notesMasters/notesMaster1.xml"/><Relationship Id="rId60" Type="http://schemas.openxmlformats.org/officeDocument/2006/relationships/presProps" Target="presProps.xml" /><Relationship Id="rId61" Type="http://schemas.openxmlformats.org/officeDocument/2006/relationships/tableStyles" Target="tableStyles.xml" /><Relationship Id="rId6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5495367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9630197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GB"/>
              <a:t>10/30/2013</a:t>
            </a:fld>
            <a:endParaRPr lang="en-GB"/>
          </a:p>
        </p:txBody>
      </p:sp>
      <p:sp>
        <p:nvSpPr>
          <p:cNvPr id="189014846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GB"/>
          </a:p>
        </p:txBody>
      </p:sp>
      <p:sp>
        <p:nvSpPr>
          <p:cNvPr id="1823362460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33515043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110982801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 ?>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 ?>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85318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228168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>
              <a:latin typeface="Arial"/>
              <a:cs typeface="Arial"/>
            </a:endParaRPr>
          </a:p>
        </p:txBody>
      </p:sp>
      <p:sp>
        <p:nvSpPr>
          <p:cNvPr id="9000246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GB"/>
              <a:t>1</a:t>
            </a:fld>
            <a:endParaRPr lang="en-GB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03960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64746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327402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AADB17-2DD7-0AD6-9124-5D8F32B0D00E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404369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133227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69293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8B2C40-69D3-6F4E-C009-FCD304FF4CA9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88960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9289513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422950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E43324-BBEF-EBF2-CD20-70E637279FF8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460212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193048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767692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2A8A341-5EFB-B0DB-1F49-4721ADD2BC9C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40007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773050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28452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77A543-E0BB-8682-43FC-DD0847FF4BFF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267077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345858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79803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F2CE9B-02B1-7DDC-C035-8040C78B632A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42546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808165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443008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1C501C-C98B-1FA7-3822-090046B4BF5C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64761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57925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690923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D53997-AA2B-8BF5-80BE-C4DB1194BA11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01995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43215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799526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0472FB-13F9-B500-477E-86508988446B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6032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357508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289211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F299A9-E929-9B3F-6CFC-836FBB1C4840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9084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925465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743878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AE2B97-BCC5-B1C0-5DD0-444399142F46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178522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829689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416222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63C6F5-EFA5-7F47-5731-A7F6E0C3C1F9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0917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85794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1275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A45CF3-7491-871E-5993-3F6354359306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05616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908519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492109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6884B4-361D-03E5-3B31-D235B78DEA4E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3826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996836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055437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EB0D71-7BB8-0C3E-AFE1-E325DDF4D392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35728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300379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355173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7AEEED-D225-0262-D143-FE24A5A84040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43102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406559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915829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263E71-1B51-8D8B-39E3-916B208D7F0B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70292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5484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865749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D42060-B7F2-A833-2C06-8C5C5A2B4955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66585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833813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718361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A90E2C-1788-7996-0A5A-1E97143AD48F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63503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535631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098307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20455C-78B1-E20B-7386-D69C8521DEDC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67983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93250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341512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B7FCD4-19E5-E1A2-DFEE-5780FEDCBCF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52929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346782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209032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D5F6FA-FA60-54D9-3F56-CFE9264EB86F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43777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976846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466910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621DEC-BE42-94D1-F0F4-6B02A2FD989E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003135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217064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09708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75EAC9-D773-2D79-5310-BD22F3977FC4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33590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448109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44155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B5371C-5E75-7FFC-A539-7B360BDA7A1A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966779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949218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214159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E63D20-5D10-E6C6-153A-F4828BD351BC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35715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59195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936604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1C228A4-EDBF-13FE-D7F4-04DBCD01360E}" type="slidenum">
              <a:rPr/>
              <a:t/>
            </a:fld>
            <a:endParaRPr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93096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518207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52556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8AEC32-62D0-6E15-B057-9C54B505F08B}" type="slidenum">
              <a:rPr/>
              <a:t/>
            </a:fld>
            <a:endParaRPr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51060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743940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1224318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C3F74B-D5C1-230D-1DFD-5390C0F83FFE}" type="slidenum">
              <a:rPr/>
              <a:t/>
            </a:fld>
            <a:endParaRPr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69439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515104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197213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2EB207-4261-72E1-80DC-6FB4017A1B00}" type="slidenum">
              <a:rPr/>
              <a:t/>
            </a:fld>
            <a:endParaRPr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61988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559920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104523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8FA6881-E144-BBA5-2084-BA0A4C297112}" type="slidenum">
              <a:rPr/>
              <a:t/>
            </a:fld>
            <a:endParaRPr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57720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458086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0052602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4F6C4F-4F18-8D7F-12C3-534FA46A4588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03182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31397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627044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174818-4463-3F93-E2E6-6D2B7C81FDD2}" type="slidenum">
              <a:rPr/>
              <a:t/>
            </a:fld>
            <a:endParaRPr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55177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708042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458751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9A6B9C-AACE-4921-18A3-96E82F4DF6C1}" type="slidenum">
              <a:rPr/>
              <a:t/>
            </a:fld>
            <a:endParaRPr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70807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468182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905401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5A4FBF-D4C8-804A-07D0-8678B502E7EF}" type="slidenum">
              <a:rPr/>
              <a:t/>
            </a:fld>
            <a:endParaRPr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42093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6769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161785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FC78AD-72C0-5CDD-FDC1-C7A9A009F625}" type="slidenum">
              <a:rPr/>
              <a:t/>
            </a:fld>
            <a:endParaRPr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86455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070160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297655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C34DD4-BB3A-241A-BE70-7E88DE25F49B}" type="slidenum">
              <a:rPr/>
              <a:t/>
            </a:fld>
            <a:endParaRPr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84937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008995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728999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029CE1-9BA9-E309-4EC5-4EFEECFEA902}" type="slidenum">
              <a:rPr/>
              <a:t/>
            </a:fld>
            <a:endParaRPr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12402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796007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403104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CB3AF0-CA7B-9889-D634-6CEEAD9FBA0D}" type="slidenum">
              <a:rPr/>
              <a:t/>
            </a:fld>
            <a:endParaRPr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64154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368375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50509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A35DB1-75CE-58C4-70AF-A7D6A4EE28FA}" type="slidenum">
              <a:rPr/>
              <a:t/>
            </a:fld>
            <a:endParaRPr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34575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833488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1408518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DD557A-37F6-3BFF-5E8F-481B19074E5E}" type="slidenum">
              <a:rPr/>
              <a:t/>
            </a:fld>
            <a:endParaRPr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036462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373655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43901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DCFA35-21C1-2350-CC24-1B036F0C811B}" type="slidenum">
              <a:rPr/>
              <a:t/>
            </a:fld>
            <a:endParaRPr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74805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1670099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169543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F6BD41-5DD1-D88D-C6F1-ABFB6FE5922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2368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260027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946530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869B38-7C0E-6C69-3EE8-674E57681FF7}" type="slidenum">
              <a:rPr/>
              <a:t/>
            </a:fld>
            <a:endParaRPr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4212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920939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57344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B87235-EDB6-2F6C-3136-E1173957BA81}" type="slidenum">
              <a:rPr/>
              <a:t/>
            </a:fld>
            <a:endParaRPr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4249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843089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819817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BBCD24-B36D-4F47-DB6A-3E086BE92A65}" type="slidenum">
              <a:rPr/>
              <a:t/>
            </a:fld>
            <a:endParaRPr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68220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293396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950202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DE8716-6647-546F-C8E0-3B52DAAD7597}" type="slidenum">
              <a:rPr/>
              <a:t/>
            </a:fld>
            <a:endParaRPr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35495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58403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553578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CEEBCE-A92E-A74E-0525-4EC76099CD3E}" type="slidenum">
              <a:rPr/>
              <a:t/>
            </a:fld>
            <a:endParaRPr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435878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51177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985461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C15699-6B3A-9ACC-A96F-7A7EF13BD40C}" type="slidenum">
              <a:rPr/>
              <a:t/>
            </a:fld>
            <a:endParaRPr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34938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827248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88935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707B47-6939-EEAB-9E86-5FC54EA71A3E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13084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831470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73156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4EA385-0DCF-22EF-AB43-FBB0000E92C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212047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544415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933888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FDC023-11A3-24A3-CF53-1D51620DE78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42275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793980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135968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05D718-80CD-B109-E0A4-73FC9398D492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439475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28051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868717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FE15C72-D828-6C6C-87A7-6D21E18E974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5503258" name="Shape 1059"/>
          <p:cNvSpPr>
            <a:spLocks noChangeArrowheads="1" noGrp="1"/>
          </p:cNvSpPr>
          <p:nvPr userDrawn="1"/>
        </p:nvSpPr>
        <p:spPr bwMode="auto">
          <a:xfrm>
            <a:off x="2396066" y="2291401"/>
            <a:ext cx="5452533" cy="41651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2112" y="3116"/>
                </a:moveTo>
                <a:lnTo>
                  <a:pt x="22112" y="3116"/>
                </a:lnTo>
                <a:cubicBezTo>
                  <a:pt x="22112" y="3116"/>
                  <a:pt x="27356" y="0"/>
                  <a:pt x="30300" y="4263"/>
                </a:cubicBezTo>
                <a:lnTo>
                  <a:pt x="30300" y="4263"/>
                </a:lnTo>
                <a:cubicBezTo>
                  <a:pt x="33277" y="8577"/>
                  <a:pt x="36666" y="13779"/>
                  <a:pt x="39369" y="17410"/>
                </a:cubicBezTo>
                <a:lnTo>
                  <a:pt x="39369" y="17410"/>
                </a:lnTo>
                <a:cubicBezTo>
                  <a:pt x="41761" y="20624"/>
                  <a:pt x="43200" y="22708"/>
                  <a:pt x="40979" y="26940"/>
                </a:cubicBezTo>
                <a:lnTo>
                  <a:pt x="40979" y="26940"/>
                </a:lnTo>
                <a:cubicBezTo>
                  <a:pt x="39655" y="29461"/>
                  <a:pt x="35076" y="35072"/>
                  <a:pt x="32639" y="38623"/>
                </a:cubicBezTo>
                <a:lnTo>
                  <a:pt x="32639" y="38623"/>
                </a:lnTo>
                <a:cubicBezTo>
                  <a:pt x="30200" y="42175"/>
                  <a:pt x="26202" y="43200"/>
                  <a:pt x="23268" y="42185"/>
                </a:cubicBezTo>
                <a:lnTo>
                  <a:pt x="23268" y="42185"/>
                </a:lnTo>
                <a:cubicBezTo>
                  <a:pt x="20331" y="41168"/>
                  <a:pt x="11584" y="38623"/>
                  <a:pt x="6213" y="36974"/>
                </a:cubicBezTo>
                <a:lnTo>
                  <a:pt x="6213" y="36974"/>
                </a:lnTo>
                <a:cubicBezTo>
                  <a:pt x="1431" y="35502"/>
                  <a:pt x="0" y="32900"/>
                  <a:pt x="214" y="31157"/>
                </a:cubicBezTo>
                <a:lnTo>
                  <a:pt x="214" y="31157"/>
                </a:lnTo>
                <a:cubicBezTo>
                  <a:pt x="760" y="26703"/>
                  <a:pt x="1113" y="19920"/>
                  <a:pt x="1214" y="16042"/>
                </a:cubicBezTo>
                <a:lnTo>
                  <a:pt x="1214" y="16042"/>
                </a:lnTo>
                <a:cubicBezTo>
                  <a:pt x="1303" y="12626"/>
                  <a:pt x="4203" y="11313"/>
                  <a:pt x="6907" y="9989"/>
                </a:cubicBezTo>
                <a:lnTo>
                  <a:pt x="6907" y="9989"/>
                </a:lnTo>
                <a:cubicBezTo>
                  <a:pt x="9245" y="8843"/>
                  <a:pt x="19774" y="4261"/>
                  <a:pt x="22112" y="311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49442602" name="Shape 1060"/>
          <p:cNvSpPr>
            <a:spLocks noChangeArrowheads="1" noGrp="1"/>
          </p:cNvSpPr>
          <p:nvPr userDrawn="1"/>
        </p:nvSpPr>
        <p:spPr bwMode="auto">
          <a:xfrm>
            <a:off x="1309514" y="1839834"/>
            <a:ext cx="4011787" cy="131432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0162" y="13104"/>
                </a:moveTo>
                <a:lnTo>
                  <a:pt x="40162" y="13104"/>
                </a:lnTo>
                <a:cubicBezTo>
                  <a:pt x="36799" y="16736"/>
                  <a:pt x="26204" y="28154"/>
                  <a:pt x="22676" y="31251"/>
                </a:cubicBezTo>
                <a:lnTo>
                  <a:pt x="22676" y="31251"/>
                </a:lnTo>
                <a:cubicBezTo>
                  <a:pt x="18513" y="34899"/>
                  <a:pt x="15093" y="37527"/>
                  <a:pt x="13136" y="38511"/>
                </a:cubicBezTo>
                <a:lnTo>
                  <a:pt x="13136" y="38511"/>
                </a:lnTo>
                <a:cubicBezTo>
                  <a:pt x="10861" y="39650"/>
                  <a:pt x="0" y="43200"/>
                  <a:pt x="422" y="38511"/>
                </a:cubicBezTo>
                <a:lnTo>
                  <a:pt x="422" y="38511"/>
                </a:lnTo>
                <a:cubicBezTo>
                  <a:pt x="750" y="34836"/>
                  <a:pt x="12785" y="17028"/>
                  <a:pt x="15584" y="14358"/>
                </a:cubicBezTo>
                <a:lnTo>
                  <a:pt x="15584" y="14358"/>
                </a:lnTo>
                <a:cubicBezTo>
                  <a:pt x="18382" y="11693"/>
                  <a:pt x="34508" y="0"/>
                  <a:pt x="36286" y="2133"/>
                </a:cubicBezTo>
                <a:lnTo>
                  <a:pt x="36286" y="2133"/>
                </a:lnTo>
                <a:cubicBezTo>
                  <a:pt x="38064" y="4272"/>
                  <a:pt x="43200" y="9825"/>
                  <a:pt x="40162" y="1310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42208148" name="Shape 1061"/>
          <p:cNvSpPr>
            <a:spLocks noChangeArrowheads="1" noGrp="1"/>
          </p:cNvSpPr>
          <p:nvPr userDrawn="1"/>
        </p:nvSpPr>
        <p:spPr bwMode="auto">
          <a:xfrm>
            <a:off x="6567030" y="4629133"/>
            <a:ext cx="5395523" cy="2231707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42680" y="32337"/>
                  <a:pt x="42264" y="24810"/>
                  <a:pt x="41982" y="22533"/>
                </a:cubicBezTo>
                <a:lnTo>
                  <a:pt x="41982" y="22533"/>
                </a:lnTo>
                <a:cubicBezTo>
                  <a:pt x="41353" y="17445"/>
                  <a:pt x="31020" y="10782"/>
                  <a:pt x="25434" y="7567"/>
                </a:cubicBezTo>
                <a:lnTo>
                  <a:pt x="25434" y="7567"/>
                </a:lnTo>
                <a:cubicBezTo>
                  <a:pt x="20461" y="4707"/>
                  <a:pt x="15752" y="0"/>
                  <a:pt x="10688" y="12771"/>
                </a:cubicBezTo>
                <a:lnTo>
                  <a:pt x="10688" y="12771"/>
                </a:lnTo>
                <a:cubicBezTo>
                  <a:pt x="5409" y="26085"/>
                  <a:pt x="2329" y="33891"/>
                  <a:pt x="451" y="39632"/>
                </a:cubicBezTo>
                <a:lnTo>
                  <a:pt x="451" y="39632"/>
                </a:lnTo>
                <a:cubicBezTo>
                  <a:pt x="180" y="40459"/>
                  <a:pt x="44" y="41820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61599755" name="Shape 1062"/>
          <p:cNvSpPr>
            <a:spLocks noChangeArrowheads="1" noGrp="1"/>
          </p:cNvSpPr>
          <p:nvPr userDrawn="1"/>
        </p:nvSpPr>
        <p:spPr bwMode="auto">
          <a:xfrm>
            <a:off x="389187" y="6100774"/>
            <a:ext cx="4968521" cy="75999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43200"/>
                </a:moveTo>
                <a:lnTo>
                  <a:pt x="43200" y="43200"/>
                </a:lnTo>
                <a:cubicBezTo>
                  <a:pt x="37750" y="34083"/>
                  <a:pt x="28707" y="20178"/>
                  <a:pt x="28707" y="20178"/>
                </a:cubicBezTo>
                <a:lnTo>
                  <a:pt x="28707" y="20178"/>
                </a:lnTo>
                <a:cubicBezTo>
                  <a:pt x="23196" y="11772"/>
                  <a:pt x="17935" y="0"/>
                  <a:pt x="14588" y="1341"/>
                </a:cubicBezTo>
                <a:lnTo>
                  <a:pt x="14588" y="1341"/>
                </a:lnTo>
                <a:cubicBezTo>
                  <a:pt x="11240" y="2673"/>
                  <a:pt x="6350" y="22671"/>
                  <a:pt x="1602" y="37718"/>
                </a:cubicBezTo>
                <a:lnTo>
                  <a:pt x="1602" y="37718"/>
                </a:lnTo>
                <a:cubicBezTo>
                  <a:pt x="1072" y="39393"/>
                  <a:pt x="536" y="41175"/>
                  <a:pt x="0" y="43200"/>
                </a:cubicBezTo>
                <a:lnTo>
                  <a:pt x="4320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65769924" name="Shape 1063"/>
          <p:cNvSpPr>
            <a:spLocks noChangeArrowheads="1" noGrp="1"/>
          </p:cNvSpPr>
          <p:nvPr userDrawn="1"/>
        </p:nvSpPr>
        <p:spPr bwMode="auto">
          <a:xfrm>
            <a:off x="0" y="3254701"/>
            <a:ext cx="2099733" cy="3343682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43200"/>
                </a:moveTo>
                <a:lnTo>
                  <a:pt x="0" y="43200"/>
                </a:lnTo>
                <a:cubicBezTo>
                  <a:pt x="10450" y="39319"/>
                  <a:pt x="26476" y="34991"/>
                  <a:pt x="31760" y="32779"/>
                </a:cubicBezTo>
                <a:lnTo>
                  <a:pt x="31760" y="32779"/>
                </a:lnTo>
                <a:cubicBezTo>
                  <a:pt x="38554" y="29929"/>
                  <a:pt x="35982" y="23868"/>
                  <a:pt x="39587" y="11934"/>
                </a:cubicBezTo>
                <a:lnTo>
                  <a:pt x="39587" y="11934"/>
                </a:lnTo>
                <a:cubicBezTo>
                  <a:pt x="43199" y="0"/>
                  <a:pt x="33409" y="2565"/>
                  <a:pt x="25082" y="2041"/>
                </a:cubicBezTo>
                <a:lnTo>
                  <a:pt x="25082" y="2041"/>
                </a:lnTo>
                <a:cubicBezTo>
                  <a:pt x="14497" y="1374"/>
                  <a:pt x="7053" y="4621"/>
                  <a:pt x="0" y="7243"/>
                </a:cubicBezTo>
                <a:lnTo>
                  <a:pt x="0" y="432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41160951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19922492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90128115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4653848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  <p:sp>
        <p:nvSpPr>
          <p:cNvPr id="545038059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89237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773446498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2639010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52575173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902156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03533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39"/>
            <a:ext cx="2743200" cy="5851525"/>
          </a:xfrm>
        </p:spPr>
        <p:txBody>
          <a:bodyPr vert="eaVert"/>
          <a:lstStyle>
            <a:lvl1pPr algn="ct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062006892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39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69040326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88538431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9832128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434725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51920823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9656865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56024756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6528457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9207316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1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999184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3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62524537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72714133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0968349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968403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40179497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09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13907416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600201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3725745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201312554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9694711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038717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713026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96615312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09599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71707460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94040387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0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629214183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454417801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4418735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227330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942131968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787203125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3311333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2520820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984812164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86067860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2037687" name="Title 1"/>
          <p:cNvSpPr>
            <a:spLocks noGrp="1"/>
          </p:cNvSpPr>
          <p:nvPr>
            <p:ph type="title"/>
          </p:nvPr>
        </p:nvSpPr>
        <p:spPr bwMode="auto"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3724738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64347269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03" y="1435102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71398995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199009859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5315775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4087480" name="Title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368208419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72355513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66291466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85335466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0100716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3615217" name="Shape 1059"/>
          <p:cNvSpPr>
            <a:spLocks noChangeArrowheads="1" noGrp="1"/>
          </p:cNvSpPr>
          <p:nvPr userDrawn="1"/>
        </p:nvSpPr>
        <p:spPr bwMode="auto">
          <a:xfrm>
            <a:off x="4976706" y="2"/>
            <a:ext cx="3058159" cy="8937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0"/>
                </a:moveTo>
                <a:lnTo>
                  <a:pt x="0" y="0"/>
                </a:lnTo>
                <a:cubicBezTo>
                  <a:pt x="1690" y="6213"/>
                  <a:pt x="3698" y="13338"/>
                  <a:pt x="6091" y="21902"/>
                </a:cubicBezTo>
                <a:lnTo>
                  <a:pt x="6091" y="21902"/>
                </a:lnTo>
                <a:cubicBezTo>
                  <a:pt x="12043" y="43199"/>
                  <a:pt x="17573" y="35347"/>
                  <a:pt x="23417" y="30579"/>
                </a:cubicBezTo>
                <a:lnTo>
                  <a:pt x="23417" y="30579"/>
                </a:lnTo>
                <a:cubicBezTo>
                  <a:pt x="29984" y="25223"/>
                  <a:pt x="42123" y="14119"/>
                  <a:pt x="42860" y="5640"/>
                </a:cubicBezTo>
                <a:lnTo>
                  <a:pt x="42860" y="5640"/>
                </a:lnTo>
                <a:cubicBezTo>
                  <a:pt x="42960" y="4507"/>
                  <a:pt x="43072" y="2479"/>
                  <a:pt x="4320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5053841" name="Shape 1060"/>
          <p:cNvSpPr>
            <a:spLocks noChangeArrowheads="1" noGrp="1"/>
          </p:cNvSpPr>
          <p:nvPr userDrawn="1"/>
        </p:nvSpPr>
        <p:spPr bwMode="auto">
          <a:xfrm>
            <a:off x="-24679" y="1"/>
            <a:ext cx="1399539" cy="17975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1743" y="2484"/>
                </a:moveTo>
                <a:lnTo>
                  <a:pt x="31743" y="2484"/>
                </a:lnTo>
                <a:cubicBezTo>
                  <a:pt x="30428" y="1799"/>
                  <a:pt x="28450" y="1080"/>
                  <a:pt x="26054" y="0"/>
                </a:cubicBezTo>
                <a:lnTo>
                  <a:pt x="0" y="0"/>
                </a:lnTo>
                <a:lnTo>
                  <a:pt x="0" y="34200"/>
                </a:lnTo>
                <a:lnTo>
                  <a:pt x="0" y="34200"/>
                </a:lnTo>
                <a:cubicBezTo>
                  <a:pt x="7029" y="37461"/>
                  <a:pt x="14504" y="41491"/>
                  <a:pt x="25070" y="40664"/>
                </a:cubicBezTo>
                <a:lnTo>
                  <a:pt x="25070" y="40664"/>
                </a:lnTo>
                <a:cubicBezTo>
                  <a:pt x="33399" y="40015"/>
                  <a:pt x="43200" y="43200"/>
                  <a:pt x="39593" y="28375"/>
                </a:cubicBezTo>
                <a:lnTo>
                  <a:pt x="39593" y="28375"/>
                </a:lnTo>
                <a:cubicBezTo>
                  <a:pt x="35986" y="13550"/>
                  <a:pt x="38530" y="6023"/>
                  <a:pt x="31743" y="24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37744482" name="Shape 1061"/>
          <p:cNvSpPr>
            <a:spLocks noChangeArrowheads="1" noGrp="1"/>
          </p:cNvSpPr>
          <p:nvPr userDrawn="1"/>
        </p:nvSpPr>
        <p:spPr bwMode="auto">
          <a:xfrm>
            <a:off x="1637456" y="1"/>
            <a:ext cx="3839633" cy="2609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2864" y="0"/>
                </a:moveTo>
                <a:lnTo>
                  <a:pt x="10583" y="0"/>
                </a:lnTo>
                <a:lnTo>
                  <a:pt x="10583" y="0"/>
                </a:lnTo>
                <a:cubicBezTo>
                  <a:pt x="9017" y="532"/>
                  <a:pt x="7515" y="1058"/>
                  <a:pt x="6214" y="1509"/>
                </a:cubicBezTo>
                <a:lnTo>
                  <a:pt x="6214" y="1509"/>
                </a:lnTo>
                <a:cubicBezTo>
                  <a:pt x="1428" y="3166"/>
                  <a:pt x="0" y="6109"/>
                  <a:pt x="212" y="8072"/>
                </a:cubicBezTo>
                <a:lnTo>
                  <a:pt x="212" y="8072"/>
                </a:lnTo>
                <a:cubicBezTo>
                  <a:pt x="758" y="13092"/>
                  <a:pt x="1111" y="20742"/>
                  <a:pt x="1212" y="25114"/>
                </a:cubicBezTo>
                <a:lnTo>
                  <a:pt x="1212" y="25114"/>
                </a:lnTo>
                <a:cubicBezTo>
                  <a:pt x="1301" y="28962"/>
                  <a:pt x="4204" y="30446"/>
                  <a:pt x="6906" y="31937"/>
                </a:cubicBezTo>
                <a:lnTo>
                  <a:pt x="6906" y="31937"/>
                </a:lnTo>
                <a:cubicBezTo>
                  <a:pt x="9246" y="33229"/>
                  <a:pt x="19775" y="38395"/>
                  <a:pt x="22112" y="39685"/>
                </a:cubicBezTo>
                <a:lnTo>
                  <a:pt x="22112" y="39685"/>
                </a:lnTo>
                <a:cubicBezTo>
                  <a:pt x="22112" y="39685"/>
                  <a:pt x="27355" y="43200"/>
                  <a:pt x="30298" y="38395"/>
                </a:cubicBezTo>
                <a:lnTo>
                  <a:pt x="30298" y="38395"/>
                </a:lnTo>
                <a:cubicBezTo>
                  <a:pt x="33277" y="33533"/>
                  <a:pt x="36665" y="27667"/>
                  <a:pt x="39367" y="23576"/>
                </a:cubicBezTo>
                <a:lnTo>
                  <a:pt x="39367" y="23576"/>
                </a:lnTo>
                <a:cubicBezTo>
                  <a:pt x="41761" y="19953"/>
                  <a:pt x="43200" y="17587"/>
                  <a:pt x="40977" y="12816"/>
                </a:cubicBezTo>
                <a:lnTo>
                  <a:pt x="40977" y="12816"/>
                </a:lnTo>
                <a:cubicBezTo>
                  <a:pt x="39697" y="10062"/>
                  <a:pt x="35347" y="3936"/>
                  <a:pt x="3286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91378685" name="Title 1"/>
          <p:cNvSpPr>
            <a:spLocks noGrp="1"/>
          </p:cNvSpPr>
          <p:nvPr>
            <p:ph type="title"/>
          </p:nvPr>
        </p:nvSpPr>
        <p:spPr bwMode="auto">
          <a:xfrm>
            <a:off x="609599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41546300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599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98241148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09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69D51E0-3758-456B-809F-07B187805C7D}" type="datetimeFigureOut">
              <a:rPr/>
              <a:t>22.10.2013</a:t>
            </a:fld>
            <a:endParaRPr/>
          </a:p>
        </p:txBody>
      </p:sp>
      <p:sp>
        <p:nvSpPr>
          <p:cNvPr id="41270686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1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198576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737599" y="6356351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4D3B38E7-149F-4D77-9EEF-9309C2CB69A9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r" defTabSz="914400">
        <a:spcBef>
          <a:spcPts val="0"/>
        </a:spcBef>
        <a:buNone/>
        <a:defRPr sz="44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11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3.png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4.png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8.png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9.png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0.png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1.png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2.png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3.png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4.png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4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6.png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7.png"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8.png"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9.png"/><Relationship Id="rId4" Type="http://schemas.openxmlformats.org/officeDocument/2006/relationships/image" Target="../media/image50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3108024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4595833" y="586153"/>
            <a:ext cx="6720745" cy="1942746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GB" sz="6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ICTNWK541 Assessment</a:t>
            </a:r>
            <a:endParaRPr lang="en-GB" sz="6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06054216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Assessment Task 2: Project Portfolio</a:t>
            </a:r>
            <a:endParaRPr sz="2400"/>
          </a:p>
        </p:txBody>
      </p:sp>
      <p:sp>
        <p:nvSpPr>
          <p:cNvPr id="1978123218" name=""/>
          <p:cNvSpPr txBox="1"/>
          <p:nvPr/>
        </p:nvSpPr>
        <p:spPr bwMode="auto">
          <a:xfrm flipH="0" flipV="0">
            <a:off x="9016338" y="6148167"/>
            <a:ext cx="28962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1600" b="1">
                <a:latin typeface="Arial"/>
                <a:ea typeface="Arial"/>
                <a:cs typeface="Arial"/>
              </a:rPr>
              <a:t>Manuel Sergio Perez Espitia</a:t>
            </a:r>
            <a:endParaRPr lang="en-AU" sz="1600" b="1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221580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WAN </a:t>
            </a:r>
            <a:r>
              <a:rPr lang="en-AU">
                <a:latin typeface="Arial"/>
                <a:ea typeface="Arial"/>
                <a:cs typeface="Arial"/>
              </a:rPr>
              <a:t>Configuration</a:t>
            </a:r>
            <a:endParaRPr/>
          </a:p>
        </p:txBody>
      </p:sp>
      <p:sp>
        <p:nvSpPr>
          <p:cNvPr id="1076301982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Secure Access by SSH</a:t>
            </a:r>
            <a:r>
              <a:rPr lang="en-AU">
                <a:latin typeface="Arial"/>
                <a:ea typeface="Arial"/>
                <a:cs typeface="Arial"/>
              </a:rPr>
              <a:t> &amp; Telnet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Additional Protocols: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r>
              <a:rPr lang="en-AU">
                <a:latin typeface="Arial"/>
                <a:ea typeface="Arial"/>
                <a:cs typeface="Arial"/>
              </a:rPr>
              <a:t>DHCP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Additional Protocols: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r>
              <a:rPr lang="en-AU">
                <a:latin typeface="Arial"/>
                <a:ea typeface="Arial"/>
                <a:cs typeface="Arial"/>
              </a:rPr>
              <a:t>LACP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Additional Protocols: </a:t>
            </a:r>
            <a:r>
              <a:rPr lang="en-AU">
                <a:latin typeface="Arial"/>
                <a:ea typeface="Arial"/>
                <a:cs typeface="Arial"/>
              </a:rPr>
              <a:t>HSRP 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Additional Protocols: OSPF</a:t>
            </a:r>
            <a:br>
              <a:rPr lang="en-AU">
                <a:latin typeface="Arial"/>
                <a:ea typeface="Arial"/>
                <a:cs typeface="Arial"/>
              </a:rPr>
            </a:br>
            <a:br>
              <a:rPr lang="en-AU">
                <a:latin typeface="Arial"/>
                <a:ea typeface="Arial"/>
                <a:cs typeface="Arial"/>
              </a:rPr>
            </a:br>
            <a:br>
              <a:rPr/>
            </a:br>
            <a:br>
              <a:rPr/>
            </a:b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Additional Protocols: OSPF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WAN protocols: </a:t>
            </a:r>
            <a:r>
              <a:rPr lang="en-AU">
                <a:latin typeface="Arial"/>
                <a:ea typeface="Arial"/>
                <a:cs typeface="Arial"/>
              </a:rPr>
              <a:t>ACL</a:t>
            </a:r>
            <a:endParaRPr lang="en-AU">
              <a:latin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WAN Protocols: VPN</a:t>
            </a:r>
            <a:endParaRPr lang="en-AU"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AU">
                <a:latin typeface="Arial"/>
                <a:cs typeface="Arial"/>
              </a:rPr>
              <a:t>WAN Protocols: PPP</a:t>
            </a:r>
            <a:endParaRPr lang="en-AU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266161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30472233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172307"/>
            <a:ext cx="6720745" cy="225669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Legal &amp; security: Policies and Procedures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339816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/>
          </a:p>
        </p:txBody>
      </p:sp>
      <p:sp>
        <p:nvSpPr>
          <p:cNvPr id="141962116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10972800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ABC Enterprises adopts security technologies to ensure data protection. The company's policies are outlined below.</a:t>
            </a:r>
            <a:endParaRPr lang="en-AU">
              <a:latin typeface="Arial"/>
              <a:cs typeface="Arial"/>
            </a:endParaRPr>
          </a:p>
        </p:txBody>
      </p:sp>
      <p:pic>
        <p:nvPicPr>
          <p:cNvPr id="1285807493" name=""/>
          <p:cNvPicPr>
            <a:picLocks noChangeAspect="1"/>
          </p:cNvPicPr>
          <p:nvPr/>
        </p:nvPicPr>
        <p:blipFill>
          <a:blip r:embed="rId3"/>
          <a:srcRect l="0" t="16586" r="0" b="19604"/>
          <a:stretch/>
        </p:blipFill>
        <p:spPr bwMode="auto">
          <a:xfrm flipH="0" flipV="0">
            <a:off x="3756434" y="3140442"/>
            <a:ext cx="4679130" cy="2985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657487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</a:t>
            </a:r>
            <a:endParaRPr sz="4400"/>
          </a:p>
        </p:txBody>
      </p:sp>
      <p:sp>
        <p:nvSpPr>
          <p:cNvPr id="79260682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Service Password Encryption</a:t>
            </a:r>
            <a:endParaRPr b="1"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 algn="just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r>
              <a:rPr lang="en-AU">
                <a:latin typeface="Arial"/>
                <a:ea typeface="Arial"/>
                <a:cs typeface="Arial"/>
              </a:rPr>
              <a:t>t</a:t>
            </a:r>
            <a:r>
              <a:rPr lang="en-AU">
                <a:latin typeface="Arial"/>
                <a:ea typeface="Arial"/>
                <a:cs typeface="Arial"/>
              </a:rPr>
              <a:t>o prevent access to plain-text passwords in network devices.</a:t>
            </a:r>
            <a:endParaRPr lang="en-AU">
              <a:latin typeface="Arial"/>
              <a:cs typeface="Arial"/>
            </a:endParaRPr>
          </a:p>
          <a:p>
            <a:pPr algn="just"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ISO/IEC 27001</a:t>
            </a:r>
            <a:endParaRPr b="1">
              <a:latin typeface="Arial"/>
              <a:ea typeface="Arial"/>
              <a:cs typeface="Arial"/>
            </a:endParaRPr>
          </a:p>
        </p:txBody>
      </p:sp>
      <p:pic>
        <p:nvPicPr>
          <p:cNvPr id="768335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173505" y="2875817"/>
            <a:ext cx="3408894" cy="3408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383205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 sz="4400"/>
          </a:p>
        </p:txBody>
      </p:sp>
      <p:sp>
        <p:nvSpPr>
          <p:cNvPr id="98371552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Mandatory Login Password</a:t>
            </a:r>
            <a:endParaRPr b="1"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 algn="just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on all network devices that requires a login password for any access to routers or switches. 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b="1">
              <a:latin typeface="Arial"/>
              <a:cs typeface="Arial"/>
            </a:endParaRPr>
          </a:p>
          <a:p>
            <a:pPr marL="0" indent="0" algn="just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NIST SP 800-53 (IA-2)</a:t>
            </a:r>
            <a:endParaRPr b="1"/>
          </a:p>
        </p:txBody>
      </p:sp>
      <p:pic>
        <p:nvPicPr>
          <p:cNvPr id="59345820" name=""/>
          <p:cNvPicPr>
            <a:picLocks noChangeAspect="1"/>
          </p:cNvPicPr>
          <p:nvPr/>
        </p:nvPicPr>
        <p:blipFill>
          <a:blip r:embed="rId3"/>
          <a:srcRect l="19447" t="23351" r="18150" b="24646"/>
          <a:stretch/>
        </p:blipFill>
        <p:spPr bwMode="auto">
          <a:xfrm flipH="0" flipV="0">
            <a:off x="8262980" y="3516922"/>
            <a:ext cx="3319418" cy="27661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139564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 sz="4400"/>
          </a:p>
        </p:txBody>
      </p:sp>
      <p:sp>
        <p:nvSpPr>
          <p:cNvPr id="163245648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VPN Site-to-Site </a:t>
            </a:r>
            <a:endParaRPr b="1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implements IPSec to protect data in transit between different company branches over internet. 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NIST SP 800-77</a:t>
            </a:r>
            <a:endParaRPr lang="en-AU">
              <a:latin typeface="Arial"/>
              <a:ea typeface="Arial"/>
              <a:cs typeface="Arial"/>
            </a:endParaRPr>
          </a:p>
        </p:txBody>
      </p:sp>
      <p:grpSp>
        <p:nvGrpSpPr>
          <p:cNvPr id="19050343" name=""/>
          <p:cNvGrpSpPr/>
          <p:nvPr/>
        </p:nvGrpSpPr>
        <p:grpSpPr bwMode="auto">
          <a:xfrm>
            <a:off x="8629326" y="3370794"/>
            <a:ext cx="2953072" cy="2953072"/>
            <a:chOff x="0" y="0"/>
            <a:chExt cx="2953072" cy="2953072"/>
          </a:xfrm>
        </p:grpSpPr>
        <p:pic>
          <p:nvPicPr>
            <p:cNvPr id="1087303182" name=""/>
            <p:cNvPicPr>
              <a:picLocks noChangeAspect="1"/>
            </p:cNvPicPr>
            <p:nvPr/>
          </p:nvPicPr>
          <p:blipFill>
            <a:blip r:embed="rId3"/>
            <a:srcRect l="18799" t="9980" r="17739" b="9730"/>
            <a:stretch/>
          </p:blipFill>
          <p:spPr bwMode="auto">
            <a:xfrm flipH="0" flipV="0">
              <a:off x="1345313" y="1245167"/>
              <a:ext cx="776888" cy="982881"/>
            </a:xfrm>
            <a:prstGeom prst="rect">
              <a:avLst/>
            </a:prstGeom>
          </p:spPr>
        </p:pic>
        <p:pic>
          <p:nvPicPr>
            <p:cNvPr id="627326480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0" y="0"/>
              <a:ext cx="2953072" cy="295307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600405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 </a:t>
            </a:r>
            <a:endParaRPr sz="4400"/>
          </a:p>
        </p:txBody>
      </p:sp>
      <p:sp>
        <p:nvSpPr>
          <p:cNvPr id="195889884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Access Control Lists </a:t>
            </a:r>
            <a:r>
              <a:rPr lang="en-AU" b="1">
                <a:latin typeface="Arial"/>
                <a:ea typeface="Arial"/>
                <a:cs typeface="Arial"/>
              </a:rPr>
              <a:t>(</a:t>
            </a:r>
            <a:r>
              <a:rPr lang="en-AU" b="1">
                <a:latin typeface="Arial"/>
                <a:ea typeface="Arial"/>
                <a:cs typeface="Arial"/>
              </a:rPr>
              <a:t>ACLs)</a:t>
            </a:r>
            <a:endParaRPr b="1"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to filter traffic and control access between subnets, enhance internal network security.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ISO/IEC 27002</a:t>
            </a:r>
            <a:r>
              <a:rPr lang="en-AU" b="1">
                <a:latin typeface="Arial"/>
                <a:ea typeface="Arial"/>
                <a:cs typeface="Arial"/>
              </a:rPr>
              <a:t> (s13)</a:t>
            </a: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82583650" name=""/>
          <p:cNvPicPr>
            <a:picLocks noChangeAspect="1"/>
          </p:cNvPicPr>
          <p:nvPr/>
        </p:nvPicPr>
        <p:blipFill>
          <a:blip r:embed="rId3"/>
          <a:srcRect l="29883" t="22310" r="27066" b="23956"/>
          <a:stretch/>
        </p:blipFill>
        <p:spPr bwMode="auto">
          <a:xfrm flipH="0" flipV="0">
            <a:off x="9072928" y="3260480"/>
            <a:ext cx="2509471" cy="31322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774770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Legal &amp; security</a:t>
            </a:r>
            <a:endParaRPr sz="4400"/>
          </a:p>
        </p:txBody>
      </p:sp>
      <p:sp>
        <p:nvSpPr>
          <p:cNvPr id="58118670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Secure Remote Access to infrastructure</a:t>
            </a:r>
            <a:endParaRPr b="1"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>
                <a:latin typeface="Arial"/>
                <a:ea typeface="Arial"/>
                <a:cs typeface="Arial"/>
              </a:rPr>
              <a:t>Policy to protect remote access by Telnet and SSH to network devices using password-protected and encrypted. </a:t>
            </a: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NIST SP 800-5</a:t>
            </a:r>
            <a:endParaRPr b="1">
              <a:latin typeface="Arial"/>
              <a:ea typeface="Arial"/>
              <a:cs typeface="Arial"/>
            </a:endParaRPr>
          </a:p>
        </p:txBody>
      </p:sp>
      <p:pic>
        <p:nvPicPr>
          <p:cNvPr id="1558705780" name=""/>
          <p:cNvPicPr>
            <a:picLocks noChangeAspect="1"/>
          </p:cNvPicPr>
          <p:nvPr/>
        </p:nvPicPr>
        <p:blipFill>
          <a:blip r:embed="rId3"/>
          <a:srcRect l="0" t="14423" r="0" b="21703"/>
          <a:stretch/>
        </p:blipFill>
        <p:spPr bwMode="auto">
          <a:xfrm flipH="0" flipV="0">
            <a:off x="8284256" y="3863182"/>
            <a:ext cx="3863781" cy="26577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1683455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Local</a:t>
            </a:r>
            <a:endParaRPr/>
          </a:p>
        </p:txBody>
      </p:sp>
      <p:sp>
        <p:nvSpPr>
          <p:cNvPr id="991198728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Troubleshooting &amp; Testing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426846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Sydney Branch</a:t>
            </a:r>
            <a:endParaRPr/>
          </a:p>
        </p:txBody>
      </p:sp>
      <p:pic>
        <p:nvPicPr>
          <p:cNvPr id="14124897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78176" y="2589335"/>
            <a:ext cx="11104223" cy="33271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98101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ABC Enterprises WAN Expansion</a:t>
            </a:r>
            <a:endParaRPr/>
          </a:p>
        </p:txBody>
      </p:sp>
      <p:sp>
        <p:nvSpPr>
          <p:cNvPr id="34057253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4130914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1600201"/>
            <a:ext cx="10972800" cy="46017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238747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Sydney Branch - Local</a:t>
            </a:r>
            <a:endParaRPr sz="4400"/>
          </a:p>
        </p:txBody>
      </p:sp>
      <p:pic>
        <p:nvPicPr>
          <p:cNvPr id="20205563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14392"/>
            <a:ext cx="5731509" cy="2902547"/>
          </a:xfrm>
          <a:prstGeom prst="rect">
            <a:avLst/>
          </a:prstGeom>
        </p:spPr>
      </p:pic>
      <p:sp>
        <p:nvSpPr>
          <p:cNvPr id="1994417982" name=""/>
          <p:cNvSpPr txBox="1"/>
          <p:nvPr/>
        </p:nvSpPr>
        <p:spPr bwMode="auto">
          <a:xfrm flipH="0" flipV="0">
            <a:off x="6779278" y="2614392"/>
            <a:ext cx="480636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3200">
                <a:solidFill>
                  <a:schemeClr val="tx1">
                    <a:lumMod val="75000"/>
                    <a:lumOff val="25000"/>
                  </a:schemeClr>
                </a:solidFill>
              </a:rPr>
              <a:t>Commercial and Admin over IPv6PC0 LAPTOP0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5550083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Sydney Branch - Local</a:t>
            </a:r>
            <a:endParaRPr sz="4400"/>
          </a:p>
        </p:txBody>
      </p:sp>
      <p:sp>
        <p:nvSpPr>
          <p:cNvPr id="1550252845" name=""/>
          <p:cNvSpPr txBox="1"/>
          <p:nvPr/>
        </p:nvSpPr>
        <p:spPr bwMode="auto">
          <a:xfrm flipH="0" flipV="0">
            <a:off x="6779278" y="2614392"/>
            <a:ext cx="480708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Commercial and Comms over IPv6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WEB PC0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35464792" name=""/>
          <p:cNvPicPr>
            <a:picLocks noChangeAspect="1"/>
          </p:cNvPicPr>
          <p:nvPr/>
        </p:nvPicPr>
        <p:blipFill>
          <a:blip r:embed="rId3"/>
          <a:srcRect l="0" t="0" r="0" b="24697"/>
          <a:stretch/>
        </p:blipFill>
        <p:spPr bwMode="auto">
          <a:xfrm rot="0" flipH="0" flipV="0">
            <a:off x="476249" y="2614392"/>
            <a:ext cx="5731509" cy="4034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472171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Brisbane Branch</a:t>
            </a:r>
            <a:endParaRPr/>
          </a:p>
        </p:txBody>
      </p:sp>
      <p:pic>
        <p:nvPicPr>
          <p:cNvPr id="187934699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59422" y="2675716"/>
            <a:ext cx="10922976" cy="39551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618672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Brisbane Branch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- Local</a:t>
            </a:r>
            <a:endParaRPr sz="4400"/>
          </a:p>
        </p:txBody>
      </p:sp>
      <p:sp>
        <p:nvSpPr>
          <p:cNvPr id="559768573" name=""/>
          <p:cNvSpPr txBox="1"/>
          <p:nvPr/>
        </p:nvSpPr>
        <p:spPr bwMode="auto">
          <a:xfrm flipH="0" flipV="0">
            <a:off x="6779278" y="2614392"/>
            <a:ext cx="480672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Sales and HR over IPv4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PC20 LAPTOP20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938128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14392"/>
            <a:ext cx="5731509" cy="2645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637380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- Local</a:t>
            </a:r>
            <a:endParaRPr sz="4400"/>
          </a:p>
        </p:txBody>
      </p:sp>
      <p:sp>
        <p:nvSpPr>
          <p:cNvPr id="826054040" name=""/>
          <p:cNvSpPr txBox="1"/>
          <p:nvPr/>
        </p:nvSpPr>
        <p:spPr bwMode="auto">
          <a:xfrm flipH="0" flipV="0">
            <a:off x="6779278" y="2614392"/>
            <a:ext cx="4817521" cy="3505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Sales and R+D</a:t>
            </a: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HR and R+D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over IPv4</a:t>
            </a:r>
            <a:b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After implement VPN this connection is no longer available, I could not fixed it.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459661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45949"/>
            <a:ext cx="5731509" cy="26459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6263669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</a:t>
            </a:r>
            <a:endParaRPr/>
          </a:p>
        </p:txBody>
      </p:sp>
      <p:sp>
        <p:nvSpPr>
          <p:cNvPr id="273595781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Troubleshooting &amp; Testing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436577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- Local</a:t>
            </a:r>
            <a:endParaRPr sz="4400"/>
          </a:p>
        </p:txBody>
      </p:sp>
      <p:sp>
        <p:nvSpPr>
          <p:cNvPr id="167266058" name=""/>
          <p:cNvSpPr txBox="1"/>
          <p:nvPr/>
        </p:nvSpPr>
        <p:spPr bwMode="auto">
          <a:xfrm flipH="0" flipV="0">
            <a:off x="6779278" y="2614392"/>
            <a:ext cx="482436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Sydney Branch and  Brisbane Branch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over IPv4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71240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14392"/>
            <a:ext cx="5731509" cy="2812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952845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 - Local</a:t>
            </a:r>
            <a:endParaRPr sz="4400"/>
          </a:p>
        </p:txBody>
      </p:sp>
      <p:sp>
        <p:nvSpPr>
          <p:cNvPr id="1088923501" name=""/>
          <p:cNvSpPr txBox="1"/>
          <p:nvPr/>
        </p:nvSpPr>
        <p:spPr bwMode="auto">
          <a:xfrm flipH="0" flipV="0">
            <a:off x="6779278" y="2614392"/>
            <a:ext cx="482508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Sydney Branch and  Brisbane Branch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over IPv6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77321327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614392"/>
            <a:ext cx="5731509" cy="35021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9112642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</a:t>
            </a:r>
            <a:endParaRPr/>
          </a:p>
        </p:txBody>
      </p:sp>
      <p:sp>
        <p:nvSpPr>
          <p:cNvPr id="1325828215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2"/>
            <a:ext cx="6720745" cy="131995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Secure Access SSH &amp; Telnet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3571292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</a:t>
            </a:r>
            <a:endParaRPr/>
          </a:p>
        </p:txBody>
      </p:sp>
      <p:sp>
        <p:nvSpPr>
          <p:cNvPr id="611852541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2"/>
            <a:ext cx="6720745" cy="131995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Secure Access SSH &amp; Telnet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67197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6579316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10972800" cy="122066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 algn="l">
              <a:buFont typeface="Arial"/>
              <a:buNone/>
              <a:defRPr/>
            </a:pPr>
            <a:r>
              <a:rPr lang="en-AU" b="1">
                <a:latin typeface="Arial"/>
                <a:ea typeface="Arial"/>
                <a:cs typeface="Arial"/>
              </a:rPr>
              <a:t>We are the network engineer responsible for implementing the required WAN connectivity for </a:t>
            </a:r>
            <a:r>
              <a:rPr lang="en-AU" b="1">
                <a:latin typeface="Arial"/>
                <a:ea typeface="Arial"/>
                <a:cs typeface="Arial"/>
              </a:rPr>
              <a:t>ABC</a:t>
            </a:r>
            <a:r>
              <a:rPr lang="en-AU" b="1">
                <a:latin typeface="Arial"/>
                <a:ea typeface="Arial"/>
                <a:cs typeface="Arial"/>
              </a:rPr>
              <a:t> Enterprises.</a:t>
            </a:r>
            <a:endParaRPr b="1"/>
          </a:p>
        </p:txBody>
      </p:sp>
      <p:sp>
        <p:nvSpPr>
          <p:cNvPr id="1762100096" name=""/>
          <p:cNvSpPr txBox="1"/>
          <p:nvPr/>
        </p:nvSpPr>
        <p:spPr bwMode="auto">
          <a:xfrm flipH="0" flipV="0">
            <a:off x="609599" y="5482150"/>
            <a:ext cx="1102823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ABC Enterprises wants to improve its network due to old infrastructure, security and reliability WAN connectivity between Sydney Branch and Brisbane Branch.</a:t>
            </a:r>
            <a:endParaRPr/>
          </a:p>
        </p:txBody>
      </p:sp>
      <p:pic>
        <p:nvPicPr>
          <p:cNvPr id="888823594" name=""/>
          <p:cNvPicPr>
            <a:picLocks noChangeAspect="1"/>
          </p:cNvPicPr>
          <p:nvPr/>
        </p:nvPicPr>
        <p:blipFill>
          <a:blip r:embed="rId3"/>
          <a:srcRect l="0" t="37921" r="0" b="16414"/>
          <a:stretch/>
        </p:blipFill>
        <p:spPr bwMode="auto">
          <a:xfrm flipH="0" flipV="0">
            <a:off x="4152899" y="2521927"/>
            <a:ext cx="3886200" cy="2661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49103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Secure Access</a:t>
            </a:r>
            <a:endParaRPr/>
          </a:p>
        </p:txBody>
      </p:sp>
      <p:sp>
        <p:nvSpPr>
          <p:cNvPr id="589468826" name=""/>
          <p:cNvSpPr txBox="1"/>
          <p:nvPr/>
        </p:nvSpPr>
        <p:spPr bwMode="auto">
          <a:xfrm flipH="0" flipV="0">
            <a:off x="6779278" y="2614392"/>
            <a:ext cx="482760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RT1</a:t>
            </a: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192.168.10.1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8707900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36330" y="1918334"/>
            <a:ext cx="5731509" cy="1268106"/>
          </a:xfrm>
          <a:prstGeom prst="rect">
            <a:avLst/>
          </a:prstGeom>
        </p:spPr>
      </p:pic>
      <p:pic>
        <p:nvPicPr>
          <p:cNvPr id="95971538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536330" y="3391812"/>
            <a:ext cx="5731509" cy="1651875"/>
          </a:xfrm>
          <a:prstGeom prst="rect">
            <a:avLst/>
          </a:prstGeom>
        </p:spPr>
      </p:pic>
      <p:pic>
        <p:nvPicPr>
          <p:cNvPr id="110737424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536330" y="5330336"/>
            <a:ext cx="5731509" cy="165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5494501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Secure Access</a:t>
            </a:r>
            <a:endParaRPr/>
          </a:p>
        </p:txBody>
      </p:sp>
      <p:sp>
        <p:nvSpPr>
          <p:cNvPr id="1478404326" name=""/>
          <p:cNvSpPr txBox="1"/>
          <p:nvPr/>
        </p:nvSpPr>
        <p:spPr bwMode="auto">
          <a:xfrm flipH="0" flipV="0">
            <a:off x="6779278" y="2614392"/>
            <a:ext cx="482976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RT2 </a:t>
            </a:r>
            <a:b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2000::3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572524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56111" y="1651875"/>
            <a:ext cx="5731508" cy="1651875"/>
          </a:xfrm>
          <a:prstGeom prst="rect">
            <a:avLst/>
          </a:prstGeom>
        </p:spPr>
      </p:pic>
      <p:pic>
        <p:nvPicPr>
          <p:cNvPr id="4456613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56111" y="3391811"/>
            <a:ext cx="5731508" cy="1651875"/>
          </a:xfrm>
          <a:prstGeom prst="rect">
            <a:avLst/>
          </a:prstGeom>
        </p:spPr>
      </p:pic>
      <p:pic>
        <p:nvPicPr>
          <p:cNvPr id="63379080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56111" y="5220432"/>
            <a:ext cx="5731508" cy="1651875"/>
          </a:xfrm>
          <a:prstGeom prst="rect">
            <a:avLst/>
          </a:prstGeom>
        </p:spPr>
      </p:pic>
      <p:sp>
        <p:nvSpPr>
          <p:cNvPr id="1628115561" name=""/>
          <p:cNvSpPr txBox="1"/>
          <p:nvPr/>
        </p:nvSpPr>
        <p:spPr bwMode="auto">
          <a:xfrm flipH="0" flipV="0">
            <a:off x="6004379" y="2279142"/>
            <a:ext cx="183240" cy="2299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988033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Secure Access</a:t>
            </a:r>
            <a:endParaRPr/>
          </a:p>
        </p:txBody>
      </p:sp>
      <p:sp>
        <p:nvSpPr>
          <p:cNvPr id="618448338" name=""/>
          <p:cNvSpPr txBox="1"/>
          <p:nvPr/>
        </p:nvSpPr>
        <p:spPr bwMode="auto">
          <a:xfrm flipH="0" flipV="0">
            <a:off x="6779278" y="2614392"/>
            <a:ext cx="483516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sw10</a:t>
            </a: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VLAN1:192.168.40.98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08557237" name=""/>
          <p:cNvSpPr txBox="1"/>
          <p:nvPr/>
        </p:nvSpPr>
        <p:spPr bwMode="auto">
          <a:xfrm flipH="0" flipV="0">
            <a:off x="6004379" y="2279142"/>
            <a:ext cx="183240" cy="2299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21529805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64491" y="1919998"/>
            <a:ext cx="5731508" cy="1651875"/>
          </a:xfrm>
          <a:prstGeom prst="rect">
            <a:avLst/>
          </a:prstGeom>
        </p:spPr>
      </p:pic>
      <p:pic>
        <p:nvPicPr>
          <p:cNvPr id="105287225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56111" y="3571874"/>
            <a:ext cx="5731508" cy="1651875"/>
          </a:xfrm>
          <a:prstGeom prst="rect">
            <a:avLst/>
          </a:prstGeom>
        </p:spPr>
      </p:pic>
      <p:pic>
        <p:nvPicPr>
          <p:cNvPr id="191477806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56111" y="5312018"/>
            <a:ext cx="5731508" cy="1651875"/>
          </a:xfrm>
          <a:prstGeom prst="rect">
            <a:avLst/>
          </a:prstGeom>
        </p:spPr>
      </p:pic>
      <p:sp>
        <p:nvSpPr>
          <p:cNvPr id="1359133214" name=""/>
          <p:cNvSpPr txBox="1"/>
          <p:nvPr/>
        </p:nvSpPr>
        <p:spPr bwMode="auto">
          <a:xfrm flipH="0" flipV="0">
            <a:off x="6004379" y="2676906"/>
            <a:ext cx="183240" cy="150418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AU" b="1"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AU" b="1"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AU" b="1"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lang="en-AU" b="1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9882223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Sydney Branch</a:t>
            </a:r>
            <a:endParaRPr sz="4400"/>
          </a:p>
        </p:txBody>
      </p:sp>
      <p:sp>
        <p:nvSpPr>
          <p:cNvPr id="2053129340" name=""/>
          <p:cNvSpPr txBox="1"/>
          <p:nvPr/>
        </p:nvSpPr>
        <p:spPr bwMode="auto">
          <a:xfrm flipH="0" flipV="0">
            <a:off x="6779278" y="2614392"/>
            <a:ext cx="4830121" cy="2042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RT1</a:t>
            </a: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b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New PC configured to DHCP and IPv6 Auto</a:t>
            </a: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95728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9599" y="2614392"/>
            <a:ext cx="5731508" cy="1872621"/>
          </a:xfrm>
          <a:prstGeom prst="rect">
            <a:avLst/>
          </a:prstGeom>
        </p:spPr>
      </p:pic>
      <p:pic>
        <p:nvPicPr>
          <p:cNvPr id="171966511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09599" y="4805826"/>
            <a:ext cx="5731508" cy="1368864"/>
          </a:xfrm>
          <a:prstGeom prst="rect">
            <a:avLst/>
          </a:prstGeom>
        </p:spPr>
      </p:pic>
      <p:sp>
        <p:nvSpPr>
          <p:cNvPr id="465825918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185773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endParaRPr sz="4400"/>
          </a:p>
        </p:txBody>
      </p:sp>
      <p:sp>
        <p:nvSpPr>
          <p:cNvPr id="1446370263" name=""/>
          <p:cNvSpPr txBox="1"/>
          <p:nvPr/>
        </p:nvSpPr>
        <p:spPr bwMode="auto">
          <a:xfrm flipH="0" flipV="0">
            <a:off x="6779278" y="2614392"/>
            <a:ext cx="4831561" cy="2042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RT3</a:t>
            </a:r>
            <a:endParaRPr lang="en-GB"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GB"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New PC configured to DHCP and IPv6 Auto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14223810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711114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9" y="2752343"/>
            <a:ext cx="5731509" cy="33074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166111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 – IPv6</a:t>
            </a:r>
            <a:endParaRPr/>
          </a:p>
        </p:txBody>
      </p:sp>
      <p:sp>
        <p:nvSpPr>
          <p:cNvPr id="613777014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2"/>
            <a:ext cx="6720745" cy="131995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Testing LACP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2211041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Summary port-channel</a:t>
            </a:r>
            <a:endParaRPr/>
          </a:p>
        </p:txBody>
      </p:sp>
      <p:sp>
        <p:nvSpPr>
          <p:cNvPr id="218949113" name=""/>
          <p:cNvSpPr txBox="1"/>
          <p:nvPr/>
        </p:nvSpPr>
        <p:spPr bwMode="auto">
          <a:xfrm flipH="0" flipV="0">
            <a:off x="6779278" y="2614392"/>
            <a:ext cx="484092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AU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Sydney</a:t>
            </a:r>
            <a:endParaRPr lang="en-GB"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GB"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Summary config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1892531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6617030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56109" y="2692644"/>
            <a:ext cx="6240981" cy="30406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087682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LACP - Brisbane Branch</a:t>
            </a:r>
            <a:endParaRPr sz="4400"/>
          </a:p>
        </p:txBody>
      </p:sp>
      <p:sp>
        <p:nvSpPr>
          <p:cNvPr id="1087414093" name=""/>
          <p:cNvSpPr txBox="1"/>
          <p:nvPr/>
        </p:nvSpPr>
        <p:spPr bwMode="auto">
          <a:xfrm flipH="0" flipV="0">
            <a:off x="6779278" y="2614392"/>
            <a:ext cx="485136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438080" indent="-438080" algn="l">
              <a:buFont typeface="Arial"/>
              <a:buChar char="•"/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Turned Down </a:t>
            </a: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swm3 interfaces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5772532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80739571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64489" y="1999164"/>
            <a:ext cx="6300217" cy="42129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021729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Brisbane Branch</a:t>
            </a:r>
            <a:endParaRPr sz="4400"/>
          </a:p>
        </p:txBody>
      </p:sp>
      <p:sp>
        <p:nvSpPr>
          <p:cNvPr id="482471614" name=""/>
          <p:cNvSpPr txBox="1"/>
          <p:nvPr/>
        </p:nvSpPr>
        <p:spPr bwMode="auto">
          <a:xfrm flipH="0" flipV="0">
            <a:off x="6779278" y="2614392"/>
            <a:ext cx="485280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438080" indent="-438080" algn="l">
              <a:buFont typeface="Arial"/>
              <a:buChar char="•"/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Connections are still working...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0709652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907759971" name=""/>
          <p:cNvPicPr>
            <a:picLocks noChangeAspect="1"/>
          </p:cNvPicPr>
          <p:nvPr/>
        </p:nvPicPr>
        <p:blipFill>
          <a:blip r:embed="rId3"/>
          <a:srcRect l="0" t="0" r="0" b="18652"/>
          <a:stretch/>
        </p:blipFill>
        <p:spPr bwMode="auto">
          <a:xfrm rot="0" flipH="0" flipV="0">
            <a:off x="609599" y="2367680"/>
            <a:ext cx="5731509" cy="1691743"/>
          </a:xfrm>
          <a:prstGeom prst="rect">
            <a:avLst/>
          </a:prstGeom>
        </p:spPr>
      </p:pic>
      <p:pic>
        <p:nvPicPr>
          <p:cNvPr id="545648354" name=""/>
          <p:cNvPicPr>
            <a:picLocks noChangeAspect="1"/>
          </p:cNvPicPr>
          <p:nvPr/>
        </p:nvPicPr>
        <p:blipFill>
          <a:blip r:embed="rId4"/>
          <a:srcRect l="0" t="0" r="0" b="18224"/>
          <a:stretch/>
        </p:blipFill>
        <p:spPr bwMode="auto">
          <a:xfrm rot="0" flipH="0" flipV="0">
            <a:off x="609599" y="4359519"/>
            <a:ext cx="5731509" cy="1700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653578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Sydney – IPv6</a:t>
            </a:r>
            <a:endParaRPr/>
          </a:p>
        </p:txBody>
      </p:sp>
      <p:sp>
        <p:nvSpPr>
          <p:cNvPr id="918671502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2"/>
            <a:ext cx="6720745" cy="131995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Testing HSRP</a:t>
            </a:r>
            <a:r>
              <a:rPr lang="en-AU">
                <a:latin typeface="Arial"/>
                <a:ea typeface="Arial"/>
                <a:cs typeface="Arial"/>
              </a:rPr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680754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Sydney Branch</a:t>
            </a:r>
            <a:endParaRPr/>
          </a:p>
        </p:txBody>
      </p:sp>
      <p:pic>
        <p:nvPicPr>
          <p:cNvPr id="1255007499" name=""/>
          <p:cNvPicPr>
            <a:picLocks noChangeAspect="1"/>
          </p:cNvPicPr>
          <p:nvPr/>
        </p:nvPicPr>
        <p:blipFill>
          <a:blip r:embed="rId3"/>
          <a:srcRect l="0" t="0" r="0" b="17000"/>
          <a:stretch/>
        </p:blipFill>
        <p:spPr bwMode="auto">
          <a:xfrm flipH="0" flipV="0">
            <a:off x="5028057" y="1240279"/>
            <a:ext cx="7154826" cy="5487856"/>
          </a:xfrm>
          <a:prstGeom prst="rect">
            <a:avLst/>
          </a:prstGeom>
        </p:spPr>
      </p:pic>
      <p:pic>
        <p:nvPicPr>
          <p:cNvPr id="479515687" name=""/>
          <p:cNvPicPr>
            <a:picLocks noChangeAspect="1"/>
          </p:cNvPicPr>
          <p:nvPr/>
        </p:nvPicPr>
        <p:blipFill>
          <a:blip r:embed="rId4"/>
          <a:srcRect l="0" t="31060" r="0" b="19376"/>
          <a:stretch/>
        </p:blipFill>
        <p:spPr bwMode="auto">
          <a:xfrm flipH="0" flipV="0">
            <a:off x="1337163" y="3312470"/>
            <a:ext cx="3183127" cy="882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781259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1297266959" name=""/>
          <p:cNvSpPr txBox="1"/>
          <p:nvPr/>
        </p:nvSpPr>
        <p:spPr bwMode="auto">
          <a:xfrm flipH="0" flipV="0">
            <a:off x="306170" y="1863382"/>
            <a:ext cx="1127622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Primary (priority 120) and secondary router (priority 100).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9921135" name=""/>
          <p:cNvSpPr txBox="1"/>
          <p:nvPr/>
        </p:nvSpPr>
        <p:spPr bwMode="auto">
          <a:xfrm flipH="0" flipV="0">
            <a:off x="6004379" y="2752342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7031821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70" y="2824528"/>
            <a:ext cx="10537579" cy="35498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054877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1374957621" name=""/>
          <p:cNvSpPr txBox="1"/>
          <p:nvPr/>
        </p:nvSpPr>
        <p:spPr bwMode="auto">
          <a:xfrm flipH="0" flipV="0">
            <a:off x="6779278" y="2614392"/>
            <a:ext cx="4854601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The primary router will be turned off to verify network behaviour.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42486378" name=""/>
          <p:cNvSpPr txBox="1"/>
          <p:nvPr/>
        </p:nvSpPr>
        <p:spPr bwMode="auto">
          <a:xfrm flipH="0" flipV="0">
            <a:off x="6004379" y="2752343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86554348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36330" y="2344615"/>
            <a:ext cx="5935317" cy="33703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4153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1531936072" name=""/>
          <p:cNvSpPr txBox="1"/>
          <p:nvPr/>
        </p:nvSpPr>
        <p:spPr bwMode="auto">
          <a:xfrm flipH="0" flipV="0">
            <a:off x="659422" y="1863382"/>
            <a:ext cx="10983815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RT2 keeps LAN working...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091493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09598" y="2637692"/>
            <a:ext cx="10590447" cy="3425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2866257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</a:t>
            </a:r>
            <a:endParaRPr/>
          </a:p>
        </p:txBody>
      </p:sp>
      <p:sp>
        <p:nvSpPr>
          <p:cNvPr id="671936444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Testing 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OSPF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354464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608024630" name=""/>
          <p:cNvSpPr txBox="1"/>
          <p:nvPr/>
        </p:nvSpPr>
        <p:spPr bwMode="auto">
          <a:xfrm flipH="0" flipV="0">
            <a:off x="306169" y="1863381"/>
            <a:ext cx="1127730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Routes between devices are proved by OSPF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35744095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19542364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2692644"/>
            <a:ext cx="9714570" cy="3425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053907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1079914418" name=""/>
          <p:cNvSpPr txBox="1"/>
          <p:nvPr/>
        </p:nvSpPr>
        <p:spPr bwMode="auto">
          <a:xfrm flipH="0" flipV="0">
            <a:off x="306169" y="1863381"/>
            <a:ext cx="1127802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Routes between devices are proved by OSPFv3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6507244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464534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2752341"/>
            <a:ext cx="10376455" cy="3658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286622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1440509054" name=""/>
          <p:cNvSpPr txBox="1"/>
          <p:nvPr/>
        </p:nvSpPr>
        <p:spPr bwMode="auto">
          <a:xfrm flipH="0" flipV="0">
            <a:off x="306169" y="1863381"/>
            <a:ext cx="11283788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Bidirectional trace route between Sydney Branch and Brisbane Branch over IPv4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935082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674266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3132259"/>
            <a:ext cx="10942531" cy="27604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106367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HSRP</a:t>
            </a:r>
            <a:endParaRPr sz="4400"/>
          </a:p>
        </p:txBody>
      </p:sp>
      <p:sp>
        <p:nvSpPr>
          <p:cNvPr id="69005006" name=""/>
          <p:cNvSpPr txBox="1"/>
          <p:nvPr/>
        </p:nvSpPr>
        <p:spPr bwMode="auto">
          <a:xfrm flipH="0" flipV="0">
            <a:off x="306169" y="1863381"/>
            <a:ext cx="11284508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Bidirectional trace route between Sydney Branch and Brisbane Branch over IPv6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7608127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244302881" name=""/>
          <p:cNvPicPr>
            <a:picLocks noChangeAspect="1"/>
          </p:cNvPicPr>
          <p:nvPr/>
        </p:nvPicPr>
        <p:blipFill>
          <a:blip r:embed="rId3"/>
          <a:srcRect l="0" t="0" r="10739" b="0"/>
          <a:stretch/>
        </p:blipFill>
        <p:spPr bwMode="auto">
          <a:xfrm rot="0" flipH="0" flipV="0">
            <a:off x="306169" y="3223846"/>
            <a:ext cx="11037711" cy="25277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6968250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 – IPv4</a:t>
            </a:r>
            <a:endParaRPr/>
          </a:p>
        </p:txBody>
      </p:sp>
      <p:sp>
        <p:nvSpPr>
          <p:cNvPr id="1401318016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Testing ACL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446409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ACL</a:t>
            </a:r>
            <a:endParaRPr sz="4400"/>
          </a:p>
        </p:txBody>
      </p:sp>
      <p:sp>
        <p:nvSpPr>
          <p:cNvPr id="1318381032" name=""/>
          <p:cNvSpPr txBox="1"/>
          <p:nvPr/>
        </p:nvSpPr>
        <p:spPr bwMode="auto">
          <a:xfrm flipH="0" flipV="0">
            <a:off x="306169" y="1863381"/>
            <a:ext cx="1129278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Example ACL on R1 (Sydney Branch)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30975848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6655857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2692644"/>
            <a:ext cx="9754743" cy="3315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418420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/>
              <a:t>Brisbane Branch</a:t>
            </a:r>
            <a:endParaRPr/>
          </a:p>
        </p:txBody>
      </p:sp>
      <p:pic>
        <p:nvPicPr>
          <p:cNvPr id="367263191" name=""/>
          <p:cNvPicPr>
            <a:picLocks noChangeAspect="1"/>
          </p:cNvPicPr>
          <p:nvPr/>
        </p:nvPicPr>
        <p:blipFill>
          <a:blip r:embed="rId3"/>
          <a:srcRect l="0" t="31060" r="0" b="19376"/>
          <a:stretch/>
        </p:blipFill>
        <p:spPr bwMode="auto">
          <a:xfrm flipH="0" flipV="0">
            <a:off x="1337163" y="3312470"/>
            <a:ext cx="3183127" cy="882893"/>
          </a:xfrm>
          <a:prstGeom prst="rect">
            <a:avLst/>
          </a:prstGeom>
        </p:spPr>
      </p:pic>
      <p:pic>
        <p:nvPicPr>
          <p:cNvPr id="1453309597" name=""/>
          <p:cNvPicPr>
            <a:picLocks noChangeAspect="1"/>
          </p:cNvPicPr>
          <p:nvPr/>
        </p:nvPicPr>
        <p:blipFill>
          <a:blip r:embed="rId4"/>
          <a:srcRect l="0" t="0" r="0" b="15164"/>
          <a:stretch/>
        </p:blipFill>
        <p:spPr bwMode="auto">
          <a:xfrm flipH="0" flipV="0">
            <a:off x="4795471" y="1593605"/>
            <a:ext cx="7277509" cy="5151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250683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ACL</a:t>
            </a:r>
            <a:endParaRPr sz="4400"/>
          </a:p>
        </p:txBody>
      </p:sp>
      <p:sp>
        <p:nvSpPr>
          <p:cNvPr id="1259581848" name=""/>
          <p:cNvSpPr txBox="1"/>
          <p:nvPr/>
        </p:nvSpPr>
        <p:spPr bwMode="auto">
          <a:xfrm flipH="0" flipV="0">
            <a:off x="306169" y="1863381"/>
            <a:ext cx="11309348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Deny rule for testing t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raffic from 192.168.10.99 (Brisbane)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3280559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766443419" name=""/>
          <p:cNvPicPr>
            <a:picLocks noChangeAspect="1"/>
          </p:cNvPicPr>
          <p:nvPr/>
        </p:nvPicPr>
        <p:blipFill>
          <a:blip r:embed="rId3"/>
          <a:srcRect l="0" t="35051" r="51456" b="35051"/>
          <a:stretch/>
        </p:blipFill>
        <p:spPr bwMode="auto">
          <a:xfrm rot="0" flipH="0" flipV="0">
            <a:off x="306169" y="2582740"/>
            <a:ext cx="8467754" cy="1062403"/>
          </a:xfrm>
          <a:prstGeom prst="rect">
            <a:avLst/>
          </a:prstGeom>
        </p:spPr>
      </p:pic>
      <p:pic>
        <p:nvPicPr>
          <p:cNvPr id="159472994" name=""/>
          <p:cNvPicPr>
            <a:picLocks noChangeAspect="1"/>
          </p:cNvPicPr>
          <p:nvPr/>
        </p:nvPicPr>
        <p:blipFill>
          <a:blip r:embed="rId3"/>
          <a:srcRect l="53029" t="20437" r="0" b="18248"/>
          <a:stretch/>
        </p:blipFill>
        <p:spPr bwMode="auto">
          <a:xfrm rot="0" flipH="0" flipV="0">
            <a:off x="306169" y="3864951"/>
            <a:ext cx="8472231" cy="2253028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901877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WAN – IPv4</a:t>
            </a:r>
            <a:endParaRPr/>
          </a:p>
        </p:txBody>
      </p:sp>
      <p:sp>
        <p:nvSpPr>
          <p:cNvPr id="1258588591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Testing VPN Site-To-Site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0901930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VPN Site-To-Site</a:t>
            </a:r>
            <a:endParaRPr sz="4400"/>
          </a:p>
        </p:txBody>
      </p:sp>
      <p:sp>
        <p:nvSpPr>
          <p:cNvPr id="1219916323" name=""/>
          <p:cNvSpPr txBox="1"/>
          <p:nvPr/>
        </p:nvSpPr>
        <p:spPr bwMode="auto">
          <a:xfrm flipH="0" flipV="0">
            <a:off x="306169" y="1863381"/>
            <a:ext cx="11325908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Internet connection are intercepted by a criminal sniffer.</a:t>
            </a:r>
            <a:b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FTP Messages cannot be captured.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12609745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122152529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64489" y="3095624"/>
            <a:ext cx="8343878" cy="33887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0187996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VPN Site-To-Site</a:t>
            </a:r>
            <a:endParaRPr sz="4400"/>
          </a:p>
        </p:txBody>
      </p:sp>
      <p:sp>
        <p:nvSpPr>
          <p:cNvPr id="1347924341" name=""/>
          <p:cNvSpPr txBox="1"/>
          <p:nvPr/>
        </p:nvSpPr>
        <p:spPr bwMode="auto">
          <a:xfrm flipH="0" flipV="0">
            <a:off x="306169" y="1863381"/>
            <a:ext cx="11331308" cy="1341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Local connection are susceptible to attacks.</a:t>
            </a:r>
            <a:b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</a:b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FTP Messages can be captured.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/>
          </a:p>
        </p:txBody>
      </p:sp>
      <p:sp>
        <p:nvSpPr>
          <p:cNvPr id="196594995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pic>
        <p:nvPicPr>
          <p:cNvPr id="36052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06169" y="3204861"/>
            <a:ext cx="10802142" cy="29497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6533795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8" y="2708919"/>
            <a:ext cx="6720744" cy="720078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AU"/>
              <a:t>IPv4</a:t>
            </a:r>
            <a:endParaRPr/>
          </a:p>
        </p:txBody>
      </p:sp>
      <p:sp>
        <p:nvSpPr>
          <p:cNvPr id="457496718" name="Title 6"/>
          <p:cNvSpPr>
            <a:spLocks noGrp="1"/>
          </p:cNvSpPr>
          <p:nvPr>
            <p:ph type="title"/>
          </p:nvPr>
        </p:nvSpPr>
        <p:spPr bwMode="auto">
          <a:xfrm flipH="0" flipV="0">
            <a:off x="4595833" y="1208941"/>
            <a:ext cx="6720744" cy="1319956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Testing Encapsulation PPP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2496178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Encapsulation PPP</a:t>
            </a:r>
            <a:endParaRPr sz="4400"/>
          </a:p>
        </p:txBody>
      </p:sp>
      <p:sp>
        <p:nvSpPr>
          <p:cNvPr id="2132278506" name=""/>
          <p:cNvSpPr txBox="1"/>
          <p:nvPr/>
        </p:nvSpPr>
        <p:spPr bwMode="auto">
          <a:xfrm flipH="0" flipV="0">
            <a:off x="8757547" y="1863381"/>
            <a:ext cx="2826290" cy="2530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Implemented </a:t>
            </a:r>
            <a:r>
              <a:rPr lang="en-A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CHAP as an automatic authentication method.</a:t>
            </a:r>
            <a:endParaRPr sz="3200" b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77315233" name=""/>
          <p:cNvSpPr txBox="1"/>
          <p:nvPr/>
        </p:nvSpPr>
        <p:spPr bwMode="auto">
          <a:xfrm flipH="0" flipV="0">
            <a:off x="6004378" y="2752341"/>
            <a:ext cx="183240" cy="1353312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  <a:p>
            <a:pPr algn="l">
              <a:lnSpc>
                <a:spcPct val="114999"/>
              </a:lnSpc>
              <a:spcAft>
                <a:spcPts val="0"/>
              </a:spcAft>
              <a:defRPr/>
            </a:pPr>
            <a:endParaRPr lang="en-AU">
              <a:latin typeface="Arial"/>
              <a:ea typeface="Arial"/>
              <a:cs typeface="Arial"/>
            </a:endParaRPr>
          </a:p>
        </p:txBody>
      </p:sp>
      <p:grpSp>
        <p:nvGrpSpPr>
          <p:cNvPr id="1473470496" name=""/>
          <p:cNvGrpSpPr/>
          <p:nvPr/>
        </p:nvGrpSpPr>
        <p:grpSpPr bwMode="auto">
          <a:xfrm rot="0" flipH="0" flipV="0">
            <a:off x="70656" y="1710149"/>
            <a:ext cx="7862612" cy="4920715"/>
            <a:chOff x="0" y="0"/>
            <a:chExt cx="7862612" cy="4920715"/>
          </a:xfrm>
        </p:grpSpPr>
        <p:pic>
          <p:nvPicPr>
            <p:cNvPr id="1580599249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0" y="0"/>
              <a:ext cx="7862610" cy="2907371"/>
            </a:xfrm>
            <a:prstGeom prst="rect">
              <a:avLst/>
            </a:prstGeom>
          </p:spPr>
        </p:pic>
        <p:pic>
          <p:nvPicPr>
            <p:cNvPr id="873215283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rot="0" flipH="0" flipV="0">
              <a:off x="117599" y="3132388"/>
              <a:ext cx="3555454" cy="1788324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256386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Simulation Software &amp; Tools</a:t>
            </a:r>
            <a:endParaRPr/>
          </a:p>
        </p:txBody>
      </p:sp>
      <p:sp>
        <p:nvSpPr>
          <p:cNvPr id="134644998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Cisco Packet Tracer 8.2.2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Ubuntu 24.04 LTS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Wireshark 4.2.2</a:t>
            </a:r>
            <a:endParaRPr/>
          </a:p>
        </p:txBody>
      </p:sp>
      <p:pic>
        <p:nvPicPr>
          <p:cNvPr id="9739373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241198" y="1850047"/>
            <a:ext cx="4341201" cy="43412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406710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Network Details </a:t>
            </a:r>
            <a:endParaRPr/>
          </a:p>
        </p:txBody>
      </p:sp>
      <p:sp>
        <p:nvSpPr>
          <p:cNvPr id="113755184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09599" y="1600201"/>
            <a:ext cx="5486400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Sydney Branch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Type: LAN/WAN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Topology: Dual-Star high availability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Architecture: 3-Tier</a:t>
            </a:r>
            <a:endParaRPr/>
          </a:p>
        </p:txBody>
      </p:sp>
      <p:sp>
        <p:nvSpPr>
          <p:cNvPr id="1844523075" name=""/>
          <p:cNvSpPr txBox="1"/>
          <p:nvPr/>
        </p:nvSpPr>
        <p:spPr bwMode="auto">
          <a:xfrm flipH="0" flipV="0">
            <a:off x="6174807" y="1611923"/>
            <a:ext cx="5539746" cy="3993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GB" sz="32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Brisbane Branch:</a:t>
            </a:r>
            <a:endParaRPr sz="3200" b="1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Type: LAN/WAN</a:t>
            </a: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Topology: Dual-Star high availability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3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Architecture: 2-Tier</a:t>
            </a:r>
            <a:endParaRPr lang="en-GB" sz="3200" b="0" i="0" u="none" strike="noStrike" cap="none" spc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031809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AU">
                <a:latin typeface="Arial"/>
                <a:ea typeface="Arial"/>
                <a:cs typeface="Arial"/>
              </a:rPr>
              <a:t>Network Nodes</a:t>
            </a:r>
            <a:endParaRPr/>
          </a:p>
        </p:txBody>
      </p:sp>
      <p:sp>
        <p:nvSpPr>
          <p:cNvPr id="193156785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graphicFrame>
        <p:nvGraphicFramePr>
          <p:cNvPr id="680308783" name=""/>
          <p:cNvGraphicFramePr>
            <a:graphicFrameLocks xmlns:a="http://schemas.openxmlformats.org/drawingml/2006/main"/>
          </p:cNvGraphicFramePr>
          <p:nvPr/>
        </p:nvGraphicFramePr>
        <p:xfrm>
          <a:off x="609599" y="1587499"/>
          <a:ext cx="8140699" cy="184149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3653366"/>
                <a:gridCol w="3653366"/>
                <a:gridCol w="3653366"/>
              </a:tblGrid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Sydney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Brisbane</a:t>
                      </a:r>
                      <a:endParaRPr/>
                    </a:p>
                  </a:txBody>
                  <a:tcPr anchor="ctr"/>
                </a:tc>
              </a:tr>
              <a:tr h="852863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 (HA)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Routers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5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Switches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5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 (HA)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Switches L3 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2 (HA)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1x1x0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Servers, Printers, Modems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0x1x2</a:t>
                      </a:r>
                      <a:endParaRPr/>
                    </a:p>
                  </a:txBody>
                  <a:tcPr anchor="ctr"/>
                </a:tc>
              </a:tr>
              <a:tr h="779485"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1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End Devices</a:t>
                      </a:r>
                      <a:endParaRPr/>
                    </a:p>
                  </a:txBody>
                  <a:tcPr anchor="ctr"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en-AU"/>
                        <a:t>19</a:t>
                      </a:r>
                      <a:endParaRPr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9834744" name="Subtitle 2"/>
          <p:cNvSpPr>
            <a:spLocks noGrp="1"/>
          </p:cNvSpPr>
          <p:nvPr>
            <p:ph type="subTitle" idx="1"/>
          </p:nvPr>
        </p:nvSpPr>
        <p:spPr bwMode="auto">
          <a:xfrm>
            <a:off x="4655839" y="2708919"/>
            <a:ext cx="6720745" cy="72007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GB" sz="3200" b="0" i="0" u="none" strike="noStrike" cap="none" spc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ea typeface="Arial"/>
                <a:cs typeface="Arial"/>
              </a:rPr>
              <a:t>Installation Plan</a:t>
            </a:r>
            <a:endParaRPr/>
          </a:p>
        </p:txBody>
      </p:sp>
      <p:sp>
        <p:nvSpPr>
          <p:cNvPr id="1414270188" name="Title 6"/>
          <p:cNvSpPr>
            <a:spLocks noGrp="1"/>
          </p:cNvSpPr>
          <p:nvPr>
            <p:ph type="title"/>
          </p:nvPr>
        </p:nvSpPr>
        <p:spPr bwMode="auto">
          <a:xfrm>
            <a:off x="4595833" y="1808820"/>
            <a:ext cx="6720745" cy="72007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>
            <a:lvl1pPr algn="r">
              <a:defRPr/>
            </a:lvl1pPr>
          </a:lstStyle>
          <a:p>
            <a:pPr>
              <a:defRPr/>
            </a:pP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WAN </a:t>
            </a:r>
            <a:r>
              <a:rPr lang="en-AU" sz="44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rPr>
              <a:t>Configuration</a:t>
            </a:r>
            <a:endParaRPr sz="440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Turt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55</Slides>
  <Notes>55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2025-04-21T15:02:41Z</dcterms:modified>
</cp:coreProperties>
</file>