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10287000" cx="18288000"/>
  <p:notesSz cx="6858000" cy="9144000"/>
  <p:embeddedFontLst>
    <p:embeddedFont>
      <p:font typeface="Montserrat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5" roundtripDataSignature="AMtx7mgf1RgodddmMCQ3HopRNtzmgnaI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Light-regular.fntdata"/><Relationship Id="rId50" Type="http://schemas.openxmlformats.org/officeDocument/2006/relationships/slide" Target="slides/slide45.xml"/><Relationship Id="rId53" Type="http://schemas.openxmlformats.org/officeDocument/2006/relationships/font" Target="fonts/MontserratLight-italic.fntdata"/><Relationship Id="rId52" Type="http://schemas.openxmlformats.org/officeDocument/2006/relationships/font" Target="fonts/MontserratLight-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Montserrat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628" name="Google Shape;62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778" name="Google Shape;77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795" name="Google Shape;79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5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5"/>
          <p:cNvSpPr/>
          <p:nvPr>
            <p:ph idx="2" type="pic"/>
          </p:nvPr>
        </p:nvSpPr>
        <p:spPr>
          <a:xfrm>
            <a:off x="1792288" y="612775"/>
            <a:ext cx="5486400" cy="4114800"/>
          </a:xfrm>
          <a:prstGeom prst="rect">
            <a:avLst/>
          </a:prstGeom>
          <a:noFill/>
          <a:ln>
            <a:noFill/>
          </a:ln>
        </p:spPr>
      </p:sp>
      <p:sp>
        <p:nvSpPr>
          <p:cNvPr id="68" name="Google Shape;68;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tcsusa.com/security-consulting/wide-area-network-wan/"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learncisco.net/courses/icnd-2/wan-technologies/wan-connections-overview.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cisco.com/c/en_au/products/switches/what-is-a-wan-wide-area-network.html#~what-it-is" TargetMode="External"/><Relationship Id="rId4" Type="http://schemas.openxmlformats.org/officeDocument/2006/relationships/hyperlink" Target="https://petri.com/csc_3_wan_protocols_you_should_know/" TargetMode="External"/><Relationship Id="rId5" Type="http://schemas.openxmlformats.org/officeDocument/2006/relationships/hyperlink" Target="https://www.cisco.com/c/en/us/td/docs/routers/access/800M/software/800MSCG/serconf.html" TargetMode="External"/><Relationship Id="rId6"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impactmybiz.com/blog/blog-site-to-site-vpn/" TargetMode="External"/><Relationship Id="rId4" Type="http://schemas.openxmlformats.org/officeDocument/2006/relationships/hyperlink" Target="https://docs.microsoft.com/en-us/azure/virtual-wan/virtual-wan-site-to-site-portal" TargetMode="External"/><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dlink.com.ph/how-do-i-configure-dgl-4300-wan-settings-for-adsl-modem/" TargetMode="External"/><Relationship Id="rId4" Type="http://schemas.openxmlformats.org/officeDocument/2006/relationships/hyperlink" Target="https://support.usr.com/support/9114/9114-ug/internet_wan.html" TargetMode="External"/><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study-ccna.com/configure-cisco-router-as-dhcp-server/"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cisco.com/c/en/us/td/docs/ios-xml/ios/ipv6_basic/configuration/xe-3s/ip6b-xe-3s-book/ip6-add-basic-conn-xe.html" TargetMode="External"/><Relationship Id="rId4" Type="http://schemas.openxmlformats.org/officeDocument/2006/relationships/hyperlink" Target="https://docs.oracle.com/cd/E23823_01/html/816-4554/ipv6-config-tasks-5.html" TargetMode="External"/><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www.manageengine.com/network-configuration-manager/configlets/configure-dynamic-nat-cisco.html" TargetMode="Externa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www.spirent.com/blogs/7-ways-to-test-sd-wan-performance" TargetMode="Externa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auvik.com/franklyit/blog/network-documentation-best-practice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thecybersecurityman.com/2018/01/30/switch-security/"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43B"/>
        </a:solidFill>
      </p:bgPr>
    </p:bg>
    <p:spTree>
      <p:nvGrpSpPr>
        <p:cNvPr id="87" name="Shape 87"/>
        <p:cNvGrpSpPr/>
        <p:nvPr/>
      </p:nvGrpSpPr>
      <p:grpSpPr>
        <a:xfrm>
          <a:off x="0" y="0"/>
          <a:ext cx="0" cy="0"/>
          <a:chOff x="0" y="0"/>
          <a:chExt cx="0" cy="0"/>
        </a:xfrm>
      </p:grpSpPr>
      <p:sp>
        <p:nvSpPr>
          <p:cNvPr id="88" name="Google Shape;88;p1"/>
          <p:cNvSpPr/>
          <p:nvPr/>
        </p:nvSpPr>
        <p:spPr>
          <a:xfrm>
            <a:off x="0" y="8136093"/>
            <a:ext cx="18288000" cy="21509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1028700" y="2055092"/>
            <a:ext cx="7120939" cy="925382"/>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6000" u="none" cap="none" strike="noStrike">
                <a:solidFill>
                  <a:schemeClr val="lt1"/>
                </a:solidFill>
                <a:latin typeface="Arial"/>
                <a:ea typeface="Arial"/>
                <a:cs typeface="Arial"/>
                <a:sym typeface="Arial"/>
              </a:rPr>
              <a:t>ICTNWK541 </a:t>
            </a:r>
            <a:endParaRPr/>
          </a:p>
        </p:txBody>
      </p:sp>
      <p:grpSp>
        <p:nvGrpSpPr>
          <p:cNvPr id="90" name="Google Shape;90;p1"/>
          <p:cNvGrpSpPr/>
          <p:nvPr/>
        </p:nvGrpSpPr>
        <p:grpSpPr>
          <a:xfrm>
            <a:off x="1028700" y="876300"/>
            <a:ext cx="17590875" cy="227806"/>
            <a:chOff x="0" y="-24217"/>
            <a:chExt cx="23454501" cy="303741"/>
          </a:xfrm>
        </p:grpSpPr>
        <p:sp>
          <p:nvSpPr>
            <p:cNvPr id="91" name="Google Shape;91;p1"/>
            <p:cNvSpPr/>
            <p:nvPr/>
          </p:nvSpPr>
          <p:spPr>
            <a:xfrm>
              <a:off x="0" y="125899"/>
              <a:ext cx="23454501" cy="27726"/>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0" y="-24217"/>
              <a:ext cx="292033" cy="27952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7770499" y="0"/>
              <a:ext cx="292033" cy="27952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15540998" y="0"/>
              <a:ext cx="292033" cy="27952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
          <p:cNvSpPr txBox="1"/>
          <p:nvPr/>
        </p:nvSpPr>
        <p:spPr>
          <a:xfrm>
            <a:off x="2494756" y="3824674"/>
            <a:ext cx="9697244" cy="2438232"/>
          </a:xfrm>
          <a:prstGeom prst="rect">
            <a:avLst/>
          </a:prstGeom>
          <a:noFill/>
          <a:ln>
            <a:noFill/>
          </a:ln>
        </p:spPr>
        <p:txBody>
          <a:bodyPr anchorCtr="0" anchor="t" bIns="0" lIns="0" spcFirstLastPara="1" rIns="0" wrap="square" tIns="0">
            <a:spAutoFit/>
          </a:bodyPr>
          <a:lstStyle/>
          <a:p>
            <a:pPr indent="0" lvl="0" marL="0" marR="0" rtl="0" algn="l">
              <a:lnSpc>
                <a:spcPct val="129500"/>
              </a:lnSpc>
              <a:spcBef>
                <a:spcPts val="0"/>
              </a:spcBef>
              <a:spcAft>
                <a:spcPts val="0"/>
              </a:spcAft>
              <a:buNone/>
            </a:pPr>
            <a:r>
              <a:rPr b="0" i="0" lang="en-US" sz="5000" u="none" cap="none" strike="noStrike">
                <a:solidFill>
                  <a:schemeClr val="lt1"/>
                </a:solidFill>
                <a:latin typeface="Arial"/>
                <a:ea typeface="Arial"/>
                <a:cs typeface="Arial"/>
                <a:sym typeface="Arial"/>
              </a:rPr>
              <a:t>Configure, verify and troubleshoot WAN links and IP services </a:t>
            </a:r>
            <a:endParaRPr/>
          </a:p>
        </p:txBody>
      </p:sp>
      <p:pic>
        <p:nvPicPr>
          <p:cNvPr descr="A screenshot of a cell phone&#10;&#10;Description automatically generated" id="96" name="Google Shape;96;p1"/>
          <p:cNvPicPr preferRelativeResize="0"/>
          <p:nvPr/>
        </p:nvPicPr>
        <p:blipFill rotWithShape="1">
          <a:blip r:embed="rId3">
            <a:alphaModFix/>
          </a:blip>
          <a:srcRect b="2490" l="27363" r="5014" t="46688"/>
          <a:stretch/>
        </p:blipFill>
        <p:spPr>
          <a:xfrm>
            <a:off x="11887200" y="1638300"/>
            <a:ext cx="5404100" cy="5747251"/>
          </a:xfrm>
          <a:prstGeom prst="rect">
            <a:avLst/>
          </a:prstGeom>
          <a:noFill/>
          <a:ln>
            <a:noFill/>
          </a:ln>
        </p:spPr>
      </p:pic>
      <p:pic>
        <p:nvPicPr>
          <p:cNvPr id="97" name="Google Shape;97;p1"/>
          <p:cNvPicPr preferRelativeResize="0"/>
          <p:nvPr/>
        </p:nvPicPr>
        <p:blipFill>
          <a:blip r:embed="rId4">
            <a:alphaModFix/>
          </a:blip>
          <a:stretch>
            <a:fillRect/>
          </a:stretch>
        </p:blipFill>
        <p:spPr>
          <a:xfrm>
            <a:off x="10438450" y="8271799"/>
            <a:ext cx="7744901" cy="187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35" name="Google Shape;235;p10"/>
          <p:cNvGrpSpPr/>
          <p:nvPr/>
        </p:nvGrpSpPr>
        <p:grpSpPr>
          <a:xfrm>
            <a:off x="1028700" y="446788"/>
            <a:ext cx="17244000" cy="220041"/>
            <a:chOff x="0" y="0"/>
            <a:chExt cx="23454501" cy="293387"/>
          </a:xfrm>
        </p:grpSpPr>
        <p:sp>
          <p:nvSpPr>
            <p:cNvPr id="236" name="Google Shape;236;p10"/>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0"/>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0"/>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Planning WAN links</a:t>
            </a:r>
            <a:endParaRPr/>
          </a:p>
        </p:txBody>
      </p:sp>
      <p:sp>
        <p:nvSpPr>
          <p:cNvPr id="242" name="Google Shape;242;p10"/>
          <p:cNvSpPr txBox="1"/>
          <p:nvPr/>
        </p:nvSpPr>
        <p:spPr>
          <a:xfrm>
            <a:off x="1028700" y="1676834"/>
            <a:ext cx="126873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INSTALLATION PLANS AND CONTINGENCIES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Now that you have the documentation and security requirements, the next step is to develop and document an installation plan. </a:t>
            </a:r>
            <a:endParaRPr/>
          </a:p>
        </p:txBody>
      </p:sp>
      <p:sp>
        <p:nvSpPr>
          <p:cNvPr id="243" name="Google Shape;243;p1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44" name="Google Shape;244;p1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45" name="Google Shape;245;p1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250" name="Shape 250"/>
        <p:cNvGrpSpPr/>
        <p:nvPr/>
      </p:nvGrpSpPr>
      <p:grpSpPr>
        <a:xfrm>
          <a:off x="0" y="0"/>
          <a:ext cx="0" cy="0"/>
          <a:chOff x="0" y="0"/>
          <a:chExt cx="0" cy="0"/>
        </a:xfrm>
      </p:grpSpPr>
      <p:sp>
        <p:nvSpPr>
          <p:cNvPr id="251" name="Google Shape;251;p11"/>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Planning WAN links</a:t>
            </a:r>
            <a:endParaRPr/>
          </a:p>
        </p:txBody>
      </p:sp>
      <p:sp>
        <p:nvSpPr>
          <p:cNvPr id="253" name="Google Shape;253;p11"/>
          <p:cNvSpPr txBox="1"/>
          <p:nvPr/>
        </p:nvSpPr>
        <p:spPr>
          <a:xfrm>
            <a:off x="2209800" y="1676834"/>
            <a:ext cx="149352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DEMONSTRATION</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Your trainer will provide you with an example of an installation plan, and walk through the information. If you have any questions, please ask your trainer.</a:t>
            </a:r>
            <a:endParaRPr/>
          </a:p>
        </p:txBody>
      </p:sp>
      <p:grpSp>
        <p:nvGrpSpPr>
          <p:cNvPr id="254" name="Google Shape;254;p11"/>
          <p:cNvGrpSpPr/>
          <p:nvPr/>
        </p:nvGrpSpPr>
        <p:grpSpPr>
          <a:xfrm>
            <a:off x="1028700" y="495300"/>
            <a:ext cx="17259300" cy="218203"/>
            <a:chOff x="1028700" y="723900"/>
            <a:chExt cx="17259300" cy="218203"/>
          </a:xfrm>
        </p:grpSpPr>
        <p:sp>
          <p:nvSpPr>
            <p:cNvPr id="255" name="Google Shape;255;p11"/>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259" name="Google Shape;259;p11"/>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260" name="Google Shape;260;p1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261" name="Google Shape;261;p1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262" name="Google Shape;262;p1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2"/>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68" name="Google Shape;268;p12"/>
          <p:cNvGrpSpPr/>
          <p:nvPr/>
        </p:nvGrpSpPr>
        <p:grpSpPr>
          <a:xfrm>
            <a:off x="1028700" y="446788"/>
            <a:ext cx="17244000" cy="220041"/>
            <a:chOff x="0" y="0"/>
            <a:chExt cx="23454501" cy="293387"/>
          </a:xfrm>
        </p:grpSpPr>
        <p:sp>
          <p:nvSpPr>
            <p:cNvPr id="269" name="Google Shape;269;p12"/>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2"/>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2"/>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2"/>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Planning WAN links</a:t>
            </a:r>
            <a:endParaRPr/>
          </a:p>
        </p:txBody>
      </p:sp>
      <p:sp>
        <p:nvSpPr>
          <p:cNvPr id="275" name="Google Shape;275;p12"/>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CONTINGENCIES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As for any network installation, you would need to have a contingency plan in case of network failure, errors, system faults, equipment problems, routing errors, damage to hardware, malfunctions, or performance issues.</a:t>
            </a:r>
            <a:endParaRPr/>
          </a:p>
        </p:txBody>
      </p:sp>
      <p:sp>
        <p:nvSpPr>
          <p:cNvPr id="276" name="Google Shape;276;p1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77" name="Google Shape;277;p1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78" name="Google Shape;278;p1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84" name="Google Shape;284;p13"/>
          <p:cNvGrpSpPr/>
          <p:nvPr/>
        </p:nvGrpSpPr>
        <p:grpSpPr>
          <a:xfrm>
            <a:off x="1028700" y="446788"/>
            <a:ext cx="17244000" cy="220041"/>
            <a:chOff x="0" y="0"/>
            <a:chExt cx="23454501" cy="293387"/>
          </a:xfrm>
        </p:grpSpPr>
        <p:sp>
          <p:nvSpPr>
            <p:cNvPr id="285" name="Google Shape;285;p1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3"/>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Planning WAN links</a:t>
            </a:r>
            <a:endParaRPr/>
          </a:p>
        </p:txBody>
      </p:sp>
      <p:sp>
        <p:nvSpPr>
          <p:cNvPr id="291" name="Google Shape;291;p13"/>
          <p:cNvSpPr txBox="1"/>
          <p:nvPr/>
        </p:nvSpPr>
        <p:spPr>
          <a:xfrm>
            <a:off x="1028700" y="1676834"/>
            <a:ext cx="12687300" cy="179113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SIGN OFF</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Once the installation plan has been completed, it will need to be approved and signed off from any required personnel. </a:t>
            </a:r>
            <a:endParaRPr/>
          </a:p>
        </p:txBody>
      </p:sp>
      <p:sp>
        <p:nvSpPr>
          <p:cNvPr id="292" name="Google Shape;292;p1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93" name="Google Shape;293;p1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94" name="Google Shape;294;p1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299" name="Shape 299"/>
        <p:cNvGrpSpPr/>
        <p:nvPr/>
      </p:nvGrpSpPr>
      <p:grpSpPr>
        <a:xfrm>
          <a:off x="0" y="0"/>
          <a:ext cx="0" cy="0"/>
          <a:chOff x="0" y="0"/>
          <a:chExt cx="0" cy="0"/>
        </a:xfrm>
      </p:grpSpPr>
      <p:sp>
        <p:nvSpPr>
          <p:cNvPr id="300" name="Google Shape;300;p14"/>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Planning WAN links</a:t>
            </a:r>
            <a:endParaRPr/>
          </a:p>
        </p:txBody>
      </p:sp>
      <p:sp>
        <p:nvSpPr>
          <p:cNvPr id="302" name="Google Shape;302;p14"/>
          <p:cNvSpPr txBox="1"/>
          <p:nvPr/>
        </p:nvSpPr>
        <p:spPr>
          <a:xfrm>
            <a:off x="2209800" y="1676834"/>
            <a:ext cx="149352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CASE STUDY</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You are required to install, configure and test Wide Area Network (WAN) links. For the first task you must plan and document a WAN link installation plan. </a:t>
            </a:r>
            <a:endParaRPr/>
          </a:p>
        </p:txBody>
      </p:sp>
      <p:grpSp>
        <p:nvGrpSpPr>
          <p:cNvPr id="303" name="Google Shape;303;p14"/>
          <p:cNvGrpSpPr/>
          <p:nvPr/>
        </p:nvGrpSpPr>
        <p:grpSpPr>
          <a:xfrm>
            <a:off x="1028700" y="495300"/>
            <a:ext cx="17259300" cy="218203"/>
            <a:chOff x="1028700" y="723900"/>
            <a:chExt cx="17259300" cy="218203"/>
          </a:xfrm>
        </p:grpSpPr>
        <p:sp>
          <p:nvSpPr>
            <p:cNvPr id="304" name="Google Shape;304;p14"/>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308" name="Google Shape;308;p14"/>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309" name="Google Shape;309;p1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310" name="Google Shape;310;p1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11" name="Google Shape;311;p1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15"/>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txBox="1"/>
          <p:nvPr/>
        </p:nvSpPr>
        <p:spPr>
          <a:xfrm>
            <a:off x="1044000" y="1866900"/>
            <a:ext cx="16655652" cy="174823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5200">
                <a:solidFill>
                  <a:schemeClr val="lt1"/>
                </a:solidFill>
                <a:latin typeface="Arial"/>
                <a:ea typeface="Arial"/>
                <a:cs typeface="Arial"/>
                <a:sym typeface="Arial"/>
              </a:rPr>
              <a:t>Topic 2: Configuring and securing WAN links and IP services</a:t>
            </a:r>
            <a:endParaRPr/>
          </a:p>
        </p:txBody>
      </p:sp>
      <p:grpSp>
        <p:nvGrpSpPr>
          <p:cNvPr id="319" name="Google Shape;319;p15"/>
          <p:cNvGrpSpPr/>
          <p:nvPr/>
        </p:nvGrpSpPr>
        <p:grpSpPr>
          <a:xfrm>
            <a:off x="1028700" y="495300"/>
            <a:ext cx="17259300" cy="218203"/>
            <a:chOff x="1028700" y="723900"/>
            <a:chExt cx="17259300" cy="218203"/>
          </a:xfrm>
        </p:grpSpPr>
        <p:sp>
          <p:nvSpPr>
            <p:cNvPr id="320" name="Google Shape;320;p15"/>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325" name="Google Shape;325;p1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326" name="Google Shape;326;p1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pic>
        <p:nvPicPr>
          <p:cNvPr id="327" name="Google Shape;327;p15"/>
          <p:cNvPicPr preferRelativeResize="0"/>
          <p:nvPr/>
        </p:nvPicPr>
        <p:blipFill rotWithShape="1">
          <a:blip r:embed="rId3">
            <a:alphaModFix/>
          </a:blip>
          <a:srcRect b="0" l="0" r="0" t="14556"/>
          <a:stretch/>
        </p:blipFill>
        <p:spPr>
          <a:xfrm>
            <a:off x="5617369" y="4381500"/>
            <a:ext cx="7053262" cy="4016692"/>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16"/>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333" name="Google Shape;333;p16"/>
          <p:cNvGrpSpPr/>
          <p:nvPr/>
        </p:nvGrpSpPr>
        <p:grpSpPr>
          <a:xfrm>
            <a:off x="1028700" y="446788"/>
            <a:ext cx="17244000" cy="220041"/>
            <a:chOff x="0" y="0"/>
            <a:chExt cx="23454501" cy="293387"/>
          </a:xfrm>
        </p:grpSpPr>
        <p:sp>
          <p:nvSpPr>
            <p:cNvPr id="334" name="Google Shape;334;p16"/>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6"/>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6"/>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
        <p:nvSpPr>
          <p:cNvPr id="340" name="Google Shape;340;p16"/>
          <p:cNvSpPr txBox="1"/>
          <p:nvPr/>
        </p:nvSpPr>
        <p:spPr>
          <a:xfrm>
            <a:off x="1028700" y="1676834"/>
            <a:ext cx="12687300" cy="100854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lang="en-US" sz="3000">
                <a:solidFill>
                  <a:srgbClr val="00667A"/>
                </a:solidFill>
                <a:latin typeface="Arial"/>
                <a:ea typeface="Arial"/>
                <a:cs typeface="Arial"/>
                <a:sym typeface="Arial"/>
              </a:rPr>
              <a:t>After the preparation activities have been complete, the next step would be configuring the WAN links, IP services on a router, and security.</a:t>
            </a:r>
            <a:endParaRPr/>
          </a:p>
        </p:txBody>
      </p:sp>
      <p:sp>
        <p:nvSpPr>
          <p:cNvPr id="341" name="Google Shape;341;p1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342" name="Google Shape;342;p1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343" name="Google Shape;343;p1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348" name="Shape 348"/>
        <p:cNvGrpSpPr/>
        <p:nvPr/>
      </p:nvGrpSpPr>
      <p:grpSpPr>
        <a:xfrm>
          <a:off x="0" y="0"/>
          <a:ext cx="0" cy="0"/>
          <a:chOff x="0" y="0"/>
          <a:chExt cx="0" cy="0"/>
        </a:xfrm>
      </p:grpSpPr>
      <p:sp>
        <p:nvSpPr>
          <p:cNvPr id="349" name="Google Shape;349;p17"/>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txBox="1"/>
          <p:nvPr/>
        </p:nvSpPr>
        <p:spPr>
          <a:xfrm>
            <a:off x="2209800" y="1676834"/>
            <a:ext cx="14935200" cy="323806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article on WAN security.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https://www.tcsusa.com/security-consulting/wide-area-network-wan/</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Discuss: What are the greatest causes of security risks for WANs?</a:t>
            </a:r>
            <a:endParaRPr/>
          </a:p>
        </p:txBody>
      </p:sp>
      <p:grpSp>
        <p:nvGrpSpPr>
          <p:cNvPr id="351" name="Google Shape;351;p17"/>
          <p:cNvGrpSpPr/>
          <p:nvPr/>
        </p:nvGrpSpPr>
        <p:grpSpPr>
          <a:xfrm>
            <a:off x="1028700" y="495300"/>
            <a:ext cx="17259300" cy="218203"/>
            <a:chOff x="1028700" y="723900"/>
            <a:chExt cx="17259300" cy="218203"/>
          </a:xfrm>
        </p:grpSpPr>
        <p:sp>
          <p:nvSpPr>
            <p:cNvPr id="352" name="Google Shape;352;p17"/>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356" name="Google Shape;356;p17"/>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357" name="Google Shape;357;p1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358" name="Google Shape;358;p1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59" name="Google Shape;359;p1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360" name="Google Shape;360;p17"/>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366" name="Google Shape;366;p18"/>
          <p:cNvGrpSpPr/>
          <p:nvPr/>
        </p:nvGrpSpPr>
        <p:grpSpPr>
          <a:xfrm>
            <a:off x="1028700" y="446788"/>
            <a:ext cx="17244000" cy="220041"/>
            <a:chOff x="0" y="0"/>
            <a:chExt cx="23454501" cy="293387"/>
          </a:xfrm>
        </p:grpSpPr>
        <p:sp>
          <p:nvSpPr>
            <p:cNvPr id="367" name="Google Shape;367;p1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1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18"/>
          <p:cNvSpPr txBox="1"/>
          <p:nvPr/>
        </p:nvSpPr>
        <p:spPr>
          <a:xfrm>
            <a:off x="1028700" y="1676834"/>
            <a:ext cx="12687300" cy="2930289"/>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WAN CONNECTIONS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You can use the installation plan specifications to determine the WAN connection method requirements. For example, it would broadly include:</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End user device, Modem, WAN Switch, Core Routers, cables, internet connection and service provider.</a:t>
            </a:r>
            <a:endParaRPr/>
          </a:p>
        </p:txBody>
      </p:sp>
      <p:sp>
        <p:nvSpPr>
          <p:cNvPr id="373" name="Google Shape;373;p1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374" name="Google Shape;374;p1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375" name="Google Shape;375;p1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376" name="Google Shape;376;p18"/>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381" name="Shape 381"/>
        <p:cNvGrpSpPr/>
        <p:nvPr/>
      </p:nvGrpSpPr>
      <p:grpSpPr>
        <a:xfrm>
          <a:off x="0" y="0"/>
          <a:ext cx="0" cy="0"/>
          <a:chOff x="0" y="0"/>
          <a:chExt cx="0" cy="0"/>
        </a:xfrm>
      </p:grpSpPr>
      <p:sp>
        <p:nvSpPr>
          <p:cNvPr id="382" name="Google Shape;382;p1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document from Cisco on WAN connection methods.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Website: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https://www.learncisco.net/courses/icnd-2/wan-technologies/wan-connections-overview.html</a:t>
            </a:r>
            <a:r>
              <a:rPr lang="en-US" sz="3000">
                <a:solidFill>
                  <a:schemeClr val="lt1"/>
                </a:solidFill>
                <a:latin typeface="Arial"/>
                <a:ea typeface="Arial"/>
                <a:cs typeface="Arial"/>
                <a:sym typeface="Arial"/>
              </a:rPr>
              <a:t> </a:t>
            </a:r>
            <a:endParaRPr/>
          </a:p>
        </p:txBody>
      </p:sp>
      <p:grpSp>
        <p:nvGrpSpPr>
          <p:cNvPr id="384" name="Google Shape;384;p19"/>
          <p:cNvGrpSpPr/>
          <p:nvPr/>
        </p:nvGrpSpPr>
        <p:grpSpPr>
          <a:xfrm>
            <a:off x="1028700" y="495300"/>
            <a:ext cx="17259300" cy="218203"/>
            <a:chOff x="1028700" y="723900"/>
            <a:chExt cx="17259300" cy="218203"/>
          </a:xfrm>
        </p:grpSpPr>
        <p:sp>
          <p:nvSpPr>
            <p:cNvPr id="385" name="Google Shape;385;p1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389" name="Google Shape;389;p19"/>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390" name="Google Shape;390;p1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391" name="Google Shape;391;p1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92" name="Google Shape;392;p1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393" name="Google Shape;393;p19"/>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1044000" y="1866900"/>
            <a:ext cx="16655652" cy="83599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i="0" lang="en-US" sz="5200" u="none" cap="none" strike="noStrike">
                <a:solidFill>
                  <a:schemeClr val="lt1"/>
                </a:solidFill>
                <a:latin typeface="Arial"/>
                <a:ea typeface="Arial"/>
                <a:cs typeface="Arial"/>
                <a:sym typeface="Arial"/>
              </a:rPr>
              <a:t>Topic 1: Planning WAN links</a:t>
            </a:r>
            <a:endParaRPr/>
          </a:p>
        </p:txBody>
      </p:sp>
      <p:grpSp>
        <p:nvGrpSpPr>
          <p:cNvPr id="105" name="Google Shape;105;p2"/>
          <p:cNvGrpSpPr/>
          <p:nvPr/>
        </p:nvGrpSpPr>
        <p:grpSpPr>
          <a:xfrm>
            <a:off x="1028700" y="495300"/>
            <a:ext cx="17259300" cy="218203"/>
            <a:chOff x="1028700" y="723900"/>
            <a:chExt cx="17259300" cy="218203"/>
          </a:xfrm>
        </p:grpSpPr>
        <p:sp>
          <p:nvSpPr>
            <p:cNvPr id="106" name="Google Shape;106;p2"/>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200">
                <a:solidFill>
                  <a:srgbClr val="31859C"/>
                </a:solidFill>
              </a:rPr>
              <a:t>© 2022 Milestones International College</a:t>
            </a:r>
            <a:endParaRPr sz="1200">
              <a:solidFill>
                <a:srgbClr val="00667A"/>
              </a:solidFill>
            </a:endParaRPr>
          </a:p>
        </p:txBody>
      </p:sp>
      <p:sp>
        <p:nvSpPr>
          <p:cNvPr id="111" name="Google Shape;111;p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1859C"/>
                </a:solidFill>
                <a:latin typeface="Arial"/>
                <a:ea typeface="Arial"/>
                <a:cs typeface="Arial"/>
                <a:sym typeface="Arial"/>
              </a:rPr>
              <a:t>‹#›</a:t>
            </a:fld>
            <a:endParaRPr b="1" i="0" sz="1200" u="none" cap="none" strike="noStrike">
              <a:solidFill>
                <a:srgbClr val="31859C"/>
              </a:solidFill>
              <a:latin typeface="Arial"/>
              <a:ea typeface="Arial"/>
              <a:cs typeface="Arial"/>
              <a:sym typeface="Arial"/>
            </a:endParaRPr>
          </a:p>
        </p:txBody>
      </p:sp>
      <p:sp>
        <p:nvSpPr>
          <p:cNvPr id="112" name="Google Shape;112;p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pic>
        <p:nvPicPr>
          <p:cNvPr descr="Diagram, engineering drawing&#10;&#10;Description automatically generated" id="113" name="Google Shape;113;p2"/>
          <p:cNvPicPr preferRelativeResize="0"/>
          <p:nvPr/>
        </p:nvPicPr>
        <p:blipFill rotWithShape="1">
          <a:blip r:embed="rId3">
            <a:alphaModFix/>
          </a:blip>
          <a:srcRect b="27377" l="0" r="0" t="30823"/>
          <a:stretch/>
        </p:blipFill>
        <p:spPr>
          <a:xfrm>
            <a:off x="5720843" y="3924300"/>
            <a:ext cx="6846313" cy="4291768"/>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0"/>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399" name="Google Shape;399;p20"/>
          <p:cNvGrpSpPr/>
          <p:nvPr/>
        </p:nvGrpSpPr>
        <p:grpSpPr>
          <a:xfrm>
            <a:off x="1028700" y="446788"/>
            <a:ext cx="17244000" cy="220041"/>
            <a:chOff x="0" y="0"/>
            <a:chExt cx="23454501" cy="293387"/>
          </a:xfrm>
        </p:grpSpPr>
        <p:sp>
          <p:nvSpPr>
            <p:cNvPr id="400" name="Google Shape;400;p20"/>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0"/>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0"/>
          <p:cNvSpPr txBox="1"/>
          <p:nvPr/>
        </p:nvSpPr>
        <p:spPr>
          <a:xfrm>
            <a:off x="1028700" y="1676834"/>
            <a:ext cx="12687300" cy="413677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SERIAL WAN CONFIGURATION AND WAN PROTOCOLS </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WANs use serial transmission for long-distance communication, where bits of data are transmitted sequentially over a single channel. </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Serial channels use specific electro-magnetic or optical frequency ranges. </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When making configurations you must know how to connect to these ports and which cables to use.</a:t>
            </a:r>
            <a:endParaRPr/>
          </a:p>
        </p:txBody>
      </p:sp>
      <p:sp>
        <p:nvSpPr>
          <p:cNvPr id="406" name="Google Shape;406;p2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407" name="Google Shape;407;p2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408" name="Google Shape;408;p2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409" name="Google Shape;409;p20"/>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14" name="Shape 414"/>
        <p:cNvGrpSpPr/>
        <p:nvPr/>
      </p:nvGrpSpPr>
      <p:grpSpPr>
        <a:xfrm>
          <a:off x="0" y="0"/>
          <a:ext cx="0" cy="0"/>
          <a:chOff x="0" y="0"/>
          <a:chExt cx="0" cy="0"/>
        </a:xfrm>
      </p:grpSpPr>
      <p:sp>
        <p:nvSpPr>
          <p:cNvPr id="415" name="Google Shape;415;p21"/>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txBox="1"/>
          <p:nvPr/>
        </p:nvSpPr>
        <p:spPr>
          <a:xfrm>
            <a:off x="2209800" y="1676834"/>
            <a:ext cx="14935200" cy="481696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articles relating to configurations and protocols.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Website: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https://www.cisco.com/c/en_au/products/switches/what-is-a-wan-wide-area-network.html#~what-it-is</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Website: </a:t>
            </a:r>
            <a:r>
              <a:rPr lang="en-US" sz="3000" u="sng">
                <a:solidFill>
                  <a:schemeClr val="lt1"/>
                </a:solidFill>
                <a:latin typeface="Arial"/>
                <a:ea typeface="Arial"/>
                <a:cs typeface="Arial"/>
                <a:sym typeface="Arial"/>
                <a:hlinkClick r:id="rId4">
                  <a:extLst>
                    <a:ext uri="{A12FA001-AC4F-418D-AE19-62706E023703}">
                      <ahyp:hlinkClr val="tx"/>
                    </a:ext>
                  </a:extLst>
                </a:hlinkClick>
              </a:rPr>
              <a:t>https://petri.com/csc_3_wan_protocols_you_should_know/</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Website: </a:t>
            </a:r>
            <a:r>
              <a:rPr lang="en-US" sz="3000" u="sng">
                <a:solidFill>
                  <a:schemeClr val="lt1"/>
                </a:solidFill>
                <a:latin typeface="Arial"/>
                <a:ea typeface="Arial"/>
                <a:cs typeface="Arial"/>
                <a:sym typeface="Arial"/>
                <a:hlinkClick r:id="rId5">
                  <a:extLst>
                    <a:ext uri="{A12FA001-AC4F-418D-AE19-62706E023703}">
                      <ahyp:hlinkClr val="tx"/>
                    </a:ext>
                  </a:extLst>
                </a:hlinkClick>
              </a:rPr>
              <a:t>https://www.cisco.com/c/en/us/td/docs/routers/access/800M/software/800MSCG/serconf.html</a:t>
            </a:r>
            <a:r>
              <a:rPr lang="en-US" sz="3000">
                <a:solidFill>
                  <a:schemeClr val="lt1"/>
                </a:solidFill>
                <a:latin typeface="Arial"/>
                <a:ea typeface="Arial"/>
                <a:cs typeface="Arial"/>
                <a:sym typeface="Arial"/>
              </a:rPr>
              <a:t> </a:t>
            </a:r>
            <a:endParaRPr/>
          </a:p>
        </p:txBody>
      </p:sp>
      <p:grpSp>
        <p:nvGrpSpPr>
          <p:cNvPr id="417" name="Google Shape;417;p21"/>
          <p:cNvGrpSpPr/>
          <p:nvPr/>
        </p:nvGrpSpPr>
        <p:grpSpPr>
          <a:xfrm>
            <a:off x="1028700" y="495300"/>
            <a:ext cx="17259300" cy="218203"/>
            <a:chOff x="1028700" y="723900"/>
            <a:chExt cx="17259300" cy="218203"/>
          </a:xfrm>
        </p:grpSpPr>
        <p:sp>
          <p:nvSpPr>
            <p:cNvPr id="418" name="Google Shape;418;p21"/>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22" name="Google Shape;422;p21"/>
          <p:cNvPicPr preferRelativeResize="0"/>
          <p:nvPr/>
        </p:nvPicPr>
        <p:blipFill rotWithShape="1">
          <a:blip r:embed="rId6">
            <a:alphaModFix/>
          </a:blip>
          <a:srcRect b="0" l="0" r="0" t="0"/>
          <a:stretch/>
        </p:blipFill>
        <p:spPr>
          <a:xfrm flipH="1">
            <a:off x="643741" y="1676834"/>
            <a:ext cx="1207968" cy="1207968"/>
          </a:xfrm>
          <a:prstGeom prst="rect">
            <a:avLst/>
          </a:prstGeom>
          <a:noFill/>
          <a:ln>
            <a:noFill/>
          </a:ln>
        </p:spPr>
      </p:pic>
      <p:sp>
        <p:nvSpPr>
          <p:cNvPr id="423" name="Google Shape;423;p2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424" name="Google Shape;424;p2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25" name="Google Shape;425;p2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426" name="Google Shape;426;p21"/>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2"/>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432" name="Google Shape;432;p22"/>
          <p:cNvGrpSpPr/>
          <p:nvPr/>
        </p:nvGrpSpPr>
        <p:grpSpPr>
          <a:xfrm>
            <a:off x="1028700" y="446788"/>
            <a:ext cx="17244000" cy="220041"/>
            <a:chOff x="0" y="0"/>
            <a:chExt cx="23454501" cy="293387"/>
          </a:xfrm>
        </p:grpSpPr>
        <p:sp>
          <p:nvSpPr>
            <p:cNvPr id="433" name="Google Shape;433;p22"/>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2"/>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22"/>
          <p:cNvSpPr txBox="1"/>
          <p:nvPr/>
        </p:nvSpPr>
        <p:spPr>
          <a:xfrm>
            <a:off x="1028700" y="1676834"/>
            <a:ext cx="12687300" cy="179113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VIRTUAL PRIVATE NETWORK (VPN)</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 virtual private network (VPN) provides encrypted connection over the internet, creating a private data transmission. </a:t>
            </a:r>
            <a:endParaRPr/>
          </a:p>
        </p:txBody>
      </p:sp>
      <p:sp>
        <p:nvSpPr>
          <p:cNvPr id="439" name="Google Shape;439;p2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440" name="Google Shape;440;p2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441" name="Google Shape;441;p2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442" name="Google Shape;442;p22"/>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47" name="Shape 447"/>
        <p:cNvGrpSpPr/>
        <p:nvPr/>
      </p:nvGrpSpPr>
      <p:grpSpPr>
        <a:xfrm>
          <a:off x="0" y="0"/>
          <a:ext cx="0" cy="0"/>
          <a:chOff x="0" y="0"/>
          <a:chExt cx="0" cy="0"/>
        </a:xfrm>
      </p:grpSpPr>
      <p:sp>
        <p:nvSpPr>
          <p:cNvPr id="448" name="Google Shape;448;p23"/>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txBox="1"/>
          <p:nvPr/>
        </p:nvSpPr>
        <p:spPr>
          <a:xfrm>
            <a:off x="2209800" y="1676834"/>
            <a:ext cx="14935200" cy="3764364"/>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article on site-to-site VPN and how it works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https://www.impactmybiz.com/blog/blog-site-to-site-vpn/</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Review the following configurations relating to Azure virtual WAN site to site portal.</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Document: </a:t>
            </a:r>
            <a:r>
              <a:rPr lang="en-US" sz="3000" u="sng">
                <a:solidFill>
                  <a:schemeClr val="lt1"/>
                </a:solidFill>
                <a:latin typeface="Arial"/>
                <a:ea typeface="Arial"/>
                <a:cs typeface="Arial"/>
                <a:sym typeface="Arial"/>
                <a:hlinkClick r:id="rId4">
                  <a:extLst>
                    <a:ext uri="{A12FA001-AC4F-418D-AE19-62706E023703}">
                      <ahyp:hlinkClr val="tx"/>
                    </a:ext>
                  </a:extLst>
                </a:hlinkClick>
              </a:rPr>
              <a:t>https://docs.microsoft.com/en-us/azure/virtual-wan/virtual-wan-site-to-site-portal</a:t>
            </a:r>
            <a:r>
              <a:rPr lang="en-US" sz="3000">
                <a:solidFill>
                  <a:schemeClr val="lt1"/>
                </a:solidFill>
                <a:latin typeface="Arial"/>
                <a:ea typeface="Arial"/>
                <a:cs typeface="Arial"/>
                <a:sym typeface="Arial"/>
              </a:rPr>
              <a:t>  </a:t>
            </a:r>
            <a:endParaRPr/>
          </a:p>
        </p:txBody>
      </p:sp>
      <p:grpSp>
        <p:nvGrpSpPr>
          <p:cNvPr id="450" name="Google Shape;450;p23"/>
          <p:cNvGrpSpPr/>
          <p:nvPr/>
        </p:nvGrpSpPr>
        <p:grpSpPr>
          <a:xfrm>
            <a:off x="1028700" y="495300"/>
            <a:ext cx="17259300" cy="218203"/>
            <a:chOff x="1028700" y="723900"/>
            <a:chExt cx="17259300" cy="218203"/>
          </a:xfrm>
        </p:grpSpPr>
        <p:sp>
          <p:nvSpPr>
            <p:cNvPr id="451" name="Google Shape;451;p23"/>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55" name="Google Shape;455;p23"/>
          <p:cNvPicPr preferRelativeResize="0"/>
          <p:nvPr/>
        </p:nvPicPr>
        <p:blipFill rotWithShape="1">
          <a:blip r:embed="rId5">
            <a:alphaModFix/>
          </a:blip>
          <a:srcRect b="0" l="0" r="0" t="0"/>
          <a:stretch/>
        </p:blipFill>
        <p:spPr>
          <a:xfrm flipH="1">
            <a:off x="643741" y="1676834"/>
            <a:ext cx="1207968" cy="1207968"/>
          </a:xfrm>
          <a:prstGeom prst="rect">
            <a:avLst/>
          </a:prstGeom>
          <a:noFill/>
          <a:ln>
            <a:noFill/>
          </a:ln>
        </p:spPr>
      </p:pic>
      <p:sp>
        <p:nvSpPr>
          <p:cNvPr id="456" name="Google Shape;456;p2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457" name="Google Shape;457;p2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58" name="Google Shape;458;p2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459" name="Google Shape;459;p23"/>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4"/>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465" name="Google Shape;465;p24"/>
          <p:cNvGrpSpPr/>
          <p:nvPr/>
        </p:nvGrpSpPr>
        <p:grpSpPr>
          <a:xfrm>
            <a:off x="1028700" y="446788"/>
            <a:ext cx="17244000" cy="220041"/>
            <a:chOff x="0" y="0"/>
            <a:chExt cx="23454501" cy="293387"/>
          </a:xfrm>
        </p:grpSpPr>
        <p:sp>
          <p:nvSpPr>
            <p:cNvPr id="466" name="Google Shape;466;p24"/>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4"/>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24"/>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VIRTUAL PRIVATE NETWORK (VPN)</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An asymmetric digital subscriber line (ADSL) facilitates fast data transmission and greater bandwidth, transferring data over copper telephone lines. </a:t>
            </a:r>
            <a:endParaRPr/>
          </a:p>
        </p:txBody>
      </p:sp>
      <p:sp>
        <p:nvSpPr>
          <p:cNvPr id="472" name="Google Shape;472;p2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473" name="Google Shape;473;p2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474" name="Google Shape;474;p2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475" name="Google Shape;475;p24"/>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80" name="Shape 480"/>
        <p:cNvGrpSpPr/>
        <p:nvPr/>
      </p:nvGrpSpPr>
      <p:grpSpPr>
        <a:xfrm>
          <a:off x="0" y="0"/>
          <a:ext cx="0" cy="0"/>
          <a:chOff x="0" y="0"/>
          <a:chExt cx="0" cy="0"/>
        </a:xfrm>
      </p:grpSpPr>
      <p:sp>
        <p:nvSpPr>
          <p:cNvPr id="481" name="Google Shape;481;p2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txBox="1"/>
          <p:nvPr/>
        </p:nvSpPr>
        <p:spPr>
          <a:xfrm>
            <a:off x="2209800" y="1676834"/>
            <a:ext cx="14935200" cy="4290662"/>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ADSL configuration settings are device and provider dependent.  Review the following examples from D-Link and USR.</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https://www.dlink.com.ph/how-do-i-configure-dgl-4300-wan-settings-for-adsl-modem/</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4">
                  <a:extLst>
                    <a:ext uri="{A12FA001-AC4F-418D-AE19-62706E023703}">
                      <ahyp:hlinkClr val="tx"/>
                    </a:ext>
                  </a:extLst>
                </a:hlinkClick>
              </a:rPr>
              <a:t>https://support.usr.com/support/9114/9114-ug/internet_wan.html</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483" name="Google Shape;483;p25"/>
          <p:cNvGrpSpPr/>
          <p:nvPr/>
        </p:nvGrpSpPr>
        <p:grpSpPr>
          <a:xfrm>
            <a:off x="1028700" y="495300"/>
            <a:ext cx="17259300" cy="218203"/>
            <a:chOff x="1028700" y="723900"/>
            <a:chExt cx="17259300" cy="218203"/>
          </a:xfrm>
        </p:grpSpPr>
        <p:sp>
          <p:nvSpPr>
            <p:cNvPr id="484" name="Google Shape;484;p2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88" name="Google Shape;488;p25"/>
          <p:cNvPicPr preferRelativeResize="0"/>
          <p:nvPr/>
        </p:nvPicPr>
        <p:blipFill rotWithShape="1">
          <a:blip r:embed="rId5">
            <a:alphaModFix/>
          </a:blip>
          <a:srcRect b="0" l="0" r="0" t="0"/>
          <a:stretch/>
        </p:blipFill>
        <p:spPr>
          <a:xfrm flipH="1">
            <a:off x="643741" y="1676834"/>
            <a:ext cx="1207968" cy="1207968"/>
          </a:xfrm>
          <a:prstGeom prst="rect">
            <a:avLst/>
          </a:prstGeom>
          <a:noFill/>
          <a:ln>
            <a:noFill/>
          </a:ln>
        </p:spPr>
      </p:pic>
      <p:sp>
        <p:nvSpPr>
          <p:cNvPr id="489" name="Google Shape;489;p2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490" name="Google Shape;490;p2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91" name="Google Shape;491;p2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492" name="Google Shape;492;p25"/>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97" name="Shape 497"/>
        <p:cNvGrpSpPr/>
        <p:nvPr/>
      </p:nvGrpSpPr>
      <p:grpSpPr>
        <a:xfrm>
          <a:off x="0" y="0"/>
          <a:ext cx="0" cy="0"/>
          <a:chOff x="0" y="0"/>
          <a:chExt cx="0" cy="0"/>
        </a:xfrm>
      </p:grpSpPr>
      <p:sp>
        <p:nvSpPr>
          <p:cNvPr id="498" name="Google Shape;498;p2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CASE STUDY</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Your turn! Refer to your installation plan and any vendor specifications for the network devices being installed.</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Undertake the tasks provided.</a:t>
            </a:r>
            <a:endParaRPr/>
          </a:p>
        </p:txBody>
      </p:sp>
      <p:grpSp>
        <p:nvGrpSpPr>
          <p:cNvPr id="500" name="Google Shape;500;p26"/>
          <p:cNvGrpSpPr/>
          <p:nvPr/>
        </p:nvGrpSpPr>
        <p:grpSpPr>
          <a:xfrm>
            <a:off x="1028700" y="495300"/>
            <a:ext cx="17259300" cy="218203"/>
            <a:chOff x="1028700" y="723900"/>
            <a:chExt cx="17259300" cy="218203"/>
          </a:xfrm>
        </p:grpSpPr>
        <p:sp>
          <p:nvSpPr>
            <p:cNvPr id="501" name="Google Shape;501;p2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505" name="Google Shape;505;p26"/>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506" name="Google Shape;506;p2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507" name="Google Shape;507;p2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08" name="Google Shape;508;p2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509" name="Google Shape;509;p26"/>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7"/>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515" name="Google Shape;515;p27"/>
          <p:cNvGrpSpPr/>
          <p:nvPr/>
        </p:nvGrpSpPr>
        <p:grpSpPr>
          <a:xfrm>
            <a:off x="1028700" y="446788"/>
            <a:ext cx="17244000" cy="220041"/>
            <a:chOff x="0" y="0"/>
            <a:chExt cx="23454501" cy="293387"/>
          </a:xfrm>
        </p:grpSpPr>
        <p:sp>
          <p:nvSpPr>
            <p:cNvPr id="516" name="Google Shape;516;p27"/>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7"/>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7"/>
          <p:cNvSpPr txBox="1"/>
          <p:nvPr/>
        </p:nvSpPr>
        <p:spPr>
          <a:xfrm>
            <a:off x="1028700" y="1676834"/>
            <a:ext cx="12687300" cy="277640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CONFIGURING VERIFYING IP SERVICES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We will now cover configuring, implementing and verifying a Dynamic Host Configuration Protocol (DHCP) router operation, internet protocol version 6 (IPv6) addressing, network address translation (NAT) requirements, and provide an example of a vendor specification.</a:t>
            </a:r>
            <a:endParaRPr/>
          </a:p>
        </p:txBody>
      </p:sp>
      <p:sp>
        <p:nvSpPr>
          <p:cNvPr id="522" name="Google Shape;522;p2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523" name="Google Shape;523;p2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524" name="Google Shape;524;p2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525" name="Google Shape;525;p27"/>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531" name="Google Shape;531;p28"/>
          <p:cNvGrpSpPr/>
          <p:nvPr/>
        </p:nvGrpSpPr>
        <p:grpSpPr>
          <a:xfrm>
            <a:off x="1028700" y="446788"/>
            <a:ext cx="17244000" cy="220041"/>
            <a:chOff x="0" y="0"/>
            <a:chExt cx="23454501" cy="293387"/>
          </a:xfrm>
        </p:grpSpPr>
        <p:sp>
          <p:nvSpPr>
            <p:cNvPr id="532" name="Google Shape;532;p2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28"/>
          <p:cNvSpPr txBox="1"/>
          <p:nvPr/>
        </p:nvSpPr>
        <p:spPr>
          <a:xfrm>
            <a:off x="1028700" y="1676834"/>
            <a:ext cx="12687300" cy="277640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DYNAMIC HOST CONFIGURATION PROTOCOL (DHCP)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Dynamic Host Configuration Protocol (DHCP) is a protocol automatically providing an internet protocol (IP) host with its IP address and any other elated confirmation information (for example the subnet mask and default gateway). </a:t>
            </a:r>
            <a:endParaRPr/>
          </a:p>
        </p:txBody>
      </p:sp>
      <p:sp>
        <p:nvSpPr>
          <p:cNvPr id="538" name="Google Shape;538;p2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539" name="Google Shape;539;p2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540" name="Google Shape;540;p2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541" name="Google Shape;541;p28"/>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546" name="Shape 546"/>
        <p:cNvGrpSpPr/>
        <p:nvPr/>
      </p:nvGrpSpPr>
      <p:grpSpPr>
        <a:xfrm>
          <a:off x="0" y="0"/>
          <a:ext cx="0" cy="0"/>
          <a:chOff x="0" y="0"/>
          <a:chExt cx="0" cy="0"/>
        </a:xfrm>
      </p:grpSpPr>
      <p:sp>
        <p:nvSpPr>
          <p:cNvPr id="547" name="Google Shape;547;p2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article on configuring a Cisco router as a DHCP server.</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https://study-ccna.com/configure-cisco-router-as-dhcp-server/</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549" name="Google Shape;549;p29"/>
          <p:cNvGrpSpPr/>
          <p:nvPr/>
        </p:nvGrpSpPr>
        <p:grpSpPr>
          <a:xfrm>
            <a:off x="1028700" y="495300"/>
            <a:ext cx="17259300" cy="218203"/>
            <a:chOff x="1028700" y="723900"/>
            <a:chExt cx="17259300" cy="218203"/>
          </a:xfrm>
        </p:grpSpPr>
        <p:sp>
          <p:nvSpPr>
            <p:cNvPr id="550" name="Google Shape;550;p2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554" name="Google Shape;554;p29"/>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555" name="Google Shape;555;p2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556" name="Google Shape;556;p2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57" name="Google Shape;557;p2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558" name="Google Shape;558;p29"/>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b="0" i="0" lang="en-US" sz="4800" u="none" cap="none" strike="noStrike">
                <a:solidFill>
                  <a:srgbClr val="F4F8F3"/>
                </a:solidFill>
                <a:latin typeface="Montserrat Light"/>
                <a:ea typeface="Montserrat Light"/>
                <a:cs typeface="Montserrat Light"/>
                <a:sym typeface="Montserrat Light"/>
              </a:rPr>
              <a:t>Topic 1: Insert topic title </a:t>
            </a:r>
            <a:endParaRPr/>
          </a:p>
        </p:txBody>
      </p:sp>
      <p:grpSp>
        <p:nvGrpSpPr>
          <p:cNvPr id="119" name="Google Shape;119;p3"/>
          <p:cNvGrpSpPr/>
          <p:nvPr/>
        </p:nvGrpSpPr>
        <p:grpSpPr>
          <a:xfrm>
            <a:off x="1028700" y="446788"/>
            <a:ext cx="17244000" cy="220041"/>
            <a:chOff x="0" y="0"/>
            <a:chExt cx="23454501" cy="293387"/>
          </a:xfrm>
        </p:grpSpPr>
        <p:sp>
          <p:nvSpPr>
            <p:cNvPr id="120" name="Google Shape;120;p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Planning WAN links</a:t>
            </a:r>
            <a:endParaRPr/>
          </a:p>
        </p:txBody>
      </p:sp>
      <p:sp>
        <p:nvSpPr>
          <p:cNvPr id="126" name="Google Shape;126;p3"/>
          <p:cNvSpPr txBox="1"/>
          <p:nvPr/>
        </p:nvSpPr>
        <p:spPr>
          <a:xfrm>
            <a:off x="1028700" y="1676834"/>
            <a:ext cx="12687300" cy="2741328"/>
          </a:xfrm>
          <a:prstGeom prst="rect">
            <a:avLst/>
          </a:prstGeom>
          <a:noFill/>
          <a:ln>
            <a:noFill/>
          </a:ln>
        </p:spPr>
        <p:txBody>
          <a:bodyPr anchorCtr="0" anchor="t" bIns="0" lIns="0" spcFirstLastPara="1" rIns="0" wrap="square" tIns="0">
            <a:spAutoFit/>
          </a:bodyPr>
          <a:lstStyle/>
          <a:p>
            <a:pPr indent="-457200" lvl="0" marL="457200" marR="0" rtl="0" algn="l">
              <a:lnSpc>
                <a:spcPct val="114000"/>
              </a:lnSpc>
              <a:spcBef>
                <a:spcPts val="0"/>
              </a:spcBef>
              <a:spcAft>
                <a:spcPts val="0"/>
              </a:spcAft>
              <a:buClr>
                <a:srgbClr val="00667A"/>
              </a:buClr>
              <a:buSzPts val="3000"/>
              <a:buFont typeface="Arial"/>
              <a:buChar char="•"/>
            </a:pPr>
            <a:r>
              <a:rPr lang="en-US" sz="3000">
                <a:solidFill>
                  <a:srgbClr val="00667A"/>
                </a:solidFill>
                <a:latin typeface="Arial"/>
                <a:ea typeface="Arial"/>
                <a:cs typeface="Arial"/>
                <a:sym typeface="Arial"/>
              </a:rPr>
              <a:t>Most of today’s networking environments span great distances, forming wide area networks (WANS). To connect these networks you require the hardware, software, and various WAN technologies.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This unit focuses on configuring, verifying, and troubleshooting WAN links and IP services. </a:t>
            </a:r>
            <a:endParaRPr/>
          </a:p>
        </p:txBody>
      </p:sp>
      <p:sp>
        <p:nvSpPr>
          <p:cNvPr id="127" name="Google Shape;127;p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u="none">
                <a:solidFill>
                  <a:srgbClr val="31859C"/>
                </a:solidFill>
                <a:latin typeface="Arial"/>
                <a:ea typeface="Arial"/>
                <a:cs typeface="Arial"/>
                <a:sym typeface="Arial"/>
              </a:rPr>
              <a:t>‹#›</a:t>
            </a:fld>
            <a:endParaRPr b="1" sz="1200" u="none">
              <a:solidFill>
                <a:srgbClr val="31859C"/>
              </a:solidFill>
              <a:latin typeface="Arial"/>
              <a:ea typeface="Arial"/>
              <a:cs typeface="Arial"/>
              <a:sym typeface="Arial"/>
            </a:endParaRPr>
          </a:p>
        </p:txBody>
      </p:sp>
      <p:sp>
        <p:nvSpPr>
          <p:cNvPr id="128" name="Google Shape;128;p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200">
                <a:solidFill>
                  <a:srgbClr val="31859C"/>
                </a:solidFill>
              </a:rPr>
              <a:t>© 2022 Milestones International College</a:t>
            </a:r>
            <a:endParaRPr sz="1200">
              <a:solidFill>
                <a:srgbClr val="00667A"/>
              </a:solidFill>
            </a:endParaRPr>
          </a:p>
        </p:txBody>
      </p:sp>
      <p:sp>
        <p:nvSpPr>
          <p:cNvPr id="129" name="Google Shape;129;p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0"/>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564" name="Google Shape;564;p30"/>
          <p:cNvGrpSpPr/>
          <p:nvPr/>
        </p:nvGrpSpPr>
        <p:grpSpPr>
          <a:xfrm>
            <a:off x="1028700" y="446788"/>
            <a:ext cx="17244000" cy="220041"/>
            <a:chOff x="0" y="0"/>
            <a:chExt cx="23454501" cy="293387"/>
          </a:xfrm>
        </p:grpSpPr>
        <p:sp>
          <p:nvSpPr>
            <p:cNvPr id="565" name="Google Shape;565;p30"/>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30"/>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30"/>
          <p:cNvSpPr txBox="1"/>
          <p:nvPr/>
        </p:nvSpPr>
        <p:spPr>
          <a:xfrm>
            <a:off x="1028700" y="1676834"/>
            <a:ext cx="12687300" cy="179113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INTERNET PROTOCOL VERSION 6 (IPV6) ADDRESSING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Internet protocol version 6 (IPv6) is a protocol standard developed by Internet Engineering Task Force (IEWTF).</a:t>
            </a:r>
            <a:endParaRPr/>
          </a:p>
        </p:txBody>
      </p:sp>
      <p:sp>
        <p:nvSpPr>
          <p:cNvPr id="571" name="Google Shape;571;p3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572" name="Google Shape;572;p3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573" name="Google Shape;573;p3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574" name="Google Shape;574;p30"/>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579" name="Shape 579"/>
        <p:cNvGrpSpPr/>
        <p:nvPr/>
      </p:nvGrpSpPr>
      <p:grpSpPr>
        <a:xfrm>
          <a:off x="0" y="0"/>
          <a:ext cx="0" cy="0"/>
          <a:chOff x="0" y="0"/>
          <a:chExt cx="0" cy="0"/>
        </a:xfrm>
      </p:grpSpPr>
      <p:sp>
        <p:nvSpPr>
          <p:cNvPr id="580" name="Google Shape;580;p31"/>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txBox="1"/>
          <p:nvPr/>
        </p:nvSpPr>
        <p:spPr>
          <a:xfrm>
            <a:off x="2209800" y="1676834"/>
            <a:ext cx="14935200" cy="497084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article on IPv6 addressing and connectivity for Cisco.</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https://www.cisco.com/c/en/us/td/docs/ios-xml/ios/ipv6_basic/configuration/xe-3s/ip6b-xe-3s-book/ip6-add-basic-conn-xe.html</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document from Oracle on configuring IPv6 enabled routers.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Website: </a:t>
            </a:r>
            <a:r>
              <a:rPr lang="en-US" sz="3000" u="sng">
                <a:solidFill>
                  <a:schemeClr val="lt1"/>
                </a:solidFill>
                <a:latin typeface="Arial"/>
                <a:ea typeface="Arial"/>
                <a:cs typeface="Arial"/>
                <a:sym typeface="Arial"/>
                <a:hlinkClick r:id="rId4">
                  <a:extLst>
                    <a:ext uri="{A12FA001-AC4F-418D-AE19-62706E023703}">
                      <ahyp:hlinkClr val="tx"/>
                    </a:ext>
                  </a:extLst>
                </a:hlinkClick>
              </a:rPr>
              <a:t>https://docs.oracle.com/cd/E23823_01/html/816-4554/ipv6-config-tasks-5.html</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582" name="Google Shape;582;p31"/>
          <p:cNvGrpSpPr/>
          <p:nvPr/>
        </p:nvGrpSpPr>
        <p:grpSpPr>
          <a:xfrm>
            <a:off x="1028700" y="495300"/>
            <a:ext cx="17259300" cy="218203"/>
            <a:chOff x="1028700" y="723900"/>
            <a:chExt cx="17259300" cy="218203"/>
          </a:xfrm>
        </p:grpSpPr>
        <p:sp>
          <p:nvSpPr>
            <p:cNvPr id="583" name="Google Shape;583;p31"/>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587" name="Google Shape;587;p31"/>
          <p:cNvPicPr preferRelativeResize="0"/>
          <p:nvPr/>
        </p:nvPicPr>
        <p:blipFill rotWithShape="1">
          <a:blip r:embed="rId5">
            <a:alphaModFix/>
          </a:blip>
          <a:srcRect b="0" l="0" r="0" t="0"/>
          <a:stretch/>
        </p:blipFill>
        <p:spPr>
          <a:xfrm flipH="1">
            <a:off x="643741" y="1676834"/>
            <a:ext cx="1207968" cy="1207968"/>
          </a:xfrm>
          <a:prstGeom prst="rect">
            <a:avLst/>
          </a:prstGeom>
          <a:noFill/>
          <a:ln>
            <a:noFill/>
          </a:ln>
        </p:spPr>
      </p:pic>
      <p:sp>
        <p:nvSpPr>
          <p:cNvPr id="588" name="Google Shape;588;p3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589" name="Google Shape;589;p3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90" name="Google Shape;590;p3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591" name="Google Shape;591;p31"/>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2"/>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597" name="Google Shape;597;p32"/>
          <p:cNvGrpSpPr/>
          <p:nvPr/>
        </p:nvGrpSpPr>
        <p:grpSpPr>
          <a:xfrm>
            <a:off x="1028700" y="446788"/>
            <a:ext cx="17244000" cy="220041"/>
            <a:chOff x="0" y="0"/>
            <a:chExt cx="23454501" cy="293387"/>
          </a:xfrm>
        </p:grpSpPr>
        <p:sp>
          <p:nvSpPr>
            <p:cNvPr id="598" name="Google Shape;598;p32"/>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2"/>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32"/>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NETWORK ADDRESS TRANSLATION (NAT)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Network address translation (NAT) maps multiple local private addresses to a public one before transferring the information. If you want multiple devices to employ a single IP address, then you can utilise NAT. </a:t>
            </a:r>
            <a:endParaRPr/>
          </a:p>
        </p:txBody>
      </p:sp>
      <p:sp>
        <p:nvSpPr>
          <p:cNvPr id="604" name="Google Shape;604;p3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605" name="Google Shape;605;p3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606" name="Google Shape;606;p3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607" name="Google Shape;607;p32"/>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612" name="Shape 612"/>
        <p:cNvGrpSpPr/>
        <p:nvPr/>
      </p:nvGrpSpPr>
      <p:grpSpPr>
        <a:xfrm>
          <a:off x="0" y="0"/>
          <a:ext cx="0" cy="0"/>
          <a:chOff x="0" y="0"/>
          <a:chExt cx="0" cy="0"/>
        </a:xfrm>
      </p:grpSpPr>
      <p:sp>
        <p:nvSpPr>
          <p:cNvPr id="613" name="Google Shape;613;p33"/>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article on configuring dynamic NAT in Cisco devices.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https://www.manageengine.com/network-configuration-manager/configlets/configure-dynamic-nat-cisco.html</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615" name="Google Shape;615;p33"/>
          <p:cNvGrpSpPr/>
          <p:nvPr/>
        </p:nvGrpSpPr>
        <p:grpSpPr>
          <a:xfrm>
            <a:off x="1028700" y="495300"/>
            <a:ext cx="17259300" cy="218203"/>
            <a:chOff x="1028700" y="723900"/>
            <a:chExt cx="17259300" cy="218203"/>
          </a:xfrm>
        </p:grpSpPr>
        <p:sp>
          <p:nvSpPr>
            <p:cNvPr id="616" name="Google Shape;616;p33"/>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620" name="Google Shape;620;p33"/>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621" name="Google Shape;621;p3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622" name="Google Shape;622;p3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623" name="Google Shape;623;p3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624" name="Google Shape;624;p33"/>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4"/>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631" name="Google Shape;631;p34"/>
          <p:cNvGrpSpPr/>
          <p:nvPr/>
        </p:nvGrpSpPr>
        <p:grpSpPr>
          <a:xfrm>
            <a:off x="1028700" y="446788"/>
            <a:ext cx="17244000" cy="220041"/>
            <a:chOff x="0" y="0"/>
            <a:chExt cx="23454501" cy="293387"/>
          </a:xfrm>
        </p:grpSpPr>
        <p:sp>
          <p:nvSpPr>
            <p:cNvPr id="632" name="Google Shape;632;p34"/>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34"/>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34"/>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SECURING THE NETWORK USING ROUTER SERVICES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Access control lists (ACLs) are rules specifying which users or systems can access resources. They can be implemented for routers and switches to act as filters, managing which traffic is allowed to access the network.</a:t>
            </a:r>
            <a:endParaRPr/>
          </a:p>
        </p:txBody>
      </p:sp>
      <p:sp>
        <p:nvSpPr>
          <p:cNvPr id="638" name="Google Shape;638;p3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639" name="Google Shape;639;p3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640" name="Google Shape;640;p3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641" name="Google Shape;641;p34"/>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Configuring and securing WAN links and IP services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646" name="Shape 646"/>
        <p:cNvGrpSpPr/>
        <p:nvPr/>
      </p:nvGrpSpPr>
      <p:grpSpPr>
        <a:xfrm>
          <a:off x="0" y="0"/>
          <a:ext cx="0" cy="0"/>
          <a:chOff x="0" y="0"/>
          <a:chExt cx="0" cy="0"/>
        </a:xfrm>
      </p:grpSpPr>
      <p:sp>
        <p:nvSpPr>
          <p:cNvPr id="647" name="Google Shape;647;p3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txBox="1"/>
          <p:nvPr/>
        </p:nvSpPr>
        <p:spPr>
          <a:xfrm>
            <a:off x="2209800" y="1676834"/>
            <a:ext cx="149352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through the links provided for this activity and write down your key takeaways after reading the articles.</a:t>
            </a:r>
            <a:endParaRPr/>
          </a:p>
        </p:txBody>
      </p:sp>
      <p:grpSp>
        <p:nvGrpSpPr>
          <p:cNvPr id="649" name="Google Shape;649;p35"/>
          <p:cNvGrpSpPr/>
          <p:nvPr/>
        </p:nvGrpSpPr>
        <p:grpSpPr>
          <a:xfrm>
            <a:off x="1028700" y="495300"/>
            <a:ext cx="17259300" cy="218203"/>
            <a:chOff x="1028700" y="723900"/>
            <a:chExt cx="17259300" cy="218203"/>
          </a:xfrm>
        </p:grpSpPr>
        <p:sp>
          <p:nvSpPr>
            <p:cNvPr id="650" name="Google Shape;650;p3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654" name="Google Shape;654;p35"/>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655" name="Google Shape;655;p3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656" name="Google Shape;656;p3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657" name="Google Shape;657;p3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658" name="Google Shape;658;p35"/>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663" name="Shape 663"/>
        <p:cNvGrpSpPr/>
        <p:nvPr/>
      </p:nvGrpSpPr>
      <p:grpSpPr>
        <a:xfrm>
          <a:off x="0" y="0"/>
          <a:ext cx="0" cy="0"/>
          <a:chOff x="0" y="0"/>
          <a:chExt cx="0" cy="0"/>
        </a:xfrm>
      </p:grpSpPr>
      <p:sp>
        <p:nvSpPr>
          <p:cNvPr id="664" name="Google Shape;664;p3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6"/>
          <p:cNvSpPr txBox="1"/>
          <p:nvPr/>
        </p:nvSpPr>
        <p:spPr>
          <a:xfrm>
            <a:off x="2209800" y="1676834"/>
            <a:ext cx="14935200" cy="413677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CASE STUDY</a:t>
            </a:r>
            <a:endParaRPr b="1" sz="2500">
              <a:solidFill>
                <a:schemeClr val="lt1"/>
              </a:solidFill>
              <a:latin typeface="Arial"/>
              <a:ea typeface="Arial"/>
              <a:cs typeface="Arial"/>
              <a:sym typeface="Arial"/>
            </a:endParaRPr>
          </a:p>
          <a:p>
            <a:pPr indent="-514350" lvl="0" marL="514350" marR="0" rtl="0" algn="l">
              <a:lnSpc>
                <a:spcPct val="114000"/>
              </a:lnSpc>
              <a:spcBef>
                <a:spcPts val="1200"/>
              </a:spcBef>
              <a:spcAft>
                <a:spcPts val="0"/>
              </a:spcAft>
              <a:buClr>
                <a:schemeClr val="lt1"/>
              </a:buClr>
              <a:buSzPts val="3000"/>
              <a:buFont typeface="Calibri"/>
              <a:buAutoNum type="arabicPeriod"/>
            </a:pPr>
            <a:r>
              <a:rPr lang="en-US" sz="3000">
                <a:solidFill>
                  <a:schemeClr val="lt1"/>
                </a:solidFill>
                <a:latin typeface="Arial"/>
                <a:ea typeface="Arial"/>
                <a:cs typeface="Arial"/>
                <a:sym typeface="Arial"/>
              </a:rPr>
              <a:t>Write down the configurations for DHCP, IPv6, and NAT and any verifications carried out.</a:t>
            </a:r>
            <a:endParaRPr/>
          </a:p>
          <a:p>
            <a:pPr indent="-514350" lvl="0" marL="514350" marR="0" rtl="0" algn="l">
              <a:lnSpc>
                <a:spcPct val="114000"/>
              </a:lnSpc>
              <a:spcBef>
                <a:spcPts val="1200"/>
              </a:spcBef>
              <a:spcAft>
                <a:spcPts val="0"/>
              </a:spcAft>
              <a:buClr>
                <a:schemeClr val="lt1"/>
              </a:buClr>
              <a:buSzPts val="3000"/>
              <a:buFont typeface="Calibri"/>
              <a:buAutoNum type="arabicPeriod"/>
            </a:pPr>
            <a:r>
              <a:rPr lang="en-US" sz="3000">
                <a:solidFill>
                  <a:schemeClr val="lt1"/>
                </a:solidFill>
                <a:latin typeface="Arial"/>
                <a:ea typeface="Arial"/>
                <a:cs typeface="Arial"/>
                <a:sym typeface="Arial"/>
              </a:rPr>
              <a:t>Determine the purpose and types of ACLs that will be used and write down configurations according to network filtering requirements. </a:t>
            </a:r>
            <a:endParaRPr/>
          </a:p>
          <a:p>
            <a:pPr indent="-514350" lvl="0" marL="514350" marR="0" rtl="0" algn="l">
              <a:lnSpc>
                <a:spcPct val="114000"/>
              </a:lnSpc>
              <a:spcBef>
                <a:spcPts val="1200"/>
              </a:spcBef>
              <a:spcAft>
                <a:spcPts val="0"/>
              </a:spcAft>
              <a:buClr>
                <a:schemeClr val="lt1"/>
              </a:buClr>
              <a:buSzPts val="3000"/>
              <a:buFont typeface="Calibri"/>
              <a:buAutoNum type="arabicPeriod"/>
            </a:pPr>
            <a:r>
              <a:rPr lang="en-US" sz="3000">
                <a:solidFill>
                  <a:schemeClr val="lt1"/>
                </a:solidFill>
                <a:latin typeface="Arial"/>
                <a:ea typeface="Arial"/>
                <a:cs typeface="Arial"/>
                <a:sym typeface="Arial"/>
              </a:rPr>
              <a:t>Explain how you will secure access to the network router, according to the installation plan specifications (ie it must relate to the installation).</a:t>
            </a:r>
            <a:endParaRPr/>
          </a:p>
        </p:txBody>
      </p:sp>
      <p:grpSp>
        <p:nvGrpSpPr>
          <p:cNvPr id="666" name="Google Shape;666;p36"/>
          <p:cNvGrpSpPr/>
          <p:nvPr/>
        </p:nvGrpSpPr>
        <p:grpSpPr>
          <a:xfrm>
            <a:off x="1028700" y="495300"/>
            <a:ext cx="17259300" cy="218203"/>
            <a:chOff x="1028700" y="723900"/>
            <a:chExt cx="17259300" cy="218203"/>
          </a:xfrm>
        </p:grpSpPr>
        <p:sp>
          <p:nvSpPr>
            <p:cNvPr id="667" name="Google Shape;667;p3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671" name="Google Shape;671;p36"/>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672" name="Google Shape;672;p3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673" name="Google Shape;673;p3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674" name="Google Shape;674;p3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675" name="Google Shape;675;p36"/>
          <p:cNvSpPr txBox="1"/>
          <p:nvPr/>
        </p:nvSpPr>
        <p:spPr>
          <a:xfrm>
            <a:off x="968154" y="7981124"/>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Configuring and securing WAN links and IP services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0" name="Shape 680"/>
        <p:cNvGrpSpPr/>
        <p:nvPr/>
      </p:nvGrpSpPr>
      <p:grpSpPr>
        <a:xfrm>
          <a:off x="0" y="0"/>
          <a:ext cx="0" cy="0"/>
          <a:chOff x="0" y="0"/>
          <a:chExt cx="0" cy="0"/>
        </a:xfrm>
      </p:grpSpPr>
      <p:sp>
        <p:nvSpPr>
          <p:cNvPr id="681" name="Google Shape;681;p37"/>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txBox="1"/>
          <p:nvPr/>
        </p:nvSpPr>
        <p:spPr>
          <a:xfrm>
            <a:off x="1044000" y="1866900"/>
            <a:ext cx="16655652" cy="83599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5200">
                <a:solidFill>
                  <a:schemeClr val="lt1"/>
                </a:solidFill>
                <a:latin typeface="Arial"/>
                <a:ea typeface="Arial"/>
                <a:cs typeface="Arial"/>
                <a:sym typeface="Arial"/>
              </a:rPr>
              <a:t>Topic 3: Troubleshooting WAN links</a:t>
            </a:r>
            <a:endParaRPr/>
          </a:p>
        </p:txBody>
      </p:sp>
      <p:grpSp>
        <p:nvGrpSpPr>
          <p:cNvPr id="683" name="Google Shape;683;p37"/>
          <p:cNvGrpSpPr/>
          <p:nvPr/>
        </p:nvGrpSpPr>
        <p:grpSpPr>
          <a:xfrm>
            <a:off x="1028700" y="495300"/>
            <a:ext cx="17259300" cy="218203"/>
            <a:chOff x="1028700" y="723900"/>
            <a:chExt cx="17259300" cy="218203"/>
          </a:xfrm>
        </p:grpSpPr>
        <p:sp>
          <p:nvSpPr>
            <p:cNvPr id="684" name="Google Shape;684;p37"/>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3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689" name="Google Shape;689;p3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690" name="Google Shape;690;p3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pic>
        <p:nvPicPr>
          <p:cNvPr descr="A picture containing indoor, oven&#10;&#10;Description automatically generated" id="691" name="Google Shape;691;p37"/>
          <p:cNvPicPr preferRelativeResize="0"/>
          <p:nvPr/>
        </p:nvPicPr>
        <p:blipFill rotWithShape="1">
          <a:blip r:embed="rId3">
            <a:alphaModFix/>
          </a:blip>
          <a:srcRect b="8765" l="0" r="0" t="22564"/>
          <a:stretch/>
        </p:blipFill>
        <p:spPr>
          <a:xfrm>
            <a:off x="4560798" y="3924300"/>
            <a:ext cx="9166403" cy="4184831"/>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5" name="Shape 695"/>
        <p:cNvGrpSpPr/>
        <p:nvPr/>
      </p:nvGrpSpPr>
      <p:grpSpPr>
        <a:xfrm>
          <a:off x="0" y="0"/>
          <a:ext cx="0" cy="0"/>
          <a:chOff x="0" y="0"/>
          <a:chExt cx="0" cy="0"/>
        </a:xfrm>
      </p:grpSpPr>
      <p:sp>
        <p:nvSpPr>
          <p:cNvPr id="696" name="Google Shape;696;p3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697" name="Google Shape;697;p38"/>
          <p:cNvGrpSpPr/>
          <p:nvPr/>
        </p:nvGrpSpPr>
        <p:grpSpPr>
          <a:xfrm>
            <a:off x="1028700" y="446788"/>
            <a:ext cx="17244000" cy="220041"/>
            <a:chOff x="0" y="0"/>
            <a:chExt cx="23454501" cy="293387"/>
          </a:xfrm>
        </p:grpSpPr>
        <p:sp>
          <p:nvSpPr>
            <p:cNvPr id="698" name="Google Shape;698;p3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3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38"/>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Troubleshooting WAN links</a:t>
            </a:r>
            <a:endParaRPr/>
          </a:p>
        </p:txBody>
      </p:sp>
      <p:sp>
        <p:nvSpPr>
          <p:cNvPr id="704" name="Google Shape;704;p38"/>
          <p:cNvSpPr txBox="1"/>
          <p:nvPr/>
        </p:nvSpPr>
        <p:spPr>
          <a:xfrm>
            <a:off x="1028700" y="1676834"/>
            <a:ext cx="12687300" cy="2061142"/>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lang="en-US" sz="3000">
                <a:solidFill>
                  <a:srgbClr val="00667A"/>
                </a:solidFill>
                <a:latin typeface="Arial"/>
                <a:ea typeface="Arial"/>
                <a:cs typeface="Arial"/>
                <a:sym typeface="Arial"/>
              </a:rPr>
              <a:t>In this final topic we cover troubleshooting WAN links which includes testing, rectifying any issues, documenting test results and the methods used for rectification, and seeking and responding to feedback from relevant personnel.</a:t>
            </a:r>
            <a:endParaRPr/>
          </a:p>
        </p:txBody>
      </p:sp>
      <p:sp>
        <p:nvSpPr>
          <p:cNvPr id="705" name="Google Shape;705;p3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706" name="Google Shape;706;p3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707" name="Google Shape;707;p3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12" name="Shape 712"/>
        <p:cNvGrpSpPr/>
        <p:nvPr/>
      </p:nvGrpSpPr>
      <p:grpSpPr>
        <a:xfrm>
          <a:off x="0" y="0"/>
          <a:ext cx="0" cy="0"/>
          <a:chOff x="0" y="0"/>
          <a:chExt cx="0" cy="0"/>
        </a:xfrm>
      </p:grpSpPr>
      <p:sp>
        <p:nvSpPr>
          <p:cNvPr id="713" name="Google Shape;713;p3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txBox="1"/>
          <p:nvPr/>
        </p:nvSpPr>
        <p:spPr>
          <a:xfrm>
            <a:off x="2209800" y="1676834"/>
            <a:ext cx="14935200" cy="1877694"/>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What are some main ways to troubleshoot a network?</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What is the benefit for documenting troubleshooting and the results?</a:t>
            </a:r>
            <a:endParaRPr/>
          </a:p>
        </p:txBody>
      </p:sp>
      <p:grpSp>
        <p:nvGrpSpPr>
          <p:cNvPr id="715" name="Google Shape;715;p39"/>
          <p:cNvGrpSpPr/>
          <p:nvPr/>
        </p:nvGrpSpPr>
        <p:grpSpPr>
          <a:xfrm>
            <a:off x="1028700" y="495300"/>
            <a:ext cx="17259300" cy="218203"/>
            <a:chOff x="1028700" y="723900"/>
            <a:chExt cx="17259300" cy="218203"/>
          </a:xfrm>
        </p:grpSpPr>
        <p:sp>
          <p:nvSpPr>
            <p:cNvPr id="716" name="Google Shape;716;p3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720" name="Google Shape;720;p39"/>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721" name="Google Shape;721;p3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722" name="Google Shape;722;p3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723" name="Google Shape;723;p3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724" name="Google Shape;724;p39"/>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Troubleshooting WAN links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34" name="Shape 134"/>
        <p:cNvGrpSpPr/>
        <p:nvPr/>
      </p:nvGrpSpPr>
      <p:grpSpPr>
        <a:xfrm>
          <a:off x="0" y="0"/>
          <a:ext cx="0" cy="0"/>
          <a:chOff x="0" y="0"/>
          <a:chExt cx="0" cy="0"/>
        </a:xfrm>
      </p:grpSpPr>
      <p:sp>
        <p:nvSpPr>
          <p:cNvPr id="135" name="Google Shape;135;p4"/>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Planning WAN links</a:t>
            </a:r>
            <a:endParaRPr/>
          </a:p>
        </p:txBody>
      </p:sp>
      <p:sp>
        <p:nvSpPr>
          <p:cNvPr id="137" name="Google Shape;137;p4"/>
          <p:cNvSpPr txBox="1"/>
          <p:nvPr/>
        </p:nvSpPr>
        <p:spPr>
          <a:xfrm>
            <a:off x="2209800" y="1676834"/>
            <a:ext cx="149352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REFLECT </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What type of documentation would you need to review the network design of a medium-size enterprise network?</a:t>
            </a:r>
            <a:endParaRPr/>
          </a:p>
        </p:txBody>
      </p:sp>
      <p:grpSp>
        <p:nvGrpSpPr>
          <p:cNvPr id="138" name="Google Shape;138;p4"/>
          <p:cNvGrpSpPr/>
          <p:nvPr/>
        </p:nvGrpSpPr>
        <p:grpSpPr>
          <a:xfrm>
            <a:off x="1028700" y="495300"/>
            <a:ext cx="17259300" cy="218203"/>
            <a:chOff x="1028700" y="723900"/>
            <a:chExt cx="17259300" cy="218203"/>
          </a:xfrm>
        </p:grpSpPr>
        <p:sp>
          <p:nvSpPr>
            <p:cNvPr id="139" name="Google Shape;139;p4"/>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43" name="Google Shape;143;p4"/>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144" name="Google Shape;144;p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200">
                <a:solidFill>
                  <a:schemeClr val="lt1"/>
                </a:solidFill>
              </a:rPr>
              <a:t>© 2022 Milestones International College</a:t>
            </a:r>
            <a:endParaRPr sz="1200">
              <a:solidFill>
                <a:schemeClr val="lt1"/>
              </a:solidFill>
            </a:endParaRPr>
          </a:p>
        </p:txBody>
      </p:sp>
      <p:sp>
        <p:nvSpPr>
          <p:cNvPr id="145" name="Google Shape;145;p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46" name="Google Shape;146;p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0"/>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730" name="Google Shape;730;p40"/>
          <p:cNvGrpSpPr/>
          <p:nvPr/>
        </p:nvGrpSpPr>
        <p:grpSpPr>
          <a:xfrm>
            <a:off x="1028700" y="446788"/>
            <a:ext cx="17244000" cy="220041"/>
            <a:chOff x="0" y="0"/>
            <a:chExt cx="23454501" cy="293387"/>
          </a:xfrm>
        </p:grpSpPr>
        <p:sp>
          <p:nvSpPr>
            <p:cNvPr id="731" name="Google Shape;731;p40"/>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40"/>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40"/>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TESTING WAN LINKS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Testing is always carried out throughout the installation stage, however, there are many steps that you would need to take post installation to ensure the safe and secure implementation of links.</a:t>
            </a:r>
            <a:endParaRPr/>
          </a:p>
        </p:txBody>
      </p:sp>
      <p:sp>
        <p:nvSpPr>
          <p:cNvPr id="737" name="Google Shape;737;p4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738" name="Google Shape;738;p4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739" name="Google Shape;739;p4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740" name="Google Shape;740;p40"/>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Troubleshooting WAN links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45" name="Shape 745"/>
        <p:cNvGrpSpPr/>
        <p:nvPr/>
      </p:nvGrpSpPr>
      <p:grpSpPr>
        <a:xfrm>
          <a:off x="0" y="0"/>
          <a:ext cx="0" cy="0"/>
          <a:chOff x="0" y="0"/>
          <a:chExt cx="0" cy="0"/>
        </a:xfrm>
      </p:grpSpPr>
      <p:sp>
        <p:nvSpPr>
          <p:cNvPr id="746" name="Google Shape;746;p41"/>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The following article covers different ways to test WAN performance.</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https://www.spirent.com/blogs/7-ways-to-test-sd-wan-performance</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748" name="Google Shape;748;p41"/>
          <p:cNvGrpSpPr/>
          <p:nvPr/>
        </p:nvGrpSpPr>
        <p:grpSpPr>
          <a:xfrm>
            <a:off x="1028700" y="495300"/>
            <a:ext cx="17259300" cy="218203"/>
            <a:chOff x="1028700" y="723900"/>
            <a:chExt cx="17259300" cy="218203"/>
          </a:xfrm>
        </p:grpSpPr>
        <p:sp>
          <p:nvSpPr>
            <p:cNvPr id="749" name="Google Shape;749;p41"/>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753" name="Google Shape;753;p41"/>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754" name="Google Shape;754;p4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755" name="Google Shape;755;p4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756" name="Google Shape;756;p4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757" name="Google Shape;757;p41"/>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Troubleshooting WAN links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62" name="Shape 762"/>
        <p:cNvGrpSpPr/>
        <p:nvPr/>
      </p:nvGrpSpPr>
      <p:grpSpPr>
        <a:xfrm>
          <a:off x="0" y="0"/>
          <a:ext cx="0" cy="0"/>
          <a:chOff x="0" y="0"/>
          <a:chExt cx="0" cy="0"/>
        </a:xfrm>
      </p:grpSpPr>
      <p:sp>
        <p:nvSpPr>
          <p:cNvPr id="763" name="Google Shape;763;p42"/>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CASE STUDY</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Have a look at the router or switch on your case study network. Look up the debug commands for the router (find these online).</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List some examples of debug commands and their purpose.</a:t>
            </a:r>
            <a:endParaRPr/>
          </a:p>
        </p:txBody>
      </p:sp>
      <p:grpSp>
        <p:nvGrpSpPr>
          <p:cNvPr id="765" name="Google Shape;765;p42"/>
          <p:cNvGrpSpPr/>
          <p:nvPr/>
        </p:nvGrpSpPr>
        <p:grpSpPr>
          <a:xfrm>
            <a:off x="1028700" y="495300"/>
            <a:ext cx="17259300" cy="218203"/>
            <a:chOff x="1028700" y="723900"/>
            <a:chExt cx="17259300" cy="218203"/>
          </a:xfrm>
        </p:grpSpPr>
        <p:sp>
          <p:nvSpPr>
            <p:cNvPr id="766" name="Google Shape;766;p42"/>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770" name="Google Shape;770;p42"/>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771" name="Google Shape;771;p4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772" name="Google Shape;772;p4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773" name="Google Shape;773;p4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774" name="Google Shape;774;p42"/>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Troubleshooting WAN links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781" name="Google Shape;781;p43"/>
          <p:cNvGrpSpPr/>
          <p:nvPr/>
        </p:nvGrpSpPr>
        <p:grpSpPr>
          <a:xfrm>
            <a:off x="1028700" y="446788"/>
            <a:ext cx="17244000" cy="220041"/>
            <a:chOff x="0" y="0"/>
            <a:chExt cx="23454501" cy="293387"/>
          </a:xfrm>
        </p:grpSpPr>
        <p:sp>
          <p:nvSpPr>
            <p:cNvPr id="782" name="Google Shape;782;p4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4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43"/>
          <p:cNvSpPr txBox="1"/>
          <p:nvPr/>
        </p:nvSpPr>
        <p:spPr>
          <a:xfrm>
            <a:off x="1028700" y="1676834"/>
            <a:ext cx="12687300" cy="179113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RECTIFYING ISSUES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As implementation is carried out, you will be rectifying any issues as you conduct the testing.</a:t>
            </a:r>
            <a:endParaRPr/>
          </a:p>
        </p:txBody>
      </p:sp>
      <p:sp>
        <p:nvSpPr>
          <p:cNvPr id="788" name="Google Shape;788;p4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789" name="Google Shape;789;p4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790" name="Google Shape;790;p4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791" name="Google Shape;791;p43"/>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Troubleshooting WAN links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4"/>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798" name="Google Shape;798;p44"/>
          <p:cNvGrpSpPr/>
          <p:nvPr/>
        </p:nvGrpSpPr>
        <p:grpSpPr>
          <a:xfrm>
            <a:off x="1028700" y="446788"/>
            <a:ext cx="17244000" cy="220041"/>
            <a:chOff x="0" y="0"/>
            <a:chExt cx="23454501" cy="293387"/>
          </a:xfrm>
        </p:grpSpPr>
        <p:sp>
          <p:nvSpPr>
            <p:cNvPr id="799" name="Google Shape;799;p44"/>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44"/>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44"/>
          <p:cNvSpPr txBox="1"/>
          <p:nvPr/>
        </p:nvSpPr>
        <p:spPr>
          <a:xfrm>
            <a:off x="1028700" y="1676834"/>
            <a:ext cx="126873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RESPONDING TO FEEDBACK</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Seek and respond to feedback from required personnel</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Feedback plays an important part of the troubleshooting and testing process.</a:t>
            </a:r>
            <a:endParaRPr/>
          </a:p>
        </p:txBody>
      </p:sp>
      <p:sp>
        <p:nvSpPr>
          <p:cNvPr id="805" name="Google Shape;805;p4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806" name="Google Shape;806;p4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807" name="Google Shape;807;p4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
        <p:nvSpPr>
          <p:cNvPr id="808" name="Google Shape;808;p44"/>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Troubleshooting WAN links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813" name="Shape 813"/>
        <p:cNvGrpSpPr/>
        <p:nvPr/>
      </p:nvGrpSpPr>
      <p:grpSpPr>
        <a:xfrm>
          <a:off x="0" y="0"/>
          <a:ext cx="0" cy="0"/>
          <a:chOff x="0" y="0"/>
          <a:chExt cx="0" cy="0"/>
        </a:xfrm>
      </p:grpSpPr>
      <p:sp>
        <p:nvSpPr>
          <p:cNvPr id="814" name="Google Shape;814;p4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CASE STUDY</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Refer to your case study.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Review the installation plan.</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Undertake the tasks provided for this activity.</a:t>
            </a:r>
            <a:endParaRPr sz="3000">
              <a:solidFill>
                <a:schemeClr val="lt1"/>
              </a:solidFill>
              <a:latin typeface="Arial"/>
              <a:ea typeface="Arial"/>
              <a:cs typeface="Arial"/>
              <a:sym typeface="Arial"/>
            </a:endParaRPr>
          </a:p>
        </p:txBody>
      </p:sp>
      <p:grpSp>
        <p:nvGrpSpPr>
          <p:cNvPr id="816" name="Google Shape;816;p45"/>
          <p:cNvGrpSpPr/>
          <p:nvPr/>
        </p:nvGrpSpPr>
        <p:grpSpPr>
          <a:xfrm>
            <a:off x="1028700" y="495300"/>
            <a:ext cx="17259300" cy="218203"/>
            <a:chOff x="1028700" y="723900"/>
            <a:chExt cx="17259300" cy="218203"/>
          </a:xfrm>
        </p:grpSpPr>
        <p:sp>
          <p:nvSpPr>
            <p:cNvPr id="817" name="Google Shape;817;p4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821" name="Google Shape;821;p45"/>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822" name="Google Shape;822;p4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823" name="Google Shape;823;p4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824" name="Google Shape;824;p4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
        <p:nvSpPr>
          <p:cNvPr id="825" name="Google Shape;825;p45"/>
          <p:cNvSpPr txBox="1"/>
          <p:nvPr/>
        </p:nvSpPr>
        <p:spPr>
          <a:xfrm>
            <a:off x="932905" y="8337587"/>
            <a:ext cx="16745495" cy="692113"/>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Troubleshooting WAN links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5"/>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152" name="Google Shape;152;p5"/>
          <p:cNvGrpSpPr/>
          <p:nvPr/>
        </p:nvGrpSpPr>
        <p:grpSpPr>
          <a:xfrm>
            <a:off x="1028700" y="446788"/>
            <a:ext cx="17244000" cy="220041"/>
            <a:chOff x="0" y="0"/>
            <a:chExt cx="23454501" cy="293387"/>
          </a:xfrm>
        </p:grpSpPr>
        <p:sp>
          <p:nvSpPr>
            <p:cNvPr id="153" name="Google Shape;153;p5"/>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5"/>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Planning WAN links</a:t>
            </a:r>
            <a:endParaRPr/>
          </a:p>
        </p:txBody>
      </p:sp>
      <p:sp>
        <p:nvSpPr>
          <p:cNvPr id="159" name="Google Shape;159;p5"/>
          <p:cNvSpPr txBox="1"/>
          <p:nvPr/>
        </p:nvSpPr>
        <p:spPr>
          <a:xfrm>
            <a:off x="1028700" y="1676834"/>
            <a:ext cx="12687300" cy="277640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REVIEWING NETWORK DESIGN DOCUMENTATION</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Existing network design documentation can help to understand the network layout, provide a broader understanding of how to troubleshoot and helps to recognise any trouble spots, outdated equipment and can support mitigating future troubleshooting.</a:t>
            </a:r>
            <a:endParaRPr sz="2500">
              <a:solidFill>
                <a:srgbClr val="00667A"/>
              </a:solidFill>
              <a:latin typeface="Arial"/>
              <a:ea typeface="Arial"/>
              <a:cs typeface="Arial"/>
              <a:sym typeface="Arial"/>
            </a:endParaRPr>
          </a:p>
        </p:txBody>
      </p:sp>
      <p:sp>
        <p:nvSpPr>
          <p:cNvPr id="160" name="Google Shape;160;p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161" name="Google Shape;161;p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162" name="Google Shape;162;p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67" name="Shape 167"/>
        <p:cNvGrpSpPr/>
        <p:nvPr/>
      </p:nvGrpSpPr>
      <p:grpSpPr>
        <a:xfrm>
          <a:off x="0" y="0"/>
          <a:ext cx="0" cy="0"/>
          <a:chOff x="0" y="0"/>
          <a:chExt cx="0" cy="0"/>
        </a:xfrm>
      </p:grpSpPr>
      <p:sp>
        <p:nvSpPr>
          <p:cNvPr id="168" name="Google Shape;168;p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Planning WAN links</a:t>
            </a:r>
            <a:endParaRPr/>
          </a:p>
        </p:txBody>
      </p:sp>
      <p:sp>
        <p:nvSpPr>
          <p:cNvPr id="170" name="Google Shape;170;p6"/>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Review the following best practices to follow for network documentation.</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https://www.auvik.com/franklyit/blog/network-documentation-best-practices/</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171" name="Google Shape;171;p6"/>
          <p:cNvGrpSpPr/>
          <p:nvPr/>
        </p:nvGrpSpPr>
        <p:grpSpPr>
          <a:xfrm>
            <a:off x="1028700" y="495300"/>
            <a:ext cx="17259300" cy="218203"/>
            <a:chOff x="1028700" y="723900"/>
            <a:chExt cx="17259300" cy="218203"/>
          </a:xfrm>
        </p:grpSpPr>
        <p:sp>
          <p:nvSpPr>
            <p:cNvPr id="172" name="Google Shape;172;p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76" name="Google Shape;176;p6"/>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177" name="Google Shape;177;p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78" name="Google Shape;178;p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79" name="Google Shape;179;p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84" name="Shape 184"/>
        <p:cNvGrpSpPr/>
        <p:nvPr/>
      </p:nvGrpSpPr>
      <p:grpSpPr>
        <a:xfrm>
          <a:off x="0" y="0"/>
          <a:ext cx="0" cy="0"/>
          <a:chOff x="0" y="0"/>
          <a:chExt cx="0" cy="0"/>
        </a:xfrm>
      </p:grpSpPr>
      <p:sp>
        <p:nvSpPr>
          <p:cNvPr id="185" name="Google Shape;185;p7"/>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Planning WAN links</a:t>
            </a:r>
            <a:endParaRPr/>
          </a:p>
        </p:txBody>
      </p:sp>
      <p:sp>
        <p:nvSpPr>
          <p:cNvPr id="187" name="Google Shape;187;p7"/>
          <p:cNvSpPr txBox="1"/>
          <p:nvPr/>
        </p:nvSpPr>
        <p:spPr>
          <a:xfrm>
            <a:off x="2209800" y="1676834"/>
            <a:ext cx="149352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DEMONSTRATION</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Your trainer will provide you with an example of network design documentation and walk through the information. If you have any questions, please ask your trainer.</a:t>
            </a:r>
            <a:endParaRPr/>
          </a:p>
        </p:txBody>
      </p:sp>
      <p:grpSp>
        <p:nvGrpSpPr>
          <p:cNvPr id="188" name="Google Shape;188;p7"/>
          <p:cNvGrpSpPr/>
          <p:nvPr/>
        </p:nvGrpSpPr>
        <p:grpSpPr>
          <a:xfrm>
            <a:off x="1028700" y="495300"/>
            <a:ext cx="17259300" cy="218203"/>
            <a:chOff x="1028700" y="723900"/>
            <a:chExt cx="17259300" cy="218203"/>
          </a:xfrm>
        </p:grpSpPr>
        <p:sp>
          <p:nvSpPr>
            <p:cNvPr id="189" name="Google Shape;189;p7"/>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93" name="Google Shape;193;p7"/>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194" name="Google Shape;194;p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95" name="Google Shape;195;p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96" name="Google Shape;196;p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02" name="Google Shape;202;p8"/>
          <p:cNvGrpSpPr/>
          <p:nvPr/>
        </p:nvGrpSpPr>
        <p:grpSpPr>
          <a:xfrm>
            <a:off x="1028700" y="446788"/>
            <a:ext cx="17244000" cy="220041"/>
            <a:chOff x="0" y="0"/>
            <a:chExt cx="23454501" cy="293387"/>
          </a:xfrm>
        </p:grpSpPr>
        <p:sp>
          <p:nvSpPr>
            <p:cNvPr id="203" name="Google Shape;203;p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8"/>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Planning WAN links</a:t>
            </a:r>
            <a:endParaRPr/>
          </a:p>
        </p:txBody>
      </p:sp>
      <p:sp>
        <p:nvSpPr>
          <p:cNvPr id="209" name="Google Shape;209;p8"/>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SECURITY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With any network, there will be potential security vulnerabilities. Whilst you cannot secure every aspect 100%, you can find the weakest links that need protecting. </a:t>
            </a:r>
            <a:endParaRPr/>
          </a:p>
        </p:txBody>
      </p:sp>
      <p:sp>
        <p:nvSpPr>
          <p:cNvPr id="210" name="Google Shape;210;p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11" name="Google Shape;211;p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12" name="Google Shape;212;p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ICTNWK541 </a:t>
            </a:r>
            <a:r>
              <a:rPr lang="en-US">
                <a:solidFill>
                  <a:srgbClr val="00667A"/>
                </a:solidFill>
                <a:latin typeface="Arial"/>
                <a:ea typeface="Arial"/>
                <a:cs typeface="Arial"/>
                <a:sym typeface="Arial"/>
              </a:rPr>
              <a:t>Configure, verify and troubleshoot WAN links and IP services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217" name="Shape 217"/>
        <p:cNvGrpSpPr/>
        <p:nvPr/>
      </p:nvGrpSpPr>
      <p:grpSpPr>
        <a:xfrm>
          <a:off x="0" y="0"/>
          <a:ext cx="0" cy="0"/>
          <a:chOff x="0" y="0"/>
          <a:chExt cx="0" cy="0"/>
        </a:xfrm>
      </p:grpSpPr>
      <p:sp>
        <p:nvSpPr>
          <p:cNvPr id="218" name="Google Shape;218;p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Planning WAN links</a:t>
            </a:r>
            <a:endParaRPr/>
          </a:p>
        </p:txBody>
      </p:sp>
      <p:sp>
        <p:nvSpPr>
          <p:cNvPr id="220" name="Google Shape;220;p9"/>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following information on switch security.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https://thecybersecurityman.com/2018/01/30/switch-security/</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Write down your key takeaways after reading the article.</a:t>
            </a:r>
            <a:endParaRPr/>
          </a:p>
        </p:txBody>
      </p:sp>
      <p:grpSp>
        <p:nvGrpSpPr>
          <p:cNvPr id="221" name="Google Shape;221;p9"/>
          <p:cNvGrpSpPr/>
          <p:nvPr/>
        </p:nvGrpSpPr>
        <p:grpSpPr>
          <a:xfrm>
            <a:off x="1028700" y="495300"/>
            <a:ext cx="17259300" cy="218203"/>
            <a:chOff x="1028700" y="723900"/>
            <a:chExt cx="17259300" cy="218203"/>
          </a:xfrm>
        </p:grpSpPr>
        <p:sp>
          <p:nvSpPr>
            <p:cNvPr id="222" name="Google Shape;222;p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226" name="Google Shape;226;p9"/>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227" name="Google Shape;227;p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solidFill>
                <a:schemeClr val="lt1"/>
              </a:solidFill>
            </a:endParaRPr>
          </a:p>
        </p:txBody>
      </p:sp>
      <p:sp>
        <p:nvSpPr>
          <p:cNvPr id="228" name="Google Shape;228;p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229" name="Google Shape;229;p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ICTNWK541 </a:t>
            </a:r>
            <a:r>
              <a:rPr lang="en-US">
                <a:solidFill>
                  <a:schemeClr val="lt1"/>
                </a:solidFill>
                <a:latin typeface="Arial"/>
                <a:ea typeface="Arial"/>
                <a:cs typeface="Arial"/>
                <a:sym typeface="Arial"/>
              </a:rPr>
              <a:t>Configure, verify and troubleshoot WAN links and IP services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FD0F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Heidi Schwager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0x01010055C80B126816A9409F2C6B4A1A06B318</vt:lpwstr>
  </property>
  <property fmtid="{D5CDD505-2E9C-101B-9397-08002B2CF9AE}" pid="3" name="Order">
    <vt:r8>1615700.0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_SourceUrl">
    <vt:lpwstr/>
  </property>
  <property fmtid="{D5CDD505-2E9C-101B-9397-08002B2CF9AE}" pid="8" name="_SharedFileIndex">
    <vt:lpwstr/>
  </property>
</Properties>
</file>