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7.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_rels/slide34.xml.rels" ContentType="application/vnd.openxmlformats-package.relationships+xml"/>
  <Override PartName="/ppt/slides/_rels/slide33.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47.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46.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2.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77.xml.rels" ContentType="application/vnd.openxmlformats-package.relationships+xml"/>
  <Override PartName="/ppt/slides/_rels/slide14.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6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3.xml.rels" ContentType="application/vnd.openxmlformats-package.relationships+xml"/>
  <Override PartName="/ppt/slides/_rels/slide27.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70.xml.rels" ContentType="application/vnd.openxmlformats-package.relationships+xml"/>
  <Override PartName="/ppt/slides/_rels/slide65.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9.xml.rels" ContentType="application/vnd.openxmlformats-package.relationships+xml"/>
  <Override PartName="/ppt/slides/_rels/slide32.xml.rels" ContentType="application/vnd.openxmlformats-package.relationships+xml"/>
  <Override PartName="/ppt/slides/_rels/slide68.xml.rels" ContentType="application/vnd.openxmlformats-package.relationships+xml"/>
  <Override PartName="/ppt/slides/_rels/slide31.xml.rels" ContentType="application/vnd.openxmlformats-package.relationships+xml"/>
  <Override PartName="/ppt/slides/_rels/slide67.xml.rels" ContentType="application/vnd.openxmlformats-package.relationships+xml"/>
  <Override PartName="/ppt/slides/_rels/slide30.xml.rels" ContentType="application/vnd.openxmlformats-package.relationships+xml"/>
  <Override PartName="/ppt/slides/_rels/slide6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5DBBD25-7879-4C2F-AAFD-3F8C6418DDCE}" type="slidenum">
              <a:t>&lt;#&gt;</a:t>
            </a:fld>
          </a:p>
        </p:txBody>
      </p:sp>
      <p:sp>
        <p:nvSpPr>
          <p:cNvPr id="6" name="PlaceHolder 5"/>
          <p:cNvSpPr>
            <a:spLocks noGrp="1"/>
          </p:cNvSpPr>
          <p:nvPr>
            <p:ph type="dt" idx="1"/>
          </p:nvPr>
        </p:nvSpPr>
        <p:spPr/>
        <p:txBody>
          <a:bodyPr/>
          <a:p>
            <a:r>
              <a:rPr lang="en-A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 name="PlaceHolder 2"/>
          <p:cNvSpPr>
            <a:spLocks noGrp="1"/>
          </p:cNvSpPr>
          <p:nvPr>
            <p:ph type="subTitle"/>
          </p:nvPr>
        </p:nvSpPr>
        <p:spPr>
          <a:xfrm>
            <a:off x="504000" y="1326600"/>
            <a:ext cx="9071640" cy="3288240"/>
          </a:xfrm>
          <a:prstGeom prst="rect">
            <a:avLst/>
          </a:prstGeom>
          <a:noFill/>
          <a:ln w="0">
            <a:noFill/>
          </a:ln>
        </p:spPr>
        <p:txBody>
          <a:bodyPr lIns="0" rIns="0" tIns="0" bIns="0" anchor="ctr">
            <a:spAutoFit/>
          </a:bodyPr>
          <a:p>
            <a:pPr indent="0" algn="ctr">
              <a:buNone/>
            </a:pPr>
            <a:endParaRPr b="0" lang="en-AU"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0D7B84E-44B7-4040-AC5C-2BBB162AB865}" type="slidenum">
              <a:t>&lt;#&gt;</a:t>
            </a:fld>
          </a:p>
        </p:txBody>
      </p:sp>
      <p:sp>
        <p:nvSpPr>
          <p:cNvPr id="6" name="PlaceHolder 5"/>
          <p:cNvSpPr>
            <a:spLocks noGrp="1"/>
          </p:cNvSpPr>
          <p:nvPr>
            <p:ph type="dt" idx="1"/>
          </p:nvPr>
        </p:nvSpPr>
        <p:spPr/>
        <p:txBody>
          <a:bodyPr/>
          <a:p>
            <a:r>
              <a:rPr lang="en-A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trike="noStrike" u="none">
                <a:solidFill>
                  <a:srgbClr val="000000"/>
                </a:solidFill>
                <a:effectLst/>
                <a:uFillTx/>
                <a:latin typeface="Arial"/>
              </a:rPr>
              <a:t>Click to edit the title text format</a:t>
            </a:r>
            <a:endParaRPr b="0" lang="en-AU" sz="4400" strike="noStrike" u="none">
              <a:solidFill>
                <a:srgbClr val="000000"/>
              </a:solidFill>
              <a:effectLst/>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Click to edit the outline text format</a:t>
            </a:r>
            <a:endParaRPr b="0" lang="en-AU"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AU" sz="2800" strike="noStrike" u="none">
                <a:solidFill>
                  <a:srgbClr val="000000"/>
                </a:solidFill>
                <a:effectLst/>
                <a:uFillTx/>
                <a:latin typeface="Arial"/>
              </a:rPr>
              <a:t>Second Outline Level</a:t>
            </a:r>
            <a:endParaRPr b="0" lang="en-AU"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AU" sz="2400" strike="noStrike" u="none">
                <a:solidFill>
                  <a:srgbClr val="000000"/>
                </a:solidFill>
                <a:effectLst/>
                <a:uFillTx/>
                <a:latin typeface="Arial"/>
              </a:rPr>
              <a:t>Third Outline Level</a:t>
            </a:r>
            <a:endParaRPr b="0" lang="en-AU"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AU" sz="2000" strike="noStrike" u="none">
                <a:solidFill>
                  <a:srgbClr val="000000"/>
                </a:solidFill>
                <a:effectLst/>
                <a:uFillTx/>
                <a:latin typeface="Arial"/>
              </a:rPr>
              <a:t>Fourth Outline Level</a:t>
            </a:r>
            <a:endParaRPr b="0" lang="en-AU"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AU" sz="2000" strike="noStrike" u="none">
                <a:solidFill>
                  <a:srgbClr val="000000"/>
                </a:solidFill>
                <a:effectLst/>
                <a:uFillTx/>
                <a:latin typeface="Arial"/>
              </a:rPr>
              <a:t>Fifth Outline Level</a:t>
            </a:r>
            <a:endParaRPr b="0" lang="en-AU"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AU" sz="2000" strike="noStrike" u="none">
                <a:solidFill>
                  <a:srgbClr val="000000"/>
                </a:solidFill>
                <a:effectLst/>
                <a:uFillTx/>
                <a:latin typeface="Arial"/>
              </a:rPr>
              <a:t>Sixth Outline Level</a:t>
            </a:r>
            <a:endParaRPr b="0" lang="en-AU"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AU" sz="2000" strike="noStrike" u="none">
                <a:solidFill>
                  <a:srgbClr val="000000"/>
                </a:solidFill>
                <a:effectLst/>
                <a:uFillTx/>
                <a:latin typeface="Arial"/>
              </a:rPr>
              <a:t>Seventh Outline Level</a:t>
            </a:r>
            <a:endParaRPr b="0" lang="en-AU" sz="2000" strike="noStrike" u="none">
              <a:solidFill>
                <a:srgbClr val="000000"/>
              </a:solidFill>
              <a:effectLst/>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AU" sz="1400" strike="noStrike" u="none">
                <a:solidFill>
                  <a:srgbClr val="000000"/>
                </a:solidFill>
                <a:effectLst/>
                <a:uFillTx/>
                <a:latin typeface="Times New Roman"/>
              </a:defRPr>
            </a:lvl1pPr>
          </a:lstStyle>
          <a:p>
            <a:pPr indent="0">
              <a:buNone/>
            </a:pPr>
            <a:r>
              <a:rPr b="0" lang="en-AU" sz="1400" strike="noStrike" u="none">
                <a:solidFill>
                  <a:srgbClr val="000000"/>
                </a:solidFill>
                <a:effectLst/>
                <a:uFillTx/>
                <a:latin typeface="Times New Roman"/>
              </a:rPr>
              <a:t>&lt;date/time&gt;</a:t>
            </a:r>
            <a:endParaRPr b="0" lang="en-AU" sz="1400" strike="noStrike" u="none">
              <a:solidFill>
                <a:srgbClr val="000000"/>
              </a:solidFill>
              <a:effectLst/>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trike="noStrike" u="none">
                <a:solidFill>
                  <a:srgbClr val="000000"/>
                </a:solidFill>
                <a:effectLst/>
                <a:uFillTx/>
                <a:latin typeface="Times New Roman"/>
              </a:defRPr>
            </a:lvl1pPr>
          </a:lstStyle>
          <a:p>
            <a:pPr indent="0" algn="ctr">
              <a:buNone/>
            </a:pPr>
            <a:r>
              <a:rPr b="0" lang="en-AU" sz="1400" strike="noStrike" u="none">
                <a:solidFill>
                  <a:srgbClr val="000000"/>
                </a:solidFill>
                <a:effectLst/>
                <a:uFillTx/>
                <a:latin typeface="Times New Roman"/>
              </a:rPr>
              <a:t>&lt;footer&gt;</a:t>
            </a:r>
            <a:endParaRPr b="0" lang="en-AU" sz="1400" strike="noStrike" u="none">
              <a:solidFill>
                <a:srgbClr val="000000"/>
              </a:solidFill>
              <a:effectLst/>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trike="noStrike" u="none">
                <a:solidFill>
                  <a:srgbClr val="000000"/>
                </a:solidFill>
                <a:effectLst/>
                <a:uFillTx/>
                <a:latin typeface="Times New Roman"/>
              </a:defRPr>
            </a:lvl1pPr>
          </a:lstStyle>
          <a:p>
            <a:pPr indent="0" algn="r">
              <a:buNone/>
            </a:pPr>
            <a:fld id="{2E322109-BD62-4DFF-86C1-FC9B3FC9F78D}" type="slidenum">
              <a:rPr b="0" lang="en-AU" sz="1400" strike="noStrike" u="none">
                <a:solidFill>
                  <a:srgbClr val="000000"/>
                </a:solidFill>
                <a:effectLst/>
                <a:uFillTx/>
                <a:latin typeface="Times New Roman"/>
              </a:rPr>
              <a:t>&lt;number&gt;</a:t>
            </a:fld>
            <a:endParaRPr b="0" lang="en-AU"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4160"/>
            <a:ext cx="9071640" cy="2265840"/>
          </a:xfrm>
          <a:prstGeom prst="rect">
            <a:avLst/>
          </a:prstGeom>
          <a:noFill/>
          <a:ln w="0">
            <a:noFill/>
          </a:ln>
        </p:spPr>
        <p:txBody>
          <a:bodyPr lIns="0" rIns="0" tIns="0" bIns="0" anchor="ctr">
            <a:spAutoFit/>
          </a:bodyPr>
          <a:p>
            <a:pPr indent="0" algn="ctr">
              <a:buNone/>
            </a:pPr>
            <a:r>
              <a:rPr b="0" lang="en-AU" sz="4400" strike="noStrike" u="none">
                <a:solidFill>
                  <a:srgbClr val="000000"/>
                </a:solidFill>
                <a:effectLst/>
                <a:uFillTx/>
                <a:latin typeface="Arial"/>
              </a:rPr>
              <a:t>ICTNWK541 Assessment</a:t>
            </a:r>
            <a:endParaRPr b="0" lang="en-AU" sz="4400" strike="noStrike" u="none">
              <a:solidFill>
                <a:srgbClr val="000000"/>
              </a:solidFill>
              <a:effectLst/>
              <a:uFillTx/>
              <a:latin typeface="Arial"/>
            </a:endParaRPr>
          </a:p>
          <a:p>
            <a:pPr indent="0" algn="ctr">
              <a:buNone/>
            </a:pPr>
            <a:endParaRPr b="0" lang="en-AU" sz="4400" strike="noStrike" u="none">
              <a:solidFill>
                <a:srgbClr val="000000"/>
              </a:solidFill>
              <a:effectLst/>
              <a:uFillTx/>
              <a:latin typeface="Arial"/>
            </a:endParaRPr>
          </a:p>
        </p:txBody>
      </p:sp>
      <p:sp>
        <p:nvSpPr>
          <p:cNvPr id="10" name="PlaceHolder 2"/>
          <p:cNvSpPr>
            <a:spLocks noGrp="1"/>
          </p:cNvSpPr>
          <p:nvPr>
            <p:ph type="subTitle"/>
          </p:nvPr>
        </p:nvSpPr>
        <p:spPr>
          <a:xfrm>
            <a:off x="360000" y="1326600"/>
            <a:ext cx="9071640" cy="3288240"/>
          </a:xfrm>
          <a:prstGeom prst="rect">
            <a:avLst/>
          </a:prstGeom>
          <a:noFill/>
          <a:ln w="0">
            <a:noFill/>
          </a:ln>
        </p:spPr>
        <p:txBody>
          <a:bodyPr lIns="0" rIns="0" tIns="0" bIns="0" anchor="ctr">
            <a:spAutoFit/>
          </a:bodyPr>
          <a:p>
            <a:pPr indent="0" algn="ctr">
              <a:buNone/>
            </a:pPr>
            <a:r>
              <a:rPr b="0" lang="en-AU" sz="3200" strike="noStrike" u="none">
                <a:solidFill>
                  <a:srgbClr val="000000"/>
                </a:solidFill>
                <a:effectLst/>
                <a:uFillTx/>
                <a:latin typeface="Arial"/>
              </a:rPr>
              <a:t>Assessment Task 2: Project Portfolio</a:t>
            </a:r>
            <a:br>
              <a:rPr sz="3200"/>
            </a:br>
            <a:br>
              <a:rPr sz="3200"/>
            </a:br>
            <a:r>
              <a:rPr b="0" lang="en-AU" sz="3200" strike="noStrike" u="none">
                <a:solidFill>
                  <a:srgbClr val="000000"/>
                </a:solidFill>
                <a:effectLst/>
                <a:uFillTx/>
                <a:latin typeface="Arial"/>
              </a:rPr>
              <a:t>Manuel Sergio Perez Espitia</a:t>
            </a:r>
            <a:endParaRPr b="0" lang="en-AU" sz="3200" strike="noStrike" u="none">
              <a:solidFill>
                <a:srgbClr val="000000"/>
              </a:solidFill>
              <a:effectLst/>
              <a:uFillTx/>
              <a:latin typeface="Arial"/>
            </a:endParaRPr>
          </a:p>
          <a:p>
            <a:pPr indent="0" algn="ctr">
              <a:buNone/>
            </a:pPr>
            <a:endParaRPr b="0" lang="en-AU" sz="3200" strike="noStrike" u="none">
              <a:solidFill>
                <a:srgbClr val="000000"/>
              </a:solidFill>
              <a:effectLst/>
              <a:uFillTx/>
              <a:latin typeface="Arial"/>
            </a:endParaRPr>
          </a:p>
          <a:p>
            <a:pPr indent="0" algn="ctr">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designed some policies that fit the project requirements.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If the network is attacked with sniffing, this prevents the data from being seen in clear format.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prevents unauthorised users from using computer systems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protects data travelling on the Internet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3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helps prevent attacks from outside the 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only allows authorised users access to infrastructure devices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lnSpcReduction="9999"/>
          </a:bodyPr>
          <a:p>
            <a:pPr marL="432000" indent="0">
              <a:spcBef>
                <a:spcPts val="1417"/>
              </a:spcBef>
              <a:buNone/>
            </a:pPr>
            <a:r>
              <a:rPr b="0" lang="en-AU" sz="3200" strike="noStrike" u="none">
                <a:solidFill>
                  <a:srgbClr val="000000"/>
                </a:solidFill>
                <a:effectLst/>
                <a:uFillTx/>
                <a:latin typeface="Arial"/>
              </a:rPr>
              <a:t>It implements a dual-stack with a DHCP-router to avoid having dedicated servers. Redundancy is provided by LACP on the switches and HSRP (only Sydney) on the routers. Additionally, LACP provides three communication lanes to increase bandwidth. Communication between LAN networks over internet is provided by OSPF.</a:t>
            </a:r>
            <a:endParaRPr b="0" lang="en-AU" sz="3200" strike="noStrike" u="none">
              <a:solidFill>
                <a:srgbClr val="000000"/>
              </a:solidFill>
              <a:effectLst/>
              <a:uFillTx/>
              <a:latin typeface="Arial"/>
            </a:endParaRPr>
          </a:p>
        </p:txBody>
      </p:sp>
      <p:sp>
        <p:nvSpPr>
          <p:cNvPr id="45" name=""/>
          <p:cNvSpPr txBox="1"/>
          <p:nvPr/>
        </p:nvSpPr>
        <p:spPr>
          <a:xfrm>
            <a:off x="4585320" y="2712240"/>
            <a:ext cx="911520" cy="232560"/>
          </a:xfrm>
          <a:prstGeom prst="rect">
            <a:avLst/>
          </a:prstGeom>
          <a:noFill/>
          <a:ln w="0">
            <a:noFill/>
          </a:ln>
        </p:spPr>
        <p:txBody>
          <a:bodyPr lIns="90000" rIns="90000" tIns="45000" bIns="45000" anchor="t">
            <a:spAutoFit/>
          </a:bodyPr>
          <a:p>
            <a:r>
              <a:rPr b="0" lang="en-AU" sz="1000" strike="noStrike" u="none">
                <a:solidFill>
                  <a:srgbClr val="000000"/>
                </a:solidFill>
                <a:effectLst/>
                <a:uFillTx/>
                <a:latin typeface="Arial"/>
              </a:rPr>
              <a:t>DHCP-router</a:t>
            </a:r>
            <a:endParaRPr b="0" lang="en-AU"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For simplicity I am going to only show the tests in IPv4 or Ipv6, show both it will take too long time, all the tests are in the document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ABC Enterprises is a growing business based in Melbourne with two branches in Sydney and Brisbane.</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4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Testing local network connection over IPv6</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Connection to its WEB server</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Brisbane Branch is the only one that has DSL implementation, this is the blue area and works with two modems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5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Now, this is the test for local network connection over IPv4</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In the blue area After implement VPN this connection is no longer available, I could not fixed it.</a:t>
            </a:r>
            <a:endParaRPr b="0" lang="en-AU" sz="3200" strike="noStrike" u="none">
              <a:solidFill>
                <a:srgbClr val="000000"/>
              </a:solidFill>
              <a:effectLst/>
              <a:uFillTx/>
              <a:latin typeface="Arial"/>
            </a:endParaRPr>
          </a:p>
          <a:p>
            <a:pPr indent="0">
              <a:spcBef>
                <a:spcPts val="1417"/>
              </a:spcBef>
              <a:buNone/>
            </a:pPr>
            <a:r>
              <a:rPr b="0" lang="en-AU" sz="3200" strike="noStrike" u="none">
                <a:solidFill>
                  <a:srgbClr val="000000"/>
                </a:solidFill>
                <a:effectLst/>
                <a:uFillTx/>
                <a:latin typeface="Arial"/>
              </a:rPr>
              <a:t>the rest of the network is working</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Now, those are the WAN test results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From Sydney to Brisbane over IPv4</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From Brisbane to Sydney over IPv6</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 name="PlaceHolder 2"/>
          <p:cNvSpPr>
            <a:spLocks noGrp="1"/>
          </p:cNvSpPr>
          <p:nvPr>
            <p:ph/>
          </p:nvPr>
        </p:nvSpPr>
        <p:spPr>
          <a:xfrm>
            <a:off x="504000" y="1326600"/>
            <a:ext cx="9071640" cy="3288240"/>
          </a:xfrm>
          <a:prstGeom prst="rect">
            <a:avLst/>
          </a:prstGeom>
          <a:noFill/>
          <a:ln w="0">
            <a:noFill/>
          </a:ln>
        </p:spPr>
        <p:txBody>
          <a:bodyPr lIns="0" rIns="0" tIns="0" bIns="0" anchor="t">
            <a:normAutofit lnSpcReduction="9999"/>
          </a:bodyPr>
          <a:p>
            <a:pPr marL="432000" indent="0">
              <a:spcBef>
                <a:spcPts val="1417"/>
              </a:spcBef>
              <a:buNone/>
            </a:pPr>
            <a:r>
              <a:rPr b="0" lang="en-AU" sz="3200" strike="noStrike" u="none">
                <a:solidFill>
                  <a:srgbClr val="000000"/>
                </a:solidFill>
                <a:effectLst/>
                <a:uFillTx/>
                <a:latin typeface="Arial"/>
              </a:rPr>
              <a:t>ABC Enterprises wants to improve its network due to old infrastructure, security and reliability WAN connectivity between Sydney Branch and Brisbane Branch.</a:t>
            </a:r>
            <a:br>
              <a:rPr sz="3200"/>
            </a:br>
            <a:br>
              <a:rPr sz="3200"/>
            </a:br>
            <a:r>
              <a:rPr b="0" lang="en-AU" sz="3200" strike="noStrike" u="none">
                <a:solidFill>
                  <a:srgbClr val="000000"/>
                </a:solidFill>
                <a:effectLst/>
                <a:uFillTx/>
                <a:latin typeface="Arial"/>
              </a:rPr>
              <a:t>We are the network engineer responsible for implementing the required WAN connectivity for ABC Enterprises.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6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Secure remote access by login on network devices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r>
              <a:rPr b="0" lang="en-AU" sz="3200" strike="noStrike" u="none">
                <a:solidFill>
                  <a:srgbClr val="000000"/>
                </a:solidFill>
                <a:effectLst/>
                <a:uFillTx/>
                <a:latin typeface="Arial"/>
              </a:rPr>
              <a:t>Implemented on routers and switches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I have implemented a DHCP-router to avoid having dedicated servers.</a:t>
            </a:r>
            <a:endParaRPr b="0" lang="en-AU" sz="3200" strike="noStrike" u="none">
              <a:solidFill>
                <a:srgbClr val="000000"/>
              </a:solidFill>
              <a:effectLst/>
              <a:uFillTx/>
              <a:latin typeface="Arial"/>
            </a:endParaRPr>
          </a:p>
          <a:p>
            <a:pPr marL="432000" indent="0">
              <a:spcBef>
                <a:spcPts val="1417"/>
              </a:spcBef>
              <a:buNone/>
            </a:pPr>
            <a:endParaRPr b="0" lang="en-AU" sz="3200" strike="noStrike" u="none">
              <a:solidFill>
                <a:srgbClr val="000000"/>
              </a:solidFill>
              <a:effectLst/>
              <a:uFillTx/>
              <a:latin typeface="Arial"/>
            </a:endParaRPr>
          </a:p>
          <a:p>
            <a:pPr marL="432000" indent="0">
              <a:spcBef>
                <a:spcPts val="1417"/>
              </a:spcBef>
              <a:buNone/>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7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have implemented LACP to combines 3  links into a logical connection because I am also using a second switch layer 3 to redundancy on each sub-network.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This is Sydney Branch</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8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have implemented HSRP on Sydney Branch to provide local redundancy</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9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have implemented OSPF to have dynamic routing between both branches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This is Brisbane Branch</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0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Rules that I have implemented them for allowing traffic among Sydney and Brisbane Branches networks."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I have implemented VPN with</a:t>
            </a:r>
            <a:r>
              <a:rPr b="0" lang="en-AU" sz="3200" strike="noStrike" u="none">
                <a:solidFill>
                  <a:srgbClr val="000000"/>
                </a:solidFill>
                <a:effectLst/>
                <a:uFillTx/>
                <a:latin typeface="Arial"/>
              </a:rPr>
              <a:t>	</a:t>
            </a:r>
            <a:r>
              <a:rPr b="0" lang="en-AU" sz="3200" strike="noStrike" u="none">
                <a:solidFill>
                  <a:srgbClr val="000000"/>
                </a:solidFill>
                <a:effectLst/>
                <a:uFillTx/>
                <a:latin typeface="Arial"/>
              </a:rPr>
              <a:t> IPsec protocol to Create a secure network over the Internet between protecting data confidentiality and integrity.</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1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My network doesn't support PPP because the WAN connections are Ethernet. PPP requires serial connections. Additionally, PPP isn't compatible with HSRP. </a:t>
            </a:r>
            <a:endParaRPr b="0" lang="en-AU" sz="3200" strike="noStrike" u="none">
              <a:solidFill>
                <a:srgbClr val="000000"/>
              </a:solidFill>
              <a:effectLst/>
              <a:uFillTx/>
              <a:latin typeface="Arial"/>
            </a:endParaRPr>
          </a:p>
          <a:p>
            <a:pPr marL="432000" indent="0">
              <a:spcBef>
                <a:spcPts val="1417"/>
              </a:spcBef>
              <a:buNone/>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So I used the reference network given in class.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have Implemented CHAP as an automatic authentication method.</a:t>
            </a:r>
            <a:endParaRPr b="0" lang="en-AU" sz="3200" strike="noStrike" u="none">
              <a:solidFill>
                <a:srgbClr val="000000"/>
              </a:solidFill>
              <a:effectLst/>
              <a:uFillTx/>
              <a:latin typeface="Arial"/>
            </a:endParaRPr>
          </a:p>
          <a:p>
            <a:pPr marL="432000" indent="0">
              <a:spcBef>
                <a:spcPts val="1417"/>
              </a:spcBef>
              <a:buNone/>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Dynamic NAT were performed on the file shared in class due to extra complexity over my 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I am going to use this simulation software and tools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2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Also, Firewall and single-port tests were performed on the file submitted in class due to extra complexity over my network.</a:t>
            </a:r>
            <a:endParaRPr b="0" lang="en-AU" sz="3200" strike="noStrike" u="none">
              <a:solidFill>
                <a:srgbClr val="000000"/>
              </a:solidFill>
              <a:effectLst/>
              <a:uFillTx/>
              <a:latin typeface="Arial"/>
            </a:endParaRPr>
          </a:p>
          <a:p>
            <a:pPr marL="432000" indent="0">
              <a:spcBef>
                <a:spcPts val="1417"/>
              </a:spcBef>
              <a:buNone/>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3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have created a sheet with a brief explanation of the technologies I have used.</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2" name="PlaceHolder 2"/>
          <p:cNvSpPr>
            <a:spLocks noGrp="1"/>
          </p:cNvSpPr>
          <p:nvPr>
            <p:ph/>
          </p:nvPr>
        </p:nvSpPr>
        <p:spPr>
          <a:xfrm>
            <a:off x="504000" y="1326600"/>
            <a:ext cx="9071640" cy="328824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Network details for both branches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r>
              <a:rPr b="0" lang="en-AU" sz="3200" strike="noStrike" u="none">
                <a:solidFill>
                  <a:srgbClr val="000000"/>
                </a:solidFill>
                <a:effectLst/>
                <a:uFillTx/>
                <a:latin typeface="Arial"/>
              </a:rPr>
              <a:t>Both are a dual-star, high-availability, that use Ethernet connections, only in Brisbane Branch uses Coax and phone Lines connections.</a:t>
            </a:r>
            <a:br>
              <a:rPr sz="3200"/>
            </a:br>
            <a:br>
              <a:rPr sz="3200"/>
            </a:br>
            <a:r>
              <a:rPr b="0" lang="en-AU" sz="3200" strike="noStrike" u="none">
                <a:solidFill>
                  <a:srgbClr val="000000"/>
                </a:solidFill>
                <a:effectLst/>
                <a:uFillTx/>
                <a:latin typeface="Arial"/>
              </a:rPr>
              <a:t>Sydney is a 3-tier and Brisbane is a 2-tier network</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4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5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Mainly the information I have used has been from these web sources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6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16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AU" sz="4400" strike="noStrike" u="none">
              <a:solidFill>
                <a:srgbClr val="000000"/>
              </a:solidFill>
              <a:effectLst/>
              <a:uFillTx/>
              <a:latin typeface="Arial"/>
            </a:endParaRPr>
          </a:p>
        </p:txBody>
      </p:sp>
      <p:sp>
        <p:nvSpPr>
          <p:cNvPr id="2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0" lang="en-AU" sz="3200" strike="noStrike" u="none">
                <a:solidFill>
                  <a:srgbClr val="000000"/>
                </a:solidFill>
                <a:effectLst/>
                <a:uFillTx/>
                <a:latin typeface="Arial"/>
              </a:rPr>
              <a:t>I gonna cover these topics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r>
              <a:rPr b="0" lang="en-AU" sz="3200" strike="noStrike" u="none">
                <a:solidFill>
                  <a:srgbClr val="000000"/>
                </a:solidFill>
                <a:effectLst/>
                <a:uFillTx/>
                <a:latin typeface="Arial"/>
              </a:rPr>
              <a:t>I have included “WAN Configuration and Troubleshooting &amp; Testing” together to show their results</a:t>
            </a: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a:p>
            <a:pPr indent="0">
              <a:spcBef>
                <a:spcPts val="1417"/>
              </a:spcBef>
              <a:buNone/>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LibreOffice/25.2.2.2$Linux_X86_64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2025-04-23T22:12:37Z</dcterms:created>
  <dc:creator/>
  <dc:description/>
  <dc:language>en-AU</dc:language>
  <cp:lastModifiedBy/>
  <dcterms:modified xsi:type="dcterms:W3CDTF">2025-04-24T01:23:42Z</dcterms:modified>
  <cp:revision>3</cp:revision>
  <dc:subject/>
  <dc:title/>
</cp:coreProperties>
</file>