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10287000" cx="18288000"/>
  <p:notesSz cx="6858000" cy="9144000"/>
  <p:embeddedFontLst>
    <p:embeddedFont>
      <p:font typeface="Montserrat Light"/>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71" roundtripDataSignature="AMtx7mgsMyoZaQErvsaXX0HuBg0dCkm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customschemas.google.com/relationships/presentationmetadata" Target="metadata"/><Relationship Id="rId70" Type="http://schemas.openxmlformats.org/officeDocument/2006/relationships/font" Target="fonts/MontserratLight-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MontserratLight-bold.fntdata"/><Relationship Id="rId23" Type="http://schemas.openxmlformats.org/officeDocument/2006/relationships/slide" Target="slides/slide18.xml"/><Relationship Id="rId67" Type="http://schemas.openxmlformats.org/officeDocument/2006/relationships/font" Target="fonts/MontserratLight-regular.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Light-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5" name="Google Shape;46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6" name="Google Shape;51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2" name="Google Shape;58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665" name="Google Shape;665;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3" name="Google Shape;71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714" name="Google Shape;71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747" name="Google Shape;747;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780" name="Google Shape;78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6" name="Google Shape;79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797" name="Google Shape;797;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3" name="Google Shape;813;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814" name="Google Shape;814;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0" name="Google Shape;830;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831" name="Google Shape;831;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4" name="Google Shape;864;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0" name="Google Shape;88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342900" rtl="0" algn="l">
              <a:lnSpc>
                <a:spcPct val="120000"/>
              </a:lnSpc>
              <a:spcBef>
                <a:spcPts val="0"/>
              </a:spcBef>
              <a:spcAft>
                <a:spcPts val="0"/>
              </a:spcAft>
              <a:buClr>
                <a:schemeClr val="dk1"/>
              </a:buClr>
              <a:buSzPts val="1800"/>
              <a:buFont typeface="Noto Sans Symbols"/>
              <a:buNone/>
            </a:pPr>
            <a:r>
              <a:t/>
            </a:r>
            <a:endParaRPr sz="1800">
              <a:latin typeface="Arial"/>
              <a:ea typeface="Arial"/>
              <a:cs typeface="Arial"/>
              <a:sym typeface="Arial"/>
            </a:endParaRPr>
          </a:p>
        </p:txBody>
      </p:sp>
      <p:sp>
        <p:nvSpPr>
          <p:cNvPr id="881" name="Google Shape;88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7" name="Google Shape;897;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4" name="Google Shape;91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5" name="Google Shape;91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0" name="Google Shape;93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7" name="Google Shape;947;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4" name="Google Shape;96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1" name="Google Shape;98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8" name="Google Shape;99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5" name="Google Shape;101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2" name="Google Shape;1032;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9" name="Google Shape;1049;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0" name="Google Shape;1050;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 name="Shape 1064"/>
        <p:cNvGrpSpPr/>
        <p:nvPr/>
      </p:nvGrpSpPr>
      <p:grpSpPr>
        <a:xfrm>
          <a:off x="0" y="0"/>
          <a:ext cx="0" cy="0"/>
          <a:chOff x="0" y="0"/>
          <a:chExt cx="0" cy="0"/>
        </a:xfrm>
      </p:grpSpPr>
      <p:sp>
        <p:nvSpPr>
          <p:cNvPr id="1065" name="Google Shape;106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6" name="Google Shape;106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3" name="Google Shape;108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6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6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6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71"/>
          <p:cNvSpPr/>
          <p:nvPr>
            <p:ph idx="2" type="pic"/>
          </p:nvPr>
        </p:nvSpPr>
        <p:spPr>
          <a:xfrm>
            <a:off x="1792288" y="612775"/>
            <a:ext cx="5486400" cy="4114800"/>
          </a:xfrm>
          <a:prstGeom prst="rect">
            <a:avLst/>
          </a:prstGeom>
          <a:noFill/>
          <a:ln>
            <a:noFill/>
          </a:ln>
        </p:spPr>
      </p:sp>
      <p:sp>
        <p:nvSpPr>
          <p:cNvPr id="68" name="Google Shape;68;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www.york.ac.uk/it-services/downloads/net/IT%20Services%20Network%20Infrastructure%20Specification.pdf"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ww.projectsmart.co.uk/communications-management/top-five-communication-skills-for-project-managers.php"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www.wrike.com/project-management-guide/faq/what-is-smart-in-project-management/"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www.educational-business-articles.com/problem-solving-strategies/"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youtube.com/watch?v=sckuGYiHYRA" TargetMode="External"/><Relationship Id="rId4" Type="http://schemas.openxmlformats.org/officeDocument/2006/relationships/hyperlink" Target="https://www.youtube.com/watch?v=sckuGYiHYRA" TargetMode="External"/><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whatis.techtarget.com/definition/compatibility"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www.youtube.com/watch?v=VYRPDmBaGcA" TargetMode="External"/><Relationship Id="rId4" Type="http://schemas.openxmlformats.org/officeDocument/2006/relationships/hyperlink" Target="https://www.youtube.com/watch?v=UJiLgUtddlM"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planetechusa.com/blog/local-area-network-lan-next-generation-functionality/" TargetMode="Externa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twiki.cern.ch/twiki/pub/HEPIX/TechwatchNetwork/HtwNetworkDocuments/white-paper-c11-741490.pdf" TargetMode="Externa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hyperlink" Target="https://au.pcmag.com/it-watch/57995/measure-your-network-latency-before-it-becomes-a-problem"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hyperlink" Target="https://www.ittsystems.com/network-throughput/" TargetMode="Externa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https://docs.microsoft.com/en-us/windows-server/administration/windows-commands/ipconfig" TargetMode="Externa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s://solutionsreview.com/network-monitoring/network-performance-metrics-7-essential-network-metrics-to-monitor/" TargetMode="Externa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hyperlink" Target="https://thedigitalprojectmanager.com/change-management-tools/" TargetMode="External"/><Relationship Id="rId4" Type="http://schemas.openxmlformats.org/officeDocument/2006/relationships/hyperlink" Target="https://www.cleverism.com/lexicon/skills-gap-analysis/" TargetMode="External"/><Relationship Id="rId5"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hyperlink" Target="https://www.finance.gov.au/sites/default/files/2020-12/Contract%20Management%20Guide%20December%202020%20-%20Master.pdf" TargetMode="Externa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343B"/>
        </a:solidFill>
      </p:bgPr>
    </p:bg>
    <p:spTree>
      <p:nvGrpSpPr>
        <p:cNvPr id="87" name="Shape 87"/>
        <p:cNvGrpSpPr/>
        <p:nvPr/>
      </p:nvGrpSpPr>
      <p:grpSpPr>
        <a:xfrm>
          <a:off x="0" y="0"/>
          <a:ext cx="0" cy="0"/>
          <a:chOff x="0" y="0"/>
          <a:chExt cx="0" cy="0"/>
        </a:xfrm>
      </p:grpSpPr>
      <p:sp>
        <p:nvSpPr>
          <p:cNvPr id="88" name="Google Shape;88;p1"/>
          <p:cNvSpPr/>
          <p:nvPr/>
        </p:nvSpPr>
        <p:spPr>
          <a:xfrm>
            <a:off x="0" y="8136093"/>
            <a:ext cx="18288000" cy="2150907"/>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txBox="1"/>
          <p:nvPr/>
        </p:nvSpPr>
        <p:spPr>
          <a:xfrm>
            <a:off x="1028700" y="2055092"/>
            <a:ext cx="7120939" cy="925382"/>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6000" u="none" cap="none" strike="noStrike">
                <a:solidFill>
                  <a:schemeClr val="lt1"/>
                </a:solidFill>
                <a:latin typeface="Arial"/>
                <a:ea typeface="Arial"/>
                <a:cs typeface="Arial"/>
                <a:sym typeface="Arial"/>
              </a:rPr>
              <a:t>ICTTEN622 </a:t>
            </a:r>
            <a:endParaRPr/>
          </a:p>
        </p:txBody>
      </p:sp>
      <p:grpSp>
        <p:nvGrpSpPr>
          <p:cNvPr id="90" name="Google Shape;90;p1"/>
          <p:cNvGrpSpPr/>
          <p:nvPr/>
        </p:nvGrpSpPr>
        <p:grpSpPr>
          <a:xfrm>
            <a:off x="1028700" y="876300"/>
            <a:ext cx="17590875" cy="227806"/>
            <a:chOff x="0" y="-24217"/>
            <a:chExt cx="23454501" cy="303741"/>
          </a:xfrm>
        </p:grpSpPr>
        <p:sp>
          <p:nvSpPr>
            <p:cNvPr id="91" name="Google Shape;91;p1"/>
            <p:cNvSpPr/>
            <p:nvPr/>
          </p:nvSpPr>
          <p:spPr>
            <a:xfrm>
              <a:off x="0" y="125899"/>
              <a:ext cx="23454501" cy="27726"/>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
            <p:cNvSpPr/>
            <p:nvPr/>
          </p:nvSpPr>
          <p:spPr>
            <a:xfrm>
              <a:off x="0" y="-24217"/>
              <a:ext cx="292033" cy="27952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p:nvPr/>
          </p:nvSpPr>
          <p:spPr>
            <a:xfrm>
              <a:off x="7770499" y="0"/>
              <a:ext cx="292033" cy="27952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15540998" y="0"/>
              <a:ext cx="292033" cy="279524"/>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
          <p:cNvSpPr txBox="1"/>
          <p:nvPr/>
        </p:nvSpPr>
        <p:spPr>
          <a:xfrm>
            <a:off x="2494756" y="3824674"/>
            <a:ext cx="9697244" cy="1604670"/>
          </a:xfrm>
          <a:prstGeom prst="rect">
            <a:avLst/>
          </a:prstGeom>
          <a:noFill/>
          <a:ln>
            <a:noFill/>
          </a:ln>
        </p:spPr>
        <p:txBody>
          <a:bodyPr anchorCtr="0" anchor="t" bIns="0" lIns="0" spcFirstLastPara="1" rIns="0" wrap="square" tIns="0">
            <a:spAutoFit/>
          </a:bodyPr>
          <a:lstStyle/>
          <a:p>
            <a:pPr indent="0" lvl="0" marL="0" marR="0" rtl="0" algn="l">
              <a:lnSpc>
                <a:spcPct val="129500"/>
              </a:lnSpc>
              <a:spcBef>
                <a:spcPts val="0"/>
              </a:spcBef>
              <a:spcAft>
                <a:spcPts val="0"/>
              </a:spcAft>
              <a:buNone/>
            </a:pPr>
            <a:r>
              <a:rPr b="0" i="0" lang="en-US" sz="5000" u="none" cap="none" strike="noStrike">
                <a:solidFill>
                  <a:schemeClr val="lt1"/>
                </a:solidFill>
                <a:latin typeface="Arial"/>
                <a:ea typeface="Arial"/>
                <a:cs typeface="Arial"/>
                <a:sym typeface="Arial"/>
              </a:rPr>
              <a:t>Produce ICT network architecture designs</a:t>
            </a:r>
            <a:endParaRPr/>
          </a:p>
        </p:txBody>
      </p:sp>
      <p:pic>
        <p:nvPicPr>
          <p:cNvPr descr="A screenshot of a cell phone&#10;&#10;Description automatically generated" id="96" name="Google Shape;96;p1"/>
          <p:cNvPicPr preferRelativeResize="0"/>
          <p:nvPr/>
        </p:nvPicPr>
        <p:blipFill rotWithShape="1">
          <a:blip r:embed="rId3">
            <a:alphaModFix/>
          </a:blip>
          <a:srcRect b="2490" l="27363" r="5014" t="46688"/>
          <a:stretch/>
        </p:blipFill>
        <p:spPr>
          <a:xfrm>
            <a:off x="11887200" y="1638300"/>
            <a:ext cx="5404100" cy="5747251"/>
          </a:xfrm>
          <a:prstGeom prst="rect">
            <a:avLst/>
          </a:prstGeom>
          <a:noFill/>
          <a:ln>
            <a:noFill/>
          </a:ln>
        </p:spPr>
      </p:pic>
      <p:pic>
        <p:nvPicPr>
          <p:cNvPr id="97" name="Google Shape;97;p1"/>
          <p:cNvPicPr preferRelativeResize="0"/>
          <p:nvPr/>
        </p:nvPicPr>
        <p:blipFill>
          <a:blip r:embed="rId4">
            <a:alphaModFix/>
          </a:blip>
          <a:stretch>
            <a:fillRect/>
          </a:stretch>
        </p:blipFill>
        <p:spPr>
          <a:xfrm>
            <a:off x="10106075" y="8238661"/>
            <a:ext cx="8018028" cy="194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233" name="Shape 233"/>
        <p:cNvGrpSpPr/>
        <p:nvPr/>
      </p:nvGrpSpPr>
      <p:grpSpPr>
        <a:xfrm>
          <a:off x="0" y="0"/>
          <a:ext cx="0" cy="0"/>
          <a:chOff x="0" y="0"/>
          <a:chExt cx="0" cy="0"/>
        </a:xfrm>
      </p:grpSpPr>
      <p:sp>
        <p:nvSpPr>
          <p:cNvPr id="234" name="Google Shape;234;p10"/>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0"/>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236" name="Google Shape;236;p10"/>
          <p:cNvSpPr txBox="1"/>
          <p:nvPr/>
        </p:nvSpPr>
        <p:spPr>
          <a:xfrm>
            <a:off x="2209800" y="1676834"/>
            <a:ext cx="14935200" cy="413677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following example for the university of York is a requirements document for project managers and contractors for IT services network infrastructure specification: </a:t>
            </a:r>
            <a:endParaRPr/>
          </a:p>
          <a:p>
            <a:pPr indent="0" lvl="0" marL="0" marR="0" rtl="0" algn="l">
              <a:lnSpc>
                <a:spcPct val="114000"/>
              </a:lnSpc>
              <a:spcBef>
                <a:spcPts val="1200"/>
              </a:spcBef>
              <a:spcAft>
                <a:spcPts val="0"/>
              </a:spcAft>
              <a:buNone/>
            </a:pPr>
            <a:r>
              <a:rPr lang="en-US" sz="3000" u="sng">
                <a:solidFill>
                  <a:schemeClr val="lt1"/>
                </a:solidFill>
                <a:latin typeface="Arial"/>
                <a:ea typeface="Arial"/>
                <a:cs typeface="Arial"/>
                <a:sym typeface="Arial"/>
                <a:hlinkClick r:id="rId3">
                  <a:extLst>
                    <a:ext uri="{A12FA001-AC4F-418D-AE19-62706E023703}">
                      <ahyp:hlinkClr val="tx"/>
                    </a:ext>
                  </a:extLst>
                </a:hlinkClick>
              </a:rPr>
              <a:t>https://www.york.ac.uk/it-services/downloads/net/IT%20Services%20Network%20Infrastructure%20Specification.pdf</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237" name="Google Shape;237;p10"/>
          <p:cNvGrpSpPr/>
          <p:nvPr/>
        </p:nvGrpSpPr>
        <p:grpSpPr>
          <a:xfrm>
            <a:off x="1028700" y="495300"/>
            <a:ext cx="17259300" cy="218203"/>
            <a:chOff x="1028700" y="723900"/>
            <a:chExt cx="17259300" cy="218203"/>
          </a:xfrm>
        </p:grpSpPr>
        <p:sp>
          <p:nvSpPr>
            <p:cNvPr id="238" name="Google Shape;238;p10"/>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0"/>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0"/>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0"/>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242" name="Google Shape;242;p10"/>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243" name="Google Shape;243;p1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244" name="Google Shape;244;p1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245" name="Google Shape;245;p1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1"/>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52" name="Google Shape;252;p11"/>
          <p:cNvGrpSpPr/>
          <p:nvPr/>
        </p:nvGrpSpPr>
        <p:grpSpPr>
          <a:xfrm>
            <a:off x="1028700" y="446788"/>
            <a:ext cx="17244000" cy="220041"/>
            <a:chOff x="0" y="0"/>
            <a:chExt cx="23454501" cy="293387"/>
          </a:xfrm>
        </p:grpSpPr>
        <p:sp>
          <p:nvSpPr>
            <p:cNvPr id="253" name="Google Shape;253;p11"/>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1"/>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1"/>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259" name="Google Shape;259;p11"/>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CONSULTING WITH KEY STAKEHOLDERS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Consultation with key stakeholders to identify their requirements involves communicating the desired solution, gaining feedback and information to help with the implementation of the solution. </a:t>
            </a:r>
            <a:endParaRPr/>
          </a:p>
        </p:txBody>
      </p:sp>
      <p:sp>
        <p:nvSpPr>
          <p:cNvPr id="260" name="Google Shape;260;p1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61" name="Google Shape;261;p1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62" name="Google Shape;262;p1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pic>
        <p:nvPicPr>
          <p:cNvPr id="263" name="Google Shape;263;p11"/>
          <p:cNvPicPr preferRelativeResize="0"/>
          <p:nvPr/>
        </p:nvPicPr>
        <p:blipFill rotWithShape="1">
          <a:blip r:embed="rId3">
            <a:alphaModFix/>
          </a:blip>
          <a:srcRect b="0" l="0" r="0" t="0"/>
          <a:stretch/>
        </p:blipFill>
        <p:spPr>
          <a:xfrm>
            <a:off x="10972800" y="3906844"/>
            <a:ext cx="5634355" cy="3134293"/>
          </a:xfrm>
          <a:prstGeom prst="rect">
            <a:avLst/>
          </a:prstGeom>
          <a:noFill/>
          <a:ln cap="flat" cmpd="sng" w="38100">
            <a:solidFill>
              <a:srgbClr val="00667A"/>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268" name="Shape 268"/>
        <p:cNvGrpSpPr/>
        <p:nvPr/>
      </p:nvGrpSpPr>
      <p:grpSpPr>
        <a:xfrm>
          <a:off x="0" y="0"/>
          <a:ext cx="0" cy="0"/>
          <a:chOff x="0" y="0"/>
          <a:chExt cx="0" cy="0"/>
        </a:xfrm>
      </p:grpSpPr>
      <p:sp>
        <p:nvSpPr>
          <p:cNvPr id="269" name="Google Shape;269;p12"/>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2"/>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271" name="Google Shape;271;p12"/>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Top five effective communication skills for project managers.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https://www.projectsmart.co.uk/communications-management/top-five-communication-skills-for-project-managers.php</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272" name="Google Shape;272;p12"/>
          <p:cNvGrpSpPr/>
          <p:nvPr/>
        </p:nvGrpSpPr>
        <p:grpSpPr>
          <a:xfrm>
            <a:off x="1028700" y="495300"/>
            <a:ext cx="17259300" cy="218203"/>
            <a:chOff x="1028700" y="723900"/>
            <a:chExt cx="17259300" cy="218203"/>
          </a:xfrm>
        </p:grpSpPr>
        <p:sp>
          <p:nvSpPr>
            <p:cNvPr id="273" name="Google Shape;273;p12"/>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2"/>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277" name="Google Shape;277;p12"/>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278" name="Google Shape;278;p1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279" name="Google Shape;279;p1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280" name="Google Shape;280;p1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87" name="Google Shape;287;p13"/>
          <p:cNvGrpSpPr/>
          <p:nvPr/>
        </p:nvGrpSpPr>
        <p:grpSpPr>
          <a:xfrm>
            <a:off x="1028700" y="446788"/>
            <a:ext cx="17244000" cy="220041"/>
            <a:chOff x="0" y="0"/>
            <a:chExt cx="23454501" cy="293387"/>
          </a:xfrm>
        </p:grpSpPr>
        <p:sp>
          <p:nvSpPr>
            <p:cNvPr id="288" name="Google Shape;288;p1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1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3"/>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294" name="Google Shape;294;p13"/>
          <p:cNvSpPr txBox="1"/>
          <p:nvPr/>
        </p:nvSpPr>
        <p:spPr>
          <a:xfrm>
            <a:off x="1028700" y="1676834"/>
            <a:ext cx="12687300" cy="2285177"/>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ASSESSMENT OF BUSINESS PROBLEMS, OPPORTUNITIES AND OBJECTIVES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The business problem provides an overview and basis for finding a solution. </a:t>
            </a:r>
            <a:endParaRPr/>
          </a:p>
        </p:txBody>
      </p:sp>
      <p:sp>
        <p:nvSpPr>
          <p:cNvPr id="295" name="Google Shape;295;p1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96" name="Google Shape;296;p1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97" name="Google Shape;297;p1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302" name="Shape 302"/>
        <p:cNvGrpSpPr/>
        <p:nvPr/>
      </p:nvGrpSpPr>
      <p:grpSpPr>
        <a:xfrm>
          <a:off x="0" y="0"/>
          <a:ext cx="0" cy="0"/>
          <a:chOff x="0" y="0"/>
          <a:chExt cx="0" cy="0"/>
        </a:xfrm>
      </p:grpSpPr>
      <p:sp>
        <p:nvSpPr>
          <p:cNvPr id="303" name="Google Shape;303;p1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305" name="Google Shape;305;p14"/>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Objectives should be SMART! Read this article on SMART project management.</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https://www.wrike.com/project-management-guide/faq/what-is-smart-in-project-management/</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306" name="Google Shape;306;p14"/>
          <p:cNvGrpSpPr/>
          <p:nvPr/>
        </p:nvGrpSpPr>
        <p:grpSpPr>
          <a:xfrm>
            <a:off x="1028700" y="495300"/>
            <a:ext cx="17259300" cy="218203"/>
            <a:chOff x="1028700" y="723900"/>
            <a:chExt cx="17259300" cy="218203"/>
          </a:xfrm>
        </p:grpSpPr>
        <p:sp>
          <p:nvSpPr>
            <p:cNvPr id="307" name="Google Shape;307;p1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11" name="Google Shape;311;p14"/>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312" name="Google Shape;312;p1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13" name="Google Shape;313;p1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14" name="Google Shape;314;p1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319" name="Shape 319"/>
        <p:cNvGrpSpPr/>
        <p:nvPr/>
      </p:nvGrpSpPr>
      <p:grpSpPr>
        <a:xfrm>
          <a:off x="0" y="0"/>
          <a:ext cx="0" cy="0"/>
          <a:chOff x="0" y="0"/>
          <a:chExt cx="0" cy="0"/>
        </a:xfrm>
      </p:grpSpPr>
      <p:sp>
        <p:nvSpPr>
          <p:cNvPr id="320" name="Google Shape;320;p1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322" name="Google Shape;322;p15"/>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article below on tools and techniques for problem solving.</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https://www.educational-business-articles.com/problem-solving-strategies/</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323" name="Google Shape;323;p15"/>
          <p:cNvGrpSpPr/>
          <p:nvPr/>
        </p:nvGrpSpPr>
        <p:grpSpPr>
          <a:xfrm>
            <a:off x="1028700" y="495300"/>
            <a:ext cx="17259300" cy="218203"/>
            <a:chOff x="1028700" y="723900"/>
            <a:chExt cx="17259300" cy="218203"/>
          </a:xfrm>
        </p:grpSpPr>
        <p:sp>
          <p:nvSpPr>
            <p:cNvPr id="324" name="Google Shape;324;p1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28" name="Google Shape;328;p15"/>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329" name="Google Shape;329;p1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30" name="Google Shape;330;p1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31" name="Google Shape;331;p1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336" name="Shape 336"/>
        <p:cNvGrpSpPr/>
        <p:nvPr/>
      </p:nvGrpSpPr>
      <p:grpSpPr>
        <a:xfrm>
          <a:off x="0" y="0"/>
          <a:ext cx="0" cy="0"/>
          <a:chOff x="0" y="0"/>
          <a:chExt cx="0" cy="0"/>
        </a:xfrm>
      </p:grpSpPr>
      <p:sp>
        <p:nvSpPr>
          <p:cNvPr id="337" name="Google Shape;337;p1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339" name="Google Shape;339;p16"/>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WATCH</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Watch the video about network architecture design.</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1800" u="sng">
                <a:solidFill>
                  <a:schemeClr val="dk1"/>
                </a:solidFill>
                <a:latin typeface="Calibri"/>
                <a:ea typeface="Calibri"/>
                <a:cs typeface="Calibri"/>
                <a:sym typeface="Calibri"/>
                <a:hlinkClick r:id="rId3">
                  <a:extLst>
                    <a:ext uri="{A12FA001-AC4F-418D-AE19-62706E023703}">
                      <ahyp:hlinkClr val="tx"/>
                    </a:ext>
                  </a:extLst>
                </a:hlinkClick>
              </a:rPr>
              <a:t>h</a:t>
            </a:r>
            <a:r>
              <a:rPr lang="en-US" sz="3000" u="sng">
                <a:solidFill>
                  <a:schemeClr val="lt1"/>
                </a:solidFill>
                <a:latin typeface="Arial"/>
                <a:ea typeface="Arial"/>
                <a:cs typeface="Arial"/>
                <a:sym typeface="Arial"/>
                <a:hlinkClick r:id="rId4">
                  <a:extLst>
                    <a:ext uri="{A12FA001-AC4F-418D-AE19-62706E023703}">
                      <ahyp:hlinkClr val="tx"/>
                    </a:ext>
                  </a:extLst>
                </a:hlinkClick>
              </a:rPr>
              <a:t>ttps://www.youtube.com/watch?v=sckuGYiHYRA</a:t>
            </a:r>
            <a:r>
              <a:rPr lang="en-US" sz="3000">
                <a:solidFill>
                  <a:schemeClr val="lt1"/>
                </a:solidFill>
                <a:latin typeface="Arial"/>
                <a:ea typeface="Arial"/>
                <a:cs typeface="Arial"/>
                <a:sym typeface="Arial"/>
              </a:rPr>
              <a:t> </a:t>
            </a:r>
            <a:endParaRPr sz="30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watched and keep for future reference.</a:t>
            </a:r>
            <a:endParaRPr/>
          </a:p>
        </p:txBody>
      </p:sp>
      <p:grpSp>
        <p:nvGrpSpPr>
          <p:cNvPr id="340" name="Google Shape;340;p16"/>
          <p:cNvGrpSpPr/>
          <p:nvPr/>
        </p:nvGrpSpPr>
        <p:grpSpPr>
          <a:xfrm>
            <a:off x="1028700" y="495300"/>
            <a:ext cx="17259300" cy="218203"/>
            <a:chOff x="1028700" y="723900"/>
            <a:chExt cx="17259300" cy="218203"/>
          </a:xfrm>
        </p:grpSpPr>
        <p:sp>
          <p:nvSpPr>
            <p:cNvPr id="341" name="Google Shape;341;p1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345" name="Google Shape;345;p16"/>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346" name="Google Shape;346;p1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347" name="Google Shape;347;p1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348" name="Google Shape;348;p1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17"/>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txBox="1"/>
          <p:nvPr/>
        </p:nvSpPr>
        <p:spPr>
          <a:xfrm>
            <a:off x="1044000" y="1866900"/>
            <a:ext cx="16655652" cy="17482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5200">
                <a:solidFill>
                  <a:schemeClr val="lt1"/>
                </a:solidFill>
                <a:latin typeface="Arial"/>
                <a:ea typeface="Arial"/>
                <a:cs typeface="Arial"/>
                <a:sym typeface="Arial"/>
              </a:rPr>
              <a:t>Topic 2: Producing a preliminary ICT network architecture design</a:t>
            </a:r>
            <a:endParaRPr/>
          </a:p>
        </p:txBody>
      </p:sp>
      <p:grpSp>
        <p:nvGrpSpPr>
          <p:cNvPr id="356" name="Google Shape;356;p17"/>
          <p:cNvGrpSpPr/>
          <p:nvPr/>
        </p:nvGrpSpPr>
        <p:grpSpPr>
          <a:xfrm>
            <a:off x="1028700" y="495300"/>
            <a:ext cx="17259300" cy="218203"/>
            <a:chOff x="1028700" y="723900"/>
            <a:chExt cx="17259300" cy="218203"/>
          </a:xfrm>
        </p:grpSpPr>
        <p:sp>
          <p:nvSpPr>
            <p:cNvPr id="357" name="Google Shape;357;p17"/>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62" name="Google Shape;362;p1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63" name="Google Shape;363;p1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pic>
        <p:nvPicPr>
          <p:cNvPr id="364" name="Google Shape;364;p17"/>
          <p:cNvPicPr preferRelativeResize="0"/>
          <p:nvPr/>
        </p:nvPicPr>
        <p:blipFill rotWithShape="1">
          <a:blip r:embed="rId3">
            <a:alphaModFix/>
          </a:blip>
          <a:srcRect b="0" l="0" r="0" t="29635"/>
          <a:stretch/>
        </p:blipFill>
        <p:spPr>
          <a:xfrm>
            <a:off x="6122987" y="4439843"/>
            <a:ext cx="6042025" cy="3980257"/>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1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370" name="Google Shape;370;p18"/>
          <p:cNvGrpSpPr/>
          <p:nvPr/>
        </p:nvGrpSpPr>
        <p:grpSpPr>
          <a:xfrm>
            <a:off x="1028700" y="446788"/>
            <a:ext cx="17244000" cy="220041"/>
            <a:chOff x="0" y="0"/>
            <a:chExt cx="23454501" cy="293387"/>
          </a:xfrm>
        </p:grpSpPr>
        <p:sp>
          <p:nvSpPr>
            <p:cNvPr id="371" name="Google Shape;371;p1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1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18"/>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377" name="Google Shape;377;p18"/>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TECHNICAL REQUIREMENTS ACCORDING TO SPECIFICATIONS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Once a client has confirmed that the requirements have been correctly identified and a solution has been approved, then the next step will be to ascertain the technical requirements, according to the specifications. </a:t>
            </a:r>
            <a:endParaRPr/>
          </a:p>
        </p:txBody>
      </p:sp>
      <p:sp>
        <p:nvSpPr>
          <p:cNvPr id="378" name="Google Shape;378;p1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79" name="Google Shape;379;p1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80" name="Google Shape;380;p1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4" name="Shape 384"/>
        <p:cNvGrpSpPr/>
        <p:nvPr/>
      </p:nvGrpSpPr>
      <p:grpSpPr>
        <a:xfrm>
          <a:off x="0" y="0"/>
          <a:ext cx="0" cy="0"/>
          <a:chOff x="0" y="0"/>
          <a:chExt cx="0" cy="0"/>
        </a:xfrm>
      </p:grpSpPr>
      <p:sp>
        <p:nvSpPr>
          <p:cNvPr id="385" name="Google Shape;385;p19"/>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386" name="Google Shape;386;p19"/>
          <p:cNvGrpSpPr/>
          <p:nvPr/>
        </p:nvGrpSpPr>
        <p:grpSpPr>
          <a:xfrm>
            <a:off x="1028700" y="446788"/>
            <a:ext cx="17244000" cy="220041"/>
            <a:chOff x="0" y="0"/>
            <a:chExt cx="23454501" cy="293387"/>
          </a:xfrm>
        </p:grpSpPr>
        <p:sp>
          <p:nvSpPr>
            <p:cNvPr id="387" name="Google Shape;387;p19"/>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19"/>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19"/>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393" name="Google Shape;393;p19"/>
          <p:cNvSpPr txBox="1"/>
          <p:nvPr/>
        </p:nvSpPr>
        <p:spPr>
          <a:xfrm>
            <a:off x="1028700" y="1676834"/>
            <a:ext cx="12687300" cy="2285177"/>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SELECT SOFTWARE SOLUTIONS TO SUIT BUSINESS PLATFORM</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The selected software solution will be specific to the client and would need to suit the business platform. </a:t>
            </a:r>
            <a:endParaRPr/>
          </a:p>
        </p:txBody>
      </p:sp>
      <p:sp>
        <p:nvSpPr>
          <p:cNvPr id="394" name="Google Shape;394;p1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395" name="Google Shape;395;p1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396" name="Google Shape;396;p1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2"/>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044000" y="1866900"/>
            <a:ext cx="16655652" cy="83599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i="0" lang="en-US" sz="5200" u="none" cap="none" strike="noStrike">
                <a:solidFill>
                  <a:schemeClr val="lt1"/>
                </a:solidFill>
                <a:latin typeface="Arial"/>
                <a:ea typeface="Arial"/>
                <a:cs typeface="Arial"/>
                <a:sym typeface="Arial"/>
              </a:rPr>
              <a:t>Topic 1: Preparing an ICT architecture design</a:t>
            </a:r>
            <a:endParaRPr/>
          </a:p>
        </p:txBody>
      </p:sp>
      <p:grpSp>
        <p:nvGrpSpPr>
          <p:cNvPr id="105" name="Google Shape;105;p2"/>
          <p:cNvGrpSpPr/>
          <p:nvPr/>
        </p:nvGrpSpPr>
        <p:grpSpPr>
          <a:xfrm>
            <a:off x="1028700" y="495300"/>
            <a:ext cx="17259300" cy="218203"/>
            <a:chOff x="1028700" y="723900"/>
            <a:chExt cx="17259300" cy="218203"/>
          </a:xfrm>
        </p:grpSpPr>
        <p:sp>
          <p:nvSpPr>
            <p:cNvPr id="106" name="Google Shape;106;p2"/>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rgbClr val="31859C"/>
                </a:solidFill>
              </a:rPr>
              <a:t>© 2022 Milestones International College</a:t>
            </a:r>
            <a:endParaRPr sz="1200">
              <a:solidFill>
                <a:srgbClr val="00667A"/>
              </a:solidFill>
            </a:endParaRPr>
          </a:p>
        </p:txBody>
      </p:sp>
      <p:sp>
        <p:nvSpPr>
          <p:cNvPr id="111" name="Google Shape;111;p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i="0" lang="en-US" sz="1200" u="none" cap="none" strike="noStrike">
                <a:solidFill>
                  <a:srgbClr val="31859C"/>
                </a:solidFill>
                <a:latin typeface="Arial"/>
                <a:ea typeface="Arial"/>
                <a:cs typeface="Arial"/>
                <a:sym typeface="Arial"/>
              </a:rPr>
              <a:t>‹#›</a:t>
            </a:fld>
            <a:endParaRPr b="1" i="0" sz="1200" u="none" cap="none" strike="noStrike">
              <a:solidFill>
                <a:srgbClr val="31859C"/>
              </a:solidFill>
              <a:latin typeface="Arial"/>
              <a:ea typeface="Arial"/>
              <a:cs typeface="Arial"/>
              <a:sym typeface="Arial"/>
            </a:endParaRPr>
          </a:p>
        </p:txBody>
      </p:sp>
      <p:sp>
        <p:nvSpPr>
          <p:cNvPr id="112" name="Google Shape;112;p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pic>
        <p:nvPicPr>
          <p:cNvPr id="113" name="Google Shape;113;p2"/>
          <p:cNvPicPr preferRelativeResize="0"/>
          <p:nvPr/>
        </p:nvPicPr>
        <p:blipFill rotWithShape="1">
          <a:blip r:embed="rId3">
            <a:alphaModFix/>
          </a:blip>
          <a:srcRect b="0" l="0" r="0" t="20337"/>
          <a:stretch/>
        </p:blipFill>
        <p:spPr>
          <a:xfrm>
            <a:off x="6172359" y="3543300"/>
            <a:ext cx="5943282" cy="4954284"/>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01" name="Shape 401"/>
        <p:cNvGrpSpPr/>
        <p:nvPr/>
      </p:nvGrpSpPr>
      <p:grpSpPr>
        <a:xfrm>
          <a:off x="0" y="0"/>
          <a:ext cx="0" cy="0"/>
          <a:chOff x="0" y="0"/>
          <a:chExt cx="0" cy="0"/>
        </a:xfrm>
      </p:grpSpPr>
      <p:sp>
        <p:nvSpPr>
          <p:cNvPr id="402" name="Google Shape;402;p20"/>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txBox="1"/>
          <p:nvPr/>
        </p:nvSpPr>
        <p:spPr>
          <a:xfrm>
            <a:off x="2209800" y="1676834"/>
            <a:ext cx="14935200" cy="338368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this brief definition of compatibility.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https://whatis.techtarget.com/definition/compatibility</a:t>
            </a:r>
            <a:r>
              <a:rPr lang="en-US" sz="3000">
                <a:solidFill>
                  <a:schemeClr val="lt1"/>
                </a:solidFill>
                <a:latin typeface="Arial"/>
                <a:ea typeface="Arial"/>
                <a:cs typeface="Arial"/>
                <a:sym typeface="Arial"/>
              </a:rPr>
              <a:t> </a:t>
            </a:r>
            <a:endParaRPr/>
          </a:p>
          <a:p>
            <a:pPr indent="0" lvl="0" marL="0" marR="0" rtl="0" algn="l">
              <a:spcBef>
                <a:spcPts val="600"/>
              </a:spcBef>
              <a:spcAft>
                <a:spcPts val="0"/>
              </a:spcAft>
              <a:buNone/>
            </a:pPr>
            <a:r>
              <a:rPr lang="en-US" sz="3000">
                <a:solidFill>
                  <a:schemeClr val="lt1"/>
                </a:solidFill>
                <a:latin typeface="Arial"/>
                <a:ea typeface="Arial"/>
                <a:cs typeface="Arial"/>
                <a:sym typeface="Arial"/>
              </a:rPr>
              <a:t>Consider why compatibility is important in terms of software solutions for a business and do some research too to find out some common approaches for resolving compatibility issues.</a:t>
            </a:r>
            <a:endParaRPr sz="3000">
              <a:solidFill>
                <a:schemeClr val="lt1"/>
              </a:solidFill>
              <a:latin typeface="Arial"/>
              <a:ea typeface="Arial"/>
              <a:cs typeface="Arial"/>
              <a:sym typeface="Arial"/>
            </a:endParaRPr>
          </a:p>
        </p:txBody>
      </p:sp>
      <p:grpSp>
        <p:nvGrpSpPr>
          <p:cNvPr id="404" name="Google Shape;404;p20"/>
          <p:cNvGrpSpPr/>
          <p:nvPr/>
        </p:nvGrpSpPr>
        <p:grpSpPr>
          <a:xfrm>
            <a:off x="1028700" y="495300"/>
            <a:ext cx="17259300" cy="218203"/>
            <a:chOff x="1028700" y="723900"/>
            <a:chExt cx="17259300" cy="218203"/>
          </a:xfrm>
        </p:grpSpPr>
        <p:sp>
          <p:nvSpPr>
            <p:cNvPr id="405" name="Google Shape;405;p20"/>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09" name="Google Shape;409;p20"/>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410" name="Google Shape;410;p2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11" name="Google Shape;411;p2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12" name="Google Shape;412;p2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413" name="Google Shape;413;p20"/>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1"/>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419" name="Google Shape;419;p21"/>
          <p:cNvGrpSpPr/>
          <p:nvPr/>
        </p:nvGrpSpPr>
        <p:grpSpPr>
          <a:xfrm>
            <a:off x="1028700" y="446788"/>
            <a:ext cx="17244000" cy="220041"/>
            <a:chOff x="0" y="0"/>
            <a:chExt cx="23454501" cy="293387"/>
          </a:xfrm>
        </p:grpSpPr>
        <p:sp>
          <p:nvSpPr>
            <p:cNvPr id="420" name="Google Shape;420;p21"/>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21"/>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21"/>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426" name="Google Shape;426;p21"/>
          <p:cNvSpPr txBox="1"/>
          <p:nvPr/>
        </p:nvSpPr>
        <p:spPr>
          <a:xfrm>
            <a:off x="1028700" y="1676834"/>
            <a:ext cx="12687300" cy="277640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DEVELOP PRELIMINARY PHYSICAL NETWORK DIAGRAMS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 physical network diagram provides a visual representation of the IT environment and can be used to make decisions for modifications upgrades or expansions as well as providing a preface for the architecture blueprint.</a:t>
            </a:r>
            <a:endParaRPr/>
          </a:p>
        </p:txBody>
      </p:sp>
      <p:sp>
        <p:nvSpPr>
          <p:cNvPr id="427" name="Google Shape;427;p2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428" name="Google Shape;428;p2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429" name="Google Shape;429;p2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34" name="Shape 434"/>
        <p:cNvGrpSpPr/>
        <p:nvPr/>
      </p:nvGrpSpPr>
      <p:grpSpPr>
        <a:xfrm>
          <a:off x="0" y="0"/>
          <a:ext cx="0" cy="0"/>
          <a:chOff x="0" y="0"/>
          <a:chExt cx="0" cy="0"/>
        </a:xfrm>
      </p:grpSpPr>
      <p:sp>
        <p:nvSpPr>
          <p:cNvPr id="435" name="Google Shape;435;p22"/>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RESEARCH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is the current Local Area Network layout at your RTO’s learning centre or room that you are using to study?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Discuss this as a group. </a:t>
            </a:r>
            <a:endParaRPr/>
          </a:p>
        </p:txBody>
      </p:sp>
      <p:grpSp>
        <p:nvGrpSpPr>
          <p:cNvPr id="437" name="Google Shape;437;p22"/>
          <p:cNvGrpSpPr/>
          <p:nvPr/>
        </p:nvGrpSpPr>
        <p:grpSpPr>
          <a:xfrm>
            <a:off x="1028700" y="495300"/>
            <a:ext cx="17259300" cy="218203"/>
            <a:chOff x="1028700" y="723900"/>
            <a:chExt cx="17259300" cy="218203"/>
          </a:xfrm>
        </p:grpSpPr>
        <p:sp>
          <p:nvSpPr>
            <p:cNvPr id="438" name="Google Shape;438;p22"/>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42" name="Google Shape;442;p22"/>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443" name="Google Shape;443;p2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44" name="Google Shape;444;p2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45" name="Google Shape;445;p2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446" name="Google Shape;446;p22"/>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452" name="Google Shape;452;p23"/>
          <p:cNvGrpSpPr/>
          <p:nvPr/>
        </p:nvGrpSpPr>
        <p:grpSpPr>
          <a:xfrm>
            <a:off x="1028700" y="446788"/>
            <a:ext cx="17244000" cy="220041"/>
            <a:chOff x="0" y="0"/>
            <a:chExt cx="23454501" cy="293387"/>
          </a:xfrm>
        </p:grpSpPr>
        <p:sp>
          <p:nvSpPr>
            <p:cNvPr id="453" name="Google Shape;453;p2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3"/>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459" name="Google Shape;459;p23"/>
          <p:cNvSpPr txBox="1"/>
          <p:nvPr/>
        </p:nvSpPr>
        <p:spPr>
          <a:xfrm>
            <a:off x="1028700" y="1676834"/>
            <a:ext cx="126873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NETWORK LAYOUT DIAGRAMS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Network diagrams can be drawn using software to provide a visual understanding and record of how the network is connected.</a:t>
            </a:r>
            <a:endParaRPr/>
          </a:p>
        </p:txBody>
      </p:sp>
      <p:sp>
        <p:nvSpPr>
          <p:cNvPr id="460" name="Google Shape;460;p2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461" name="Google Shape;461;p2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462" name="Google Shape;462;p2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67" name="Shape 467"/>
        <p:cNvGrpSpPr/>
        <p:nvPr/>
      </p:nvGrpSpPr>
      <p:grpSpPr>
        <a:xfrm>
          <a:off x="0" y="0"/>
          <a:ext cx="0" cy="0"/>
          <a:chOff x="0" y="0"/>
          <a:chExt cx="0" cy="0"/>
        </a:xfrm>
      </p:grpSpPr>
      <p:sp>
        <p:nvSpPr>
          <p:cNvPr id="468" name="Google Shape;468;p2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Top 10 Network diagram, topology and mapping software.</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A tutorial which can be used to learn Visio.</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Creately is an editable online program that can be used to draw a diagram and then export into Viso or Word for example.</a:t>
            </a:r>
            <a:endParaRPr/>
          </a:p>
        </p:txBody>
      </p:sp>
      <p:grpSp>
        <p:nvGrpSpPr>
          <p:cNvPr id="470" name="Google Shape;470;p24"/>
          <p:cNvGrpSpPr/>
          <p:nvPr/>
        </p:nvGrpSpPr>
        <p:grpSpPr>
          <a:xfrm>
            <a:off x="1028700" y="495300"/>
            <a:ext cx="17259300" cy="218203"/>
            <a:chOff x="1028700" y="723900"/>
            <a:chExt cx="17259300" cy="218203"/>
          </a:xfrm>
        </p:grpSpPr>
        <p:sp>
          <p:nvSpPr>
            <p:cNvPr id="471" name="Google Shape;471;p2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75" name="Google Shape;475;p24"/>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476" name="Google Shape;476;p2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477" name="Google Shape;477;p2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78" name="Google Shape;478;p2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479" name="Google Shape;479;p24"/>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484" name="Shape 484"/>
        <p:cNvGrpSpPr/>
        <p:nvPr/>
      </p:nvGrpSpPr>
      <p:grpSpPr>
        <a:xfrm>
          <a:off x="0" y="0"/>
          <a:ext cx="0" cy="0"/>
          <a:chOff x="0" y="0"/>
          <a:chExt cx="0" cy="0"/>
        </a:xfrm>
      </p:grpSpPr>
      <p:sp>
        <p:nvSpPr>
          <p:cNvPr id="485" name="Google Shape;485;p2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5"/>
          <p:cNvSpPr txBox="1"/>
          <p:nvPr/>
        </p:nvSpPr>
        <p:spPr>
          <a:xfrm>
            <a:off x="2209800" y="1676834"/>
            <a:ext cx="149352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PRACTICAL</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Compare at least two different network diagram software tools that can be used to create a schematic diagram of a network. Sign up for a free trial for one of the software and review the functions and tools for creating a network diagram.</a:t>
            </a:r>
            <a:endParaRPr/>
          </a:p>
        </p:txBody>
      </p:sp>
      <p:grpSp>
        <p:nvGrpSpPr>
          <p:cNvPr id="487" name="Google Shape;487;p25"/>
          <p:cNvGrpSpPr/>
          <p:nvPr/>
        </p:nvGrpSpPr>
        <p:grpSpPr>
          <a:xfrm>
            <a:off x="1028700" y="495300"/>
            <a:ext cx="17259300" cy="218203"/>
            <a:chOff x="1028700" y="723900"/>
            <a:chExt cx="17259300" cy="218203"/>
          </a:xfrm>
        </p:grpSpPr>
        <p:sp>
          <p:nvSpPr>
            <p:cNvPr id="488" name="Google Shape;488;p2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492" name="Google Shape;492;p25"/>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493" name="Google Shape;493;p2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chemeClr val="lt1"/>
                </a:solidFill>
              </a:rPr>
              <a:t>© 2022 Milestones International College</a:t>
            </a:r>
            <a:endParaRPr sz="1200">
              <a:solidFill>
                <a:schemeClr val="lt1"/>
              </a:solidFill>
            </a:endParaRPr>
          </a:p>
        </p:txBody>
      </p:sp>
      <p:sp>
        <p:nvSpPr>
          <p:cNvPr id="494" name="Google Shape;494;p2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495" name="Google Shape;495;p2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496" name="Google Shape;496;p25"/>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26"/>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02" name="Google Shape;502;p26"/>
          <p:cNvGrpSpPr/>
          <p:nvPr/>
        </p:nvGrpSpPr>
        <p:grpSpPr>
          <a:xfrm>
            <a:off x="1028700" y="446788"/>
            <a:ext cx="17244000" cy="220041"/>
            <a:chOff x="0" y="0"/>
            <a:chExt cx="23454501" cy="293387"/>
          </a:xfrm>
        </p:grpSpPr>
        <p:sp>
          <p:nvSpPr>
            <p:cNvPr id="503" name="Google Shape;503;p26"/>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6"/>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6"/>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6"/>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7" name="Google Shape;507;p26"/>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26"/>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509" name="Google Shape;509;p26"/>
          <p:cNvSpPr txBox="1"/>
          <p:nvPr/>
        </p:nvSpPr>
        <p:spPr>
          <a:xfrm>
            <a:off x="1028700" y="1676834"/>
            <a:ext cx="12687300" cy="291387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CONFIGURATION OF IP ADDRESSES</a:t>
            </a:r>
            <a:endParaRPr/>
          </a:p>
          <a:p>
            <a:pPr indent="0" lvl="0" marL="0" marR="0" rtl="0" algn="l">
              <a:lnSpc>
                <a:spcPct val="114000"/>
              </a:lnSpc>
              <a:spcBef>
                <a:spcPts val="1200"/>
              </a:spcBef>
              <a:spcAft>
                <a:spcPts val="0"/>
              </a:spcAft>
              <a:buNone/>
            </a:pPr>
            <a:r>
              <a:rPr lang="en-US" sz="3200">
                <a:solidFill>
                  <a:srgbClr val="00667A"/>
                </a:solidFill>
                <a:latin typeface="Arial"/>
                <a:ea typeface="Arial"/>
                <a:cs typeface="Arial"/>
                <a:sym typeface="Arial"/>
              </a:rPr>
              <a:t>An IP address uniquely identifies a device on an IP network and an IP addressing plan is vital to ensure there is an effective system in place for allocating, recycling, and documenting IP addresses and subnets in a network. </a:t>
            </a:r>
            <a:endParaRPr/>
          </a:p>
        </p:txBody>
      </p:sp>
      <p:sp>
        <p:nvSpPr>
          <p:cNvPr id="510" name="Google Shape;510;p2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11" name="Google Shape;511;p2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12" name="Google Shape;512;p2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517" name="Shape 517"/>
        <p:cNvGrpSpPr/>
        <p:nvPr/>
      </p:nvGrpSpPr>
      <p:grpSpPr>
        <a:xfrm>
          <a:off x="0" y="0"/>
          <a:ext cx="0" cy="0"/>
          <a:chOff x="0" y="0"/>
          <a:chExt cx="0" cy="0"/>
        </a:xfrm>
      </p:grpSpPr>
      <p:sp>
        <p:nvSpPr>
          <p:cNvPr id="518" name="Google Shape;518;p27"/>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7"/>
          <p:cNvSpPr txBox="1"/>
          <p:nvPr/>
        </p:nvSpPr>
        <p:spPr>
          <a:xfrm>
            <a:off x="2209800" y="1676834"/>
            <a:ext cx="14935200" cy="172380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PRACTICAL</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Configure an IP address on an IP network. Your trainer/assessor will provide you with an activity. </a:t>
            </a:r>
            <a:endParaRPr/>
          </a:p>
        </p:txBody>
      </p:sp>
      <p:grpSp>
        <p:nvGrpSpPr>
          <p:cNvPr id="520" name="Google Shape;520;p27"/>
          <p:cNvGrpSpPr/>
          <p:nvPr/>
        </p:nvGrpSpPr>
        <p:grpSpPr>
          <a:xfrm>
            <a:off x="1028700" y="495300"/>
            <a:ext cx="17259300" cy="218203"/>
            <a:chOff x="1028700" y="723900"/>
            <a:chExt cx="17259300" cy="218203"/>
          </a:xfrm>
        </p:grpSpPr>
        <p:sp>
          <p:nvSpPr>
            <p:cNvPr id="521" name="Google Shape;521;p27"/>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7"/>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7"/>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7"/>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25" name="Google Shape;525;p27"/>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526" name="Google Shape;526;p2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27" name="Google Shape;527;p2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28" name="Google Shape;528;p2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529" name="Google Shape;529;p27"/>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535" name="Google Shape;535;p28"/>
          <p:cNvGrpSpPr/>
          <p:nvPr/>
        </p:nvGrpSpPr>
        <p:grpSpPr>
          <a:xfrm>
            <a:off x="1028700" y="446788"/>
            <a:ext cx="17244000" cy="220041"/>
            <a:chOff x="0" y="0"/>
            <a:chExt cx="23454501" cy="293387"/>
          </a:xfrm>
        </p:grpSpPr>
        <p:sp>
          <p:nvSpPr>
            <p:cNvPr id="536" name="Google Shape;536;p2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28"/>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2: Producing a preliminary ICT network architecture design</a:t>
            </a:r>
            <a:endParaRPr/>
          </a:p>
        </p:txBody>
      </p:sp>
      <p:sp>
        <p:nvSpPr>
          <p:cNvPr id="542" name="Google Shape;542;p28"/>
          <p:cNvSpPr txBox="1"/>
          <p:nvPr/>
        </p:nvSpPr>
        <p:spPr>
          <a:xfrm>
            <a:off x="1028700" y="1676834"/>
            <a:ext cx="12687300" cy="23525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POSSIBLE IMPACTS OF THE NETWORK DESIGN ON THE BUSINESS REQUIREMENTS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Produce a document on the possible impact of the network design on the business requirements.</a:t>
            </a:r>
            <a:endParaRPr/>
          </a:p>
        </p:txBody>
      </p:sp>
      <p:sp>
        <p:nvSpPr>
          <p:cNvPr id="543" name="Google Shape;543;p2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44" name="Google Shape;544;p2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45" name="Google Shape;545;p2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550" name="Shape 550"/>
        <p:cNvGrpSpPr/>
        <p:nvPr/>
      </p:nvGrpSpPr>
      <p:grpSpPr>
        <a:xfrm>
          <a:off x="0" y="0"/>
          <a:ext cx="0" cy="0"/>
          <a:chOff x="0" y="0"/>
          <a:chExt cx="0" cy="0"/>
        </a:xfrm>
      </p:grpSpPr>
      <p:sp>
        <p:nvSpPr>
          <p:cNvPr id="551" name="Google Shape;551;p2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txBox="1"/>
          <p:nvPr/>
        </p:nvSpPr>
        <p:spPr>
          <a:xfrm>
            <a:off x="2209800" y="1676834"/>
            <a:ext cx="14935200" cy="51247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WATCH</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Watch the following videos about security protocols and data encryption techniques:</a:t>
            </a:r>
            <a:endParaRPr/>
          </a:p>
          <a:p>
            <a:pPr indent="0" lvl="0" marL="0" marR="0" rtl="0" algn="l">
              <a:lnSpc>
                <a:spcPct val="114000"/>
              </a:lnSpc>
              <a:spcBef>
                <a:spcPts val="1200"/>
              </a:spcBef>
              <a:spcAft>
                <a:spcPts val="0"/>
              </a:spcAft>
              <a:buNone/>
            </a:pPr>
            <a:r>
              <a:rPr lang="en-US" sz="3000" u="sng">
                <a:solidFill>
                  <a:schemeClr val="lt1"/>
                </a:solidFill>
                <a:latin typeface="Arial"/>
                <a:ea typeface="Arial"/>
                <a:cs typeface="Arial"/>
                <a:sym typeface="Arial"/>
                <a:hlinkClick r:id="rId3">
                  <a:extLst>
                    <a:ext uri="{A12FA001-AC4F-418D-AE19-62706E023703}">
                      <ahyp:hlinkClr val="tx"/>
                    </a:ext>
                  </a:extLst>
                </a:hlinkClick>
              </a:rPr>
              <a:t>https://www.youtube.com/watch?v=VYRPDmBaGcA</a:t>
            </a:r>
            <a:r>
              <a:rPr lang="en-US" sz="3000">
                <a:solidFill>
                  <a:schemeClr val="lt1"/>
                </a:solidFill>
                <a:latin typeface="Arial"/>
                <a:ea typeface="Arial"/>
                <a:cs typeface="Arial"/>
                <a:sym typeface="Arial"/>
              </a:rPr>
              <a:t> (7:58)</a:t>
            </a:r>
            <a:endParaRPr/>
          </a:p>
          <a:p>
            <a:pPr indent="0" lvl="0" marL="0" marR="0" rtl="0" algn="l">
              <a:lnSpc>
                <a:spcPct val="114000"/>
              </a:lnSpc>
              <a:spcBef>
                <a:spcPts val="1200"/>
              </a:spcBef>
              <a:spcAft>
                <a:spcPts val="0"/>
              </a:spcAft>
              <a:buNone/>
            </a:pPr>
            <a:r>
              <a:rPr lang="en-US" sz="3000" u="sng">
                <a:solidFill>
                  <a:schemeClr val="lt1"/>
                </a:solidFill>
                <a:latin typeface="Arial"/>
                <a:ea typeface="Arial"/>
                <a:cs typeface="Arial"/>
                <a:sym typeface="Arial"/>
                <a:hlinkClick r:id="rId4">
                  <a:extLst>
                    <a:ext uri="{A12FA001-AC4F-418D-AE19-62706E023703}">
                      <ahyp:hlinkClr val="tx"/>
                    </a:ext>
                  </a:extLst>
                </a:hlinkClick>
              </a:rPr>
              <a:t>https://www.youtube.com/watch?v=UJiLgUtddlM</a:t>
            </a:r>
            <a:r>
              <a:rPr lang="en-US" sz="3000">
                <a:solidFill>
                  <a:schemeClr val="lt1"/>
                </a:solidFill>
                <a:latin typeface="Arial"/>
                <a:ea typeface="Arial"/>
                <a:cs typeface="Arial"/>
                <a:sym typeface="Arial"/>
              </a:rPr>
              <a:t> (8:31)</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Consider the security protocols, standards and data encryption techniques used in a small local area network such as a home office network. Make notes on your answers and discuss your findings as a group.</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 </a:t>
            </a:r>
            <a:endParaRPr/>
          </a:p>
        </p:txBody>
      </p:sp>
      <p:grpSp>
        <p:nvGrpSpPr>
          <p:cNvPr id="553" name="Google Shape;553;p29"/>
          <p:cNvGrpSpPr/>
          <p:nvPr/>
        </p:nvGrpSpPr>
        <p:grpSpPr>
          <a:xfrm>
            <a:off x="1028700" y="495300"/>
            <a:ext cx="17259300" cy="218203"/>
            <a:chOff x="1028700" y="723900"/>
            <a:chExt cx="17259300" cy="218203"/>
          </a:xfrm>
        </p:grpSpPr>
        <p:sp>
          <p:nvSpPr>
            <p:cNvPr id="554" name="Google Shape;554;p2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58" name="Google Shape;558;p29"/>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559" name="Google Shape;559;p2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60" name="Google Shape;560;p2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61" name="Google Shape;561;p2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562" name="Google Shape;562;p29"/>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b="0" i="0" lang="en-US" sz="4800" u="none" cap="none" strike="noStrike">
                <a:solidFill>
                  <a:srgbClr val="F4F8F3"/>
                </a:solidFill>
                <a:latin typeface="Montserrat Light"/>
                <a:ea typeface="Montserrat Light"/>
                <a:cs typeface="Montserrat Light"/>
                <a:sym typeface="Montserrat Light"/>
              </a:rPr>
              <a:t>Topic 1: Insert topic title </a:t>
            </a:r>
            <a:endParaRPr/>
          </a:p>
        </p:txBody>
      </p:sp>
      <p:grpSp>
        <p:nvGrpSpPr>
          <p:cNvPr id="119" name="Google Shape;119;p3"/>
          <p:cNvGrpSpPr/>
          <p:nvPr/>
        </p:nvGrpSpPr>
        <p:grpSpPr>
          <a:xfrm>
            <a:off x="1028700" y="446788"/>
            <a:ext cx="17244000" cy="220041"/>
            <a:chOff x="0" y="0"/>
            <a:chExt cx="23454501" cy="293387"/>
          </a:xfrm>
        </p:grpSpPr>
        <p:sp>
          <p:nvSpPr>
            <p:cNvPr id="120" name="Google Shape;120;p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126" name="Google Shape;126;p3"/>
          <p:cNvSpPr txBox="1"/>
          <p:nvPr/>
        </p:nvSpPr>
        <p:spPr>
          <a:xfrm>
            <a:off x="1028700" y="1676834"/>
            <a:ext cx="12687300" cy="65097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INTRODUCTION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ICT network architecture designs are vital for an effective and network system.</a:t>
            </a:r>
            <a:endParaRPr/>
          </a:p>
          <a:p>
            <a:pPr indent="0" lvl="0" marL="0" marR="0" rtl="0" algn="l">
              <a:spcBef>
                <a:spcPts val="600"/>
              </a:spcBef>
              <a:spcAft>
                <a:spcPts val="0"/>
              </a:spcAft>
              <a:buNone/>
            </a:pPr>
            <a:r>
              <a:rPr lang="en-US" sz="3000">
                <a:solidFill>
                  <a:srgbClr val="00667A"/>
                </a:solidFill>
                <a:latin typeface="Arial"/>
                <a:ea typeface="Arial"/>
                <a:cs typeface="Arial"/>
                <a:sym typeface="Arial"/>
              </a:rPr>
              <a:t>An ICT network architecture design generally includes:</a:t>
            </a:r>
            <a:endParaRPr/>
          </a:p>
          <a:p>
            <a:pPr indent="-457200" lvl="0" marL="457200" marR="0" rtl="0" algn="l">
              <a:lnSpc>
                <a:spcPct val="114000"/>
              </a:lnSpc>
              <a:spcBef>
                <a:spcPts val="600"/>
              </a:spcBef>
              <a:spcAft>
                <a:spcPts val="0"/>
              </a:spcAft>
              <a:buClr>
                <a:srgbClr val="00667A"/>
              </a:buClr>
              <a:buSzPts val="3000"/>
              <a:buFont typeface="Arial"/>
              <a:buChar char="•"/>
            </a:pPr>
            <a:r>
              <a:rPr lang="en-US" sz="3000">
                <a:solidFill>
                  <a:srgbClr val="00667A"/>
                </a:solidFill>
                <a:latin typeface="Arial"/>
                <a:ea typeface="Arial"/>
                <a:cs typeface="Arial"/>
                <a:sym typeface="Arial"/>
              </a:rPr>
              <a:t>A map of the network</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Details of the cabling required</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The number, type and location of all network devices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The IP addressing structure</a:t>
            </a:r>
            <a:endParaRPr/>
          </a:p>
          <a:p>
            <a:pPr indent="-457200" lvl="0" marL="457200" marR="0" rtl="0" algn="l">
              <a:spcBef>
                <a:spcPts val="600"/>
              </a:spcBef>
              <a:spcAft>
                <a:spcPts val="0"/>
              </a:spcAft>
              <a:buClr>
                <a:srgbClr val="00667A"/>
              </a:buClr>
              <a:buSzPts val="3000"/>
              <a:buFont typeface="Arial"/>
              <a:buChar char="•"/>
            </a:pPr>
            <a:r>
              <a:rPr lang="en-US" sz="3000">
                <a:solidFill>
                  <a:srgbClr val="00667A"/>
                </a:solidFill>
                <a:latin typeface="Arial"/>
                <a:ea typeface="Arial"/>
                <a:cs typeface="Arial"/>
                <a:sym typeface="Arial"/>
              </a:rPr>
              <a:t>Details of the network security architecture and processes</a:t>
            </a:r>
            <a:endParaRPr/>
          </a:p>
          <a:p>
            <a:pPr indent="-266700" lvl="0" marL="457200" marR="0" rtl="0" algn="l">
              <a:spcBef>
                <a:spcPts val="0"/>
              </a:spcBef>
              <a:spcAft>
                <a:spcPts val="0"/>
              </a:spcAft>
              <a:buClr>
                <a:schemeClr val="dk1"/>
              </a:buClr>
              <a:buSzPts val="3000"/>
              <a:buFont typeface="Arial"/>
              <a:buNone/>
            </a:pPr>
            <a:r>
              <a:t/>
            </a:r>
            <a:endParaRPr sz="3000">
              <a:solidFill>
                <a:srgbClr val="00667A"/>
              </a:solidFill>
              <a:latin typeface="Arial"/>
              <a:ea typeface="Arial"/>
              <a:cs typeface="Arial"/>
              <a:sym typeface="Arial"/>
            </a:endParaRPr>
          </a:p>
          <a:p>
            <a:pPr indent="0" lvl="0" marL="0" marR="0" rtl="0" algn="l">
              <a:lnSpc>
                <a:spcPct val="114000"/>
              </a:lnSpc>
              <a:spcBef>
                <a:spcPts val="600"/>
              </a:spcBef>
              <a:spcAft>
                <a:spcPts val="0"/>
              </a:spcAft>
              <a:buNone/>
            </a:pPr>
            <a:r>
              <a:t/>
            </a:r>
            <a:endParaRPr sz="3000">
              <a:solidFill>
                <a:srgbClr val="00667A"/>
              </a:solidFill>
              <a:latin typeface="Arial"/>
              <a:ea typeface="Arial"/>
              <a:cs typeface="Arial"/>
              <a:sym typeface="Arial"/>
            </a:endParaRPr>
          </a:p>
        </p:txBody>
      </p:sp>
      <p:sp>
        <p:nvSpPr>
          <p:cNvPr id="127" name="Google Shape;127;p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u="none">
                <a:solidFill>
                  <a:srgbClr val="31859C"/>
                </a:solidFill>
                <a:latin typeface="Arial"/>
                <a:ea typeface="Arial"/>
                <a:cs typeface="Arial"/>
                <a:sym typeface="Arial"/>
              </a:rPr>
              <a:t>‹#›</a:t>
            </a:fld>
            <a:endParaRPr b="1" sz="1200" u="none">
              <a:solidFill>
                <a:srgbClr val="31859C"/>
              </a:solidFill>
              <a:latin typeface="Arial"/>
              <a:ea typeface="Arial"/>
              <a:cs typeface="Arial"/>
              <a:sym typeface="Arial"/>
            </a:endParaRPr>
          </a:p>
        </p:txBody>
      </p:sp>
      <p:sp>
        <p:nvSpPr>
          <p:cNvPr id="128" name="Google Shape;128;p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sz="1200">
                <a:solidFill>
                  <a:srgbClr val="31859C"/>
                </a:solidFill>
              </a:rPr>
              <a:t>© 2022 Milestones International College</a:t>
            </a:r>
            <a:endParaRPr sz="1200">
              <a:solidFill>
                <a:srgbClr val="00667A"/>
              </a:solidFill>
            </a:endParaRPr>
          </a:p>
        </p:txBody>
      </p:sp>
      <p:sp>
        <p:nvSpPr>
          <p:cNvPr id="129" name="Google Shape;129;p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567" name="Shape 567"/>
        <p:cNvGrpSpPr/>
        <p:nvPr/>
      </p:nvGrpSpPr>
      <p:grpSpPr>
        <a:xfrm>
          <a:off x="0" y="0"/>
          <a:ext cx="0" cy="0"/>
          <a:chOff x="0" y="0"/>
          <a:chExt cx="0" cy="0"/>
        </a:xfrm>
      </p:grpSpPr>
      <p:sp>
        <p:nvSpPr>
          <p:cNvPr id="568" name="Google Shape;568;p30"/>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txBox="1"/>
          <p:nvPr/>
        </p:nvSpPr>
        <p:spPr>
          <a:xfrm>
            <a:off x="2209800" y="1676834"/>
            <a:ext cx="14935200" cy="1877694"/>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GROUP WORK</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Divide into small groups. Ensure you divide the work equally.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Your group is to draw a network diagram using one of the software researched. </a:t>
            </a:r>
            <a:endParaRPr/>
          </a:p>
        </p:txBody>
      </p:sp>
      <p:grpSp>
        <p:nvGrpSpPr>
          <p:cNvPr id="570" name="Google Shape;570;p30"/>
          <p:cNvGrpSpPr/>
          <p:nvPr/>
        </p:nvGrpSpPr>
        <p:grpSpPr>
          <a:xfrm>
            <a:off x="1028700" y="495300"/>
            <a:ext cx="17259300" cy="218203"/>
            <a:chOff x="1028700" y="723900"/>
            <a:chExt cx="17259300" cy="218203"/>
          </a:xfrm>
        </p:grpSpPr>
        <p:sp>
          <p:nvSpPr>
            <p:cNvPr id="571" name="Google Shape;571;p30"/>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0"/>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0"/>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575" name="Google Shape;575;p30"/>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576" name="Google Shape;576;p3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577" name="Google Shape;577;p3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578" name="Google Shape;578;p3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579" name="Google Shape;579;p30"/>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2: Producing a preliminary ICT network architecture design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4" name="Shape 584"/>
        <p:cNvGrpSpPr/>
        <p:nvPr/>
      </p:nvGrpSpPr>
      <p:grpSpPr>
        <a:xfrm>
          <a:off x="0" y="0"/>
          <a:ext cx="0" cy="0"/>
          <a:chOff x="0" y="0"/>
          <a:chExt cx="0" cy="0"/>
        </a:xfrm>
      </p:grpSpPr>
      <p:sp>
        <p:nvSpPr>
          <p:cNvPr id="585" name="Google Shape;585;p31"/>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1"/>
          <p:cNvSpPr txBox="1"/>
          <p:nvPr/>
        </p:nvSpPr>
        <p:spPr>
          <a:xfrm>
            <a:off x="1044000" y="1866900"/>
            <a:ext cx="16655652" cy="17482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5200">
                <a:solidFill>
                  <a:schemeClr val="lt1"/>
                </a:solidFill>
                <a:latin typeface="Arial"/>
                <a:ea typeface="Arial"/>
                <a:cs typeface="Arial"/>
                <a:sym typeface="Arial"/>
              </a:rPr>
              <a:t>Topic 3: Evaluating the preliminary design and likely performance using forecast demands</a:t>
            </a:r>
            <a:endParaRPr/>
          </a:p>
        </p:txBody>
      </p:sp>
      <p:grpSp>
        <p:nvGrpSpPr>
          <p:cNvPr id="587" name="Google Shape;587;p31"/>
          <p:cNvGrpSpPr/>
          <p:nvPr/>
        </p:nvGrpSpPr>
        <p:grpSpPr>
          <a:xfrm>
            <a:off x="1028700" y="495300"/>
            <a:ext cx="17259300" cy="218203"/>
            <a:chOff x="1028700" y="723900"/>
            <a:chExt cx="17259300" cy="218203"/>
          </a:xfrm>
        </p:grpSpPr>
        <p:sp>
          <p:nvSpPr>
            <p:cNvPr id="588" name="Google Shape;588;p31"/>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1"/>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1"/>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1"/>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2" name="Google Shape;592;p3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593" name="Google Shape;593;p3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594" name="Google Shape;594;p3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pic>
        <p:nvPicPr>
          <p:cNvPr id="595" name="Google Shape;595;p31"/>
          <p:cNvPicPr preferRelativeResize="0"/>
          <p:nvPr/>
        </p:nvPicPr>
        <p:blipFill rotWithShape="1">
          <a:blip r:embed="rId3">
            <a:alphaModFix/>
          </a:blip>
          <a:srcRect b="0" l="0" r="0" t="0"/>
          <a:stretch/>
        </p:blipFill>
        <p:spPr>
          <a:xfrm>
            <a:off x="6145054" y="4428183"/>
            <a:ext cx="5997892" cy="3991917"/>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3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601" name="Google Shape;601;p32"/>
          <p:cNvGrpSpPr/>
          <p:nvPr/>
        </p:nvGrpSpPr>
        <p:grpSpPr>
          <a:xfrm>
            <a:off x="1028700" y="446788"/>
            <a:ext cx="17244000" cy="220041"/>
            <a:chOff x="0" y="0"/>
            <a:chExt cx="23454501" cy="293387"/>
          </a:xfrm>
        </p:grpSpPr>
        <p:sp>
          <p:nvSpPr>
            <p:cNvPr id="602" name="Google Shape;602;p3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3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32"/>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608" name="Google Shape;608;p32"/>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PREDICT FORECAST TRAFFIC DEMANDS AND IMPACTS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When planning to change any ICT infrastructure, the current and future demand requirements of the client and their business must be taken into consideration.</a:t>
            </a:r>
            <a:endParaRPr/>
          </a:p>
        </p:txBody>
      </p:sp>
      <p:sp>
        <p:nvSpPr>
          <p:cNvPr id="609" name="Google Shape;609;p3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10" name="Google Shape;610;p3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11" name="Google Shape;611;p3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16" name="Shape 616"/>
        <p:cNvGrpSpPr/>
        <p:nvPr/>
      </p:nvGrpSpPr>
      <p:grpSpPr>
        <a:xfrm>
          <a:off x="0" y="0"/>
          <a:ext cx="0" cy="0"/>
          <a:chOff x="0" y="0"/>
          <a:chExt cx="0" cy="0"/>
        </a:xfrm>
      </p:grpSpPr>
      <p:sp>
        <p:nvSpPr>
          <p:cNvPr id="617" name="Google Shape;617;p33"/>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next generation functionality for the local area network.</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https://planetechusa.com/blog/local-area-network-lan-next-generation-functionality/</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619" name="Google Shape;619;p33"/>
          <p:cNvGrpSpPr/>
          <p:nvPr/>
        </p:nvGrpSpPr>
        <p:grpSpPr>
          <a:xfrm>
            <a:off x="1028700" y="495300"/>
            <a:ext cx="17259300" cy="218203"/>
            <a:chOff x="1028700" y="723900"/>
            <a:chExt cx="17259300" cy="218203"/>
          </a:xfrm>
        </p:grpSpPr>
        <p:sp>
          <p:nvSpPr>
            <p:cNvPr id="620" name="Google Shape;620;p33"/>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24" name="Google Shape;624;p33"/>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625" name="Google Shape;625;p3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26" name="Google Shape;626;p3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27" name="Google Shape;627;p3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628" name="Google Shape;628;p33"/>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34"/>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634" name="Google Shape;634;p34"/>
          <p:cNvGrpSpPr/>
          <p:nvPr/>
        </p:nvGrpSpPr>
        <p:grpSpPr>
          <a:xfrm>
            <a:off x="1028700" y="446788"/>
            <a:ext cx="17244000" cy="220041"/>
            <a:chOff x="0" y="0"/>
            <a:chExt cx="23454501" cy="293387"/>
          </a:xfrm>
        </p:grpSpPr>
        <p:sp>
          <p:nvSpPr>
            <p:cNvPr id="635" name="Google Shape;635;p34"/>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4"/>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4"/>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4"/>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34"/>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34"/>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641" name="Google Shape;641;p34"/>
          <p:cNvSpPr txBox="1"/>
          <p:nvPr/>
        </p:nvSpPr>
        <p:spPr>
          <a:xfrm>
            <a:off x="1028700" y="1676834"/>
            <a:ext cx="12687300" cy="277640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PREDICT FORECAST TRAFFIC DEMANDS AND IMPACTS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Traffic forecasting tools can be used to plan and estimate for future traffic based on the projected growth of the current measured or simulated traffic. This can help determine the impact of the new traffic on the network and plan for future demands. </a:t>
            </a:r>
            <a:endParaRPr/>
          </a:p>
        </p:txBody>
      </p:sp>
      <p:sp>
        <p:nvSpPr>
          <p:cNvPr id="642" name="Google Shape;642;p3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43" name="Google Shape;643;p3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44" name="Google Shape;644;p3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49" name="Shape 649"/>
        <p:cNvGrpSpPr/>
        <p:nvPr/>
      </p:nvGrpSpPr>
      <p:grpSpPr>
        <a:xfrm>
          <a:off x="0" y="0"/>
          <a:ext cx="0" cy="0"/>
          <a:chOff x="0" y="0"/>
          <a:chExt cx="0" cy="0"/>
        </a:xfrm>
      </p:grpSpPr>
      <p:sp>
        <p:nvSpPr>
          <p:cNvPr id="650" name="Google Shape;650;p3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5"/>
          <p:cNvSpPr txBox="1"/>
          <p:nvPr/>
        </p:nvSpPr>
        <p:spPr>
          <a:xfrm>
            <a:off x="2209800" y="1676834"/>
            <a:ext cx="14935200" cy="361047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Cisco Visual Networking Index: Forecast and trends 2017-2022 White paper.</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https://twiki.cern.ch/twiki/pub/HEPIX/TechwatchNetwork/HtwNetworkDocuments/white-paper-c11-741490.pdf</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652" name="Google Shape;652;p35"/>
          <p:cNvGrpSpPr/>
          <p:nvPr/>
        </p:nvGrpSpPr>
        <p:grpSpPr>
          <a:xfrm>
            <a:off x="1028700" y="495300"/>
            <a:ext cx="17259300" cy="218203"/>
            <a:chOff x="1028700" y="723900"/>
            <a:chExt cx="17259300" cy="218203"/>
          </a:xfrm>
        </p:grpSpPr>
        <p:sp>
          <p:nvSpPr>
            <p:cNvPr id="653" name="Google Shape;653;p3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57" name="Google Shape;657;p35"/>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658" name="Google Shape;658;p3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59" name="Google Shape;659;p3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60" name="Google Shape;660;p3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661" name="Google Shape;661;p35"/>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666" name="Shape 666"/>
        <p:cNvGrpSpPr/>
        <p:nvPr/>
      </p:nvGrpSpPr>
      <p:grpSpPr>
        <a:xfrm>
          <a:off x="0" y="0"/>
          <a:ext cx="0" cy="0"/>
          <a:chOff x="0" y="0"/>
          <a:chExt cx="0" cy="0"/>
        </a:xfrm>
      </p:grpSpPr>
      <p:sp>
        <p:nvSpPr>
          <p:cNvPr id="667" name="Google Shape;667;p3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6"/>
          <p:cNvSpPr txBox="1"/>
          <p:nvPr/>
        </p:nvSpPr>
        <p:spPr>
          <a:xfrm>
            <a:off x="2209800" y="1676834"/>
            <a:ext cx="14935200" cy="481696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REPORT</a:t>
            </a:r>
            <a:endParaRPr b="1" sz="2500">
              <a:solidFill>
                <a:schemeClr val="lt1"/>
              </a:solidFill>
              <a:latin typeface="Arial"/>
              <a:ea typeface="Arial"/>
              <a:cs typeface="Arial"/>
              <a:sym typeface="Arial"/>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Select one of the free downloads, or use the network monitoring tools available on your own computer.</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Run some tests to analyse the network traffic. Make a note of the number of users.</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Document and record your results in the form of a report with structured headings for each test and the results.</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What would happen if the number of users in the room trebled? Provide a clear explanation with examples and justified reasoning.</a:t>
            </a:r>
            <a:endParaRPr/>
          </a:p>
        </p:txBody>
      </p:sp>
      <p:grpSp>
        <p:nvGrpSpPr>
          <p:cNvPr id="669" name="Google Shape;669;p36"/>
          <p:cNvGrpSpPr/>
          <p:nvPr/>
        </p:nvGrpSpPr>
        <p:grpSpPr>
          <a:xfrm>
            <a:off x="1028700" y="495300"/>
            <a:ext cx="17259300" cy="218203"/>
            <a:chOff x="1028700" y="723900"/>
            <a:chExt cx="17259300" cy="218203"/>
          </a:xfrm>
        </p:grpSpPr>
        <p:sp>
          <p:nvSpPr>
            <p:cNvPr id="670" name="Google Shape;670;p3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674" name="Google Shape;674;p36"/>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675" name="Google Shape;675;p3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676" name="Google Shape;676;p3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677" name="Google Shape;677;p3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678" name="Google Shape;678;p36"/>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37"/>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684" name="Google Shape;684;p37"/>
          <p:cNvGrpSpPr/>
          <p:nvPr/>
        </p:nvGrpSpPr>
        <p:grpSpPr>
          <a:xfrm>
            <a:off x="1028700" y="446788"/>
            <a:ext cx="17244000" cy="220041"/>
            <a:chOff x="0" y="0"/>
            <a:chExt cx="23454501" cy="293387"/>
          </a:xfrm>
        </p:grpSpPr>
        <p:sp>
          <p:nvSpPr>
            <p:cNvPr id="685" name="Google Shape;685;p37"/>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37"/>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7"/>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691" name="Google Shape;691;p37"/>
          <p:cNvSpPr txBox="1"/>
          <p:nvPr/>
        </p:nvSpPr>
        <p:spPr>
          <a:xfrm>
            <a:off x="1028700" y="1676834"/>
            <a:ext cx="12687300" cy="2285177"/>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BENCHMARK THE DESIGN USING EXPECTED PERFORMANCE PARAMETERS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Network performance metrics can be used to benchmark the design using expected results or parameters. </a:t>
            </a:r>
            <a:endParaRPr/>
          </a:p>
        </p:txBody>
      </p:sp>
      <p:sp>
        <p:nvSpPr>
          <p:cNvPr id="692" name="Google Shape;692;p3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693" name="Google Shape;693;p3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694" name="Google Shape;694;p3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00" name="Google Shape;700;p38"/>
          <p:cNvGrpSpPr/>
          <p:nvPr/>
        </p:nvGrpSpPr>
        <p:grpSpPr>
          <a:xfrm>
            <a:off x="1028700" y="446788"/>
            <a:ext cx="17244000" cy="220041"/>
            <a:chOff x="0" y="0"/>
            <a:chExt cx="23454501" cy="293387"/>
          </a:xfrm>
        </p:grpSpPr>
        <p:sp>
          <p:nvSpPr>
            <p:cNvPr id="701" name="Google Shape;701;p3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3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38"/>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707" name="Google Shape;707;p38"/>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MEASURING LATENCY</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For a planned install of voice or an application that relies on real time video transmission, the current performance can predict if this would be possible or if an upgrade is required. </a:t>
            </a:r>
            <a:endParaRPr/>
          </a:p>
        </p:txBody>
      </p:sp>
      <p:sp>
        <p:nvSpPr>
          <p:cNvPr id="708" name="Google Shape;708;p3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09" name="Google Shape;709;p3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10" name="Google Shape;710;p3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15" name="Shape 715"/>
        <p:cNvGrpSpPr/>
        <p:nvPr/>
      </p:nvGrpSpPr>
      <p:grpSpPr>
        <a:xfrm>
          <a:off x="0" y="0"/>
          <a:ext cx="0" cy="0"/>
          <a:chOff x="0" y="0"/>
          <a:chExt cx="0" cy="0"/>
        </a:xfrm>
      </p:grpSpPr>
      <p:sp>
        <p:nvSpPr>
          <p:cNvPr id="716" name="Google Shape;716;p3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9"/>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Measure network latency.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https://au.pcmag.com/it-watch/57995/measure-your-network-latency-before-it-becomes-a-problem</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718" name="Google Shape;718;p39"/>
          <p:cNvGrpSpPr/>
          <p:nvPr/>
        </p:nvGrpSpPr>
        <p:grpSpPr>
          <a:xfrm>
            <a:off x="1028700" y="495300"/>
            <a:ext cx="17259300" cy="218203"/>
            <a:chOff x="1028700" y="723900"/>
            <a:chExt cx="17259300" cy="218203"/>
          </a:xfrm>
        </p:grpSpPr>
        <p:sp>
          <p:nvSpPr>
            <p:cNvPr id="719" name="Google Shape;719;p3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23" name="Google Shape;723;p39"/>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724" name="Google Shape;724;p3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25" name="Google Shape;725;p3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26" name="Google Shape;726;p3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727" name="Google Shape;727;p39"/>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36" name="Google Shape;136;p4"/>
          <p:cNvGrpSpPr/>
          <p:nvPr/>
        </p:nvGrpSpPr>
        <p:grpSpPr>
          <a:xfrm>
            <a:off x="1028700" y="446788"/>
            <a:ext cx="17244000" cy="220041"/>
            <a:chOff x="0" y="0"/>
            <a:chExt cx="23454501" cy="293387"/>
          </a:xfrm>
        </p:grpSpPr>
        <p:sp>
          <p:nvSpPr>
            <p:cNvPr id="137" name="Google Shape;137;p4"/>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4"/>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4"/>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143" name="Google Shape;143;p4"/>
          <p:cNvSpPr txBox="1"/>
          <p:nvPr/>
        </p:nvSpPr>
        <p:spPr>
          <a:xfrm>
            <a:off x="1028700" y="1676834"/>
            <a:ext cx="12687300" cy="527862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NETWORK TECHNOLOGIES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Access networks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Core networks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Network topologies  </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Mobile cellular networks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Network protocols and operating systems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Optical networks and principles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Radio frequency (RF) technologies and principles</a:t>
            </a:r>
            <a:endParaRPr/>
          </a:p>
        </p:txBody>
      </p:sp>
      <p:sp>
        <p:nvSpPr>
          <p:cNvPr id="144" name="Google Shape;144;p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45" name="Google Shape;145;p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146" name="Google Shape;146;p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33" name="Google Shape;733;p40"/>
          <p:cNvGrpSpPr/>
          <p:nvPr/>
        </p:nvGrpSpPr>
        <p:grpSpPr>
          <a:xfrm>
            <a:off x="1028700" y="446788"/>
            <a:ext cx="17244000" cy="220041"/>
            <a:chOff x="0" y="0"/>
            <a:chExt cx="23454501" cy="293387"/>
          </a:xfrm>
        </p:grpSpPr>
        <p:sp>
          <p:nvSpPr>
            <p:cNvPr id="734" name="Google Shape;734;p4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8" name="Google Shape;738;p4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40"/>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740" name="Google Shape;740;p40"/>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BANDWIDTH AND THROUGHOUT</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To measure the data transferred over a network. This can be used to ascertain the amount being used and how future growth in say number of users or use of the network will be affected.</a:t>
            </a:r>
            <a:endParaRPr/>
          </a:p>
        </p:txBody>
      </p:sp>
      <p:sp>
        <p:nvSpPr>
          <p:cNvPr id="741" name="Google Shape;741;p4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42" name="Google Shape;742;p4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43" name="Google Shape;743;p4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48" name="Shape 748"/>
        <p:cNvGrpSpPr/>
        <p:nvPr/>
      </p:nvGrpSpPr>
      <p:grpSpPr>
        <a:xfrm>
          <a:off x="0" y="0"/>
          <a:ext cx="0" cy="0"/>
          <a:chOff x="0" y="0"/>
          <a:chExt cx="0" cy="0"/>
        </a:xfrm>
      </p:grpSpPr>
      <p:sp>
        <p:nvSpPr>
          <p:cNvPr id="749" name="Google Shape;749;p4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txBox="1"/>
          <p:nvPr/>
        </p:nvSpPr>
        <p:spPr>
          <a:xfrm>
            <a:off x="2209800" y="1676834"/>
            <a:ext cx="14935200" cy="2557880"/>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is network throughput and how to measure and monitor it.</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https://www.ittsystems.com/network-throughput/</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751" name="Google Shape;751;p41"/>
          <p:cNvGrpSpPr/>
          <p:nvPr/>
        </p:nvGrpSpPr>
        <p:grpSpPr>
          <a:xfrm>
            <a:off x="1028700" y="495300"/>
            <a:ext cx="17259300" cy="218203"/>
            <a:chOff x="1028700" y="723900"/>
            <a:chExt cx="17259300" cy="218203"/>
          </a:xfrm>
        </p:grpSpPr>
        <p:sp>
          <p:nvSpPr>
            <p:cNvPr id="752" name="Google Shape;752;p4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56" name="Google Shape;756;p41"/>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757" name="Google Shape;757;p4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58" name="Google Shape;758;p4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59" name="Google Shape;759;p4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760" name="Google Shape;760;p41"/>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766" name="Google Shape;766;p42"/>
          <p:cNvGrpSpPr/>
          <p:nvPr/>
        </p:nvGrpSpPr>
        <p:grpSpPr>
          <a:xfrm>
            <a:off x="1028700" y="446788"/>
            <a:ext cx="17244000" cy="220041"/>
            <a:chOff x="0" y="0"/>
            <a:chExt cx="23454501" cy="293387"/>
          </a:xfrm>
        </p:grpSpPr>
        <p:sp>
          <p:nvSpPr>
            <p:cNvPr id="767" name="Google Shape;767;p4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4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42"/>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773" name="Google Shape;773;p42"/>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UPTIME</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Hardware and software metrics such as CPU utilisation, memory use, remaining hard drive space, using the network monitor to track services and software.</a:t>
            </a:r>
            <a:endParaRPr/>
          </a:p>
        </p:txBody>
      </p:sp>
      <p:sp>
        <p:nvSpPr>
          <p:cNvPr id="774" name="Google Shape;774;p4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775" name="Google Shape;775;p4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776" name="Google Shape;776;p4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81" name="Shape 781"/>
        <p:cNvGrpSpPr/>
        <p:nvPr/>
      </p:nvGrpSpPr>
      <p:grpSpPr>
        <a:xfrm>
          <a:off x="0" y="0"/>
          <a:ext cx="0" cy="0"/>
          <a:chOff x="0" y="0"/>
          <a:chExt cx="0" cy="0"/>
        </a:xfrm>
      </p:grpSpPr>
      <p:sp>
        <p:nvSpPr>
          <p:cNvPr id="782" name="Google Shape;782;p43"/>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Use IPconfig on your computer to look at connectivity issues:</a:t>
            </a:r>
            <a:endParaRPr/>
          </a:p>
          <a:p>
            <a:pPr indent="0" lvl="0" marL="0" marR="0" rtl="0" algn="l">
              <a:lnSpc>
                <a:spcPct val="114000"/>
              </a:lnSpc>
              <a:spcBef>
                <a:spcPts val="1200"/>
              </a:spcBef>
              <a:spcAft>
                <a:spcPts val="0"/>
              </a:spcAft>
              <a:buNone/>
            </a:pPr>
            <a:r>
              <a:rPr lang="en-US" sz="3000" u="sng">
                <a:solidFill>
                  <a:schemeClr val="lt1"/>
                </a:solidFill>
                <a:latin typeface="Arial"/>
                <a:ea typeface="Arial"/>
                <a:cs typeface="Arial"/>
                <a:sym typeface="Arial"/>
                <a:hlinkClick r:id="rId3">
                  <a:extLst>
                    <a:ext uri="{A12FA001-AC4F-418D-AE19-62706E023703}">
                      <ahyp:hlinkClr val="tx"/>
                    </a:ext>
                  </a:extLst>
                </a:hlinkClick>
              </a:rPr>
              <a:t>https://docs.microsoft.com/en-us/windows-server/administration/windows-commands/ipconfig</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 </a:t>
            </a:r>
            <a:endParaRPr/>
          </a:p>
        </p:txBody>
      </p:sp>
      <p:grpSp>
        <p:nvGrpSpPr>
          <p:cNvPr id="784" name="Google Shape;784;p43"/>
          <p:cNvGrpSpPr/>
          <p:nvPr/>
        </p:nvGrpSpPr>
        <p:grpSpPr>
          <a:xfrm>
            <a:off x="1028700" y="495300"/>
            <a:ext cx="17259300" cy="218203"/>
            <a:chOff x="1028700" y="723900"/>
            <a:chExt cx="17259300" cy="218203"/>
          </a:xfrm>
        </p:grpSpPr>
        <p:sp>
          <p:nvSpPr>
            <p:cNvPr id="785" name="Google Shape;785;p43"/>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789" name="Google Shape;789;p43"/>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790" name="Google Shape;790;p4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791" name="Google Shape;791;p4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792" name="Google Shape;792;p4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793" name="Google Shape;793;p43"/>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798" name="Shape 798"/>
        <p:cNvGrpSpPr/>
        <p:nvPr/>
      </p:nvGrpSpPr>
      <p:grpSpPr>
        <a:xfrm>
          <a:off x="0" y="0"/>
          <a:ext cx="0" cy="0"/>
          <a:chOff x="0" y="0"/>
          <a:chExt cx="0" cy="0"/>
        </a:xfrm>
      </p:grpSpPr>
      <p:sp>
        <p:nvSpPr>
          <p:cNvPr id="799" name="Google Shape;799;p4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4"/>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Find out more about performance parameters at:</a:t>
            </a:r>
            <a:endParaRPr/>
          </a:p>
          <a:p>
            <a:pPr indent="0" lvl="0" marL="0" marR="0" rtl="0" algn="l">
              <a:lnSpc>
                <a:spcPct val="114000"/>
              </a:lnSpc>
              <a:spcBef>
                <a:spcPts val="1200"/>
              </a:spcBef>
              <a:spcAft>
                <a:spcPts val="0"/>
              </a:spcAft>
              <a:buNone/>
            </a:pPr>
            <a:r>
              <a:rPr lang="en-US" sz="3000" u="sng">
                <a:solidFill>
                  <a:schemeClr val="lt1"/>
                </a:solidFill>
                <a:latin typeface="Arial"/>
                <a:ea typeface="Arial"/>
                <a:cs typeface="Arial"/>
                <a:sym typeface="Arial"/>
                <a:hlinkClick r:id="rId3">
                  <a:extLst>
                    <a:ext uri="{A12FA001-AC4F-418D-AE19-62706E023703}">
                      <ahyp:hlinkClr val="tx"/>
                    </a:ext>
                  </a:extLst>
                </a:hlinkClick>
              </a:rPr>
              <a:t>https://solutionsreview.com/network-monitoring/network-performance-metrics-7-essential-network-metrics-to-monitor/</a:t>
            </a:r>
            <a:endParaRPr sz="30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 </a:t>
            </a:r>
            <a:endParaRPr/>
          </a:p>
        </p:txBody>
      </p:sp>
      <p:grpSp>
        <p:nvGrpSpPr>
          <p:cNvPr id="801" name="Google Shape;801;p44"/>
          <p:cNvGrpSpPr/>
          <p:nvPr/>
        </p:nvGrpSpPr>
        <p:grpSpPr>
          <a:xfrm>
            <a:off x="1028700" y="495300"/>
            <a:ext cx="17259300" cy="218203"/>
            <a:chOff x="1028700" y="723900"/>
            <a:chExt cx="17259300" cy="218203"/>
          </a:xfrm>
        </p:grpSpPr>
        <p:sp>
          <p:nvSpPr>
            <p:cNvPr id="802" name="Google Shape;802;p4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806" name="Google Shape;806;p44"/>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807" name="Google Shape;807;p4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808" name="Google Shape;808;p4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809" name="Google Shape;809;p4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810" name="Google Shape;810;p44"/>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815" name="Shape 815"/>
        <p:cNvGrpSpPr/>
        <p:nvPr/>
      </p:nvGrpSpPr>
      <p:grpSpPr>
        <a:xfrm>
          <a:off x="0" y="0"/>
          <a:ext cx="0" cy="0"/>
          <a:chOff x="0" y="0"/>
          <a:chExt cx="0" cy="0"/>
        </a:xfrm>
      </p:grpSpPr>
      <p:sp>
        <p:nvSpPr>
          <p:cNvPr id="816" name="Google Shape;816;p4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5"/>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WATCH</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Summarise the security protocols, standards and data encryption techniques used in a small local area network such as a home office network.</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trainer/assessor will facilitate a discussion about the outcomes from the research. </a:t>
            </a:r>
            <a:endParaRPr/>
          </a:p>
        </p:txBody>
      </p:sp>
      <p:grpSp>
        <p:nvGrpSpPr>
          <p:cNvPr id="818" name="Google Shape;818;p45"/>
          <p:cNvGrpSpPr/>
          <p:nvPr/>
        </p:nvGrpSpPr>
        <p:grpSpPr>
          <a:xfrm>
            <a:off x="1028700" y="495300"/>
            <a:ext cx="17259300" cy="218203"/>
            <a:chOff x="1028700" y="723900"/>
            <a:chExt cx="17259300" cy="218203"/>
          </a:xfrm>
        </p:grpSpPr>
        <p:sp>
          <p:nvSpPr>
            <p:cNvPr id="819" name="Google Shape;819;p4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823" name="Google Shape;823;p45"/>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824" name="Google Shape;824;p4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825" name="Google Shape;825;p4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826" name="Google Shape;826;p4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827" name="Google Shape;827;p45"/>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832" name="Shape 832"/>
        <p:cNvGrpSpPr/>
        <p:nvPr/>
      </p:nvGrpSpPr>
      <p:grpSpPr>
        <a:xfrm>
          <a:off x="0" y="0"/>
          <a:ext cx="0" cy="0"/>
          <a:chOff x="0" y="0"/>
          <a:chExt cx="0" cy="0"/>
        </a:xfrm>
      </p:grpSpPr>
      <p:sp>
        <p:nvSpPr>
          <p:cNvPr id="833" name="Google Shape;833;p4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6"/>
          <p:cNvSpPr txBox="1"/>
          <p:nvPr/>
        </p:nvSpPr>
        <p:spPr>
          <a:xfrm>
            <a:off x="2209800" y="1676834"/>
            <a:ext cx="14935200" cy="1877694"/>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GROUP WORK</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Using the website, test your own computer for packet loss.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Undertake the tasks that follow. </a:t>
            </a:r>
            <a:endParaRPr/>
          </a:p>
        </p:txBody>
      </p:sp>
      <p:grpSp>
        <p:nvGrpSpPr>
          <p:cNvPr id="835" name="Google Shape;835;p46"/>
          <p:cNvGrpSpPr/>
          <p:nvPr/>
        </p:nvGrpSpPr>
        <p:grpSpPr>
          <a:xfrm>
            <a:off x="1028700" y="495300"/>
            <a:ext cx="17259300" cy="218203"/>
            <a:chOff x="1028700" y="723900"/>
            <a:chExt cx="17259300" cy="218203"/>
          </a:xfrm>
        </p:grpSpPr>
        <p:sp>
          <p:nvSpPr>
            <p:cNvPr id="836" name="Google Shape;836;p4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840" name="Google Shape;840;p46"/>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841" name="Google Shape;841;p4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842" name="Google Shape;842;p4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843" name="Google Shape;843;p4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844" name="Google Shape;844;p46"/>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7"/>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850" name="Google Shape;850;p47"/>
          <p:cNvGrpSpPr/>
          <p:nvPr/>
        </p:nvGrpSpPr>
        <p:grpSpPr>
          <a:xfrm>
            <a:off x="1028700" y="446788"/>
            <a:ext cx="17244000" cy="220041"/>
            <a:chOff x="0" y="0"/>
            <a:chExt cx="23454501" cy="293387"/>
          </a:xfrm>
        </p:grpSpPr>
        <p:sp>
          <p:nvSpPr>
            <p:cNvPr id="851" name="Google Shape;851;p47"/>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7"/>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7"/>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7"/>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47"/>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47"/>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857" name="Google Shape;857;p47"/>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REVIEW THE DESIGN’S LIKELY PERFORMANCE PROFILE</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Once the predicted forecast traffic demands and impacts have been made, along with the benchmarks for expected performance parameters then these should be reviewed to provide a likely performance profile.</a:t>
            </a:r>
            <a:endParaRPr/>
          </a:p>
        </p:txBody>
      </p:sp>
      <p:sp>
        <p:nvSpPr>
          <p:cNvPr id="858" name="Google Shape;858;p4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859" name="Google Shape;859;p4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860" name="Google Shape;860;p4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4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867" name="Google Shape;867;p48"/>
          <p:cNvGrpSpPr/>
          <p:nvPr/>
        </p:nvGrpSpPr>
        <p:grpSpPr>
          <a:xfrm>
            <a:off x="1028700" y="446788"/>
            <a:ext cx="17244000" cy="220041"/>
            <a:chOff x="0" y="0"/>
            <a:chExt cx="23454501" cy="293387"/>
          </a:xfrm>
        </p:grpSpPr>
        <p:sp>
          <p:nvSpPr>
            <p:cNvPr id="868" name="Google Shape;868;p4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2" name="Google Shape;872;p4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48"/>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874" name="Google Shape;874;p48"/>
          <p:cNvSpPr txBox="1"/>
          <p:nvPr/>
        </p:nvSpPr>
        <p:spPr>
          <a:xfrm>
            <a:off x="1028700" y="1676834"/>
            <a:ext cx="12687300" cy="51247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DETERMINE THE SUPPLIER COSTS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Determining the costs involved with purchasing supplier products will be dependent on a number of factors:</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The client budget.</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The current infrastructure.</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If the client specifies the vendor to be used.</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The quality of supplier products required.</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When the supplier products are needed.</a:t>
            </a:r>
            <a:endParaRPr/>
          </a:p>
        </p:txBody>
      </p:sp>
      <p:sp>
        <p:nvSpPr>
          <p:cNvPr id="875" name="Google Shape;875;p4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876" name="Google Shape;876;p4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877" name="Google Shape;877;p4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882" name="Shape 882"/>
        <p:cNvGrpSpPr/>
        <p:nvPr/>
      </p:nvGrpSpPr>
      <p:grpSpPr>
        <a:xfrm>
          <a:off x="0" y="0"/>
          <a:ext cx="0" cy="0"/>
          <a:chOff x="0" y="0"/>
          <a:chExt cx="0" cy="0"/>
        </a:xfrm>
      </p:grpSpPr>
      <p:sp>
        <p:nvSpPr>
          <p:cNvPr id="883" name="Google Shape;883;p49"/>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9"/>
          <p:cNvSpPr txBox="1"/>
          <p:nvPr/>
        </p:nvSpPr>
        <p:spPr>
          <a:xfrm>
            <a:off x="2209800" y="1676834"/>
            <a:ext cx="14935200" cy="3084178"/>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GROUP WORK</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Divide into small groups. Ensure you divide work equally.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Research at least two suppliers that could be used to purchase equipment for building a new WLAN for a client.</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Undertake the tasks that follow. </a:t>
            </a:r>
            <a:endParaRPr/>
          </a:p>
        </p:txBody>
      </p:sp>
      <p:grpSp>
        <p:nvGrpSpPr>
          <p:cNvPr id="885" name="Google Shape;885;p49"/>
          <p:cNvGrpSpPr/>
          <p:nvPr/>
        </p:nvGrpSpPr>
        <p:grpSpPr>
          <a:xfrm>
            <a:off x="1028700" y="495300"/>
            <a:ext cx="17259300" cy="218203"/>
            <a:chOff x="1028700" y="723900"/>
            <a:chExt cx="17259300" cy="218203"/>
          </a:xfrm>
        </p:grpSpPr>
        <p:sp>
          <p:nvSpPr>
            <p:cNvPr id="886" name="Google Shape;886;p49"/>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9"/>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9"/>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9"/>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890" name="Google Shape;890;p49"/>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891" name="Google Shape;891;p4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892" name="Google Shape;892;p4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893" name="Google Shape;893;p4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894" name="Google Shape;894;p49"/>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3: Evaluating the preliminary design and likely performance using forecast demands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5"/>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52" name="Google Shape;152;p5"/>
          <p:cNvGrpSpPr/>
          <p:nvPr/>
        </p:nvGrpSpPr>
        <p:grpSpPr>
          <a:xfrm>
            <a:off x="1028700" y="446788"/>
            <a:ext cx="17244000" cy="220041"/>
            <a:chOff x="0" y="0"/>
            <a:chExt cx="23454501" cy="293387"/>
          </a:xfrm>
        </p:grpSpPr>
        <p:sp>
          <p:nvSpPr>
            <p:cNvPr id="153" name="Google Shape;153;p5"/>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5"/>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159" name="Google Shape;159;p5"/>
          <p:cNvSpPr txBox="1"/>
          <p:nvPr/>
        </p:nvSpPr>
        <p:spPr>
          <a:xfrm>
            <a:off x="1028700" y="1676834"/>
            <a:ext cx="126873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WORK DETAILS, SPECIFICATION AND SCOPE</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Full information about the client’s requirements must be sourced and understood.</a:t>
            </a:r>
            <a:endParaRPr/>
          </a:p>
          <a:p>
            <a:pPr indent="-457200" lvl="0" marL="457200" marR="0" rtl="0" algn="l">
              <a:lnSpc>
                <a:spcPct val="114000"/>
              </a:lnSpc>
              <a:spcBef>
                <a:spcPts val="1200"/>
              </a:spcBef>
              <a:spcAft>
                <a:spcPts val="0"/>
              </a:spcAft>
              <a:buClr>
                <a:srgbClr val="00667A"/>
              </a:buClr>
              <a:buSzPts val="3000"/>
              <a:buFont typeface="Arial"/>
              <a:buChar char="•"/>
            </a:pPr>
            <a:r>
              <a:rPr lang="en-US" sz="3000">
                <a:solidFill>
                  <a:srgbClr val="00667A"/>
                </a:solidFill>
                <a:latin typeface="Arial"/>
                <a:ea typeface="Arial"/>
                <a:cs typeface="Arial"/>
                <a:sym typeface="Arial"/>
              </a:rPr>
              <a:t>This can be at a strategic and operational level.</a:t>
            </a:r>
            <a:endParaRPr/>
          </a:p>
        </p:txBody>
      </p:sp>
      <p:sp>
        <p:nvSpPr>
          <p:cNvPr id="160" name="Google Shape;160;p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61" name="Google Shape;161;p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162" name="Google Shape;162;p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50"/>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901" name="Google Shape;901;p50"/>
          <p:cNvGrpSpPr/>
          <p:nvPr/>
        </p:nvGrpSpPr>
        <p:grpSpPr>
          <a:xfrm>
            <a:off x="1028700" y="446788"/>
            <a:ext cx="17244000" cy="220041"/>
            <a:chOff x="0" y="0"/>
            <a:chExt cx="23454501" cy="293387"/>
          </a:xfrm>
        </p:grpSpPr>
        <p:sp>
          <p:nvSpPr>
            <p:cNvPr id="902" name="Google Shape;902;p50"/>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50"/>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50"/>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50"/>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3: Evaluating the preliminary design and likely performance using forecast demands</a:t>
            </a:r>
            <a:endParaRPr/>
          </a:p>
        </p:txBody>
      </p:sp>
      <p:sp>
        <p:nvSpPr>
          <p:cNvPr id="908" name="Google Shape;908;p50"/>
          <p:cNvSpPr txBox="1"/>
          <p:nvPr/>
        </p:nvSpPr>
        <p:spPr>
          <a:xfrm>
            <a:off x="1028700" y="1676834"/>
            <a:ext cx="12687300" cy="291387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EVALUATION ON PREDICTED PERFORMANCE AND COSTS OF THE NETWORK ARCHITECTURE DESIGN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Finally, an evaluation report should be written to outline the information gathered on the predicted performance and costs of the network architecture design.</a:t>
            </a:r>
            <a:endParaRPr/>
          </a:p>
        </p:txBody>
      </p:sp>
      <p:sp>
        <p:nvSpPr>
          <p:cNvPr id="909" name="Google Shape;909;p5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910" name="Google Shape;910;p5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911" name="Google Shape;911;p5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6" name="Shape 916"/>
        <p:cNvGrpSpPr/>
        <p:nvPr/>
      </p:nvGrpSpPr>
      <p:grpSpPr>
        <a:xfrm>
          <a:off x="0" y="0"/>
          <a:ext cx="0" cy="0"/>
          <a:chOff x="0" y="0"/>
          <a:chExt cx="0" cy="0"/>
        </a:xfrm>
      </p:grpSpPr>
      <p:sp>
        <p:nvSpPr>
          <p:cNvPr id="917" name="Google Shape;917;p51"/>
          <p:cNvSpPr/>
          <p:nvPr/>
        </p:nvSpPr>
        <p:spPr>
          <a:xfrm>
            <a:off x="0" y="1290497"/>
            <a:ext cx="18288000" cy="8196478"/>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51"/>
          <p:cNvSpPr txBox="1"/>
          <p:nvPr/>
        </p:nvSpPr>
        <p:spPr>
          <a:xfrm>
            <a:off x="1044000" y="1866900"/>
            <a:ext cx="16655652" cy="174823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5200">
                <a:solidFill>
                  <a:schemeClr val="lt1"/>
                </a:solidFill>
                <a:latin typeface="Arial"/>
                <a:ea typeface="Arial"/>
                <a:cs typeface="Arial"/>
                <a:sym typeface="Arial"/>
              </a:rPr>
              <a:t>Topic 4: Finalising the network design and obtaining approval</a:t>
            </a:r>
            <a:endParaRPr/>
          </a:p>
        </p:txBody>
      </p:sp>
      <p:grpSp>
        <p:nvGrpSpPr>
          <p:cNvPr id="919" name="Google Shape;919;p51"/>
          <p:cNvGrpSpPr/>
          <p:nvPr/>
        </p:nvGrpSpPr>
        <p:grpSpPr>
          <a:xfrm>
            <a:off x="1028700" y="495300"/>
            <a:ext cx="17259300" cy="218203"/>
            <a:chOff x="1028700" y="723900"/>
            <a:chExt cx="17259300" cy="218203"/>
          </a:xfrm>
        </p:grpSpPr>
        <p:sp>
          <p:nvSpPr>
            <p:cNvPr id="920" name="Google Shape;920;p51"/>
            <p:cNvSpPr/>
            <p:nvPr/>
          </p:nvSpPr>
          <p:spPr>
            <a:xfrm>
              <a:off x="1044000" y="826884"/>
              <a:ext cx="17244000" cy="20795"/>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1"/>
            <p:cNvSpPr/>
            <p:nvPr/>
          </p:nvSpPr>
          <p:spPr>
            <a:xfrm>
              <a:off x="1028700" y="72390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1"/>
            <p:cNvSpPr/>
            <p:nvPr/>
          </p:nvSpPr>
          <p:spPr>
            <a:xfrm>
              <a:off x="6856574"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51"/>
            <p:cNvSpPr/>
            <p:nvPr/>
          </p:nvSpPr>
          <p:spPr>
            <a:xfrm>
              <a:off x="12684448" y="732460"/>
              <a:ext cx="219025" cy="209643"/>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5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solidFill>
                <a:schemeClr val="lt1"/>
              </a:solidFill>
            </a:endParaRPr>
          </a:p>
        </p:txBody>
      </p:sp>
      <p:sp>
        <p:nvSpPr>
          <p:cNvPr id="925" name="Google Shape;925;p5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926" name="Google Shape;926;p5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pic>
        <p:nvPicPr>
          <p:cNvPr descr="A group of people sitting around a table with laptops&#10;&#10;Description automatically generated with medium confidence" id="927" name="Google Shape;927;p51"/>
          <p:cNvPicPr preferRelativeResize="0"/>
          <p:nvPr/>
        </p:nvPicPr>
        <p:blipFill rotWithShape="1">
          <a:blip r:embed="rId3">
            <a:alphaModFix/>
          </a:blip>
          <a:srcRect b="16264" l="0" r="0" t="12652"/>
          <a:stretch/>
        </p:blipFill>
        <p:spPr>
          <a:xfrm>
            <a:off x="5240176" y="4610100"/>
            <a:ext cx="7807648" cy="3700278"/>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52"/>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934" name="Google Shape;934;p52"/>
          <p:cNvGrpSpPr/>
          <p:nvPr/>
        </p:nvGrpSpPr>
        <p:grpSpPr>
          <a:xfrm>
            <a:off x="1028700" y="446788"/>
            <a:ext cx="17244000" cy="220041"/>
            <a:chOff x="0" y="0"/>
            <a:chExt cx="23454501" cy="293387"/>
          </a:xfrm>
        </p:grpSpPr>
        <p:sp>
          <p:nvSpPr>
            <p:cNvPr id="935" name="Google Shape;935;p52"/>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2"/>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2"/>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2"/>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9" name="Google Shape;939;p52"/>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52"/>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4: Finalising the network design and obtaining approval</a:t>
            </a:r>
            <a:endParaRPr/>
          </a:p>
        </p:txBody>
      </p:sp>
      <p:sp>
        <p:nvSpPr>
          <p:cNvPr id="941" name="Google Shape;941;p52"/>
          <p:cNvSpPr txBox="1"/>
          <p:nvPr/>
        </p:nvSpPr>
        <p:spPr>
          <a:xfrm>
            <a:off x="1028700" y="1676834"/>
            <a:ext cx="12687300" cy="2285177"/>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REVIEWING BENCHMARKS, REQUIREMENTS AND FINAL DESIGN PROPOSED</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The final stage for producing a network architecture design is to begin with a review the benchmarks, requirements and final design proposed.</a:t>
            </a:r>
            <a:endParaRPr/>
          </a:p>
        </p:txBody>
      </p:sp>
      <p:sp>
        <p:nvSpPr>
          <p:cNvPr id="942" name="Google Shape;942;p52"/>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943" name="Google Shape;943;p52"/>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944" name="Google Shape;944;p52"/>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3"/>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951" name="Google Shape;951;p53"/>
          <p:cNvGrpSpPr/>
          <p:nvPr/>
        </p:nvGrpSpPr>
        <p:grpSpPr>
          <a:xfrm>
            <a:off x="1028700" y="446788"/>
            <a:ext cx="17244000" cy="220041"/>
            <a:chOff x="0" y="0"/>
            <a:chExt cx="23454501" cy="293387"/>
          </a:xfrm>
        </p:grpSpPr>
        <p:sp>
          <p:nvSpPr>
            <p:cNvPr id="952" name="Google Shape;952;p53"/>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3"/>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53"/>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53"/>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6" name="Google Shape;956;p53"/>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53"/>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4: Finalising the network design and obtaining approval</a:t>
            </a:r>
            <a:endParaRPr/>
          </a:p>
        </p:txBody>
      </p:sp>
      <p:sp>
        <p:nvSpPr>
          <p:cNvPr id="958" name="Google Shape;958;p53"/>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DETERMINING SUPPORT AND TRAINING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Any changes to the network, including upgrades, new components, systems or installation of further equipment may require support and training for staff and users of the system.</a:t>
            </a:r>
            <a:endParaRPr/>
          </a:p>
        </p:txBody>
      </p:sp>
      <p:sp>
        <p:nvSpPr>
          <p:cNvPr id="959" name="Google Shape;959;p53"/>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960" name="Google Shape;960;p53"/>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961" name="Google Shape;961;p53"/>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966" name="Shape 966"/>
        <p:cNvGrpSpPr/>
        <p:nvPr/>
      </p:nvGrpSpPr>
      <p:grpSpPr>
        <a:xfrm>
          <a:off x="0" y="0"/>
          <a:ext cx="0" cy="0"/>
          <a:chOff x="0" y="0"/>
          <a:chExt cx="0" cy="0"/>
        </a:xfrm>
      </p:grpSpPr>
      <p:sp>
        <p:nvSpPr>
          <p:cNvPr id="967" name="Google Shape;967;p54"/>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4"/>
          <p:cNvSpPr txBox="1"/>
          <p:nvPr/>
        </p:nvSpPr>
        <p:spPr>
          <a:xfrm>
            <a:off x="2209800" y="1676834"/>
            <a:ext cx="14935200" cy="323806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best change management tools of 2022.</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3">
                  <a:extLst>
                    <a:ext uri="{A12FA001-AC4F-418D-AE19-62706E023703}">
                      <ahyp:hlinkClr val="tx"/>
                    </a:ext>
                  </a:extLst>
                </a:hlinkClick>
              </a:rPr>
              <a:t>https://thedigitalprojectmanager.com/change-management-tools/</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Read the article below on skills gap analysis.</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Article: </a:t>
            </a:r>
            <a:r>
              <a:rPr lang="en-US" sz="3000" u="sng">
                <a:solidFill>
                  <a:schemeClr val="lt1"/>
                </a:solidFill>
                <a:latin typeface="Arial"/>
                <a:ea typeface="Arial"/>
                <a:cs typeface="Arial"/>
                <a:sym typeface="Arial"/>
                <a:hlinkClick r:id="rId4">
                  <a:extLst>
                    <a:ext uri="{A12FA001-AC4F-418D-AE19-62706E023703}">
                      <ahyp:hlinkClr val="tx"/>
                    </a:ext>
                  </a:extLst>
                </a:hlinkClick>
              </a:rPr>
              <a:t>https://www.cleverism.com/lexicon/skills-gap-analysis/</a:t>
            </a:r>
            <a:r>
              <a:rPr lang="en-US" sz="3000">
                <a:solidFill>
                  <a:schemeClr val="lt1"/>
                </a:solidFill>
                <a:latin typeface="Arial"/>
                <a:ea typeface="Arial"/>
                <a:cs typeface="Arial"/>
                <a:sym typeface="Arial"/>
              </a:rPr>
              <a:t> </a:t>
            </a:r>
            <a:endParaRPr/>
          </a:p>
        </p:txBody>
      </p:sp>
      <p:grpSp>
        <p:nvGrpSpPr>
          <p:cNvPr id="969" name="Google Shape;969;p54"/>
          <p:cNvGrpSpPr/>
          <p:nvPr/>
        </p:nvGrpSpPr>
        <p:grpSpPr>
          <a:xfrm>
            <a:off x="1028700" y="495300"/>
            <a:ext cx="17259300" cy="218203"/>
            <a:chOff x="1028700" y="723900"/>
            <a:chExt cx="17259300" cy="218203"/>
          </a:xfrm>
        </p:grpSpPr>
        <p:sp>
          <p:nvSpPr>
            <p:cNvPr id="970" name="Google Shape;970;p54"/>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54"/>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54"/>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54"/>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974" name="Google Shape;974;p54"/>
          <p:cNvPicPr preferRelativeResize="0"/>
          <p:nvPr/>
        </p:nvPicPr>
        <p:blipFill rotWithShape="1">
          <a:blip r:embed="rId5">
            <a:alphaModFix/>
          </a:blip>
          <a:srcRect b="0" l="0" r="0" t="0"/>
          <a:stretch/>
        </p:blipFill>
        <p:spPr>
          <a:xfrm flipH="1">
            <a:off x="643741" y="1676834"/>
            <a:ext cx="1207968" cy="1207968"/>
          </a:xfrm>
          <a:prstGeom prst="rect">
            <a:avLst/>
          </a:prstGeom>
          <a:noFill/>
          <a:ln>
            <a:noFill/>
          </a:ln>
        </p:spPr>
      </p:pic>
      <p:sp>
        <p:nvSpPr>
          <p:cNvPr id="975" name="Google Shape;975;p54"/>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976" name="Google Shape;976;p54"/>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977" name="Google Shape;977;p54"/>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978" name="Google Shape;978;p54"/>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4: Finalising the network design and obtaining approval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983" name="Shape 983"/>
        <p:cNvGrpSpPr/>
        <p:nvPr/>
      </p:nvGrpSpPr>
      <p:grpSpPr>
        <a:xfrm>
          <a:off x="0" y="0"/>
          <a:ext cx="0" cy="0"/>
          <a:chOff x="0" y="0"/>
          <a:chExt cx="0" cy="0"/>
        </a:xfrm>
      </p:grpSpPr>
      <p:sp>
        <p:nvSpPr>
          <p:cNvPr id="984" name="Google Shape;984;p55"/>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5"/>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RESEARCH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What training would each member of the class require if a new WLAN were to be installed?</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trainer/assessor will facilitate a discussion about the outcomes from the research. </a:t>
            </a:r>
            <a:endParaRPr/>
          </a:p>
        </p:txBody>
      </p:sp>
      <p:grpSp>
        <p:nvGrpSpPr>
          <p:cNvPr id="986" name="Google Shape;986;p55"/>
          <p:cNvGrpSpPr/>
          <p:nvPr/>
        </p:nvGrpSpPr>
        <p:grpSpPr>
          <a:xfrm>
            <a:off x="1028700" y="495300"/>
            <a:ext cx="17259300" cy="218203"/>
            <a:chOff x="1028700" y="723900"/>
            <a:chExt cx="17259300" cy="218203"/>
          </a:xfrm>
        </p:grpSpPr>
        <p:sp>
          <p:nvSpPr>
            <p:cNvPr id="987" name="Google Shape;987;p55"/>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5"/>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55"/>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5"/>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991" name="Google Shape;991;p55"/>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992" name="Google Shape;992;p55"/>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993" name="Google Shape;993;p55"/>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994" name="Google Shape;994;p55"/>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995" name="Google Shape;995;p55"/>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4: Finalising the network design and obtaining approval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56"/>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002" name="Google Shape;1002;p56"/>
          <p:cNvGrpSpPr/>
          <p:nvPr/>
        </p:nvGrpSpPr>
        <p:grpSpPr>
          <a:xfrm>
            <a:off x="1028700" y="446788"/>
            <a:ext cx="17244000" cy="220041"/>
            <a:chOff x="0" y="0"/>
            <a:chExt cx="23454501" cy="293387"/>
          </a:xfrm>
        </p:grpSpPr>
        <p:sp>
          <p:nvSpPr>
            <p:cNvPr id="1003" name="Google Shape;1003;p56"/>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56"/>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6"/>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56"/>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8" name="Google Shape;1008;p56"/>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4: Finalising the network design and obtaining approval</a:t>
            </a:r>
            <a:endParaRPr/>
          </a:p>
        </p:txBody>
      </p:sp>
      <p:sp>
        <p:nvSpPr>
          <p:cNvPr id="1009" name="Google Shape;1009;p56"/>
          <p:cNvSpPr txBox="1"/>
          <p:nvPr/>
        </p:nvSpPr>
        <p:spPr>
          <a:xfrm>
            <a:off x="1028700" y="1676834"/>
            <a:ext cx="12687300" cy="2811475"/>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OBTAINING THE LATEST TECHNICAL SPECIFICATIONS AND PRICING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It is important to ensure that the latest technical specifications and pricing has been sourced to ensure the most up-to-date information on hardware and software being purchased. </a:t>
            </a:r>
            <a:endParaRPr/>
          </a:p>
        </p:txBody>
      </p:sp>
      <p:sp>
        <p:nvSpPr>
          <p:cNvPr id="1010" name="Google Shape;1010;p5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011" name="Google Shape;1011;p5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solidFill>
                <a:schemeClr val="lt1"/>
              </a:solidFill>
            </a:endParaRPr>
          </a:p>
        </p:txBody>
      </p:sp>
      <p:sp>
        <p:nvSpPr>
          <p:cNvPr id="1012" name="Google Shape;1012;p5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017" name="Shape 1017"/>
        <p:cNvGrpSpPr/>
        <p:nvPr/>
      </p:nvGrpSpPr>
      <p:grpSpPr>
        <a:xfrm>
          <a:off x="0" y="0"/>
          <a:ext cx="0" cy="0"/>
          <a:chOff x="0" y="0"/>
          <a:chExt cx="0" cy="0"/>
        </a:xfrm>
      </p:grpSpPr>
      <p:sp>
        <p:nvSpPr>
          <p:cNvPr id="1018" name="Google Shape;1018;p57"/>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57"/>
          <p:cNvSpPr txBox="1"/>
          <p:nvPr/>
        </p:nvSpPr>
        <p:spPr>
          <a:xfrm>
            <a:off x="2209800" y="1676834"/>
            <a:ext cx="14935200" cy="3302699"/>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REFLECT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Visit a supplier website and look at the technical specifications for three network components for purchase. What is the process for contacting the vendor?  What are the specs and pricing? Now look at another vendor and make a comparison. What sets the two vendors apart? Is it the shipping, time to ship, guarantee/warrantee, price or features of the components?</a:t>
            </a:r>
            <a:endParaRPr/>
          </a:p>
        </p:txBody>
      </p:sp>
      <p:grpSp>
        <p:nvGrpSpPr>
          <p:cNvPr id="1020" name="Google Shape;1020;p57"/>
          <p:cNvGrpSpPr/>
          <p:nvPr/>
        </p:nvGrpSpPr>
        <p:grpSpPr>
          <a:xfrm>
            <a:off x="1028700" y="495300"/>
            <a:ext cx="17259300" cy="218203"/>
            <a:chOff x="1028700" y="723900"/>
            <a:chExt cx="17259300" cy="218203"/>
          </a:xfrm>
        </p:grpSpPr>
        <p:sp>
          <p:nvSpPr>
            <p:cNvPr id="1021" name="Google Shape;1021;p57"/>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7"/>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025" name="Google Shape;1025;p57"/>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026" name="Google Shape;1026;p5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027" name="Google Shape;1027;p5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028" name="Google Shape;1028;p5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1029" name="Google Shape;1029;p57"/>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4: Finalising the network design and obtaining approval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036" name="Google Shape;1036;p58"/>
          <p:cNvGrpSpPr/>
          <p:nvPr/>
        </p:nvGrpSpPr>
        <p:grpSpPr>
          <a:xfrm>
            <a:off x="1028700" y="446788"/>
            <a:ext cx="17244000" cy="220041"/>
            <a:chOff x="0" y="0"/>
            <a:chExt cx="23454501" cy="293387"/>
          </a:xfrm>
        </p:grpSpPr>
        <p:sp>
          <p:nvSpPr>
            <p:cNvPr id="1037" name="Google Shape;1037;p5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5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58"/>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4: Finalising the network design and obtaining approval</a:t>
            </a:r>
            <a:endParaRPr/>
          </a:p>
        </p:txBody>
      </p:sp>
      <p:sp>
        <p:nvSpPr>
          <p:cNvPr id="1043" name="Google Shape;1043;p58"/>
          <p:cNvSpPr txBox="1"/>
          <p:nvPr/>
        </p:nvSpPr>
        <p:spPr>
          <a:xfrm>
            <a:off x="1028700" y="1676834"/>
            <a:ext cx="12687300" cy="386407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DOCUMENTING THE NETWORK DESIGN AND PRESENTING DOCUMENTATION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Documenting the network design and presenting the documentation for approval should be done so according to the project management guidelines, organisational requirements/policies and procedures or in a professionally structured format that is clear and easy to understand for the client.</a:t>
            </a:r>
            <a:endParaRPr/>
          </a:p>
        </p:txBody>
      </p:sp>
      <p:sp>
        <p:nvSpPr>
          <p:cNvPr id="1044" name="Google Shape;1044;p5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045" name="Google Shape;1045;p5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1046" name="Google Shape;1046;p5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9"/>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1053" name="Google Shape;1053;p59"/>
          <p:cNvGrpSpPr/>
          <p:nvPr/>
        </p:nvGrpSpPr>
        <p:grpSpPr>
          <a:xfrm>
            <a:off x="1028700" y="446788"/>
            <a:ext cx="17244000" cy="220041"/>
            <a:chOff x="0" y="0"/>
            <a:chExt cx="23454501" cy="293387"/>
          </a:xfrm>
        </p:grpSpPr>
        <p:sp>
          <p:nvSpPr>
            <p:cNvPr id="1054" name="Google Shape;1054;p59"/>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9"/>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9"/>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9"/>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59"/>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59"/>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4: Finalising the network design and obtaining approval</a:t>
            </a:r>
            <a:endParaRPr/>
          </a:p>
        </p:txBody>
      </p:sp>
      <p:sp>
        <p:nvSpPr>
          <p:cNvPr id="1060" name="Google Shape;1060;p59"/>
          <p:cNvSpPr txBox="1"/>
          <p:nvPr/>
        </p:nvSpPr>
        <p:spPr>
          <a:xfrm>
            <a:off x="1028700" y="1676834"/>
            <a:ext cx="12687300" cy="179113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OBTAINING SIGN OFF ON FINAL BUSINESS SOLUTION</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Signing off on a business solution will involve meeting with the client, presenting the designs and gaining approval.</a:t>
            </a:r>
            <a:endParaRPr/>
          </a:p>
        </p:txBody>
      </p:sp>
      <p:sp>
        <p:nvSpPr>
          <p:cNvPr id="1061" name="Google Shape;1061;p5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1062" name="Google Shape;1062;p5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1063" name="Google Shape;1063;p5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67" name="Shape 167"/>
        <p:cNvGrpSpPr/>
        <p:nvPr/>
      </p:nvGrpSpPr>
      <p:grpSpPr>
        <a:xfrm>
          <a:off x="0" y="0"/>
          <a:ext cx="0" cy="0"/>
          <a:chOff x="0" y="0"/>
          <a:chExt cx="0" cy="0"/>
        </a:xfrm>
      </p:grpSpPr>
      <p:sp>
        <p:nvSpPr>
          <p:cNvPr id="168" name="Google Shape;168;p6"/>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6"/>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170" name="Google Shape;170;p6"/>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RESEARCH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Work in small groups and outline the desktop applications and operating system being used in your classroom or at the closest ICT lab or facility.</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Discuss your findings. </a:t>
            </a:r>
            <a:endParaRPr/>
          </a:p>
        </p:txBody>
      </p:sp>
      <p:grpSp>
        <p:nvGrpSpPr>
          <p:cNvPr id="171" name="Google Shape;171;p6"/>
          <p:cNvGrpSpPr/>
          <p:nvPr/>
        </p:nvGrpSpPr>
        <p:grpSpPr>
          <a:xfrm>
            <a:off x="1028700" y="495300"/>
            <a:ext cx="17259300" cy="218203"/>
            <a:chOff x="1028700" y="723900"/>
            <a:chExt cx="17259300" cy="218203"/>
          </a:xfrm>
        </p:grpSpPr>
        <p:sp>
          <p:nvSpPr>
            <p:cNvPr id="172" name="Google Shape;172;p6"/>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76" name="Google Shape;176;p6"/>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77" name="Google Shape;177;p6"/>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78" name="Google Shape;178;p6"/>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79" name="Google Shape;179;p6"/>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068" name="Shape 1068"/>
        <p:cNvGrpSpPr/>
        <p:nvPr/>
      </p:nvGrpSpPr>
      <p:grpSpPr>
        <a:xfrm>
          <a:off x="0" y="0"/>
          <a:ext cx="0" cy="0"/>
          <a:chOff x="0" y="0"/>
          <a:chExt cx="0" cy="0"/>
        </a:xfrm>
      </p:grpSpPr>
      <p:sp>
        <p:nvSpPr>
          <p:cNvPr id="1069" name="Google Shape;1069;p60"/>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60"/>
          <p:cNvSpPr txBox="1"/>
          <p:nvPr/>
        </p:nvSpPr>
        <p:spPr>
          <a:xfrm>
            <a:off x="2209800" y="1676834"/>
            <a:ext cx="14935200" cy="361047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READ</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See the Australian Government Contract Management Guide for an idea of what is contained in a typical contract.</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Guide: </a:t>
            </a:r>
            <a:r>
              <a:rPr lang="en-US" sz="3000" u="sng">
                <a:solidFill>
                  <a:schemeClr val="lt1"/>
                </a:solidFill>
                <a:latin typeface="Arial"/>
                <a:ea typeface="Arial"/>
                <a:cs typeface="Arial"/>
                <a:sym typeface="Arial"/>
                <a:hlinkClick r:id="rId3">
                  <a:extLst>
                    <a:ext uri="{A12FA001-AC4F-418D-AE19-62706E023703}">
                      <ahyp:hlinkClr val="tx"/>
                    </a:ext>
                  </a:extLst>
                </a:hlinkClick>
              </a:rPr>
              <a:t>https://www.finance.gov.au/sites/default/files/2020-12/Contract%20Management%20Guide%20December%202020%20-%20Master.pdf</a:t>
            </a:r>
            <a:r>
              <a:rPr lang="en-US" sz="3000">
                <a:solidFill>
                  <a:schemeClr val="lt1"/>
                </a:solidFill>
                <a:latin typeface="Arial"/>
                <a:ea typeface="Arial"/>
                <a:cs typeface="Arial"/>
                <a:sym typeface="Arial"/>
              </a:rPr>
              <a:t> </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Take any notes to summarise what you have read and keep for future reference.</a:t>
            </a:r>
            <a:endParaRPr/>
          </a:p>
        </p:txBody>
      </p:sp>
      <p:grpSp>
        <p:nvGrpSpPr>
          <p:cNvPr id="1071" name="Google Shape;1071;p60"/>
          <p:cNvGrpSpPr/>
          <p:nvPr/>
        </p:nvGrpSpPr>
        <p:grpSpPr>
          <a:xfrm>
            <a:off x="1028700" y="495300"/>
            <a:ext cx="17259300" cy="218203"/>
            <a:chOff x="1028700" y="723900"/>
            <a:chExt cx="17259300" cy="218203"/>
          </a:xfrm>
        </p:grpSpPr>
        <p:sp>
          <p:nvSpPr>
            <p:cNvPr id="1072" name="Google Shape;1072;p60"/>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0"/>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0"/>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60"/>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076" name="Google Shape;1076;p60"/>
          <p:cNvPicPr preferRelativeResize="0"/>
          <p:nvPr/>
        </p:nvPicPr>
        <p:blipFill rotWithShape="1">
          <a:blip r:embed="rId4">
            <a:alphaModFix/>
          </a:blip>
          <a:srcRect b="0" l="0" r="0" t="0"/>
          <a:stretch/>
        </p:blipFill>
        <p:spPr>
          <a:xfrm flipH="1">
            <a:off x="643741" y="1676834"/>
            <a:ext cx="1207968" cy="1207968"/>
          </a:xfrm>
          <a:prstGeom prst="rect">
            <a:avLst/>
          </a:prstGeom>
          <a:noFill/>
          <a:ln>
            <a:noFill/>
          </a:ln>
        </p:spPr>
      </p:pic>
      <p:sp>
        <p:nvSpPr>
          <p:cNvPr id="1077" name="Google Shape;1077;p60"/>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078" name="Google Shape;1078;p60"/>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079" name="Google Shape;1079;p60"/>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1080" name="Google Shape;1080;p60"/>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4: Finalising the network design and obtaining approval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085" name="Shape 1085"/>
        <p:cNvGrpSpPr/>
        <p:nvPr/>
      </p:nvGrpSpPr>
      <p:grpSpPr>
        <a:xfrm>
          <a:off x="0" y="0"/>
          <a:ext cx="0" cy="0"/>
          <a:chOff x="0" y="0"/>
          <a:chExt cx="0" cy="0"/>
        </a:xfrm>
      </p:grpSpPr>
      <p:sp>
        <p:nvSpPr>
          <p:cNvPr id="1086" name="Google Shape;1086;p61"/>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61"/>
          <p:cNvSpPr txBox="1"/>
          <p:nvPr/>
        </p:nvSpPr>
        <p:spPr>
          <a:xfrm>
            <a:off x="2209800" y="1676834"/>
            <a:ext cx="14935200" cy="2403991"/>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RESEARCH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Source a contract template that could be used for a client to approve an ICT network architecture design.</a:t>
            </a:r>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The trainer/assessor will facilitate a discussion about the outcomes from the research. </a:t>
            </a:r>
            <a:endParaRPr/>
          </a:p>
        </p:txBody>
      </p:sp>
      <p:grpSp>
        <p:nvGrpSpPr>
          <p:cNvPr id="1088" name="Google Shape;1088;p61"/>
          <p:cNvGrpSpPr/>
          <p:nvPr/>
        </p:nvGrpSpPr>
        <p:grpSpPr>
          <a:xfrm>
            <a:off x="1028700" y="495300"/>
            <a:ext cx="17259300" cy="218203"/>
            <a:chOff x="1028700" y="723900"/>
            <a:chExt cx="17259300" cy="218203"/>
          </a:xfrm>
        </p:grpSpPr>
        <p:sp>
          <p:nvSpPr>
            <p:cNvPr id="1089" name="Google Shape;1089;p61"/>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61"/>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61"/>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1"/>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093" name="Google Shape;1093;p61"/>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094" name="Google Shape;1094;p61"/>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095" name="Google Shape;1095;p61"/>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096" name="Google Shape;1096;p61"/>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
        <p:nvSpPr>
          <p:cNvPr id="1097" name="Google Shape;1097;p61"/>
          <p:cNvSpPr txBox="1"/>
          <p:nvPr/>
        </p:nvSpPr>
        <p:spPr>
          <a:xfrm>
            <a:off x="1019731" y="7979282"/>
            <a:ext cx="16745495" cy="1435906"/>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4: Finalising the network design and obtaining approval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667A"/>
        </a:solidFill>
      </p:bgPr>
    </p:bg>
    <p:spTree>
      <p:nvGrpSpPr>
        <p:cNvPr id="184" name="Shape 184"/>
        <p:cNvGrpSpPr/>
        <p:nvPr/>
      </p:nvGrpSpPr>
      <p:grpSpPr>
        <a:xfrm>
          <a:off x="0" y="0"/>
          <a:ext cx="0" cy="0"/>
          <a:chOff x="0" y="0"/>
          <a:chExt cx="0" cy="0"/>
        </a:xfrm>
      </p:grpSpPr>
      <p:sp>
        <p:nvSpPr>
          <p:cNvPr id="185" name="Google Shape;185;p7"/>
          <p:cNvSpPr/>
          <p:nvPr/>
        </p:nvSpPr>
        <p:spPr>
          <a:xfrm>
            <a:off x="0" y="7886700"/>
            <a:ext cx="18288000" cy="16210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rgbClr val="00667A"/>
                </a:solidFill>
                <a:latin typeface="Arial"/>
                <a:ea typeface="Arial"/>
                <a:cs typeface="Arial"/>
                <a:sym typeface="Arial"/>
              </a:rPr>
              <a:t>Topic 1: Preparing an ICT architecture design</a:t>
            </a:r>
            <a:endParaRPr/>
          </a:p>
        </p:txBody>
      </p:sp>
      <p:sp>
        <p:nvSpPr>
          <p:cNvPr id="187" name="Google Shape;187;p7"/>
          <p:cNvSpPr txBox="1"/>
          <p:nvPr/>
        </p:nvSpPr>
        <p:spPr>
          <a:xfrm>
            <a:off x="2209800" y="1676834"/>
            <a:ext cx="14935200" cy="3610476"/>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chemeClr val="lt1"/>
                </a:solidFill>
                <a:latin typeface="Arial"/>
                <a:ea typeface="Arial"/>
                <a:cs typeface="Arial"/>
                <a:sym typeface="Arial"/>
              </a:rPr>
              <a:t>ACTIVITY: RESEARCH AND DISCUSS</a:t>
            </a:r>
            <a:endParaRPr b="1" sz="2500">
              <a:solidFill>
                <a:schemeClr val="lt1"/>
              </a:solidFill>
              <a:latin typeface="Arial"/>
              <a:ea typeface="Arial"/>
              <a:cs typeface="Arial"/>
              <a:sym typeface="Arial"/>
            </a:endParaRPr>
          </a:p>
          <a:p>
            <a:pPr indent="0" lvl="0" marL="0" marR="0" rtl="0" algn="l">
              <a:lnSpc>
                <a:spcPct val="114000"/>
              </a:lnSpc>
              <a:spcBef>
                <a:spcPts val="1200"/>
              </a:spcBef>
              <a:spcAft>
                <a:spcPts val="0"/>
              </a:spcAft>
              <a:buNone/>
            </a:pPr>
            <a:r>
              <a:rPr lang="en-US" sz="3000">
                <a:solidFill>
                  <a:schemeClr val="lt1"/>
                </a:solidFill>
                <a:latin typeface="Arial"/>
                <a:ea typeface="Arial"/>
                <a:cs typeface="Arial"/>
                <a:sym typeface="Arial"/>
              </a:rPr>
              <a:t>An example problem statement:  </a:t>
            </a:r>
            <a:endParaRPr/>
          </a:p>
          <a:p>
            <a:pPr indent="0" lvl="0" marL="0" marR="0" rtl="0" algn="l">
              <a:lnSpc>
                <a:spcPct val="114000"/>
              </a:lnSpc>
              <a:spcBef>
                <a:spcPts val="1200"/>
              </a:spcBef>
              <a:spcAft>
                <a:spcPts val="0"/>
              </a:spcAft>
              <a:buNone/>
            </a:pPr>
            <a:r>
              <a:rPr i="1" lang="en-US" sz="3000">
                <a:solidFill>
                  <a:schemeClr val="lt1"/>
                </a:solidFill>
                <a:latin typeface="Arial"/>
                <a:ea typeface="Arial"/>
                <a:cs typeface="Arial"/>
                <a:sym typeface="Arial"/>
              </a:rPr>
              <a:t>The organisation has connectivity and performance issues, creating issues with production and disengaged employees.</a:t>
            </a:r>
            <a:endParaRPr/>
          </a:p>
          <a:p>
            <a:pPr indent="-457200" lvl="0" marL="457200" marR="0" rtl="0" algn="l">
              <a:lnSpc>
                <a:spcPct val="114000"/>
              </a:lnSpc>
              <a:spcBef>
                <a:spcPts val="1200"/>
              </a:spcBef>
              <a:spcAft>
                <a:spcPts val="0"/>
              </a:spcAft>
              <a:buClr>
                <a:schemeClr val="lt1"/>
              </a:buClr>
              <a:buSzPts val="3000"/>
              <a:buFont typeface="Arial"/>
              <a:buChar char="•"/>
            </a:pPr>
            <a:r>
              <a:rPr lang="en-US" sz="3000">
                <a:solidFill>
                  <a:schemeClr val="lt1"/>
                </a:solidFill>
                <a:latin typeface="Arial"/>
                <a:ea typeface="Arial"/>
                <a:cs typeface="Arial"/>
                <a:sym typeface="Arial"/>
              </a:rPr>
              <a:t>What further information would you need to ask the client to gain a full understanding of their requirements?</a:t>
            </a:r>
            <a:endParaRPr/>
          </a:p>
        </p:txBody>
      </p:sp>
      <p:grpSp>
        <p:nvGrpSpPr>
          <p:cNvPr id="188" name="Google Shape;188;p7"/>
          <p:cNvGrpSpPr/>
          <p:nvPr/>
        </p:nvGrpSpPr>
        <p:grpSpPr>
          <a:xfrm>
            <a:off x="1028700" y="495300"/>
            <a:ext cx="17259300" cy="218203"/>
            <a:chOff x="1028700" y="723900"/>
            <a:chExt cx="17259300" cy="218203"/>
          </a:xfrm>
        </p:grpSpPr>
        <p:sp>
          <p:nvSpPr>
            <p:cNvPr id="189" name="Google Shape;189;p7"/>
            <p:cNvSpPr/>
            <p:nvPr/>
          </p:nvSpPr>
          <p:spPr>
            <a:xfrm>
              <a:off x="1044000" y="826884"/>
              <a:ext cx="17244000" cy="20795"/>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p:nvPr/>
          </p:nvSpPr>
          <p:spPr>
            <a:xfrm>
              <a:off x="1028700" y="72390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p:nvPr/>
          </p:nvSpPr>
          <p:spPr>
            <a:xfrm>
              <a:off x="6856574"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p:nvPr/>
          </p:nvSpPr>
          <p:spPr>
            <a:xfrm>
              <a:off x="12684448" y="732460"/>
              <a:ext cx="219025" cy="209643"/>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Head with gears" id="193" name="Google Shape;193;p7"/>
          <p:cNvPicPr preferRelativeResize="0"/>
          <p:nvPr/>
        </p:nvPicPr>
        <p:blipFill rotWithShape="1">
          <a:blip r:embed="rId3">
            <a:alphaModFix/>
          </a:blip>
          <a:srcRect b="0" l="0" r="0" t="0"/>
          <a:stretch/>
        </p:blipFill>
        <p:spPr>
          <a:xfrm flipH="1">
            <a:off x="643741" y="1676834"/>
            <a:ext cx="1207968" cy="1207968"/>
          </a:xfrm>
          <a:prstGeom prst="rect">
            <a:avLst/>
          </a:prstGeom>
          <a:noFill/>
          <a:ln>
            <a:noFill/>
          </a:ln>
        </p:spPr>
      </p:pic>
      <p:sp>
        <p:nvSpPr>
          <p:cNvPr id="194" name="Google Shape;194;p7"/>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chemeClr val="lt1"/>
                </a:solidFill>
              </a:rPr>
              <a:t>© 2022 Milestones International College</a:t>
            </a:r>
            <a:endParaRPr>
              <a:solidFill>
                <a:schemeClr val="lt1"/>
              </a:solidFill>
            </a:endParaRPr>
          </a:p>
        </p:txBody>
      </p:sp>
      <p:sp>
        <p:nvSpPr>
          <p:cNvPr id="195" name="Google Shape;195;p7"/>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Arial"/>
                <a:ea typeface="Arial"/>
                <a:cs typeface="Arial"/>
                <a:sym typeface="Arial"/>
              </a:rPr>
              <a:t>‹#›</a:t>
            </a:fld>
            <a:endParaRPr sz="1200">
              <a:solidFill>
                <a:schemeClr val="lt1"/>
              </a:solidFill>
              <a:latin typeface="Arial"/>
              <a:ea typeface="Arial"/>
              <a:cs typeface="Arial"/>
              <a:sym typeface="Arial"/>
            </a:endParaRPr>
          </a:p>
        </p:txBody>
      </p:sp>
      <p:sp>
        <p:nvSpPr>
          <p:cNvPr id="196" name="Google Shape;196;p7"/>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lt1"/>
                </a:solidFill>
                <a:latin typeface="Arial"/>
                <a:ea typeface="Arial"/>
                <a:cs typeface="Arial"/>
                <a:sym typeface="Arial"/>
              </a:rPr>
              <a:t>ICTTEN622 </a:t>
            </a:r>
            <a:r>
              <a:rPr lang="en-US">
                <a:solidFill>
                  <a:schemeClr val="lt1"/>
                </a:solidFill>
                <a:latin typeface="Arial"/>
                <a:ea typeface="Arial"/>
                <a:cs typeface="Arial"/>
                <a:sym typeface="Arial"/>
              </a:rPr>
              <a:t>Produce ICT network architecture designs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02" name="Google Shape;202;p8"/>
          <p:cNvGrpSpPr/>
          <p:nvPr/>
        </p:nvGrpSpPr>
        <p:grpSpPr>
          <a:xfrm>
            <a:off x="1028700" y="446788"/>
            <a:ext cx="17244000" cy="220041"/>
            <a:chOff x="0" y="0"/>
            <a:chExt cx="23454501" cy="293387"/>
          </a:xfrm>
        </p:grpSpPr>
        <p:sp>
          <p:nvSpPr>
            <p:cNvPr id="203" name="Google Shape;203;p8"/>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8"/>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 name="Google Shape;207;p8"/>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8"/>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209" name="Google Shape;209;p8"/>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SITE ACCESS</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If you need to visit a client’s site there are some requirements that you should know about. This includes knowing about legislation, standards, regulations, procedures and codes of practice.</a:t>
            </a:r>
            <a:endParaRPr/>
          </a:p>
        </p:txBody>
      </p:sp>
      <p:sp>
        <p:nvSpPr>
          <p:cNvPr id="210" name="Google Shape;210;p8"/>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11" name="Google Shape;211;p8"/>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12" name="Google Shape;212;p8"/>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9"/>
          <p:cNvSpPr txBox="1"/>
          <p:nvPr/>
        </p:nvSpPr>
        <p:spPr>
          <a:xfrm>
            <a:off x="5603551" y="8746411"/>
            <a:ext cx="11716295" cy="717197"/>
          </a:xfrm>
          <a:prstGeom prst="rect">
            <a:avLst/>
          </a:prstGeom>
          <a:noFill/>
          <a:ln>
            <a:noFill/>
          </a:ln>
        </p:spPr>
        <p:txBody>
          <a:bodyPr anchorCtr="0" anchor="t" bIns="0" lIns="0" spcFirstLastPara="1" rIns="0" wrap="square" tIns="0">
            <a:spAutoFit/>
          </a:bodyPr>
          <a:lstStyle/>
          <a:p>
            <a:pPr indent="0" lvl="0" marL="0" marR="0" rtl="0" algn="r">
              <a:lnSpc>
                <a:spcPct val="119979"/>
              </a:lnSpc>
              <a:spcBef>
                <a:spcPts val="0"/>
              </a:spcBef>
              <a:spcAft>
                <a:spcPts val="0"/>
              </a:spcAft>
              <a:buNone/>
            </a:pPr>
            <a:r>
              <a:rPr lang="en-US" sz="4800">
                <a:solidFill>
                  <a:srgbClr val="F4F8F3"/>
                </a:solidFill>
                <a:latin typeface="Montserrat Light"/>
                <a:ea typeface="Montserrat Light"/>
                <a:cs typeface="Montserrat Light"/>
                <a:sym typeface="Montserrat Light"/>
              </a:rPr>
              <a:t>Topic 1: Insert topic title </a:t>
            </a:r>
            <a:endParaRPr/>
          </a:p>
        </p:txBody>
      </p:sp>
      <p:grpSp>
        <p:nvGrpSpPr>
          <p:cNvPr id="218" name="Google Shape;218;p9"/>
          <p:cNvGrpSpPr/>
          <p:nvPr/>
        </p:nvGrpSpPr>
        <p:grpSpPr>
          <a:xfrm>
            <a:off x="1028700" y="446788"/>
            <a:ext cx="17244000" cy="220041"/>
            <a:chOff x="0" y="0"/>
            <a:chExt cx="23454501" cy="293387"/>
          </a:xfrm>
        </p:grpSpPr>
        <p:sp>
          <p:nvSpPr>
            <p:cNvPr id="219" name="Google Shape;219;p9"/>
            <p:cNvSpPr/>
            <p:nvPr/>
          </p:nvSpPr>
          <p:spPr>
            <a:xfrm>
              <a:off x="0" y="125899"/>
              <a:ext cx="23454501" cy="27726"/>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0" y="13863"/>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7770499"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15540998" y="0"/>
              <a:ext cx="292033" cy="279524"/>
            </a:xfrm>
            <a:prstGeom prst="rect">
              <a:avLst/>
            </a:prstGeom>
            <a:solidFill>
              <a:srgbClr val="0066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9"/>
          <p:cNvSpPr/>
          <p:nvPr/>
        </p:nvSpPr>
        <p:spPr>
          <a:xfrm>
            <a:off x="0" y="7886700"/>
            <a:ext cx="18288000" cy="1621070"/>
          </a:xfrm>
          <a:prstGeom prst="rect">
            <a:avLst/>
          </a:prstGeom>
          <a:solidFill>
            <a:srgbClr val="00667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9"/>
          <p:cNvSpPr txBox="1"/>
          <p:nvPr/>
        </p:nvSpPr>
        <p:spPr>
          <a:xfrm>
            <a:off x="990600" y="8325338"/>
            <a:ext cx="16745495" cy="697948"/>
          </a:xfrm>
          <a:prstGeom prst="rect">
            <a:avLst/>
          </a:prstGeom>
          <a:noFill/>
          <a:ln>
            <a:noFill/>
          </a:ln>
        </p:spPr>
        <p:txBody>
          <a:bodyPr anchorCtr="0" anchor="t" bIns="0" lIns="0" spcFirstLastPara="1" rIns="0" wrap="square" tIns="0">
            <a:spAutoFit/>
          </a:bodyPr>
          <a:lstStyle/>
          <a:p>
            <a:pPr indent="0" lvl="0" marL="0" marR="0" rtl="0" algn="r">
              <a:lnSpc>
                <a:spcPct val="125195"/>
              </a:lnSpc>
              <a:spcBef>
                <a:spcPts val="0"/>
              </a:spcBef>
              <a:spcAft>
                <a:spcPts val="0"/>
              </a:spcAft>
              <a:buNone/>
            </a:pPr>
            <a:r>
              <a:rPr lang="en-US" sz="4600">
                <a:solidFill>
                  <a:schemeClr val="lt1"/>
                </a:solidFill>
                <a:latin typeface="Arial"/>
                <a:ea typeface="Arial"/>
                <a:cs typeface="Arial"/>
                <a:sym typeface="Arial"/>
              </a:rPr>
              <a:t>Topic 1: Preparing an ICT architecture design</a:t>
            </a:r>
            <a:endParaRPr/>
          </a:p>
        </p:txBody>
      </p:sp>
      <p:sp>
        <p:nvSpPr>
          <p:cNvPr id="225" name="Google Shape;225;p9"/>
          <p:cNvSpPr txBox="1"/>
          <p:nvPr/>
        </p:nvSpPr>
        <p:spPr>
          <a:xfrm>
            <a:off x="1028700" y="1676834"/>
            <a:ext cx="12687300" cy="2250103"/>
          </a:xfrm>
          <a:prstGeom prst="rect">
            <a:avLst/>
          </a:prstGeom>
          <a:noFill/>
          <a:ln>
            <a:noFill/>
          </a:ln>
        </p:spPr>
        <p:txBody>
          <a:bodyPr anchorCtr="0" anchor="t" bIns="0" lIns="0" spcFirstLastPara="1" rIns="0" wrap="square" tIns="0">
            <a:spAutoFit/>
          </a:bodyPr>
          <a:lstStyle/>
          <a:p>
            <a:pPr indent="0" lvl="0" marL="0" marR="0" rtl="0" algn="l">
              <a:lnSpc>
                <a:spcPct val="114000"/>
              </a:lnSpc>
              <a:spcBef>
                <a:spcPts val="0"/>
              </a:spcBef>
              <a:spcAft>
                <a:spcPts val="0"/>
              </a:spcAft>
              <a:buNone/>
            </a:pPr>
            <a:r>
              <a:rPr b="1" lang="en-US" sz="3200">
                <a:solidFill>
                  <a:srgbClr val="00667A"/>
                </a:solidFill>
                <a:latin typeface="Arial"/>
                <a:ea typeface="Arial"/>
                <a:cs typeface="Arial"/>
                <a:sym typeface="Arial"/>
              </a:rPr>
              <a:t>REVIEWING SPECIFICATIONS AND REQUIREMENTS </a:t>
            </a:r>
            <a:endParaRPr/>
          </a:p>
          <a:p>
            <a:pPr indent="0" lvl="0" marL="0" marR="0" rtl="0" algn="l">
              <a:lnSpc>
                <a:spcPct val="114000"/>
              </a:lnSpc>
              <a:spcBef>
                <a:spcPts val="1200"/>
              </a:spcBef>
              <a:spcAft>
                <a:spcPts val="0"/>
              </a:spcAft>
              <a:buNone/>
            </a:pPr>
            <a:r>
              <a:rPr lang="en-US" sz="3000">
                <a:solidFill>
                  <a:srgbClr val="00667A"/>
                </a:solidFill>
                <a:latin typeface="Arial"/>
                <a:ea typeface="Arial"/>
                <a:cs typeface="Arial"/>
                <a:sym typeface="Arial"/>
              </a:rPr>
              <a:t>Once the specifications and requirements have been obtained from the client then it must be reviewed to identify the type of ICT network and network specifications required.</a:t>
            </a:r>
            <a:endParaRPr/>
          </a:p>
        </p:txBody>
      </p:sp>
      <p:sp>
        <p:nvSpPr>
          <p:cNvPr id="226" name="Google Shape;226;p9"/>
          <p:cNvSpPr txBox="1"/>
          <p:nvPr/>
        </p:nvSpPr>
        <p:spPr>
          <a:xfrm>
            <a:off x="17526000" y="164563"/>
            <a:ext cx="478452" cy="347857"/>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1" lang="en-US" sz="1200">
                <a:solidFill>
                  <a:srgbClr val="31859C"/>
                </a:solidFill>
                <a:latin typeface="Arial"/>
                <a:ea typeface="Arial"/>
                <a:cs typeface="Arial"/>
                <a:sym typeface="Arial"/>
              </a:rPr>
              <a:t>‹#›</a:t>
            </a:fld>
            <a:endParaRPr b="1" sz="1200">
              <a:solidFill>
                <a:srgbClr val="31859C"/>
              </a:solidFill>
              <a:latin typeface="Arial"/>
              <a:ea typeface="Arial"/>
              <a:cs typeface="Arial"/>
              <a:sym typeface="Arial"/>
            </a:endParaRPr>
          </a:p>
        </p:txBody>
      </p:sp>
      <p:sp>
        <p:nvSpPr>
          <p:cNvPr id="227" name="Google Shape;227;p9"/>
          <p:cNvSpPr txBox="1"/>
          <p:nvPr/>
        </p:nvSpPr>
        <p:spPr>
          <a:xfrm>
            <a:off x="15163800" y="9715499"/>
            <a:ext cx="2895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dk1"/>
              </a:buClr>
              <a:buFont typeface="Arial"/>
              <a:buNone/>
            </a:pPr>
            <a:r>
              <a:rPr lang="en-US" sz="1200">
                <a:solidFill>
                  <a:srgbClr val="31859C"/>
                </a:solidFill>
              </a:rPr>
              <a:t>© 2022 Milestones International College</a:t>
            </a:r>
            <a:endParaRPr/>
          </a:p>
        </p:txBody>
      </p:sp>
      <p:sp>
        <p:nvSpPr>
          <p:cNvPr id="228" name="Google Shape;228;p9"/>
          <p:cNvSpPr txBox="1"/>
          <p:nvPr>
            <p:ph idx="11" type="ftr"/>
          </p:nvPr>
        </p:nvSpPr>
        <p:spPr>
          <a:xfrm>
            <a:off x="533400" y="9715499"/>
            <a:ext cx="6019800" cy="44289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667A"/>
                </a:solidFill>
                <a:latin typeface="Arial"/>
                <a:ea typeface="Arial"/>
                <a:cs typeface="Arial"/>
                <a:sym typeface="Arial"/>
              </a:rPr>
              <a:t>ICTTEN622 </a:t>
            </a:r>
            <a:r>
              <a:rPr lang="en-US">
                <a:solidFill>
                  <a:srgbClr val="00667A"/>
                </a:solidFill>
                <a:latin typeface="Arial"/>
                <a:ea typeface="Arial"/>
                <a:cs typeface="Arial"/>
                <a:sym typeface="Arial"/>
              </a:rPr>
              <a:t>Produce ICT network architecture designs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FD0F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Heidi Schwager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0x01010055C80B126816A9409F2C6B4A1A06B318</vt:lpwstr>
  </property>
  <property fmtid="{D5CDD505-2E9C-101B-9397-08002B2CF9AE}" pid="3" name="Order">
    <vt:r8>3.59742E7</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