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1159" r:id="rId2"/>
    <p:sldId id="1160" r:id="rId3"/>
    <p:sldId id="1203" r:id="rId4"/>
    <p:sldId id="1208" r:id="rId5"/>
    <p:sldId id="1209" r:id="rId6"/>
    <p:sldId id="1210" r:id="rId7"/>
    <p:sldId id="1212" r:id="rId8"/>
    <p:sldId id="1172" r:id="rId9"/>
  </p:sldIdLst>
  <p:sldSz cx="12192000" cy="6858000"/>
  <p:notesSz cx="6811963" cy="9945688"/>
  <p:custDataLst>
    <p:tags r:id="rId1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5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A4795"/>
    <a:srgbClr val="FBBCA3"/>
    <a:srgbClr val="A3D6D9"/>
    <a:srgbClr val="FF0000"/>
    <a:srgbClr val="FF9933"/>
    <a:srgbClr val="0070C0"/>
    <a:srgbClr val="1C2948"/>
    <a:srgbClr val="00B0F0"/>
    <a:srgbClr val="DF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71481" autoAdjust="0"/>
  </p:normalViewPr>
  <p:slideViewPr>
    <p:cSldViewPr snapToGrid="0" showGuides="1">
      <p:cViewPr varScale="1">
        <p:scale>
          <a:sx n="74" d="100"/>
          <a:sy n="74" d="100"/>
        </p:scale>
        <p:origin x="408" y="54"/>
      </p:cViewPr>
      <p:guideLst>
        <p:guide orient="horz" pos="2295"/>
        <p:guide pos="38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Triton</a:t>
            </a:r>
            <a:r>
              <a:rPr lang="zh-CN" altLang="en-US">
                <a:sym typeface="+mn-ea"/>
              </a:rPr>
              <a:t>官网的向量加示例</a:t>
            </a:r>
            <a:r>
              <a:rPr lang="en-US" altLang="zh-CN">
                <a:sym typeface="+mn-ea"/>
              </a:rPr>
              <a:t>01-vector-add.py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NVIDIA</a:t>
            </a:r>
            <a:r>
              <a:rPr lang="zh-CN" altLang="en-US">
                <a:sym typeface="+mn-ea"/>
              </a:rPr>
              <a:t>上的编译流程为例进行说明。之前的视频已经对向量加的这个代码进行了详细介绍，在此就不过多赘述。在 Triton 编译流程中，程序首先被转换成 Triton IR，然后根据目标硬件的特点进行优化，转换为 Triton GPU IR；优化后的 TritonGPU IR 可以转换成 LLVM IR，然后利用 LLVM 的强大优化和代码生成能力，生成可在目标硬件上运行的高效代码。</a:t>
            </a:r>
          </a:p>
          <a:p>
            <a:pPr marL="228600"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en-US" dirty="0"/>
              <a:t>Triton IR 是 Triton 编译器的高级中间表示。它用于表示深度学习模型的计算图，并且是硬件无关的。Triton IR 的特点包括</a:t>
            </a:r>
            <a:r>
              <a:rPr lang="en-US" altLang="zh-CN" dirty="0"/>
              <a:t>:  1</a:t>
            </a:r>
            <a:r>
              <a:rPr lang="zh-CN" altLang="en-US" dirty="0"/>
              <a:t>、高级抽象：Triton IR 提供了高级抽象，使得开发者可以用接近于高级深度学习框架的方式来描述计算图。</a:t>
            </a:r>
            <a:r>
              <a:rPr lang="en-US" altLang="zh-CN" dirty="0"/>
              <a:t>2</a:t>
            </a:r>
            <a:r>
              <a:rPr lang="zh-CN" altLang="en-US" dirty="0"/>
              <a:t>、操作表示：它包含了一系列的操作（ops），如矩阵乘法、卷积、激活函数等，这些都是深度学习模型中常见的操作。</a:t>
            </a:r>
            <a:r>
              <a:rPr lang="en-US" altLang="zh-CN" dirty="0"/>
              <a:t>3</a:t>
            </a:r>
            <a:r>
              <a:rPr lang="zh-CN" altLang="en-US" dirty="0"/>
              <a:t>、优化：在 Triton IR 层面，编译器可以应用一些高级优化，如死代码消除、常量折叠等。</a:t>
            </a:r>
            <a:r>
              <a:rPr lang="en-US" altLang="zh-CN" dirty="0"/>
              <a:t>4</a:t>
            </a:r>
            <a:r>
              <a:rPr lang="zh-CN" altLang="en-US" dirty="0"/>
              <a:t>、转换：Triton IR 可以被转换为更接近硬件的 Triton GPU IR，以便进行进一步的优化。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en-US" dirty="0"/>
              <a:t>Triton GPU IR 是 Triton 编译器的低级中间表示，专门针对 GPU 硬件优化。Triton GPU IR 的特点包括：</a:t>
            </a:r>
            <a:r>
              <a:rPr lang="en-US" altLang="zh-CN" dirty="0"/>
              <a:t>1</a:t>
            </a:r>
            <a:r>
              <a:rPr lang="zh-CN" altLang="en-US" dirty="0"/>
              <a:t>、硬件特定优化：Triton GPU IR 包含了针对特定 GPU 架构的优化，如内存访问模式、线程布局等。</a:t>
            </a:r>
            <a:r>
              <a:rPr lang="en-US" altLang="zh-CN" dirty="0"/>
              <a:t>2</a:t>
            </a:r>
            <a:r>
              <a:rPr lang="zh-CN" altLang="en-US" dirty="0"/>
              <a:t>、并行性表示：它能够表示并行性，如线程块、网格等，这些都是 GPU 编程中的关键概念。</a:t>
            </a:r>
            <a:r>
              <a:rPr lang="en-US" altLang="zh-CN" dirty="0"/>
              <a:t>3</a:t>
            </a:r>
            <a:r>
              <a:rPr lang="zh-CN" altLang="en-US" dirty="0"/>
              <a:t>、性能优化：在 Triton GPU IR 层面，编译器可以进行更细致的性能优化，如内存访问优化等。</a:t>
            </a:r>
            <a:r>
              <a:rPr lang="en-US" altLang="zh-CN" dirty="0"/>
              <a:t>4</a:t>
            </a:r>
            <a:r>
              <a:rPr lang="zh-CN" altLang="en-US" dirty="0"/>
              <a:t>、转换为 LLVM IR：Triton GPU IR 可以被转换为 LLVM IR，以便利用 LLVM 的优化和代码生成能力。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en-US" dirty="0"/>
              <a:t>LLVM IR 的特点包括：</a:t>
            </a:r>
            <a:r>
              <a:rPr lang="en-US" altLang="zh-CN" dirty="0"/>
              <a:t>1</a:t>
            </a:r>
            <a:r>
              <a:rPr lang="zh-CN" altLang="en-US" dirty="0"/>
              <a:t>、平台无关：LLVM IR 可以在不同的硬件平台上使用，LLVM 提供了多种后端来生成特定平台的机器代码。</a:t>
            </a:r>
            <a:r>
              <a:rPr lang="en-US" altLang="zh-CN" dirty="0"/>
              <a:t>2</a:t>
            </a:r>
            <a:r>
              <a:rPr lang="zh-CN" altLang="en-US" dirty="0"/>
              <a:t>、优化：LLVM 提供了大量的优化通道，可以在 LLVM IR 层面进行指令组合等优化。</a:t>
            </a:r>
            <a:r>
              <a:rPr lang="en-US" altLang="zh-CN" dirty="0"/>
              <a:t>3</a:t>
            </a:r>
            <a:r>
              <a:rPr lang="zh-CN" altLang="en-US" dirty="0"/>
              <a:t>、代码生成：LLVM IR 最终会被转换为特定硬件平台的机器代码，LLVM 提供了成熟的代码生成后端，如针对 x86、ARM、NVIDIA GPU 等。</a:t>
            </a:r>
            <a:r>
              <a:rPr lang="en-US" altLang="zh-CN" dirty="0"/>
              <a:t>4</a:t>
            </a:r>
            <a:r>
              <a:rPr lang="zh-CN" altLang="en-US" dirty="0"/>
              <a:t>、模块化：LLVM IR 是模块化的，可以表示程序的各个部分，如函数、全局变量、类型等。加个实操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en-US" dirty="0"/>
              <a:t>LLVM IR 的特点包括：</a:t>
            </a:r>
            <a:r>
              <a:rPr lang="en-US" altLang="zh-CN" dirty="0"/>
              <a:t>1</a:t>
            </a:r>
            <a:r>
              <a:rPr lang="zh-CN" altLang="en-US" dirty="0"/>
              <a:t>、平台无关：LLVM IR 可以在不同的硬件平台上使用，LLVM 提供了多种后端来生成特定平台的机器代码。</a:t>
            </a:r>
            <a:r>
              <a:rPr lang="en-US" altLang="zh-CN" dirty="0"/>
              <a:t>2</a:t>
            </a:r>
            <a:r>
              <a:rPr lang="zh-CN" altLang="en-US" dirty="0"/>
              <a:t>、优化：LLVM 提供了大量的优化通道，可以在 LLVM IR 层面进行指令组合等优化。</a:t>
            </a:r>
            <a:r>
              <a:rPr lang="en-US" altLang="zh-CN" dirty="0"/>
              <a:t>3</a:t>
            </a:r>
            <a:r>
              <a:rPr lang="zh-CN" altLang="en-US" dirty="0"/>
              <a:t>、代码生成：LLVM IR 最终会被转换为特定硬件平台的机器代码，LLVM 提供了成熟的代码生成后端，如针对 x86、ARM、NVIDIA GPU 等。</a:t>
            </a:r>
            <a:r>
              <a:rPr lang="en-US" altLang="zh-CN" dirty="0"/>
              <a:t>4</a:t>
            </a:r>
            <a:r>
              <a:rPr lang="zh-CN" altLang="en-US" dirty="0"/>
              <a:t>、模块化：LLVM IR 是模块化的，可以表示程序的各个部分，如函数、全局变量、类型等。加个实操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66700" algn="just" font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603132-3C4B-AAFA-FA1C-C11414CC686E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5E2178D9-F64B-C6B6-8B15-8D8C35FC9BB5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36CE0E-25D2-6D1E-0BE8-CB8DE9013955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386F1F9D-C34A-752B-150D-F9B9134DB06E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C74647-61E8-DA70-0A89-CAADC83D9979}"/>
              </a:ext>
            </a:extLst>
          </p:cNvPr>
          <p:cNvSpPr txBox="1"/>
          <p:nvPr userDrawn="1"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2A03D7-C4E9-6A55-AA10-970F3FE9703D}"/>
              </a:ext>
            </a:extLst>
          </p:cNvPr>
          <p:cNvSpPr txBox="1"/>
          <p:nvPr userDrawn="1"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-1" fmla="*/ 0 w 4261582"/>
              <a:gd name="connsiteY0-2" fmla="*/ 0 h 7492075"/>
              <a:gd name="connsiteX1-3" fmla="*/ 4261582 w 4261582"/>
              <a:gd name="connsiteY1-4" fmla="*/ 11100 h 7492075"/>
              <a:gd name="connsiteX2-5" fmla="*/ 1647718 w 4261582"/>
              <a:gd name="connsiteY2-6" fmla="*/ 7492075 h 7492075"/>
              <a:gd name="connsiteX3-7" fmla="*/ 0 w 4261582"/>
              <a:gd name="connsiteY3-8" fmla="*/ 7492075 h 7492075"/>
              <a:gd name="connsiteX4" fmla="*/ 0 w 4261582"/>
              <a:gd name="connsiteY4" fmla="*/ 0 h 7492075"/>
              <a:gd name="connsiteX0-9" fmla="*/ 0 w 4261582"/>
              <a:gd name="connsiteY0-10" fmla="*/ 0 h 7503175"/>
              <a:gd name="connsiteX1-11" fmla="*/ 4261582 w 4261582"/>
              <a:gd name="connsiteY1-12" fmla="*/ 11100 h 7503175"/>
              <a:gd name="connsiteX2-13" fmla="*/ 1147825 w 4261582"/>
              <a:gd name="connsiteY2-14" fmla="*/ 7503175 h 7503175"/>
              <a:gd name="connsiteX3-15" fmla="*/ 0 w 4261582"/>
              <a:gd name="connsiteY3-16" fmla="*/ 7492075 h 7503175"/>
              <a:gd name="connsiteX4-17" fmla="*/ 0 w 4261582"/>
              <a:gd name="connsiteY4-18" fmla="*/ 0 h 7503175"/>
              <a:gd name="connsiteX0-19" fmla="*/ 0 w 4298258"/>
              <a:gd name="connsiteY0-20" fmla="*/ 0 h 7503175"/>
              <a:gd name="connsiteX1-21" fmla="*/ 4298258 w 4298258"/>
              <a:gd name="connsiteY1-22" fmla="*/ 241 h 7503175"/>
              <a:gd name="connsiteX2-23" fmla="*/ 1147825 w 4298258"/>
              <a:gd name="connsiteY2-24" fmla="*/ 7503175 h 7503175"/>
              <a:gd name="connsiteX3-25" fmla="*/ 0 w 4298258"/>
              <a:gd name="connsiteY3-26" fmla="*/ 7492075 h 7503175"/>
              <a:gd name="connsiteX4-27" fmla="*/ 0 w 4298258"/>
              <a:gd name="connsiteY4-28" fmla="*/ 0 h 7503175"/>
              <a:gd name="connsiteX0-29" fmla="*/ 0 w 4237129"/>
              <a:gd name="connsiteY0-30" fmla="*/ 0 h 7503175"/>
              <a:gd name="connsiteX1-31" fmla="*/ 4237129 w 4237129"/>
              <a:gd name="connsiteY1-32" fmla="*/ 241 h 7503175"/>
              <a:gd name="connsiteX2-33" fmla="*/ 1147825 w 4237129"/>
              <a:gd name="connsiteY2-34" fmla="*/ 7503175 h 7503175"/>
              <a:gd name="connsiteX3-35" fmla="*/ 0 w 4237129"/>
              <a:gd name="connsiteY3-36" fmla="*/ 7492075 h 7503175"/>
              <a:gd name="connsiteX4-37" fmla="*/ 0 w 4237129"/>
              <a:gd name="connsiteY4-38" fmla="*/ 0 h 7503175"/>
              <a:gd name="connsiteX0-39" fmla="*/ 0 w 4163775"/>
              <a:gd name="connsiteY0-40" fmla="*/ 0 h 7503175"/>
              <a:gd name="connsiteX1-41" fmla="*/ 4163775 w 4163775"/>
              <a:gd name="connsiteY1-42" fmla="*/ 11100 h 7503175"/>
              <a:gd name="connsiteX2-43" fmla="*/ 1147825 w 4163775"/>
              <a:gd name="connsiteY2-44" fmla="*/ 7503175 h 7503175"/>
              <a:gd name="connsiteX3-45" fmla="*/ 0 w 4163775"/>
              <a:gd name="connsiteY3-46" fmla="*/ 7492075 h 7503175"/>
              <a:gd name="connsiteX4-47" fmla="*/ 0 w 4163775"/>
              <a:gd name="connsiteY4-48" fmla="*/ 0 h 7503175"/>
              <a:gd name="connsiteX0-49" fmla="*/ 0 w 4139324"/>
              <a:gd name="connsiteY0-50" fmla="*/ 0 h 7503175"/>
              <a:gd name="connsiteX1-51" fmla="*/ 4139324 w 4139324"/>
              <a:gd name="connsiteY1-52" fmla="*/ 241 h 7503175"/>
              <a:gd name="connsiteX2-53" fmla="*/ 1147825 w 4139324"/>
              <a:gd name="connsiteY2-54" fmla="*/ 7503175 h 7503175"/>
              <a:gd name="connsiteX3-55" fmla="*/ 0 w 4139324"/>
              <a:gd name="connsiteY3-56" fmla="*/ 7492075 h 7503175"/>
              <a:gd name="connsiteX4-57" fmla="*/ 0 w 4139324"/>
              <a:gd name="connsiteY4-58" fmla="*/ 0 h 7503175"/>
              <a:gd name="connsiteX0-59" fmla="*/ 0 w 4188227"/>
              <a:gd name="connsiteY0-60" fmla="*/ 0 h 7503175"/>
              <a:gd name="connsiteX1-61" fmla="*/ 4188227 w 4188227"/>
              <a:gd name="connsiteY1-62" fmla="*/ 241 h 7503175"/>
              <a:gd name="connsiteX2-63" fmla="*/ 1147825 w 4188227"/>
              <a:gd name="connsiteY2-64" fmla="*/ 7503175 h 7503175"/>
              <a:gd name="connsiteX3-65" fmla="*/ 0 w 4188227"/>
              <a:gd name="connsiteY3-66" fmla="*/ 7492075 h 7503175"/>
              <a:gd name="connsiteX4-67" fmla="*/ 0 w 4188227"/>
              <a:gd name="connsiteY4-68" fmla="*/ 0 h 7503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-1" fmla="*/ 0 w 9219111"/>
              <a:gd name="connsiteY0-2" fmla="*/ 0 h 7514276"/>
              <a:gd name="connsiteX1-3" fmla="*/ 9219111 w 9219111"/>
              <a:gd name="connsiteY1-4" fmla="*/ 0 h 7514276"/>
              <a:gd name="connsiteX2-5" fmla="*/ 505931 w 9219111"/>
              <a:gd name="connsiteY2-6" fmla="*/ 7514276 h 7514276"/>
              <a:gd name="connsiteX3-7" fmla="*/ 0 w 9219111"/>
              <a:gd name="connsiteY3-8" fmla="*/ 7492076 h 7514276"/>
              <a:gd name="connsiteX4" fmla="*/ 0 w 9219111"/>
              <a:gd name="connsiteY4" fmla="*/ 0 h 7514276"/>
              <a:gd name="connsiteX0-9" fmla="*/ 0 w 3603053"/>
              <a:gd name="connsiteY0-10" fmla="*/ 0 h 7514276"/>
              <a:gd name="connsiteX1-11" fmla="*/ 3603053 w 3603053"/>
              <a:gd name="connsiteY1-12" fmla="*/ 22200 h 7514276"/>
              <a:gd name="connsiteX2-13" fmla="*/ 505931 w 3603053"/>
              <a:gd name="connsiteY2-14" fmla="*/ 7514276 h 7514276"/>
              <a:gd name="connsiteX3-15" fmla="*/ 0 w 3603053"/>
              <a:gd name="connsiteY3-16" fmla="*/ 7492076 h 7514276"/>
              <a:gd name="connsiteX4-17" fmla="*/ 0 w 3603053"/>
              <a:gd name="connsiteY4-18" fmla="*/ 0 h 7514276"/>
              <a:gd name="connsiteX0-19" fmla="*/ 0 w 3603053"/>
              <a:gd name="connsiteY0-20" fmla="*/ 0 h 7514276"/>
              <a:gd name="connsiteX1-21" fmla="*/ 3603053 w 3603053"/>
              <a:gd name="connsiteY1-22" fmla="*/ 22200 h 7514276"/>
              <a:gd name="connsiteX2-23" fmla="*/ 505931 w 3603053"/>
              <a:gd name="connsiteY2-24" fmla="*/ 7514276 h 7514276"/>
              <a:gd name="connsiteX3-25" fmla="*/ 0 w 3603053"/>
              <a:gd name="connsiteY3-26" fmla="*/ 7492076 h 7514276"/>
              <a:gd name="connsiteX4-27" fmla="*/ 0 w 3603053"/>
              <a:gd name="connsiteY4-28" fmla="*/ 0 h 7514276"/>
              <a:gd name="connsiteX0-29" fmla="*/ 0 w 3603053"/>
              <a:gd name="connsiteY0-30" fmla="*/ 0 h 7514276"/>
              <a:gd name="connsiteX1-31" fmla="*/ 3603053 w 3603053"/>
              <a:gd name="connsiteY1-32" fmla="*/ 11341 h 7514276"/>
              <a:gd name="connsiteX2-33" fmla="*/ 505931 w 3603053"/>
              <a:gd name="connsiteY2-34" fmla="*/ 7514276 h 7514276"/>
              <a:gd name="connsiteX3-35" fmla="*/ 0 w 3603053"/>
              <a:gd name="connsiteY3-36" fmla="*/ 7492076 h 7514276"/>
              <a:gd name="connsiteX4-37" fmla="*/ 0 w 3603053"/>
              <a:gd name="connsiteY4-38" fmla="*/ 0 h 7514276"/>
              <a:gd name="connsiteX0-39" fmla="*/ 0 w 3603053"/>
              <a:gd name="connsiteY0-40" fmla="*/ 0 h 7492558"/>
              <a:gd name="connsiteX1-41" fmla="*/ 3603053 w 3603053"/>
              <a:gd name="connsiteY1-42" fmla="*/ 11341 h 7492558"/>
              <a:gd name="connsiteX2-43" fmla="*/ 518305 w 3603053"/>
              <a:gd name="connsiteY2-44" fmla="*/ 7492558 h 7492558"/>
              <a:gd name="connsiteX3-45" fmla="*/ 0 w 3603053"/>
              <a:gd name="connsiteY3-46" fmla="*/ 7492076 h 7492558"/>
              <a:gd name="connsiteX4-47" fmla="*/ 0 w 3603053"/>
              <a:gd name="connsiteY4-48" fmla="*/ 0 h 7492558"/>
              <a:gd name="connsiteX0-49" fmla="*/ 0 w 3603053"/>
              <a:gd name="connsiteY0-50" fmla="*/ 10376 h 7502934"/>
              <a:gd name="connsiteX1-51" fmla="*/ 3603053 w 3603053"/>
              <a:gd name="connsiteY1-52" fmla="*/ 0 h 7502934"/>
              <a:gd name="connsiteX2-53" fmla="*/ 518305 w 3603053"/>
              <a:gd name="connsiteY2-54" fmla="*/ 7502934 h 7502934"/>
              <a:gd name="connsiteX3-55" fmla="*/ 0 w 3603053"/>
              <a:gd name="connsiteY3-56" fmla="*/ 7502452 h 7502934"/>
              <a:gd name="connsiteX4-57" fmla="*/ 0 w 3603053"/>
              <a:gd name="connsiteY4-58" fmla="*/ 10376 h 75029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1702464" y="2757976"/>
            <a:ext cx="10264033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200">
              <a:buNone/>
            </a:pPr>
            <a:r>
              <a:rPr lang="en-US" altLang="zh-CN" sz="6600" b="1" dirty="0">
                <a:solidFill>
                  <a:srgbClr val="3A4795"/>
                </a:solidFill>
              </a:rPr>
              <a:t>Triton</a:t>
            </a:r>
            <a:r>
              <a:rPr lang="zh-CN" altLang="en-US" sz="6600" b="1" dirty="0">
                <a:solidFill>
                  <a:srgbClr val="3A4795"/>
                </a:solidFill>
              </a:rPr>
              <a:t>编译流程</a:t>
            </a:r>
          </a:p>
        </p:txBody>
      </p:sp>
      <p:sp>
        <p:nvSpPr>
          <p:cNvPr id="8" name="TextBox 25"/>
          <p:cNvSpPr>
            <a:spLocks noChangeArrowheads="1"/>
          </p:cNvSpPr>
          <p:nvPr/>
        </p:nvSpPr>
        <p:spPr bwMode="auto">
          <a:xfrm>
            <a:off x="6392141" y="4946613"/>
            <a:ext cx="2230877" cy="266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b="1" dirty="0">
                <a:solidFill>
                  <a:srgbClr val="3A4795"/>
                </a:solidFill>
                <a:latin typeface="微软雅黑" panose="020B0503020204020204" pitchFamily="34" charset="-122"/>
              </a:rPr>
              <a:t>嘉宾：董贞汝</a:t>
            </a:r>
          </a:p>
          <a:p>
            <a:pPr defTabSz="1219200"/>
            <a:endParaRPr lang="zh-CN" altLang="en-US" sz="9600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219200"/>
            <a:endParaRPr lang="zh-CN" altLang="en-US" sz="5335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2C56282-527E-740E-A530-EE77ACF99429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5D4B73E0-3DBA-D2DF-E936-4A704233A45F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102B02-5A20-E628-815D-CFCE2FAB6A40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59C9624F-63B0-1A93-A465-E6A6FF01AA45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6909EF-244D-5911-3938-F3D571C1D899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CD711E-A20F-002F-96F7-A9C287A5D723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编译器架构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4965" y="3656330"/>
            <a:ext cx="11434445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1" kern="100">
                <a:effectLst/>
                <a:latin typeface="+mj-ea"/>
                <a:ea typeface="+mj-ea"/>
                <a:cs typeface="Times New Roman" panose="02020603050405020304" pitchFamily="18" charset="0"/>
              </a:rPr>
              <a:t>前端（Frontend）：</a:t>
            </a:r>
            <a:r>
              <a:rPr lang="en-US" altLang="zh-CN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用于将用户使用Python编写的kernel或者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Pytorch2.0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中通过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TorchInductor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生成的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TritonKernel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转换为对应的Triton IR</a:t>
            </a:r>
          </a:p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+mj-ea"/>
                <a:ea typeface="+mj-ea"/>
                <a:cs typeface="Times New Roman" panose="02020603050405020304" pitchFamily="18" charset="0"/>
              </a:rPr>
              <a:t>优化器（Optimizer）</a:t>
            </a:r>
            <a:r>
              <a:rPr lang="zh-CN" altLang="en-US" b="1" kern="100" dirty="0"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通过各类pass将Triton IR逐步转换并优化为TritonGPU IR</a:t>
            </a:r>
          </a:p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en-US" altLang="zh-CN" b="1" kern="100" dirty="0">
                <a:latin typeface="+mj-ea"/>
                <a:ea typeface="+mj-ea"/>
                <a:cs typeface="Times New Roman" panose="02020603050405020304" pitchFamily="18" charset="0"/>
              </a:rPr>
              <a:t>后端（Backend）：</a:t>
            </a: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将TritonGPU IR逐步转换为LLVM IR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0" y="1787525"/>
            <a:ext cx="8453755" cy="155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b="1" kern="100" dirty="0">
                <a:latin typeface="+mj-ea"/>
                <a:ea typeface="+mj-ea"/>
                <a:cs typeface="Times New Roman" panose="02020603050405020304" pitchFamily="18" charset="0"/>
              </a:rPr>
              <a:t>Triton </a:t>
            </a:r>
            <a:r>
              <a:rPr lang="zh-CN" altLang="en-US" b="1" kern="100" dirty="0">
                <a:latin typeface="+mj-ea"/>
                <a:ea typeface="+mj-ea"/>
                <a:cs typeface="Times New Roman" panose="02020603050405020304" pitchFamily="18" charset="0"/>
              </a:rPr>
              <a:t>编译流程</a:t>
            </a:r>
            <a:endParaRPr lang="zh-CN" altLang="en-US" b="1" kern="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1102995" y="2124710"/>
            <a:ext cx="3761740" cy="3451225"/>
            <a:chOff x="549" y="3154"/>
            <a:chExt cx="5924" cy="5435"/>
          </a:xfrm>
        </p:grpSpPr>
        <p:sp>
          <p:nvSpPr>
            <p:cNvPr id="12" name="文本框 11"/>
            <p:cNvSpPr txBox="1"/>
            <p:nvPr/>
          </p:nvSpPr>
          <p:spPr>
            <a:xfrm>
              <a:off x="1149" y="3154"/>
              <a:ext cx="2947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Python kernel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33" y="4289"/>
              <a:ext cx="382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/>
                <a:t>Triton IR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53" y="5424"/>
              <a:ext cx="463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Triton GPU IR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29" y="6648"/>
              <a:ext cx="463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/>
                <a:t>LLVM IR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49" y="7961"/>
              <a:ext cx="59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目标硬件平台的机器代码</a:t>
              </a:r>
            </a:p>
          </p:txBody>
        </p:sp>
        <p:cxnSp>
          <p:nvCxnSpPr>
            <p:cNvPr id="17" name="直接箭头连接符 16"/>
            <p:cNvCxnSpPr/>
            <p:nvPr/>
          </p:nvCxnSpPr>
          <p:spPr>
            <a:xfrm>
              <a:off x="2527" y="3710"/>
              <a:ext cx="12" cy="6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2523" y="4846"/>
              <a:ext cx="12" cy="6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2539" y="6044"/>
              <a:ext cx="12" cy="6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2511" y="7276"/>
              <a:ext cx="12" cy="6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6905625" y="1748155"/>
            <a:ext cx="3761740" cy="4262120"/>
            <a:chOff x="10978" y="3162"/>
            <a:chExt cx="5924" cy="6712"/>
          </a:xfrm>
        </p:grpSpPr>
        <p:sp>
          <p:nvSpPr>
            <p:cNvPr id="22" name="文本框 21"/>
            <p:cNvSpPr txBox="1"/>
            <p:nvPr/>
          </p:nvSpPr>
          <p:spPr>
            <a:xfrm>
              <a:off x="10978" y="3162"/>
              <a:ext cx="3828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>
                  <a:latin typeface="+mn-lt"/>
                  <a:cs typeface="+mn-lt"/>
                  <a:sym typeface="+mn-ea"/>
                </a:rPr>
                <a:t>01-vector-add.py</a:t>
              </a:r>
              <a:endParaRPr lang="zh-CN" altLang="en-US" sz="2000">
                <a:latin typeface="+mn-lt"/>
                <a:cs typeface="+mn-lt"/>
              </a:endParaRPr>
            </a:p>
            <a:p>
              <a:endParaRPr lang="en-US" altLang="zh-CN" sz="20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978" y="4297"/>
              <a:ext cx="382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000"/>
                <a:t>add_kernel.ttir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978" y="5432"/>
              <a:ext cx="463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000"/>
                <a:t>add_kernel.ttgir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978" y="6656"/>
              <a:ext cx="463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sz="2000"/>
                <a:t>add_kernel.llir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0978" y="7969"/>
              <a:ext cx="59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add_kernel.ptx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12452" y="3718"/>
              <a:ext cx="12" cy="6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12448" y="4854"/>
              <a:ext cx="12" cy="6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12464" y="6052"/>
              <a:ext cx="12" cy="6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12436" y="7284"/>
              <a:ext cx="12" cy="6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10978" y="9246"/>
              <a:ext cx="5924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/>
                <a:t>add_kernel.</a:t>
              </a:r>
              <a:r>
                <a:rPr lang="en-US" altLang="zh-CN" sz="2000"/>
                <a:t>cubin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>
            <a:xfrm>
              <a:off x="12436" y="8597"/>
              <a:ext cx="12" cy="6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5" name="右箭头 34"/>
          <p:cNvSpPr/>
          <p:nvPr/>
        </p:nvSpPr>
        <p:spPr>
          <a:xfrm>
            <a:off x="4808855" y="3531235"/>
            <a:ext cx="1299210" cy="559435"/>
          </a:xfrm>
          <a:prstGeom prst="rightArrow">
            <a:avLst/>
          </a:prstGeom>
          <a:solidFill>
            <a:srgbClr val="0066CC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b="1" kern="100" dirty="0">
                <a:latin typeface="+mj-ea"/>
                <a:ea typeface="+mj-ea"/>
                <a:cs typeface="Times New Roman" panose="02020603050405020304" pitchFamily="18" charset="0"/>
              </a:rPr>
              <a:t>Triton IR</a:t>
            </a:r>
            <a:endParaRPr lang="en-US" altLang="zh-CN" b="1" kern="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1541"/>
          <a:stretch>
            <a:fillRect/>
          </a:stretch>
        </p:blipFill>
        <p:spPr>
          <a:xfrm>
            <a:off x="80010" y="2839720"/>
            <a:ext cx="12031345" cy="3972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6740" y="1138555"/>
            <a:ext cx="22872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高级抽象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6740" y="1762125"/>
            <a:ext cx="22872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操作表示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245985" y="1189355"/>
            <a:ext cx="22872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优化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245985" y="1685925"/>
            <a:ext cx="374967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转换为</a:t>
            </a:r>
            <a:r>
              <a:rPr lang="en-US" altLang="zh-CN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Triton GPU IR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720" y="2446655"/>
            <a:ext cx="4064000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2000">
                <a:sym typeface="+mn-ea"/>
              </a:rPr>
              <a:t>add_kernel.ttir</a:t>
            </a:r>
            <a:r>
              <a:rPr lang="zh-CN" sz="2000">
                <a:sym typeface="+mn-ea"/>
              </a:rPr>
              <a:t>如下所示：</a:t>
            </a:r>
            <a:endParaRPr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b="1" kern="100" dirty="0">
                <a:latin typeface="+mj-ea"/>
                <a:ea typeface="+mj-ea"/>
                <a:cs typeface="Times New Roman" panose="02020603050405020304" pitchFamily="18" charset="0"/>
              </a:rPr>
              <a:t>Triton GPU IR</a:t>
            </a:r>
            <a:endParaRPr lang="en-US" altLang="zh-CN" b="1" kern="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380" y="1184275"/>
            <a:ext cx="293687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硬件特定优化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3380" y="1760855"/>
            <a:ext cx="22872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并行性表示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19365" y="1174115"/>
            <a:ext cx="22872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性能优化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19365" y="1760855"/>
            <a:ext cx="301815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转换为</a:t>
            </a:r>
            <a:r>
              <a:rPr lang="en-US" altLang="zh-CN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LLVM IR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" y="2845435"/>
            <a:ext cx="12019280" cy="39376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20" y="2446655"/>
            <a:ext cx="4064000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2000">
                <a:sym typeface="+mn-ea"/>
              </a:rPr>
              <a:t>add_kernel.tt</a:t>
            </a:r>
            <a:r>
              <a:rPr lang="en-US" sz="2000">
                <a:sym typeface="+mn-ea"/>
              </a:rPr>
              <a:t>g</a:t>
            </a:r>
            <a:r>
              <a:rPr sz="2000">
                <a:sym typeface="+mn-ea"/>
              </a:rPr>
              <a:t>ir</a:t>
            </a:r>
            <a:r>
              <a:rPr lang="zh-CN" sz="2000">
                <a:sym typeface="+mn-ea"/>
              </a:rPr>
              <a:t>如下所示：</a:t>
            </a:r>
            <a:endParaRPr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b="1" kern="100" dirty="0">
                <a:latin typeface="+mj-ea"/>
                <a:ea typeface="+mj-ea"/>
                <a:cs typeface="Times New Roman" panose="02020603050405020304" pitchFamily="18" charset="0"/>
              </a:rPr>
              <a:t>LLVM IR</a:t>
            </a:r>
            <a:endParaRPr lang="en-US" altLang="zh-CN" b="1" kern="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73380" y="1077595"/>
            <a:ext cx="293687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平台无关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73380" y="1536065"/>
            <a:ext cx="22872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优化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19365" y="1067435"/>
            <a:ext cx="228727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代码生成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619365" y="1501775"/>
            <a:ext cx="301815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</a:pP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模块化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b="11629"/>
          <a:stretch>
            <a:fillRect/>
          </a:stretch>
        </p:blipFill>
        <p:spPr>
          <a:xfrm>
            <a:off x="85090" y="2437130"/>
            <a:ext cx="12057380" cy="4396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720" y="2103755"/>
            <a:ext cx="4064000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2000">
                <a:sym typeface="+mn-ea"/>
              </a:rPr>
              <a:t>add_kernel.</a:t>
            </a:r>
            <a:r>
              <a:rPr lang="en-US" sz="2000">
                <a:sym typeface="+mn-ea"/>
              </a:rPr>
              <a:t>ll</a:t>
            </a:r>
            <a:r>
              <a:rPr sz="2000">
                <a:sym typeface="+mn-ea"/>
              </a:rPr>
              <a:t>ir</a:t>
            </a:r>
            <a:r>
              <a:rPr lang="zh-CN" sz="2000">
                <a:sym typeface="+mn-ea"/>
              </a:rPr>
              <a:t>如下所示：</a:t>
            </a:r>
            <a:endParaRPr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985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b="1" kern="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Pytorch</a:t>
            </a:r>
            <a:r>
              <a:rPr lang="zh-CN" altLang="en-US" b="1" kern="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通过</a:t>
            </a:r>
            <a:r>
              <a:rPr lang="en-US" altLang="zh-CN" b="1" kern="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Inductor</a:t>
            </a:r>
            <a:r>
              <a:rPr lang="zh-CN" altLang="en-US" b="1" kern="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后端生成</a:t>
            </a:r>
            <a:r>
              <a:rPr lang="en-US" altLang="zh-CN" b="1" kern="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TritonKernel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5720" y="2103755"/>
            <a:ext cx="4064000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0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" y="4255770"/>
            <a:ext cx="8889365" cy="10363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245" y="1684655"/>
            <a:ext cx="8914130" cy="20085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90245" y="122428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示例一：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90245" y="378460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示例二：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0245" y="5405755"/>
            <a:ext cx="7788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运行命令：</a:t>
            </a:r>
            <a:endParaRPr lang="zh-CN" altLang="en-US" sz="1800"/>
          </a:p>
          <a:p>
            <a:r>
              <a:rPr lang="en-US" altLang="zh-CN" sz="1800"/>
              <a:t>(1) </a:t>
            </a:r>
            <a:r>
              <a:rPr lang="zh-CN" altLang="en-US" sz="1800"/>
              <a:t>TORCH_COMPILE_DEBUG=1 python example.py</a:t>
            </a:r>
          </a:p>
          <a:p>
            <a:r>
              <a:rPr lang="en-US" altLang="zh-CN" sz="1800"/>
              <a:t>(2) </a:t>
            </a:r>
            <a:r>
              <a:rPr lang="zh-CN" altLang="en-US" sz="1800"/>
              <a:t>TORCH_COMPILE_DEBUG=1 python </a:t>
            </a:r>
            <a:r>
              <a:rPr lang="en-US" altLang="zh-CN" sz="1800"/>
              <a:t>resnet50</a:t>
            </a:r>
            <a:r>
              <a:rPr lang="zh-CN" altLang="en-US" sz="1800"/>
              <a:t>.py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5468"/>
            <a:ext cx="12192000" cy="688346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70d811-ed36-445b-af96-f8507b17bc0a"/>
  <p:tag name="COMMONDATA" val="eyJoZGlkIjoiMjg5NDQ5YTM4MDgzYmUyYWQwYTg0OGViMDE2NDRiYzM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877</Words>
  <Application>Microsoft Office PowerPoint</Application>
  <PresentationFormat>宽屏</PresentationFormat>
  <Paragraphs>63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华文中宋</vt:lpstr>
      <vt:lpstr>微软雅黑</vt:lpstr>
      <vt:lpstr>Arial</vt:lpstr>
      <vt:lpstr>Calibri</vt:lpstr>
      <vt:lpstr>Times New Roman</vt:lpstr>
      <vt:lpstr>Wingdings</vt:lpstr>
      <vt:lpstr>默认设计模板</vt:lpstr>
      <vt:lpstr>PowerPoint 演示文稿</vt:lpstr>
      <vt:lpstr>Triton编译器架构</vt:lpstr>
      <vt:lpstr>Triton 编译流程</vt:lpstr>
      <vt:lpstr>Triton IR</vt:lpstr>
      <vt:lpstr>Triton GPU IR</vt:lpstr>
      <vt:lpstr>LLVM IR</vt:lpstr>
      <vt:lpstr>Pytorch通过Inductor后端生成TritonKernel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</dc:title>
  <dc:creator>WangLei</dc:creator>
  <cp:lastModifiedBy>Lei Wang</cp:lastModifiedBy>
  <cp:revision>3336</cp:revision>
  <cp:lastPrinted>2018-06-09T17:02:00Z</cp:lastPrinted>
  <dcterms:created xsi:type="dcterms:W3CDTF">2016-05-18T20:32:00Z</dcterms:created>
  <dcterms:modified xsi:type="dcterms:W3CDTF">2024-10-14T12:46:56Z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A0EC4D72FBA64756B79BE87BE648F7BB_13</vt:lpwstr>
  </property>
</Properties>
</file>