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1159" r:id="rId2"/>
    <p:sldId id="1203" r:id="rId3"/>
    <p:sldId id="1160" r:id="rId4"/>
    <p:sldId id="1208" r:id="rId5"/>
    <p:sldId id="1209" r:id="rId6"/>
    <p:sldId id="1214" r:id="rId7"/>
    <p:sldId id="1218" r:id="rId8"/>
    <p:sldId id="1210" r:id="rId9"/>
    <p:sldId id="1219" r:id="rId10"/>
    <p:sldId id="1221" r:id="rId11"/>
    <p:sldId id="1220" r:id="rId12"/>
    <p:sldId id="1222" r:id="rId13"/>
    <p:sldId id="1226" r:id="rId14"/>
    <p:sldId id="1172" r:id="rId15"/>
  </p:sldIdLst>
  <p:sldSz cx="12192000" cy="6858000"/>
  <p:notesSz cx="6811963" cy="9945688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3" userDrawn="1">
          <p15:clr>
            <a:srgbClr val="A4A3A4"/>
          </p15:clr>
        </p15:guide>
        <p15:guide id="2" pos="38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1481" autoAdjust="0"/>
  </p:normalViewPr>
  <p:slideViewPr>
    <p:cSldViewPr snapToGrid="0" showGuides="1">
      <p:cViewPr varScale="1">
        <p:scale>
          <a:sx n="79" d="100"/>
          <a:sy n="79" d="100"/>
        </p:scale>
        <p:origin x="1812" y="72"/>
      </p:cViewPr>
      <p:guideLst>
        <p:guide orient="horz" pos="2303"/>
        <p:guide pos="38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首先看一下公共子表达式消除的</a:t>
            </a:r>
            <a:r>
              <a:rPr lang="en-US" altLang="zh-CN"/>
              <a:t>cse pass</a:t>
            </a:r>
            <a:r>
              <a:rPr lang="zh-CN" altLang="en-US"/>
              <a:t>，功能是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识别和消除重复计算的表达式，优化程序的运行时间和空间。优化前，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%16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跟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%15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的内容是完全一样的，用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Triton-opt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让其走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cse pass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进行消除，可以去掉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%16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这条语句。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之后看一下规范化</a:t>
            </a:r>
            <a:r>
              <a:rPr lang="en-US" altLang="zh-CN"/>
              <a:t>pass</a:t>
            </a:r>
            <a:r>
              <a:rPr lang="zh-CN" altLang="en-US"/>
              <a:t>，其功能是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将代码转换为一种规范化的形式，消除冗余和不必要的复杂结构，以便为后续的优化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 Pass 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提供便利。优化前，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%16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%c1024_i32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%cst_1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相乘的结果，也就是让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1024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相乘，结果还是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1024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也就是它本身，所以这条语句是没有意义的。而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%17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%c1024_i32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%cst_0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相加的结果，也就是让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1024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与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0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相加，结果仍是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1024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等于它本身，所以这条语句也是没有意义的。用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Triton-opt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让其走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canonicalizer pass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，可以进行规范化操作，消除冗余和不必要的复杂语句。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11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接着看一下内联</a:t>
            </a:r>
            <a:r>
              <a:rPr lang="en-US" altLang="zh-CN"/>
              <a:t>pass</a:t>
            </a:r>
            <a:r>
              <a:rPr lang="zh-CN" altLang="en-US"/>
              <a:t>，其功能是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直接将函数调用替换为函数体的代码，避免了函数调用所带来的开销，从而提高了程序的执行效率。优化前，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add_operator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是一个非常简单的函数，只用来执行加法操作。而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%18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调用了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add_operator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这个函数进行加法计算。用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Triton-opt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让其走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inliner pass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</a:t>
            </a:r>
            <a:r>
              <a:rPr lang="zh-CN" altLang="en-US"/>
              <a:t>将函数的调用替换成函数体本身，优化后的</a:t>
            </a:r>
            <a:r>
              <a:rPr lang="en-US" altLang="zh-CN"/>
              <a:t>%13</a:t>
            </a:r>
            <a:r>
              <a:rPr lang="zh-CN" altLang="en-US"/>
              <a:t>处直接进行加法操作，来避免函数调用的开销。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最后看一下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重写张量指针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Pass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，其功能是识别并重写那些涉及张量指针（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tensor pointers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）的操作，以提高性能和内存使用效率。经过这个</a:t>
            </a:r>
            <a:r>
              <a:rPr lang="en-US" altLang="zh-CN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pass</a:t>
            </a:r>
            <a:r>
              <a:rPr lang="zh-CN" altLang="en-US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优化前后的对比如图所示，</a:t>
            </a:r>
            <a:r>
              <a:rPr lang="zh-CN" altLang="en-US"/>
              <a:t>将使用张量指针的操作转换为了其他更高效的形式，来提高效率。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 dirty="0"/>
              <a:t>Triton GPU IR 是 Triton 编译器的低级中间表示，专门针对 GPU 硬件优化。Triton GPU IR 的特点包括：</a:t>
            </a:r>
            <a:r>
              <a:rPr lang="en-US" altLang="zh-CN" dirty="0"/>
              <a:t>1</a:t>
            </a:r>
            <a:r>
              <a:rPr lang="zh-CN" altLang="en-US" dirty="0"/>
              <a:t>、硬件特定优化：Triton GPU IR 包含了针对特定 GPU 架构的优化，如内存访问模式、线程布局等。</a:t>
            </a:r>
            <a:r>
              <a:rPr lang="en-US" altLang="zh-CN" dirty="0"/>
              <a:t>2</a:t>
            </a:r>
            <a:r>
              <a:rPr lang="zh-CN" altLang="en-US" dirty="0"/>
              <a:t>、并行性表示：它能够表示并行性，如线程块、网格等，这些都是 GPU 编程中的关键概念。</a:t>
            </a:r>
            <a:r>
              <a:rPr lang="en-US" altLang="zh-CN" dirty="0"/>
              <a:t>3</a:t>
            </a:r>
            <a:r>
              <a:rPr lang="zh-CN" altLang="en-US" dirty="0"/>
              <a:t>、性能优化：在 Triton GPU IR 层面，编译器可以进行更细致的性能优化，如内存访问优化等。</a:t>
            </a:r>
            <a:r>
              <a:rPr lang="en-US" altLang="zh-CN" dirty="0"/>
              <a:t>4</a:t>
            </a:r>
            <a:r>
              <a:rPr lang="zh-CN" altLang="en-US" dirty="0"/>
              <a:t>、转换为 LLVM IR：Triton GPU IR 可以被转换为 LLVM IR，以便利用 LLVM 的优化和代码生成能力。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在</a:t>
            </a:r>
            <a:r>
              <a:rPr lang="en-US" altLang="zh-CN"/>
              <a:t>Triton</a:t>
            </a:r>
            <a:r>
              <a:rPr lang="zh-CN" altLang="en-US"/>
              <a:t>源码的</a:t>
            </a:r>
            <a:r>
              <a:rPr lang="en-US" altLang="zh-CN"/>
              <a:t>/include/triton/Dialect/Triton/IR</a:t>
            </a:r>
            <a:r>
              <a:rPr lang="zh-CN" altLang="en-US"/>
              <a:t>、</a:t>
            </a:r>
            <a:r>
              <a:rPr lang="en-US" altLang="zh-CN"/>
              <a:t>/include/triton/Dialect/Triton/Transforms</a:t>
            </a:r>
            <a:r>
              <a:rPr lang="zh-CN" altLang="en-US"/>
              <a:t>中包含了图中代表性的属性、特征、</a:t>
            </a:r>
            <a:r>
              <a:rPr lang="en-US" altLang="zh-CN"/>
              <a:t>ttir</a:t>
            </a:r>
            <a:r>
              <a:rPr lang="zh-CN" altLang="en-US"/>
              <a:t>层级的每个</a:t>
            </a:r>
            <a:r>
              <a:rPr lang="en-US" altLang="zh-CN"/>
              <a:t>Pass</a:t>
            </a:r>
            <a:r>
              <a:rPr lang="zh-CN" altLang="en-US"/>
              <a:t>等等。</a:t>
            </a:r>
            <a:r>
              <a:rPr lang="en-US" altLang="zh-CN"/>
              <a:t>TritonTypes.td</a:t>
            </a:r>
            <a:r>
              <a:rPr lang="zh-CN" altLang="en-US"/>
              <a:t>中定义了</a:t>
            </a:r>
            <a:r>
              <a:rPr lang="en-US" altLang="zh-CN"/>
              <a:t>Triton</a:t>
            </a:r>
            <a:r>
              <a:rPr lang="zh-CN" altLang="en-US"/>
              <a:t>支持的数据类型有浮点型、整型、张量类型、指针类型等。</a:t>
            </a:r>
            <a:r>
              <a:rPr lang="en-US" altLang="zh-CN"/>
              <a:t>TritonOps.td</a:t>
            </a:r>
            <a:r>
              <a:rPr lang="zh-CN" altLang="en-US"/>
              <a:t>中定义了</a:t>
            </a:r>
            <a:r>
              <a:rPr lang="en-US" altLang="zh-CN"/>
              <a:t>Triton</a:t>
            </a:r>
            <a:r>
              <a:rPr lang="zh-CN" altLang="en-US"/>
              <a:t>的操作集，包括基本的算术操作（如</a:t>
            </a:r>
            <a:r>
              <a:rPr lang="en-US" altLang="zh-CN"/>
              <a:t>tt.load</a:t>
            </a:r>
            <a:r>
              <a:rPr lang="zh-CN" altLang="en-US"/>
              <a:t>、</a:t>
            </a:r>
            <a:r>
              <a:rPr lang="en-US" altLang="zh-CN"/>
              <a:t>tt.store</a:t>
            </a:r>
            <a:r>
              <a:rPr lang="zh-CN" altLang="en-US"/>
              <a:t>等）。</a:t>
            </a:r>
            <a:r>
              <a:rPr lang="en-US" altLang="zh-CN"/>
              <a:t>TritonAttrDefs.td</a:t>
            </a:r>
            <a:r>
              <a:rPr lang="zh-CN" altLang="en-US"/>
              <a:t>中定义了</a:t>
            </a:r>
            <a:r>
              <a:rPr lang="en-US" altLang="zh-CN"/>
              <a:t>Triton</a:t>
            </a:r>
            <a:r>
              <a:rPr lang="zh-CN" altLang="en-US"/>
              <a:t>的属性和特性，如驱逐策略（</a:t>
            </a:r>
            <a:r>
              <a:rPr lang="en-US" altLang="zh-CN"/>
              <a:t>Eviction policies</a:t>
            </a:r>
            <a:r>
              <a:rPr lang="zh-CN" altLang="en-US"/>
              <a:t>）、填充选项（</a:t>
            </a:r>
            <a:r>
              <a:rPr lang="en-US" altLang="zh-CN"/>
              <a:t>Padding options</a:t>
            </a:r>
            <a:r>
              <a:rPr lang="zh-CN" altLang="en-US"/>
              <a:t>）和原子属性（</a:t>
            </a:r>
            <a:r>
              <a:rPr lang="en-US" altLang="zh-CN"/>
              <a:t>Atomics attrs</a:t>
            </a:r>
            <a:r>
              <a:rPr lang="zh-CN" altLang="en-US"/>
              <a:t>）。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algn="just"/>
            <a:r>
              <a:rPr lang="zh-CN" altLang="en-US"/>
              <a:t>上述</a:t>
            </a:r>
            <a:r>
              <a:rPr lang="en-US" altLang="zh-CN"/>
              <a:t>ttir</a:t>
            </a:r>
            <a:r>
              <a:rPr lang="zh-CN" altLang="en-US"/>
              <a:t>层级</a:t>
            </a:r>
            <a:r>
              <a:rPr lang="en-US" altLang="zh-CN"/>
              <a:t>pass</a:t>
            </a:r>
            <a:r>
              <a:rPr lang="zh-CN" altLang="en-US"/>
              <a:t>的调用对应</a:t>
            </a:r>
            <a:r>
              <a:rPr lang="en-US" altLang="zh-CN"/>
              <a:t>Python</a:t>
            </a:r>
            <a:r>
              <a:rPr lang="zh-CN" altLang="en-US"/>
              <a:t>层的调用位置，接下来其还会在</a:t>
            </a:r>
            <a:r>
              <a:rPr lang="en-US" altLang="zh-CN"/>
              <a:t> python/triton/compiler/compiler.py </a:t>
            </a:r>
            <a:r>
              <a:rPr lang="zh-CN" altLang="en-US"/>
              <a:t>的</a:t>
            </a:r>
            <a:r>
              <a:rPr lang="en-US" altLang="zh-CN"/>
              <a:t>next_module = compile_ir(module, metadata)</a:t>
            </a:r>
            <a:r>
              <a:rPr lang="zh-CN" altLang="en-US"/>
              <a:t>处去调用</a:t>
            </a:r>
            <a:r>
              <a:rPr lang="en-US" altLang="zh-CN"/>
              <a:t>make_ttir</a:t>
            </a:r>
            <a:r>
              <a:rPr lang="zh-CN" altLang="en-US"/>
              <a:t>去运行一些优化</a:t>
            </a:r>
            <a:r>
              <a:rPr lang="en-US" altLang="zh-CN"/>
              <a:t>Pass</a:t>
            </a:r>
            <a:r>
              <a:rPr lang="zh-CN" altLang="en-US"/>
              <a:t>。如内联优化的</a:t>
            </a:r>
            <a:r>
              <a:rPr lang="en-US" altLang="zh-CN"/>
              <a:t>inliner pass</a:t>
            </a:r>
            <a:r>
              <a:rPr lang="zh-CN" altLang="en-US"/>
              <a:t>、重写张量指针的</a:t>
            </a:r>
            <a:r>
              <a:rPr lang="en-US" altLang="zh-CN"/>
              <a:t>rewrite_tensor_pointer pass</a:t>
            </a:r>
            <a:r>
              <a:rPr lang="zh-CN" altLang="en-US"/>
              <a:t>、合并优化的</a:t>
            </a:r>
            <a:r>
              <a:rPr lang="en-US" altLang="zh-CN"/>
              <a:t>combine pass</a:t>
            </a:r>
            <a:r>
              <a:rPr lang="zh-CN" altLang="en-US"/>
              <a:t>、规范化操作的</a:t>
            </a:r>
            <a:r>
              <a:rPr lang="en-US" altLang="zh-CN"/>
              <a:t>canonicalizer pass</a:t>
            </a:r>
            <a:r>
              <a:rPr lang="zh-CN" altLang="en-US"/>
              <a:t>、调整</a:t>
            </a:r>
            <a:r>
              <a:rPr lang="en-US" altLang="zh-CN"/>
              <a:t> broadcast </a:t>
            </a:r>
            <a:r>
              <a:rPr lang="zh-CN" altLang="en-US"/>
              <a:t>和其他</a:t>
            </a:r>
            <a:r>
              <a:rPr lang="en-US" altLang="zh-CN"/>
              <a:t>Op</a:t>
            </a:r>
            <a:r>
              <a:rPr lang="zh-CN" altLang="en-US"/>
              <a:t>调用顺序关系的</a:t>
            </a:r>
            <a:r>
              <a:rPr lang="en-US" altLang="zh-CN"/>
              <a:t>reorder_broadcast pass</a:t>
            </a:r>
            <a:r>
              <a:rPr lang="zh-CN" altLang="en-US"/>
              <a:t>，公共子表达式消除的</a:t>
            </a:r>
            <a:r>
              <a:rPr lang="en-US" altLang="zh-CN"/>
              <a:t>cse pass</a:t>
            </a:r>
            <a:r>
              <a:rPr lang="zh-CN" altLang="en-US"/>
              <a:t>、循环不变量外提的</a:t>
            </a:r>
            <a:r>
              <a:rPr lang="en-US" altLang="zh-CN"/>
              <a:t>licm pass</a:t>
            </a:r>
            <a:r>
              <a:rPr lang="zh-CN" altLang="en-US"/>
              <a:t>、死代码消除的</a:t>
            </a:r>
            <a:r>
              <a:rPr lang="en-US" altLang="zh-CN"/>
              <a:t>symbol_dce pass.</a:t>
            </a:r>
            <a:r>
              <a:rPr lang="zh-CN" altLang="en-US"/>
              <a:t>接下来我们通过</a:t>
            </a:r>
            <a:r>
              <a:rPr lang="en-US" altLang="zh-CN"/>
              <a:t>Triton-Opt</a:t>
            </a:r>
            <a:r>
              <a:rPr lang="zh-CN" altLang="en-US">
                <a:sym typeface="+mn-ea"/>
              </a:rPr>
              <a:t>调试工具来</a:t>
            </a:r>
            <a:r>
              <a:rPr lang="zh-CN" altLang="en-US"/>
              <a:t>对比几个</a:t>
            </a:r>
            <a:r>
              <a:rPr lang="en-US" altLang="zh-CN"/>
              <a:t>ttir</a:t>
            </a:r>
            <a:r>
              <a:rPr lang="zh-CN" altLang="en-US"/>
              <a:t>优化</a:t>
            </a:r>
            <a:r>
              <a:rPr lang="en-US" altLang="zh-CN"/>
              <a:t>pass</a:t>
            </a:r>
            <a:r>
              <a:rPr lang="zh-CN" altLang="en-US"/>
              <a:t>前后</a:t>
            </a:r>
            <a:r>
              <a:rPr lang="en-US" altLang="zh-CN"/>
              <a:t>IR</a:t>
            </a:r>
            <a:r>
              <a:rPr lang="zh-CN" altLang="en-US"/>
              <a:t>的变化情况。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8BE2A6D-D5BF-87A3-2D77-1F14AEDEA605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5F7A13E0-BFD8-FC4E-5917-0D9B245CC39E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968A658-87B1-6350-02A4-C0B977816FA5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36916DCF-2E2B-C341-5F44-9F684242F027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45E461-4499-A7A5-9A2F-1C284C9A013D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4A5390E-CC40-B68F-9C84-E87073468571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en-US" altLang="zh-CN" sz="6600" b="1" dirty="0">
                <a:solidFill>
                  <a:srgbClr val="3A4795"/>
                </a:solidFill>
              </a:rPr>
              <a:t>Triton-IR</a:t>
            </a:r>
            <a:r>
              <a:rPr lang="zh-CN" altLang="en-US" sz="6600" b="1" dirty="0">
                <a:solidFill>
                  <a:srgbClr val="3A4795"/>
                </a:solidFill>
              </a:rPr>
              <a:t>剖析（上）</a:t>
            </a:r>
            <a:endParaRPr lang="en-US" altLang="zh-CN" sz="6600" b="1" dirty="0">
              <a:solidFill>
                <a:srgbClr val="3A4795"/>
              </a:solidFill>
            </a:endParaRP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嘉宾：董贞汝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Triton IR</a:t>
            </a:r>
            <a:r>
              <a:rPr lang="zh-CN" altLang="en-US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中的优化</a:t>
            </a:r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pass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540" y="2735580"/>
            <a:ext cx="11641455" cy="369633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56540" y="1418590"/>
            <a:ext cx="1088961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Cse Pass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：公共子表达式消除（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CSE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，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Common Subexpression Elimination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功能：识别和消除重复计算的表达式，优化程序的运行时间和空间。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执行命令：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triton-opt cse_before.ttir -cse &amp;&gt; cse_after.ttir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Triton IR</a:t>
            </a:r>
            <a:r>
              <a:rPr lang="zh-CN" altLang="en-US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中的优化</a:t>
            </a:r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pass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40" y="1418590"/>
            <a:ext cx="1128077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Canonicalizer Pass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：规范化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Pass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功能：将代码转换为一种规范化的形式，消除冗余和不必要的复杂结构，以便为后续的优化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Pass 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提供便利。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执行命令：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triton-opt c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anonicalizer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_before.ttir -canonicalize &amp;&gt; c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anonicalizer_after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.ttir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890" y="2720340"/>
            <a:ext cx="11750040" cy="39014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Triton IR</a:t>
            </a:r>
            <a:r>
              <a:rPr lang="zh-CN" altLang="en-US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中的优化</a:t>
            </a:r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pass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40" y="1304290"/>
            <a:ext cx="11280775" cy="4660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执行命令：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triton-opt inliner_before.ttir -inline &amp;&gt; inliner_after.ttir</a:t>
            </a:r>
          </a:p>
          <a:p>
            <a:pPr>
              <a:lnSpc>
                <a:spcPct val="140000"/>
              </a:lnSpc>
            </a:pP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715" y="1856740"/>
            <a:ext cx="9773920" cy="477075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155" y="2000885"/>
            <a:ext cx="2037080" cy="357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Inliner Pass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：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内联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Pass</a:t>
            </a: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  <a:sym typeface="+mn-ea"/>
              </a:rPr>
              <a:t>功能：直接将函数调用替换为函数体的代码，避免了函数调用所带来的开销，从而提高了程序的执行效率。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endParaRPr lang="en-US" altLang="zh-CN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Triton IR</a:t>
            </a:r>
            <a:r>
              <a:rPr lang="zh-CN" altLang="en-US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中的优化</a:t>
            </a:r>
            <a:r>
              <a:rPr lang="en-US" altLang="zh-CN" kern="100" dirty="0">
                <a:solidFill>
                  <a:schemeClr val="tx1"/>
                </a:solidFill>
                <a:latin typeface="+mj-ea"/>
                <a:cs typeface="Times New Roman" panose="02020603050405020304" pitchFamily="18" charset="0"/>
                <a:sym typeface="+mn-ea"/>
              </a:rPr>
              <a:t>pass</a:t>
            </a:r>
            <a:endParaRPr lang="en-US" altLang="zh-CN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6540" y="1296670"/>
            <a:ext cx="11280775" cy="1252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40000"/>
              </a:lnSpc>
            </a:pP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Rewrite-tensor-pointer Pass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：重写张量指针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Pass</a:t>
            </a:r>
            <a:endParaRPr lang="zh-CN" altLang="en-US" sz="1800">
              <a:latin typeface="楷体" panose="02010609060101010101" pitchFamily="49" charset="-122"/>
              <a:ea typeface="楷体" panose="02010609060101010101" pitchFamily="49" charset="-122"/>
              <a:cs typeface="楷体" panose="02010609060101010101" pitchFamily="49" charset="-122"/>
            </a:endParaRP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功能：识别并重写那些涉及张量指针（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tensor pointers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）的操作，以提高性能和内存使用效率。</a:t>
            </a:r>
          </a:p>
          <a:p>
            <a:pPr>
              <a:lnSpc>
                <a:spcPct val="140000"/>
              </a:lnSpc>
            </a:pP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执行命令：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triton-opt rewrite_before.ttir -triton-rewrite-tensor-pointer &amp;&gt; rewrite_after.ttir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0" y="2487930"/>
            <a:ext cx="11524615" cy="434086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-68"/>
            <a:ext cx="12192000" cy="688346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dirty="0">
                <a:solidFill>
                  <a:schemeClr val="tx1"/>
                </a:solidFill>
                <a:sym typeface="+mn-ea"/>
              </a:rPr>
              <a:t>Triton </a:t>
            </a:r>
            <a:r>
              <a:rPr lang="en-US" dirty="0">
                <a:solidFill>
                  <a:schemeClr val="tx1"/>
                </a:solidFill>
                <a:sym typeface="+mn-ea"/>
              </a:rPr>
              <a:t>k</a:t>
            </a:r>
            <a:r>
              <a:rPr dirty="0">
                <a:solidFill>
                  <a:schemeClr val="tx1"/>
                </a:solidFill>
                <a:sym typeface="+mn-ea"/>
              </a:rPr>
              <a:t>ernel到ttir转换过程</a:t>
            </a:r>
            <a:endParaRPr lang="zh-CN" altLang="en-US" b="1" kern="100" dirty="0">
              <a:solidFill>
                <a:schemeClr val="tx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4350" y="1581785"/>
            <a:ext cx="7024370" cy="398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just" defTabSz="266700">
              <a:spcBef>
                <a:spcPct val="0"/>
              </a:spcBef>
              <a:spcAft>
                <a:spcPct val="0"/>
              </a:spcAft>
            </a:pP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以</a:t>
            </a: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01-vector_add.py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为例简单了解转换过程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757555" y="2267585"/>
            <a:ext cx="10291445" cy="2834005"/>
            <a:chOff x="1193" y="3076"/>
            <a:chExt cx="9610" cy="4463"/>
          </a:xfrm>
        </p:grpSpPr>
        <p:sp>
          <p:nvSpPr>
            <p:cNvPr id="4" name="文本框 3"/>
            <p:cNvSpPr txBox="1"/>
            <p:nvPr/>
          </p:nvSpPr>
          <p:spPr>
            <a:xfrm>
              <a:off x="1193" y="3076"/>
              <a:ext cx="9307" cy="5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just" defTabSz="266700"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调用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Triton Kernel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（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python/tutorials/01-vector-add.py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）：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add(x, y)</a:t>
              </a: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93" y="4202"/>
              <a:ext cx="9271" cy="5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just" defTabSz="266700">
                <a:spcBef>
                  <a:spcPct val="0"/>
                </a:spcBef>
                <a:spcAft>
                  <a:spcPct val="0"/>
                </a:spcAft>
              </a:pP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JIT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调用编译器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(triton/runtime/jit.py)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：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kernel = self.compile()</a:t>
              </a: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1193" y="5243"/>
              <a:ext cx="9610" cy="531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just" defTabSz="266700">
                <a:spcBef>
                  <a:spcPct val="0"/>
                </a:spcBef>
                <a:spcAft>
                  <a:spcPct val="0"/>
                </a:spcAft>
              </a:pPr>
              <a:r>
                <a:rPr lang="zh-CN" sz="1600">
                  <a:latin typeface="Times New Roman" panose="02020603050405020304"/>
                  <a:ea typeface="楷体" panose="02010609060101010101" pitchFamily="49" charset="-122"/>
                </a:rPr>
                <a:t>调用</a:t>
              </a:r>
              <a:r>
                <a:rPr lang="en-US" altLang="zh-CN" sz="1600">
                  <a:latin typeface="Times New Roman" panose="02020603050405020304"/>
                  <a:ea typeface="楷体" panose="02010609060101010101" pitchFamily="49" charset="-122"/>
                </a:rPr>
                <a:t>make_ir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(triton/compiler/compiler.py)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：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src.make_ir()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193" y="6311"/>
              <a:ext cx="9306" cy="1228"/>
            </a:xfrm>
            <a:prstGeom prst="rect">
              <a:avLst/>
            </a:prstGeom>
            <a:ln>
              <a:noFill/>
            </a:ln>
          </p:spPr>
          <p:txBody>
            <a:bodyPr wrap="square">
              <a:spAutoFit/>
            </a:bodyPr>
            <a:lstStyle/>
            <a:p>
              <a:pPr marL="0" indent="0" algn="just" defTabSz="26670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</a:pP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调用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ast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去生成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ttir(triton/compiler/compiler.py)</a:t>
              </a:r>
              <a:r>
                <a:rPr lang="zh-CN" altLang="en-US" sz="1600">
                  <a:latin typeface="Times New Roman" panose="02020603050405020304"/>
                  <a:ea typeface="楷体" panose="02010609060101010101" pitchFamily="49" charset="-122"/>
                </a:rPr>
                <a:t>：</a:t>
              </a:r>
              <a:r>
                <a:rPr lang="en-US" altLang="zh-CN" sz="1600">
                  <a:latin typeface="Times New Roman" panose="02020603050405020304"/>
                  <a:ea typeface="Times New Roman" panose="02020603050405020304"/>
                </a:rPr>
                <a:t>ast_to_ttir()</a:t>
              </a:r>
              <a:r>
                <a:rPr lang="zh-CN" altLang="en-US" sz="1600">
                  <a:latin typeface="Times New Roman" panose="02020603050405020304"/>
                  <a:ea typeface="宋体" panose="02010600030101010101" pitchFamily="2" charset="-122"/>
                </a:rPr>
                <a:t>，</a:t>
              </a:r>
              <a:r>
                <a:rPr lang="zh-CN" altLang="en-US" sz="1600">
                  <a:solidFill>
                    <a:schemeClr val="tx1"/>
                  </a:solidFill>
                  <a:uFillTx/>
                  <a:latin typeface="Times New Roman" panose="02020603050405020304"/>
                  <a:ea typeface="楷体" panose="02010609060101010101" pitchFamily="49" charset="-122"/>
                </a:rPr>
                <a:t>逻辑位于triton/compiler/code_generator.py文件中，具体地进行codeGen的遍历完成Triton Python到Triton IR（ttir）的转换</a:t>
              </a: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5126" y="3703"/>
              <a:ext cx="119" cy="363"/>
            </a:xfrm>
            <a:prstGeom prst="downArrow">
              <a:avLst/>
            </a:prstGeom>
            <a:ln>
              <a:solidFill>
                <a:srgbClr val="3A479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>
              <a:scene3d>
                <a:camera prst="orthographicFront"/>
                <a:lightRig rig="threePt" dir="t"/>
              </a:scene3d>
            </a:bodyPr>
            <a:lstStyle/>
            <a:p>
              <a:pPr algn="ctr"/>
              <a:endPara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5126" y="4889"/>
              <a:ext cx="119" cy="363"/>
            </a:xfrm>
            <a:prstGeom prst="downArrow">
              <a:avLst/>
            </a:prstGeom>
            <a:ln>
              <a:solidFill>
                <a:srgbClr val="3A479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0" name="下箭头 39"/>
            <p:cNvSpPr/>
            <p:nvPr/>
          </p:nvSpPr>
          <p:spPr>
            <a:xfrm>
              <a:off x="5126" y="5989"/>
              <a:ext cx="119" cy="363"/>
            </a:xfrm>
            <a:prstGeom prst="downArrow">
              <a:avLst/>
            </a:prstGeom>
            <a:ln>
              <a:solidFill>
                <a:srgbClr val="3A4795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2"/>
                  </a:solidFill>
                </a14:hiddenFill>
              </a:ext>
            </a:extLst>
          </p:spPr>
          <p:style>
            <a:lnRef idx="2">
              <a:schemeClr val="accent1"/>
            </a:lnRef>
            <a:fillRef idx="2">
              <a:schemeClr val="accent1"/>
            </a:fillRef>
            <a:effectRef idx="0">
              <a:srgbClr val="FFFFFF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6" name="文本框 45"/>
          <p:cNvSpPr txBox="1"/>
          <p:nvPr/>
        </p:nvSpPr>
        <p:spPr>
          <a:xfrm>
            <a:off x="514350" y="2185035"/>
            <a:ext cx="10777855" cy="320484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dirty="0">
                <a:solidFill>
                  <a:schemeClr val="tx1"/>
                </a:solidFill>
              </a:rPr>
              <a:t>Triton </a:t>
            </a:r>
            <a:r>
              <a:rPr lang="en-US" dirty="0">
                <a:solidFill>
                  <a:schemeClr val="tx1"/>
                </a:solidFill>
              </a:rPr>
              <a:t>k</a:t>
            </a:r>
            <a:r>
              <a:rPr dirty="0">
                <a:solidFill>
                  <a:schemeClr val="tx1"/>
                </a:solidFill>
              </a:rPr>
              <a:t>ernel到ttir转换过程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l="2038" r="1558"/>
          <a:stretch>
            <a:fillRect/>
          </a:stretch>
        </p:blipFill>
        <p:spPr>
          <a:xfrm>
            <a:off x="102235" y="1574165"/>
            <a:ext cx="7233285" cy="403225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7517765" y="1697990"/>
            <a:ext cx="5080000" cy="415417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triton/language/random.py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楷体" panose="02010609060101010101" pitchFamily="49" charset="-122"/>
              </a:rPr>
              <a:t>     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随机数生成</a:t>
            </a:r>
          </a:p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triton/language/standard.py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楷体" panose="02010609060101010101" pitchFamily="49" charset="-122"/>
              </a:rPr>
              <a:t>     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一些算子的标准实现</a:t>
            </a:r>
          </a:p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triton/language/math.py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楷体" panose="02010609060101010101" pitchFamily="49" charset="-122"/>
              </a:rPr>
              <a:t>     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数学算子的实现</a:t>
            </a:r>
          </a:p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triton/language/core.py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     Triton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核心操作的实现</a:t>
            </a:r>
          </a:p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triton/language/extra/cuda/libdevice.py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楷体" panose="02010609060101010101" pitchFamily="49" charset="-122"/>
              </a:rPr>
              <a:t>     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硬件相关的操作实现</a:t>
            </a:r>
          </a:p>
          <a:p>
            <a:pPr marL="342900" indent="-34290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2000">
                <a:latin typeface="Times New Roman" panose="02020603050405020304"/>
                <a:ea typeface="Times New Roman" panose="02020603050405020304"/>
              </a:rPr>
              <a:t>triton/language/semantic.py </a:t>
            </a:r>
          </a:p>
          <a:p>
            <a:pPr marL="0" indent="0" algn="just" defTabSz="26670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2000">
                <a:latin typeface="Times New Roman" panose="02020603050405020304"/>
                <a:ea typeface="楷体" panose="02010609060101010101" pitchFamily="49" charset="-122"/>
              </a:rPr>
              <a:t>     </a:t>
            </a:r>
            <a:r>
              <a:rPr lang="zh-CN" altLang="en-US" sz="2000">
                <a:latin typeface="Times New Roman" panose="02020603050405020304"/>
                <a:ea typeface="楷体" panose="02010609060101010101" pitchFamily="49" charset="-122"/>
              </a:rPr>
              <a:t>语法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kernel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与</a:t>
            </a:r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Triton IR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的对应</a:t>
            </a:r>
          </a:p>
        </p:txBody>
      </p:sp>
      <p:pic>
        <p:nvPicPr>
          <p:cNvPr id="2050860235" name="图片 1"/>
          <p:cNvPicPr>
            <a:picLocks noChangeAspect="1"/>
          </p:cNvPicPr>
          <p:nvPr/>
        </p:nvPicPr>
        <p:blipFill>
          <a:blip r:embed="rId3"/>
          <a:srcRect l="1006" t="3870" r="592" b="2021"/>
          <a:stretch>
            <a:fillRect/>
          </a:stretch>
        </p:blipFill>
        <p:spPr>
          <a:xfrm>
            <a:off x="135890" y="2106295"/>
            <a:ext cx="11920855" cy="368173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latin typeface="+mj-ea"/>
                <a:ea typeface="+mj-ea"/>
                <a:cs typeface="Times New Roman" panose="02020603050405020304" pitchFamily="18" charset="0"/>
              </a:rPr>
              <a:t>MLIR</a:t>
            </a:r>
            <a:r>
              <a:rPr lang="zh-CN" altLang="en-US" b="1" kern="100" dirty="0">
                <a:latin typeface="+mj-ea"/>
                <a:ea typeface="+mj-ea"/>
                <a:cs typeface="Times New Roman" panose="02020603050405020304" pitchFamily="18" charset="0"/>
              </a:rPr>
              <a:t>的语法结构</a:t>
            </a:r>
          </a:p>
        </p:txBody>
      </p:sp>
      <p:pic>
        <p:nvPicPr>
          <p:cNvPr id="1117032963" name="图片 1"/>
          <p:cNvPicPr>
            <a:picLocks noChangeAspect="1"/>
          </p:cNvPicPr>
          <p:nvPr/>
        </p:nvPicPr>
        <p:blipFill>
          <a:blip r:embed="rId3"/>
          <a:srcRect l="5292" t="5034" r="18431" b="9833"/>
          <a:stretch>
            <a:fillRect/>
          </a:stretch>
        </p:blipFill>
        <p:spPr>
          <a:xfrm>
            <a:off x="1235710" y="1383665"/>
            <a:ext cx="7767320" cy="49066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dirty="0">
                <a:solidFill>
                  <a:schemeClr val="tx1"/>
                </a:solidFill>
                <a:sym typeface="+mn-ea"/>
              </a:rPr>
              <a:t>MLIR</a:t>
            </a:r>
            <a:r>
              <a:rPr lang="zh-CN" altLang="en-US" dirty="0">
                <a:solidFill>
                  <a:schemeClr val="tx1"/>
                </a:solidFill>
                <a:sym typeface="+mn-ea"/>
              </a:rPr>
              <a:t>的语法结构</a:t>
            </a:r>
          </a:p>
        </p:txBody>
      </p:sp>
      <p:grpSp>
        <p:nvGrpSpPr>
          <p:cNvPr id="4" name="组合 3"/>
          <p:cNvGrpSpPr/>
          <p:nvPr/>
        </p:nvGrpSpPr>
        <p:grpSpPr>
          <a:xfrm>
            <a:off x="701675" y="1530985"/>
            <a:ext cx="9534525" cy="5125720"/>
            <a:chOff x="1105" y="2085"/>
            <a:chExt cx="15322" cy="8602"/>
          </a:xfrm>
        </p:grpSpPr>
        <p:pic>
          <p:nvPicPr>
            <p:cNvPr id="1403383884" name="图片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05" y="2086"/>
              <a:ext cx="15323" cy="8601"/>
            </a:xfrm>
            <a:prstGeom prst="rect">
              <a:avLst/>
            </a:prstGeom>
          </p:spPr>
        </p:pic>
        <p:sp>
          <p:nvSpPr>
            <p:cNvPr id="3" name="矩形 2"/>
            <p:cNvSpPr/>
            <p:nvPr/>
          </p:nvSpPr>
          <p:spPr>
            <a:xfrm>
              <a:off x="1105" y="2085"/>
              <a:ext cx="5355" cy="8602"/>
            </a:xfrm>
            <a:prstGeom prst="rect">
              <a:avLst/>
            </a:prstGeom>
            <a:solidFill>
              <a:srgbClr val="0066CC"/>
            </a:solidFill>
            <a:ln>
              <a:solidFill>
                <a:srgbClr val="0066CC"/>
              </a:solidFill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/>
                <a:t>IR Structure</a:t>
              </a:r>
            </a:p>
            <a:p>
              <a:pPr algn="ctr"/>
              <a:r>
                <a:rPr lang="en-US" altLang="zh-CN"/>
                <a:t>at a Glance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en-US" altLang="zh-CN" sz="6600" b="1" dirty="0">
                <a:solidFill>
                  <a:srgbClr val="3A4795"/>
                </a:solidFill>
              </a:rPr>
              <a:t>Triton-IR</a:t>
            </a:r>
            <a:r>
              <a:rPr lang="zh-CN" altLang="en-US" sz="6600" b="1" dirty="0">
                <a:solidFill>
                  <a:srgbClr val="3A4795"/>
                </a:solidFill>
              </a:rPr>
              <a:t>剖析（下）</a:t>
            </a:r>
            <a:endParaRPr lang="en-US" altLang="zh-CN" sz="6600" b="1" dirty="0">
              <a:solidFill>
                <a:srgbClr val="3A4795"/>
              </a:solidFill>
            </a:endParaRP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嘉宾：董贞汝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150A12E-1FC7-6FC0-F2E8-52FB65759603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9C69E3F4-BDB6-C715-F021-71F6D1AA8B3D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3B50D46-C48B-9C93-8093-FEB64BFF319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E1E4402D-FFE8-1F6D-111D-23580F565437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4A21797-F2C9-130A-1A8E-8E78D9889133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93E7BB12-D508-C4A4-D8EE-5D4774ABFCBE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Triton IR</a:t>
            </a:r>
            <a:r>
              <a:rPr lang="zh-CN" altLang="en-US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中的优化</a:t>
            </a:r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pass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l="1720" r="4936"/>
          <a:stretch>
            <a:fillRect/>
          </a:stretch>
        </p:blipFill>
        <p:spPr>
          <a:xfrm>
            <a:off x="409575" y="1612265"/>
            <a:ext cx="7924800" cy="421767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9180" y="1500505"/>
            <a:ext cx="2904490" cy="500126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Triton IR</a:t>
            </a:r>
            <a:r>
              <a:rPr lang="zh-CN" altLang="en-US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中的优化</a:t>
            </a:r>
            <a:r>
              <a:rPr lang="en-US" altLang="zh-CN" b="1" kern="100" dirty="0">
                <a:solidFill>
                  <a:schemeClr val="tx1"/>
                </a:solidFill>
                <a:latin typeface="+mj-ea"/>
                <a:ea typeface="+mj-ea"/>
                <a:cs typeface="Times New Roman" panose="02020603050405020304" pitchFamily="18" charset="0"/>
              </a:rPr>
              <a:t>pass</a:t>
            </a:r>
          </a:p>
        </p:txBody>
      </p:sp>
      <p:pic>
        <p:nvPicPr>
          <p:cNvPr id="120038145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820" y="1902460"/>
            <a:ext cx="7513955" cy="621030"/>
          </a:xfrm>
          <a:prstGeom prst="rect">
            <a:avLst/>
          </a:prstGeom>
        </p:spPr>
      </p:pic>
      <p:pic>
        <p:nvPicPr>
          <p:cNvPr id="1468117085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035" y="2929255"/>
            <a:ext cx="5255895" cy="383349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77900" y="2596515"/>
            <a:ext cx="104514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NVIDIA GPU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对应的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make_ttir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优化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pass pipeline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位于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triton/backends/nvidia/compiler.py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中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984250" y="1486535"/>
            <a:ext cx="107594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在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 python/triton/compiler/compiler.py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调用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make_ttir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去运行一些优化</a:t>
            </a:r>
            <a:r>
              <a:rPr lang="en-US" altLang="zh-CN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Pass</a:t>
            </a:r>
            <a:r>
              <a:rPr lang="zh-CN" altLang="en-US" sz="1800">
                <a:latin typeface="楷体" panose="02010609060101010101" pitchFamily="49" charset="-122"/>
                <a:ea typeface="楷体" panose="02010609060101010101" pitchFamily="49" charset="-122"/>
                <a:cs typeface="楷体" panose="02010609060101010101" pitchFamily="49" charset="-122"/>
              </a:rPr>
              <a:t>。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Mjg5NDQ5YTM4MDgzYmUyYWQwYTg0OGViMDE2NDRiYzM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1329</Words>
  <Application>Microsoft Office PowerPoint</Application>
  <PresentationFormat>宽屏</PresentationFormat>
  <Paragraphs>79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华文中宋</vt:lpstr>
      <vt:lpstr>楷体</vt:lpstr>
      <vt:lpstr>微软雅黑</vt:lpstr>
      <vt:lpstr>Arial</vt:lpstr>
      <vt:lpstr>Calibri</vt:lpstr>
      <vt:lpstr>Times New Roman</vt:lpstr>
      <vt:lpstr>默认设计模板</vt:lpstr>
      <vt:lpstr>PowerPoint 演示文稿</vt:lpstr>
      <vt:lpstr>Triton kernel到ttir转换过程</vt:lpstr>
      <vt:lpstr>Triton kernel到ttir转换过程</vt:lpstr>
      <vt:lpstr>kernel与Triton IR的对应</vt:lpstr>
      <vt:lpstr>MLIR的语法结构</vt:lpstr>
      <vt:lpstr>MLIR的语法结构</vt:lpstr>
      <vt:lpstr>PowerPoint 演示文稿</vt:lpstr>
      <vt:lpstr>Triton IR中的优化pass</vt:lpstr>
      <vt:lpstr>Triton IR中的优化pass</vt:lpstr>
      <vt:lpstr>Triton IR中的优化pass</vt:lpstr>
      <vt:lpstr>Triton IR中的优化pass</vt:lpstr>
      <vt:lpstr>Triton IR中的优化pass</vt:lpstr>
      <vt:lpstr>Triton IR中的优化pass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3348</cp:revision>
  <cp:lastPrinted>2018-06-09T17:02:00Z</cp:lastPrinted>
  <dcterms:created xsi:type="dcterms:W3CDTF">2016-05-18T20:32:00Z</dcterms:created>
  <dcterms:modified xsi:type="dcterms:W3CDTF">2024-12-27T06:48:58Z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B063E2A7486F4087BB7C758F5DFD9B8A_13</vt:lpwstr>
  </property>
</Properties>
</file>