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1159" r:id="rId2"/>
    <p:sldId id="1160" r:id="rId3"/>
    <p:sldId id="1179" r:id="rId4"/>
    <p:sldId id="1184" r:id="rId5"/>
    <p:sldId id="1195" r:id="rId6"/>
    <p:sldId id="1161" r:id="rId7"/>
    <p:sldId id="1196" r:id="rId8"/>
    <p:sldId id="1197" r:id="rId9"/>
    <p:sldId id="1174" r:id="rId10"/>
    <p:sldId id="1172" r:id="rId11"/>
  </p:sldIdLst>
  <p:sldSz cx="12192000" cy="6858000"/>
  <p:notesSz cx="6811963" cy="9945688"/>
  <p:custDataLst>
    <p:tags r:id="rId14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1" userDrawn="1">
          <p15:clr>
            <a:srgbClr val="A4A3A4"/>
          </p15:clr>
        </p15:guide>
        <p15:guide id="2" pos="37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3A4795"/>
    <a:srgbClr val="FBBCA3"/>
    <a:srgbClr val="A3D6D9"/>
    <a:srgbClr val="FF0000"/>
    <a:srgbClr val="FF9933"/>
    <a:srgbClr val="0070C0"/>
    <a:srgbClr val="1C2948"/>
    <a:srgbClr val="00B0F0"/>
    <a:srgbClr val="DFF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7" autoAdjust="0"/>
    <p:restoredTop sz="95788" autoAdjust="0"/>
  </p:normalViewPr>
  <p:slideViewPr>
    <p:cSldViewPr snapToGrid="0" showGuides="1">
      <p:cViewPr varScale="1">
        <p:scale>
          <a:sx n="106" d="100"/>
          <a:sy n="106" d="100"/>
        </p:scale>
        <p:origin x="672" y="84"/>
      </p:cViewPr>
      <p:guideLst>
        <p:guide orient="horz" pos="2231"/>
        <p:guide pos="37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52054" cy="496744"/>
          </a:xfrm>
          <a:prstGeom prst="rect">
            <a:avLst/>
          </a:prstGeom>
        </p:spPr>
        <p:txBody>
          <a:bodyPr vert="horz" lIns="88395" tIns="44198" rIns="88395" bIns="44198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8387" y="1"/>
            <a:ext cx="2952054" cy="496744"/>
          </a:xfrm>
          <a:prstGeom prst="rect">
            <a:avLst/>
          </a:prstGeom>
        </p:spPr>
        <p:txBody>
          <a:bodyPr vert="horz" lIns="88395" tIns="44198" rIns="88395" bIns="44198" rtlCol="0"/>
          <a:lstStyle>
            <a:lvl1pPr algn="r">
              <a:defRPr sz="1200"/>
            </a:lvl1pPr>
          </a:lstStyle>
          <a:p>
            <a:fld id="{33F7A549-B379-4C34-825B-70BFB0F88B3A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7401"/>
            <a:ext cx="2952054" cy="496744"/>
          </a:xfrm>
          <a:prstGeom prst="rect">
            <a:avLst/>
          </a:prstGeom>
        </p:spPr>
        <p:txBody>
          <a:bodyPr vert="horz" lIns="88395" tIns="44198" rIns="88395" bIns="44198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8387" y="9447401"/>
            <a:ext cx="2952054" cy="496744"/>
          </a:xfrm>
          <a:prstGeom prst="rect">
            <a:avLst/>
          </a:prstGeom>
        </p:spPr>
        <p:txBody>
          <a:bodyPr vert="horz" lIns="88395" tIns="44198" rIns="88395" bIns="44198" rtlCol="0" anchor="b"/>
          <a:lstStyle>
            <a:lvl1pPr algn="r">
              <a:defRPr sz="1200"/>
            </a:lvl1pPr>
          </a:lstStyle>
          <a:p>
            <a:fld id="{2EC52559-07F0-4EB5-B465-6612A22996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5185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t" anchorCtr="0" compatLnSpc="1"/>
          <a:lstStyle>
            <a:lvl1pPr eaLnBrk="1" hangingPunct="1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537" y="0"/>
            <a:ext cx="295185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t" anchorCtr="0" compatLnSpc="1"/>
          <a:lstStyle>
            <a:lvl1pPr algn="r" eaLnBrk="1" hangingPunct="1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6125"/>
            <a:ext cx="6627813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197" y="4724202"/>
            <a:ext cx="5449570" cy="4475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6678"/>
            <a:ext cx="295185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b" anchorCtr="0" compatLnSpc="1"/>
          <a:lstStyle>
            <a:lvl1pPr eaLnBrk="1" hangingPunct="1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537" y="9446678"/>
            <a:ext cx="295185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b" anchorCtr="0" compatLnSpc="1"/>
          <a:lstStyle>
            <a:lvl1pPr algn="r" eaLnBrk="1" hangingPunct="1">
              <a:defRPr sz="13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020F7E6-B6AB-4685-9920-66673A4976C0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266700" algn="just" fontAlgn="ctr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800" kern="100" dirty="0"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9472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6595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（二）结果分析：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、说明结果的正确性</a:t>
            </a:r>
            <a:r>
              <a:rPr lang="en-US" altLang="zh-CN" dirty="0"/>
              <a:t>【</a:t>
            </a:r>
            <a:r>
              <a:rPr lang="zh-CN" altLang="en-US" dirty="0"/>
              <a:t>重要</a:t>
            </a:r>
            <a:r>
              <a:rPr lang="en-US" altLang="zh-CN" dirty="0"/>
              <a:t>】</a:t>
            </a:r>
            <a:r>
              <a:rPr lang="zh-CN" altLang="en-US" dirty="0"/>
              <a:t>（输出的是什么值，该值是怎么得到的）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、对比优化前后的时间（到 </a:t>
            </a:r>
            <a:r>
              <a:rPr lang="en-US" altLang="zh-CN" dirty="0"/>
              <a:t>s </a:t>
            </a:r>
            <a:r>
              <a:rPr lang="zh-CN" altLang="en-US" dirty="0"/>
              <a:t>级别）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36567" y="222253"/>
            <a:ext cx="2880784" cy="59039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4219" y="222253"/>
            <a:ext cx="8439149" cy="59039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ChangeArrowheads="1"/>
          </p:cNvSpPr>
          <p:nvPr userDrawn="1"/>
        </p:nvSpPr>
        <p:spPr bwMode="auto">
          <a:xfrm>
            <a:off x="0" y="1000125"/>
            <a:ext cx="646113" cy="261938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7" name="Rectangle 10"/>
          <p:cNvSpPr>
            <a:spLocks noChangeArrowheads="1"/>
          </p:cNvSpPr>
          <p:nvPr userDrawn="1"/>
        </p:nvSpPr>
        <p:spPr bwMode="auto">
          <a:xfrm>
            <a:off x="703263" y="996950"/>
            <a:ext cx="11488737" cy="261938"/>
          </a:xfrm>
          <a:prstGeom prst="rect">
            <a:avLst/>
          </a:prstGeom>
          <a:solidFill>
            <a:srgbClr val="00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8" name="Text Box 11"/>
          <p:cNvSpPr txBox="1">
            <a:spLocks noChangeArrowheads="1"/>
          </p:cNvSpPr>
          <p:nvPr userDrawn="1"/>
        </p:nvSpPr>
        <p:spPr bwMode="auto">
          <a:xfrm>
            <a:off x="261938" y="963613"/>
            <a:ext cx="40322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defRPr/>
            </a:pPr>
            <a:fld id="{679EA1FA-98DD-462E-800D-6ADA9E20B4EE}" type="slidenum">
              <a:rPr lang="en-US" altLang="zh-CN" sz="1400" b="1" smtClean="0">
                <a:solidFill>
                  <a:schemeClr val="bg1"/>
                </a:solidFill>
                <a:ea typeface="宋体" panose="02010600030101010101" pitchFamily="2" charset="-122"/>
              </a:rPr>
              <a:t>‹#›</a:t>
            </a:fld>
            <a:endParaRPr lang="en-US" altLang="zh-CN" sz="14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029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293688" y="222250"/>
            <a:ext cx="11523662" cy="67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C85CDD0-4582-A94A-48AD-139C98942E54}"/>
              </a:ext>
            </a:extLst>
          </p:cNvPr>
          <p:cNvSpPr txBox="1"/>
          <p:nvPr userDrawn="1"/>
        </p:nvSpPr>
        <p:spPr>
          <a:xfrm>
            <a:off x="383937" y="6348577"/>
            <a:ext cx="2849488" cy="51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63E1B0A-DCB5-3B2D-7BB3-3630D35BBA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62" t="20366" r="20656" b="34409"/>
          <a:stretch/>
        </p:blipFill>
        <p:spPr>
          <a:xfrm>
            <a:off x="10874861" y="5508641"/>
            <a:ext cx="1182668" cy="1162430"/>
          </a:xfrm>
          <a:prstGeom prst="rect">
            <a:avLst/>
          </a:prstGeom>
        </p:spPr>
      </p:pic>
      <p:sp>
        <p:nvSpPr>
          <p:cNvPr id="4" name="流程图: 接点 3">
            <a:extLst>
              <a:ext uri="{FF2B5EF4-FFF2-40B4-BE49-F238E27FC236}">
                <a16:creationId xmlns:a16="http://schemas.microsoft.com/office/drawing/2014/main" id="{32A3210E-D744-919F-38B4-822889C9D21E}"/>
              </a:ext>
            </a:extLst>
          </p:cNvPr>
          <p:cNvSpPr/>
          <p:nvPr userDrawn="1"/>
        </p:nvSpPr>
        <p:spPr>
          <a:xfrm>
            <a:off x="1328816" y="5401410"/>
            <a:ext cx="1055401" cy="1018793"/>
          </a:xfrm>
          <a:prstGeom prst="flowChartConnector">
            <a:avLst/>
          </a:prstGeom>
          <a:blipFill dpi="0"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7DF683C-B3B9-2B18-2BA0-953A8EEE01CB}"/>
              </a:ext>
            </a:extLst>
          </p:cNvPr>
          <p:cNvSpPr txBox="1"/>
          <p:nvPr userDrawn="1"/>
        </p:nvSpPr>
        <p:spPr>
          <a:xfrm>
            <a:off x="9584588" y="244114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B9C1089C-A34E-E3E7-D32F-6B077CB1C2B8}"/>
              </a:ext>
            </a:extLst>
          </p:cNvPr>
          <p:cNvSpPr/>
          <p:nvPr userDrawn="1"/>
        </p:nvSpPr>
        <p:spPr>
          <a:xfrm>
            <a:off x="9005494" y="56970"/>
            <a:ext cx="1055401" cy="1018793"/>
          </a:xfrm>
          <a:prstGeom prst="flowChartConnector">
            <a:avLst/>
          </a:prstGeom>
          <a:blipFill dpi="0"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60E97C0-F2B8-C44D-2E36-0A1A66ABCD4B}"/>
              </a:ext>
            </a:extLst>
          </p:cNvPr>
          <p:cNvSpPr txBox="1"/>
          <p:nvPr userDrawn="1"/>
        </p:nvSpPr>
        <p:spPr>
          <a:xfrm rot="19532560">
            <a:off x="2156656" y="2905128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553128F-E0CD-EDBA-15D7-6ACB14053771}"/>
              </a:ext>
            </a:extLst>
          </p:cNvPr>
          <p:cNvSpPr txBox="1"/>
          <p:nvPr userDrawn="1"/>
        </p:nvSpPr>
        <p:spPr>
          <a:xfrm rot="19456111">
            <a:off x="5562600" y="2841015"/>
            <a:ext cx="6096000" cy="728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1630" indent="-34163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1680" indent="-28448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1730" indent="-22733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598930" indent="-22733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6130" indent="-22733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22"/>
          <p:cNvSpPr/>
          <p:nvPr/>
        </p:nvSpPr>
        <p:spPr bwMode="auto">
          <a:xfrm>
            <a:off x="2" y="189"/>
            <a:ext cx="3404924" cy="6867783"/>
          </a:xfrm>
          <a:custGeom>
            <a:avLst/>
            <a:gdLst>
              <a:gd name="connsiteX0" fmla="*/ 0 w 9922865"/>
              <a:gd name="connsiteY0" fmla="*/ 0 h 7492075"/>
              <a:gd name="connsiteX1" fmla="*/ 9922865 w 9922865"/>
              <a:gd name="connsiteY1" fmla="*/ 0 h 7492075"/>
              <a:gd name="connsiteX2" fmla="*/ 1647718 w 9922865"/>
              <a:gd name="connsiteY2" fmla="*/ 7492075 h 7492075"/>
              <a:gd name="connsiteX3" fmla="*/ 0 w 9922865"/>
              <a:gd name="connsiteY3" fmla="*/ 7492075 h 7492075"/>
              <a:gd name="connsiteX0-1" fmla="*/ 0 w 4261582"/>
              <a:gd name="connsiteY0-2" fmla="*/ 0 h 7492075"/>
              <a:gd name="connsiteX1-3" fmla="*/ 4261582 w 4261582"/>
              <a:gd name="connsiteY1-4" fmla="*/ 11100 h 7492075"/>
              <a:gd name="connsiteX2-5" fmla="*/ 1647718 w 4261582"/>
              <a:gd name="connsiteY2-6" fmla="*/ 7492075 h 7492075"/>
              <a:gd name="connsiteX3-7" fmla="*/ 0 w 4261582"/>
              <a:gd name="connsiteY3-8" fmla="*/ 7492075 h 7492075"/>
              <a:gd name="connsiteX4" fmla="*/ 0 w 4261582"/>
              <a:gd name="connsiteY4" fmla="*/ 0 h 7492075"/>
              <a:gd name="connsiteX0-9" fmla="*/ 0 w 4261582"/>
              <a:gd name="connsiteY0-10" fmla="*/ 0 h 7503175"/>
              <a:gd name="connsiteX1-11" fmla="*/ 4261582 w 4261582"/>
              <a:gd name="connsiteY1-12" fmla="*/ 11100 h 7503175"/>
              <a:gd name="connsiteX2-13" fmla="*/ 1147825 w 4261582"/>
              <a:gd name="connsiteY2-14" fmla="*/ 7503175 h 7503175"/>
              <a:gd name="connsiteX3-15" fmla="*/ 0 w 4261582"/>
              <a:gd name="connsiteY3-16" fmla="*/ 7492075 h 7503175"/>
              <a:gd name="connsiteX4-17" fmla="*/ 0 w 4261582"/>
              <a:gd name="connsiteY4-18" fmla="*/ 0 h 7503175"/>
              <a:gd name="connsiteX0-19" fmla="*/ 0 w 4298258"/>
              <a:gd name="connsiteY0-20" fmla="*/ 0 h 7503175"/>
              <a:gd name="connsiteX1-21" fmla="*/ 4298258 w 4298258"/>
              <a:gd name="connsiteY1-22" fmla="*/ 241 h 7503175"/>
              <a:gd name="connsiteX2-23" fmla="*/ 1147825 w 4298258"/>
              <a:gd name="connsiteY2-24" fmla="*/ 7503175 h 7503175"/>
              <a:gd name="connsiteX3-25" fmla="*/ 0 w 4298258"/>
              <a:gd name="connsiteY3-26" fmla="*/ 7492075 h 7503175"/>
              <a:gd name="connsiteX4-27" fmla="*/ 0 w 4298258"/>
              <a:gd name="connsiteY4-28" fmla="*/ 0 h 7503175"/>
              <a:gd name="connsiteX0-29" fmla="*/ 0 w 4237129"/>
              <a:gd name="connsiteY0-30" fmla="*/ 0 h 7503175"/>
              <a:gd name="connsiteX1-31" fmla="*/ 4237129 w 4237129"/>
              <a:gd name="connsiteY1-32" fmla="*/ 241 h 7503175"/>
              <a:gd name="connsiteX2-33" fmla="*/ 1147825 w 4237129"/>
              <a:gd name="connsiteY2-34" fmla="*/ 7503175 h 7503175"/>
              <a:gd name="connsiteX3-35" fmla="*/ 0 w 4237129"/>
              <a:gd name="connsiteY3-36" fmla="*/ 7492075 h 7503175"/>
              <a:gd name="connsiteX4-37" fmla="*/ 0 w 4237129"/>
              <a:gd name="connsiteY4-38" fmla="*/ 0 h 7503175"/>
              <a:gd name="connsiteX0-39" fmla="*/ 0 w 4163775"/>
              <a:gd name="connsiteY0-40" fmla="*/ 0 h 7503175"/>
              <a:gd name="connsiteX1-41" fmla="*/ 4163775 w 4163775"/>
              <a:gd name="connsiteY1-42" fmla="*/ 11100 h 7503175"/>
              <a:gd name="connsiteX2-43" fmla="*/ 1147825 w 4163775"/>
              <a:gd name="connsiteY2-44" fmla="*/ 7503175 h 7503175"/>
              <a:gd name="connsiteX3-45" fmla="*/ 0 w 4163775"/>
              <a:gd name="connsiteY3-46" fmla="*/ 7492075 h 7503175"/>
              <a:gd name="connsiteX4-47" fmla="*/ 0 w 4163775"/>
              <a:gd name="connsiteY4-48" fmla="*/ 0 h 7503175"/>
              <a:gd name="connsiteX0-49" fmla="*/ 0 w 4139324"/>
              <a:gd name="connsiteY0-50" fmla="*/ 0 h 7503175"/>
              <a:gd name="connsiteX1-51" fmla="*/ 4139324 w 4139324"/>
              <a:gd name="connsiteY1-52" fmla="*/ 241 h 7503175"/>
              <a:gd name="connsiteX2-53" fmla="*/ 1147825 w 4139324"/>
              <a:gd name="connsiteY2-54" fmla="*/ 7503175 h 7503175"/>
              <a:gd name="connsiteX3-55" fmla="*/ 0 w 4139324"/>
              <a:gd name="connsiteY3-56" fmla="*/ 7492075 h 7503175"/>
              <a:gd name="connsiteX4-57" fmla="*/ 0 w 4139324"/>
              <a:gd name="connsiteY4-58" fmla="*/ 0 h 7503175"/>
              <a:gd name="connsiteX0-59" fmla="*/ 0 w 4188227"/>
              <a:gd name="connsiteY0-60" fmla="*/ 0 h 7503175"/>
              <a:gd name="connsiteX1-61" fmla="*/ 4188227 w 4188227"/>
              <a:gd name="connsiteY1-62" fmla="*/ 241 h 7503175"/>
              <a:gd name="connsiteX2-63" fmla="*/ 1147825 w 4188227"/>
              <a:gd name="connsiteY2-64" fmla="*/ 7503175 h 7503175"/>
              <a:gd name="connsiteX3-65" fmla="*/ 0 w 4188227"/>
              <a:gd name="connsiteY3-66" fmla="*/ 7492075 h 7503175"/>
              <a:gd name="connsiteX4-67" fmla="*/ 0 w 4188227"/>
              <a:gd name="connsiteY4-68" fmla="*/ 0 h 75031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4188227" h="7503175">
                <a:moveTo>
                  <a:pt x="0" y="0"/>
                </a:moveTo>
                <a:lnTo>
                  <a:pt x="4188227" y="241"/>
                </a:lnTo>
                <a:lnTo>
                  <a:pt x="1147825" y="7503175"/>
                </a:lnTo>
                <a:lnTo>
                  <a:pt x="0" y="749207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</a:ln>
        </p:spPr>
        <p:txBody>
          <a:bodyPr vert="horz" wrap="square" lIns="121913" tIns="60956" rIns="121913" bIns="60956" numCol="1" anchor="t" anchorCtr="0" compatLnSpc="1">
            <a:noAutofit/>
          </a:bodyPr>
          <a:lstStyle/>
          <a:p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5" name="任意多边形 24"/>
          <p:cNvSpPr/>
          <p:nvPr/>
        </p:nvSpPr>
        <p:spPr bwMode="auto">
          <a:xfrm>
            <a:off x="-10442" y="-9309"/>
            <a:ext cx="2894115" cy="6867561"/>
          </a:xfrm>
          <a:custGeom>
            <a:avLst/>
            <a:gdLst>
              <a:gd name="connsiteX0" fmla="*/ 0 w 9219111"/>
              <a:gd name="connsiteY0" fmla="*/ 0 h 7492076"/>
              <a:gd name="connsiteX1" fmla="*/ 9219111 w 9219111"/>
              <a:gd name="connsiteY1" fmla="*/ 0 h 7492076"/>
              <a:gd name="connsiteX2" fmla="*/ 948639 w 9219111"/>
              <a:gd name="connsiteY2" fmla="*/ 7492076 h 7492076"/>
              <a:gd name="connsiteX3" fmla="*/ 0 w 9219111"/>
              <a:gd name="connsiteY3" fmla="*/ 7492076 h 7492076"/>
              <a:gd name="connsiteX0-1" fmla="*/ 0 w 9219111"/>
              <a:gd name="connsiteY0-2" fmla="*/ 0 h 7514276"/>
              <a:gd name="connsiteX1-3" fmla="*/ 9219111 w 9219111"/>
              <a:gd name="connsiteY1-4" fmla="*/ 0 h 7514276"/>
              <a:gd name="connsiteX2-5" fmla="*/ 505931 w 9219111"/>
              <a:gd name="connsiteY2-6" fmla="*/ 7514276 h 7514276"/>
              <a:gd name="connsiteX3-7" fmla="*/ 0 w 9219111"/>
              <a:gd name="connsiteY3-8" fmla="*/ 7492076 h 7514276"/>
              <a:gd name="connsiteX4" fmla="*/ 0 w 9219111"/>
              <a:gd name="connsiteY4" fmla="*/ 0 h 7514276"/>
              <a:gd name="connsiteX0-9" fmla="*/ 0 w 3603053"/>
              <a:gd name="connsiteY0-10" fmla="*/ 0 h 7514276"/>
              <a:gd name="connsiteX1-11" fmla="*/ 3603053 w 3603053"/>
              <a:gd name="connsiteY1-12" fmla="*/ 22200 h 7514276"/>
              <a:gd name="connsiteX2-13" fmla="*/ 505931 w 3603053"/>
              <a:gd name="connsiteY2-14" fmla="*/ 7514276 h 7514276"/>
              <a:gd name="connsiteX3-15" fmla="*/ 0 w 3603053"/>
              <a:gd name="connsiteY3-16" fmla="*/ 7492076 h 7514276"/>
              <a:gd name="connsiteX4-17" fmla="*/ 0 w 3603053"/>
              <a:gd name="connsiteY4-18" fmla="*/ 0 h 7514276"/>
              <a:gd name="connsiteX0-19" fmla="*/ 0 w 3603053"/>
              <a:gd name="connsiteY0-20" fmla="*/ 0 h 7514276"/>
              <a:gd name="connsiteX1-21" fmla="*/ 3603053 w 3603053"/>
              <a:gd name="connsiteY1-22" fmla="*/ 22200 h 7514276"/>
              <a:gd name="connsiteX2-23" fmla="*/ 505931 w 3603053"/>
              <a:gd name="connsiteY2-24" fmla="*/ 7514276 h 7514276"/>
              <a:gd name="connsiteX3-25" fmla="*/ 0 w 3603053"/>
              <a:gd name="connsiteY3-26" fmla="*/ 7492076 h 7514276"/>
              <a:gd name="connsiteX4-27" fmla="*/ 0 w 3603053"/>
              <a:gd name="connsiteY4-28" fmla="*/ 0 h 7514276"/>
              <a:gd name="connsiteX0-29" fmla="*/ 0 w 3603053"/>
              <a:gd name="connsiteY0-30" fmla="*/ 0 h 7514276"/>
              <a:gd name="connsiteX1-31" fmla="*/ 3603053 w 3603053"/>
              <a:gd name="connsiteY1-32" fmla="*/ 11341 h 7514276"/>
              <a:gd name="connsiteX2-33" fmla="*/ 505931 w 3603053"/>
              <a:gd name="connsiteY2-34" fmla="*/ 7514276 h 7514276"/>
              <a:gd name="connsiteX3-35" fmla="*/ 0 w 3603053"/>
              <a:gd name="connsiteY3-36" fmla="*/ 7492076 h 7514276"/>
              <a:gd name="connsiteX4-37" fmla="*/ 0 w 3603053"/>
              <a:gd name="connsiteY4-38" fmla="*/ 0 h 7514276"/>
              <a:gd name="connsiteX0-39" fmla="*/ 0 w 3603053"/>
              <a:gd name="connsiteY0-40" fmla="*/ 0 h 7492558"/>
              <a:gd name="connsiteX1-41" fmla="*/ 3603053 w 3603053"/>
              <a:gd name="connsiteY1-42" fmla="*/ 11341 h 7492558"/>
              <a:gd name="connsiteX2-43" fmla="*/ 518305 w 3603053"/>
              <a:gd name="connsiteY2-44" fmla="*/ 7492558 h 7492558"/>
              <a:gd name="connsiteX3-45" fmla="*/ 0 w 3603053"/>
              <a:gd name="connsiteY3-46" fmla="*/ 7492076 h 7492558"/>
              <a:gd name="connsiteX4-47" fmla="*/ 0 w 3603053"/>
              <a:gd name="connsiteY4-48" fmla="*/ 0 h 7492558"/>
              <a:gd name="connsiteX0-49" fmla="*/ 0 w 3603053"/>
              <a:gd name="connsiteY0-50" fmla="*/ 10376 h 7502934"/>
              <a:gd name="connsiteX1-51" fmla="*/ 3603053 w 3603053"/>
              <a:gd name="connsiteY1-52" fmla="*/ 0 h 7502934"/>
              <a:gd name="connsiteX2-53" fmla="*/ 518305 w 3603053"/>
              <a:gd name="connsiteY2-54" fmla="*/ 7502934 h 7502934"/>
              <a:gd name="connsiteX3-55" fmla="*/ 0 w 3603053"/>
              <a:gd name="connsiteY3-56" fmla="*/ 7502452 h 7502934"/>
              <a:gd name="connsiteX4-57" fmla="*/ 0 w 3603053"/>
              <a:gd name="connsiteY4-58" fmla="*/ 10376 h 750293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3603053" h="7502934">
                <a:moveTo>
                  <a:pt x="0" y="10376"/>
                </a:moveTo>
                <a:lnTo>
                  <a:pt x="3603053" y="0"/>
                </a:lnTo>
                <a:lnTo>
                  <a:pt x="518305" y="7502934"/>
                </a:lnTo>
                <a:lnTo>
                  <a:pt x="0" y="7502452"/>
                </a:lnTo>
                <a:lnTo>
                  <a:pt x="0" y="10376"/>
                </a:lnTo>
                <a:close/>
              </a:path>
            </a:pathLst>
          </a:custGeom>
          <a:solidFill>
            <a:srgbClr val="3A4795"/>
          </a:solidFill>
          <a:ln w="0">
            <a:noFill/>
            <a:prstDash val="solid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13" tIns="60956" rIns="121913" bIns="60956" numCol="1" anchor="t" anchorCtr="0" compatLnSpc="1">
            <a:noAutofit/>
          </a:bodyPr>
          <a:lstStyle/>
          <a:p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1702464" y="2757976"/>
            <a:ext cx="10264033" cy="101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1219200">
              <a:buNone/>
            </a:pPr>
            <a:r>
              <a:rPr lang="zh-CN" altLang="en-US" sz="6600" b="1" dirty="0">
                <a:solidFill>
                  <a:srgbClr val="3A4795"/>
                </a:solidFill>
              </a:rPr>
              <a:t>Triton源码结构</a:t>
            </a:r>
          </a:p>
        </p:txBody>
      </p:sp>
      <p:sp>
        <p:nvSpPr>
          <p:cNvPr id="8" name="TextBox 25"/>
          <p:cNvSpPr>
            <a:spLocks noChangeArrowheads="1"/>
          </p:cNvSpPr>
          <p:nvPr/>
        </p:nvSpPr>
        <p:spPr bwMode="auto">
          <a:xfrm>
            <a:off x="6392141" y="4946613"/>
            <a:ext cx="2230877" cy="2667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b="1" dirty="0">
                <a:solidFill>
                  <a:srgbClr val="3A4795"/>
                </a:solidFill>
                <a:latin typeface="微软雅黑" panose="020B0503020204020204" pitchFamily="34" charset="-122"/>
              </a:rPr>
              <a:t>嘉宾：刘灿</a:t>
            </a:r>
          </a:p>
          <a:p>
            <a:pPr defTabSz="1219200"/>
            <a:endParaRPr lang="zh-CN" altLang="en-US" sz="9600" b="1" dirty="0">
              <a:solidFill>
                <a:srgbClr val="3A4795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1219200"/>
            <a:endParaRPr lang="zh-CN" altLang="en-US" sz="5335" b="1" dirty="0">
              <a:solidFill>
                <a:srgbClr val="3A4795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1739548" y="524343"/>
            <a:ext cx="1725012" cy="1709479"/>
          </a:xfrm>
          <a:custGeom>
            <a:avLst/>
            <a:gdLst>
              <a:gd name="T0" fmla="*/ 1168 w 2120"/>
              <a:gd name="T1" fmla="*/ 5 h 2119"/>
              <a:gd name="T2" fmla="*/ 1374 w 2120"/>
              <a:gd name="T3" fmla="*/ 47 h 2119"/>
              <a:gd name="T4" fmla="*/ 1564 w 2120"/>
              <a:gd name="T5" fmla="*/ 127 h 2119"/>
              <a:gd name="T6" fmla="*/ 1734 w 2120"/>
              <a:gd name="T7" fmla="*/ 243 h 2119"/>
              <a:gd name="T8" fmla="*/ 1877 w 2120"/>
              <a:gd name="T9" fmla="*/ 386 h 2119"/>
              <a:gd name="T10" fmla="*/ 1991 w 2120"/>
              <a:gd name="T11" fmla="*/ 555 h 2119"/>
              <a:gd name="T12" fmla="*/ 2071 w 2120"/>
              <a:gd name="T13" fmla="*/ 743 h 2119"/>
              <a:gd name="T14" fmla="*/ 2114 w 2120"/>
              <a:gd name="T15" fmla="*/ 951 h 2119"/>
              <a:gd name="T16" fmla="*/ 2114 w 2120"/>
              <a:gd name="T17" fmla="*/ 1167 h 2119"/>
              <a:gd name="T18" fmla="*/ 2071 w 2120"/>
              <a:gd name="T19" fmla="*/ 1373 h 2119"/>
              <a:gd name="T20" fmla="*/ 1991 w 2120"/>
              <a:gd name="T21" fmla="*/ 1564 h 2119"/>
              <a:gd name="T22" fmla="*/ 1877 w 2120"/>
              <a:gd name="T23" fmla="*/ 1733 h 2119"/>
              <a:gd name="T24" fmla="*/ 1734 w 2120"/>
              <a:gd name="T25" fmla="*/ 1876 h 2119"/>
              <a:gd name="T26" fmla="*/ 1564 w 2120"/>
              <a:gd name="T27" fmla="*/ 1989 h 2119"/>
              <a:gd name="T28" fmla="*/ 1374 w 2120"/>
              <a:gd name="T29" fmla="*/ 2070 h 2119"/>
              <a:gd name="T30" fmla="*/ 1168 w 2120"/>
              <a:gd name="T31" fmla="*/ 2112 h 2119"/>
              <a:gd name="T32" fmla="*/ 952 w 2120"/>
              <a:gd name="T33" fmla="*/ 2112 h 2119"/>
              <a:gd name="T34" fmla="*/ 744 w 2120"/>
              <a:gd name="T35" fmla="*/ 2070 h 2119"/>
              <a:gd name="T36" fmla="*/ 555 w 2120"/>
              <a:gd name="T37" fmla="*/ 1989 h 2119"/>
              <a:gd name="T38" fmla="*/ 386 w 2120"/>
              <a:gd name="T39" fmla="*/ 1876 h 2119"/>
              <a:gd name="T40" fmla="*/ 243 w 2120"/>
              <a:gd name="T41" fmla="*/ 1733 h 2119"/>
              <a:gd name="T42" fmla="*/ 128 w 2120"/>
              <a:gd name="T43" fmla="*/ 1564 h 2119"/>
              <a:gd name="T44" fmla="*/ 47 w 2120"/>
              <a:gd name="T45" fmla="*/ 1373 h 2119"/>
              <a:gd name="T46" fmla="*/ 5 w 2120"/>
              <a:gd name="T47" fmla="*/ 1167 h 2119"/>
              <a:gd name="T48" fmla="*/ 5 w 2120"/>
              <a:gd name="T49" fmla="*/ 951 h 2119"/>
              <a:gd name="T50" fmla="*/ 47 w 2120"/>
              <a:gd name="T51" fmla="*/ 743 h 2119"/>
              <a:gd name="T52" fmla="*/ 128 w 2120"/>
              <a:gd name="T53" fmla="*/ 555 h 2119"/>
              <a:gd name="T54" fmla="*/ 243 w 2120"/>
              <a:gd name="T55" fmla="*/ 386 h 2119"/>
              <a:gd name="T56" fmla="*/ 386 w 2120"/>
              <a:gd name="T57" fmla="*/ 243 h 2119"/>
              <a:gd name="T58" fmla="*/ 555 w 2120"/>
              <a:gd name="T59" fmla="*/ 127 h 2119"/>
              <a:gd name="T60" fmla="*/ 744 w 2120"/>
              <a:gd name="T61" fmla="*/ 47 h 2119"/>
              <a:gd name="T62" fmla="*/ 952 w 2120"/>
              <a:gd name="T63" fmla="*/ 5 h 2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120" h="2119">
                <a:moveTo>
                  <a:pt x="1060" y="0"/>
                </a:moveTo>
                <a:lnTo>
                  <a:pt x="1168" y="5"/>
                </a:lnTo>
                <a:lnTo>
                  <a:pt x="1273" y="21"/>
                </a:lnTo>
                <a:lnTo>
                  <a:pt x="1374" y="47"/>
                </a:lnTo>
                <a:lnTo>
                  <a:pt x="1472" y="84"/>
                </a:lnTo>
                <a:lnTo>
                  <a:pt x="1564" y="127"/>
                </a:lnTo>
                <a:lnTo>
                  <a:pt x="1652" y="181"/>
                </a:lnTo>
                <a:lnTo>
                  <a:pt x="1734" y="243"/>
                </a:lnTo>
                <a:lnTo>
                  <a:pt x="1809" y="311"/>
                </a:lnTo>
                <a:lnTo>
                  <a:pt x="1877" y="386"/>
                </a:lnTo>
                <a:lnTo>
                  <a:pt x="1938" y="466"/>
                </a:lnTo>
                <a:lnTo>
                  <a:pt x="1991" y="555"/>
                </a:lnTo>
                <a:lnTo>
                  <a:pt x="2036" y="647"/>
                </a:lnTo>
                <a:lnTo>
                  <a:pt x="2071" y="743"/>
                </a:lnTo>
                <a:lnTo>
                  <a:pt x="2097" y="845"/>
                </a:lnTo>
                <a:lnTo>
                  <a:pt x="2114" y="951"/>
                </a:lnTo>
                <a:lnTo>
                  <a:pt x="2120" y="1059"/>
                </a:lnTo>
                <a:lnTo>
                  <a:pt x="2114" y="1167"/>
                </a:lnTo>
                <a:lnTo>
                  <a:pt x="2097" y="1272"/>
                </a:lnTo>
                <a:lnTo>
                  <a:pt x="2071" y="1373"/>
                </a:lnTo>
                <a:lnTo>
                  <a:pt x="2036" y="1471"/>
                </a:lnTo>
                <a:lnTo>
                  <a:pt x="1991" y="1564"/>
                </a:lnTo>
                <a:lnTo>
                  <a:pt x="1938" y="1651"/>
                </a:lnTo>
                <a:lnTo>
                  <a:pt x="1877" y="1733"/>
                </a:lnTo>
                <a:lnTo>
                  <a:pt x="1809" y="1808"/>
                </a:lnTo>
                <a:lnTo>
                  <a:pt x="1734" y="1876"/>
                </a:lnTo>
                <a:lnTo>
                  <a:pt x="1652" y="1937"/>
                </a:lnTo>
                <a:lnTo>
                  <a:pt x="1564" y="1989"/>
                </a:lnTo>
                <a:lnTo>
                  <a:pt x="1472" y="2035"/>
                </a:lnTo>
                <a:lnTo>
                  <a:pt x="1374" y="2070"/>
                </a:lnTo>
                <a:lnTo>
                  <a:pt x="1273" y="2096"/>
                </a:lnTo>
                <a:lnTo>
                  <a:pt x="1168" y="2112"/>
                </a:lnTo>
                <a:lnTo>
                  <a:pt x="1060" y="2119"/>
                </a:lnTo>
                <a:lnTo>
                  <a:pt x="952" y="2112"/>
                </a:lnTo>
                <a:lnTo>
                  <a:pt x="847" y="2096"/>
                </a:lnTo>
                <a:lnTo>
                  <a:pt x="744" y="2070"/>
                </a:lnTo>
                <a:lnTo>
                  <a:pt x="648" y="2035"/>
                </a:lnTo>
                <a:lnTo>
                  <a:pt x="555" y="1989"/>
                </a:lnTo>
                <a:lnTo>
                  <a:pt x="468" y="1937"/>
                </a:lnTo>
                <a:lnTo>
                  <a:pt x="386" y="1876"/>
                </a:lnTo>
                <a:lnTo>
                  <a:pt x="311" y="1808"/>
                </a:lnTo>
                <a:lnTo>
                  <a:pt x="243" y="1733"/>
                </a:lnTo>
                <a:lnTo>
                  <a:pt x="182" y="1651"/>
                </a:lnTo>
                <a:lnTo>
                  <a:pt x="128" y="1564"/>
                </a:lnTo>
                <a:lnTo>
                  <a:pt x="84" y="1471"/>
                </a:lnTo>
                <a:lnTo>
                  <a:pt x="47" y="1373"/>
                </a:lnTo>
                <a:lnTo>
                  <a:pt x="21" y="1272"/>
                </a:lnTo>
                <a:lnTo>
                  <a:pt x="5" y="1167"/>
                </a:lnTo>
                <a:lnTo>
                  <a:pt x="0" y="1059"/>
                </a:lnTo>
                <a:lnTo>
                  <a:pt x="5" y="951"/>
                </a:lnTo>
                <a:lnTo>
                  <a:pt x="21" y="845"/>
                </a:lnTo>
                <a:lnTo>
                  <a:pt x="47" y="743"/>
                </a:lnTo>
                <a:lnTo>
                  <a:pt x="84" y="647"/>
                </a:lnTo>
                <a:lnTo>
                  <a:pt x="128" y="555"/>
                </a:lnTo>
                <a:lnTo>
                  <a:pt x="182" y="466"/>
                </a:lnTo>
                <a:lnTo>
                  <a:pt x="243" y="386"/>
                </a:lnTo>
                <a:lnTo>
                  <a:pt x="311" y="311"/>
                </a:lnTo>
                <a:lnTo>
                  <a:pt x="386" y="243"/>
                </a:lnTo>
                <a:lnTo>
                  <a:pt x="468" y="181"/>
                </a:lnTo>
                <a:lnTo>
                  <a:pt x="555" y="127"/>
                </a:lnTo>
                <a:lnTo>
                  <a:pt x="648" y="84"/>
                </a:lnTo>
                <a:lnTo>
                  <a:pt x="744" y="47"/>
                </a:lnTo>
                <a:lnTo>
                  <a:pt x="847" y="21"/>
                </a:lnTo>
                <a:lnTo>
                  <a:pt x="952" y="5"/>
                </a:lnTo>
                <a:lnTo>
                  <a:pt x="106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  <a:effectLst>
            <a:outerShdw blurRad="444500" dist="1270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13" tIns="60956" rIns="121913" bIns="60956" numCol="1" anchor="t" anchorCtr="0" compatLnSpc="1"/>
          <a:lstStyle/>
          <a:p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10" name="流程图: 接点 9"/>
          <p:cNvSpPr/>
          <p:nvPr/>
        </p:nvSpPr>
        <p:spPr>
          <a:xfrm>
            <a:off x="1739548" y="524343"/>
            <a:ext cx="1725012" cy="1709479"/>
          </a:xfrm>
          <a:prstGeom prst="flowChartConnector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071CFCF-87B2-4BDA-5852-4731130D2532}"/>
              </a:ext>
            </a:extLst>
          </p:cNvPr>
          <p:cNvSpPr txBox="1"/>
          <p:nvPr/>
        </p:nvSpPr>
        <p:spPr>
          <a:xfrm>
            <a:off x="6588578" y="6300295"/>
            <a:ext cx="61232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https://github.com/triton-lang/triton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0A0B595-6FB2-496D-CB64-8D7733E6F9F8}"/>
              </a:ext>
            </a:extLst>
          </p:cNvPr>
          <p:cNvSpPr txBox="1"/>
          <p:nvPr/>
        </p:nvSpPr>
        <p:spPr>
          <a:xfrm>
            <a:off x="383937" y="6348577"/>
            <a:ext cx="2849488" cy="51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F689C71-863B-E84C-0DDA-85DC8423B2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62" t="20366" r="20656" b="34409"/>
          <a:stretch/>
        </p:blipFill>
        <p:spPr>
          <a:xfrm>
            <a:off x="10874861" y="5508641"/>
            <a:ext cx="1182668" cy="1162430"/>
          </a:xfrm>
          <a:prstGeom prst="rect">
            <a:avLst/>
          </a:prstGeom>
        </p:spPr>
      </p:pic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72F34681-8981-80EF-561F-3986B7E3B1D2}"/>
              </a:ext>
            </a:extLst>
          </p:cNvPr>
          <p:cNvSpPr/>
          <p:nvPr/>
        </p:nvSpPr>
        <p:spPr>
          <a:xfrm>
            <a:off x="1328816" y="5401410"/>
            <a:ext cx="1055401" cy="1018793"/>
          </a:xfrm>
          <a:prstGeom prst="flowChartConnector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E038FA7-94C7-16BD-C394-D21A5FED23D8}"/>
              </a:ext>
            </a:extLst>
          </p:cNvPr>
          <p:cNvSpPr txBox="1"/>
          <p:nvPr/>
        </p:nvSpPr>
        <p:spPr>
          <a:xfrm>
            <a:off x="9584588" y="244114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29C08888-4DE3-6F18-B079-51053E2D57DE}"/>
              </a:ext>
            </a:extLst>
          </p:cNvPr>
          <p:cNvSpPr/>
          <p:nvPr/>
        </p:nvSpPr>
        <p:spPr>
          <a:xfrm>
            <a:off x="9005494" y="56970"/>
            <a:ext cx="1055401" cy="1018793"/>
          </a:xfrm>
          <a:prstGeom prst="flowChartConnector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5EE0715-B4D5-ED89-A655-4F1E424D48BC}"/>
              </a:ext>
            </a:extLst>
          </p:cNvPr>
          <p:cNvSpPr txBox="1"/>
          <p:nvPr/>
        </p:nvSpPr>
        <p:spPr>
          <a:xfrm rot="19532560">
            <a:off x="2156656" y="2905128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29F7616-71B4-7AC9-776B-276372C95EB4}"/>
              </a:ext>
            </a:extLst>
          </p:cNvPr>
          <p:cNvSpPr txBox="1"/>
          <p:nvPr/>
        </p:nvSpPr>
        <p:spPr>
          <a:xfrm rot="19456111">
            <a:off x="5562600" y="2841015"/>
            <a:ext cx="6096000" cy="728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6" b="1643"/>
          <a:stretch>
            <a:fillRect/>
          </a:stretch>
        </p:blipFill>
        <p:spPr>
          <a:xfrm>
            <a:off x="0" y="0"/>
            <a:ext cx="1229233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94005" y="222250"/>
            <a:ext cx="2190115" cy="678180"/>
          </a:xfrm>
        </p:spPr>
        <p:txBody>
          <a:bodyPr/>
          <a:lstStyle/>
          <a:p>
            <a:r>
              <a:rPr lang="zh-CN" altLang="en-US"/>
              <a:t>一级目录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rcRect r="33632" b="21945"/>
          <a:stretch>
            <a:fillRect/>
          </a:stretch>
        </p:blipFill>
        <p:spPr>
          <a:xfrm>
            <a:off x="8204200" y="1794510"/>
            <a:ext cx="3357880" cy="40411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rcRect l="6566" t="34524" r="13146"/>
          <a:stretch>
            <a:fillRect/>
          </a:stretch>
        </p:blipFill>
        <p:spPr>
          <a:xfrm>
            <a:off x="4562475" y="1885315"/>
            <a:ext cx="3796665" cy="39674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350" y="1967230"/>
            <a:ext cx="3969385" cy="395668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7F59CCE-17E0-F2A5-BC57-5EEFF92F08A0}"/>
              </a:ext>
            </a:extLst>
          </p:cNvPr>
          <p:cNvSpPr txBox="1"/>
          <p:nvPr/>
        </p:nvSpPr>
        <p:spPr>
          <a:xfrm>
            <a:off x="6686550" y="543540"/>
            <a:ext cx="61232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https://github.com/triton-lang/triton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35585"/>
            <a:ext cx="4697186" cy="678180"/>
          </a:xfrm>
        </p:spPr>
        <p:txBody>
          <a:bodyPr/>
          <a:lstStyle/>
          <a:p>
            <a:pPr algn="l" eaLnBrk="1" hangingPunct="1"/>
            <a:r>
              <a:rPr lang="en-US" altLang="zh-CN" dirty="0">
                <a:solidFill>
                  <a:schemeClr val="tx1"/>
                </a:solidFill>
              </a:rPr>
              <a:t>include &amp; lib</a:t>
            </a:r>
            <a:r>
              <a:rPr lang="zh-CN" altLang="en-US" dirty="0">
                <a:solidFill>
                  <a:schemeClr val="tx1"/>
                </a:solidFill>
              </a:rPr>
              <a:t>目录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rcRect t="5848" r="4666" b="11172"/>
          <a:stretch>
            <a:fillRect/>
          </a:stretch>
        </p:blipFill>
        <p:spPr>
          <a:xfrm>
            <a:off x="454930" y="1513840"/>
            <a:ext cx="5760720" cy="491934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4CA5124-415A-8932-73CB-69875C643EDD}"/>
              </a:ext>
            </a:extLst>
          </p:cNvPr>
          <p:cNvSpPr txBox="1"/>
          <p:nvPr/>
        </p:nvSpPr>
        <p:spPr>
          <a:xfrm>
            <a:off x="6686550" y="543540"/>
            <a:ext cx="61232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https://github.com/triton-lang/triton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238E65F-D065-8111-B81F-261CD3A5271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397" b="4660"/>
          <a:stretch>
            <a:fillRect/>
          </a:stretch>
        </p:blipFill>
        <p:spPr>
          <a:xfrm>
            <a:off x="6350270" y="1448435"/>
            <a:ext cx="5252720" cy="54095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93394" y="235585"/>
            <a:ext cx="5012057" cy="678180"/>
          </a:xfrm>
        </p:spPr>
        <p:txBody>
          <a:bodyPr/>
          <a:lstStyle/>
          <a:p>
            <a:pPr algn="l" eaLnBrk="1" hangingPunct="1"/>
            <a:r>
              <a:rPr lang="en-US" altLang="zh-CN" dirty="0">
                <a:solidFill>
                  <a:schemeClr val="tx1"/>
                </a:solidFill>
              </a:rPr>
              <a:t>include &amp; lib</a:t>
            </a:r>
            <a:r>
              <a:rPr lang="zh-CN" altLang="en-US" dirty="0">
                <a:solidFill>
                  <a:schemeClr val="tx1"/>
                </a:solidFill>
              </a:rPr>
              <a:t>目录文件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295" y="1317307"/>
            <a:ext cx="3715385" cy="532574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8C23980-AE7E-DF76-2036-8488D2B62AC3}"/>
              </a:ext>
            </a:extLst>
          </p:cNvPr>
          <p:cNvSpPr txBox="1"/>
          <p:nvPr/>
        </p:nvSpPr>
        <p:spPr>
          <a:xfrm>
            <a:off x="6686550" y="543540"/>
            <a:ext cx="61232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https://github.com/triton-lang/triton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A4BAC92-04E5-45C4-7F0F-A1780D6570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746" y="1334135"/>
            <a:ext cx="3687445" cy="52920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93395" y="235585"/>
            <a:ext cx="2822575" cy="678180"/>
          </a:xfrm>
        </p:spPr>
        <p:txBody>
          <a:bodyPr/>
          <a:lstStyle/>
          <a:p>
            <a:pPr algn="l" eaLnBrk="1" hangingPunct="1"/>
            <a:r>
              <a:rPr lang="en-US" altLang="zh-CN" dirty="0">
                <a:solidFill>
                  <a:schemeClr val="tx1"/>
                </a:solidFill>
              </a:rPr>
              <a:t>Dialect</a:t>
            </a:r>
            <a:r>
              <a:rPr lang="zh-CN" altLang="en-US" dirty="0">
                <a:solidFill>
                  <a:schemeClr val="tx1"/>
                </a:solidFill>
              </a:rPr>
              <a:t>目录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rcRect t="16233" r="11086" b="10762"/>
          <a:stretch/>
        </p:blipFill>
        <p:spPr>
          <a:xfrm>
            <a:off x="5826306" y="2334987"/>
            <a:ext cx="3733165" cy="352697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7636" y="1668237"/>
            <a:ext cx="2156460" cy="1501140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 flipV="1">
            <a:off x="6753406" y="2468972"/>
            <a:ext cx="2005965" cy="5759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4B8E7F9B-C9C4-D7C6-EE57-D0C0A1487267}"/>
              </a:ext>
            </a:extLst>
          </p:cNvPr>
          <p:cNvSpPr txBox="1"/>
          <p:nvPr/>
        </p:nvSpPr>
        <p:spPr>
          <a:xfrm>
            <a:off x="6686550" y="543540"/>
            <a:ext cx="61232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https://github.com/triton-lang/triton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5A80153-0E70-F5DD-5600-8D2D69B441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7356" y="1303429"/>
            <a:ext cx="3715385" cy="5325745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9917CE7-FE23-A31F-DF4D-E543FF46CAFF}"/>
              </a:ext>
            </a:extLst>
          </p:cNvPr>
          <p:cNvCxnSpPr>
            <a:cxnSpLocks/>
          </p:cNvCxnSpPr>
          <p:nvPr/>
        </p:nvCxnSpPr>
        <p:spPr>
          <a:xfrm flipV="1">
            <a:off x="2667000" y="2596244"/>
            <a:ext cx="3159306" cy="16580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930" y="222250"/>
            <a:ext cx="5245100" cy="678180"/>
          </a:xfrm>
        </p:spPr>
        <p:txBody>
          <a:bodyPr/>
          <a:lstStyle/>
          <a:p>
            <a:r>
              <a:rPr lang="zh-CN" altLang="en-US"/>
              <a:t>编译流程对应源码位置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670040" y="3326130"/>
            <a:ext cx="46196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lib/Conversion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</a:rPr>
              <a:t>TritonToTritonGPU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70040" y="4307523"/>
            <a:ext cx="5080000" cy="39878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</a:rPr>
              <a:t>lib/Dialect/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</a:rPr>
              <a:t>TritonGPU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670040" y="610235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</a:rPr>
              <a:t>lib/Target/LLVMIR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670040" y="5182870"/>
            <a:ext cx="46196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</a:rPr>
              <a:t>lib/Conversion/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</a:rPr>
              <a:t>TritonGPUToLLVM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Times New Roman" panose="02020603050405020304"/>
            </a:endParaRPr>
          </a:p>
        </p:txBody>
      </p:sp>
      <p:pic>
        <p:nvPicPr>
          <p:cNvPr id="20" name="图片 19" descr="燕尾形箭头"/>
          <p:cNvPicPr preferRelativeResize="0"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87290" y="3247390"/>
            <a:ext cx="1294765" cy="589915"/>
          </a:xfrm>
          <a:prstGeom prst="rect">
            <a:avLst/>
          </a:prstGeom>
        </p:spPr>
      </p:pic>
      <p:pic>
        <p:nvPicPr>
          <p:cNvPr id="21" name="图片 20" descr="燕尾形箭头"/>
          <p:cNvPicPr preferRelativeResize="0"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61890" y="4185285"/>
            <a:ext cx="1294765" cy="589915"/>
          </a:xfrm>
          <a:prstGeom prst="rect">
            <a:avLst/>
          </a:prstGeom>
        </p:spPr>
      </p:pic>
      <p:pic>
        <p:nvPicPr>
          <p:cNvPr id="22" name="图片 21" descr="燕尾形箭头"/>
          <p:cNvPicPr preferRelativeResize="0"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61890" y="5104130"/>
            <a:ext cx="1294765" cy="589915"/>
          </a:xfrm>
          <a:prstGeom prst="rect">
            <a:avLst/>
          </a:prstGeom>
        </p:spPr>
      </p:pic>
      <p:pic>
        <p:nvPicPr>
          <p:cNvPr id="23" name="图片 22" descr="燕尾形箭头"/>
          <p:cNvPicPr preferRelativeResize="0"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61890" y="6016625"/>
            <a:ext cx="1294765" cy="58991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555" y="1341755"/>
            <a:ext cx="4141470" cy="53467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8DEED73-B17B-2ADB-DCE8-3016AA1F5850}"/>
              </a:ext>
            </a:extLst>
          </p:cNvPr>
          <p:cNvSpPr txBox="1"/>
          <p:nvPr/>
        </p:nvSpPr>
        <p:spPr>
          <a:xfrm>
            <a:off x="6686550" y="543540"/>
            <a:ext cx="61232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https://github.com/triton-lang/triton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0996F52-70D1-E750-4C61-D4E95B8FA308}"/>
              </a:ext>
            </a:extLst>
          </p:cNvPr>
          <p:cNvSpPr txBox="1"/>
          <p:nvPr/>
        </p:nvSpPr>
        <p:spPr>
          <a:xfrm>
            <a:off x="6686550" y="2450783"/>
            <a:ext cx="46196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lib/Dialect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</a:rPr>
              <a:t>/Triton</a:t>
            </a:r>
          </a:p>
        </p:txBody>
      </p:sp>
      <p:pic>
        <p:nvPicPr>
          <p:cNvPr id="13" name="图片 19" descr="燕尾形箭头">
            <a:extLst>
              <a:ext uri="{FF2B5EF4-FFF2-40B4-BE49-F238E27FC236}">
                <a16:creationId xmlns:a16="http://schemas.microsoft.com/office/drawing/2014/main" id="{E79147E1-F47B-BD48-8005-AE76CD562C05}"/>
              </a:ext>
            </a:extLst>
          </p:cNvPr>
          <p:cNvPicPr preferRelativeResize="0"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03800" y="2372043"/>
            <a:ext cx="1294765" cy="5899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878" y="222250"/>
            <a:ext cx="5245100" cy="678180"/>
          </a:xfrm>
        </p:spPr>
        <p:txBody>
          <a:bodyPr/>
          <a:lstStyle/>
          <a:p>
            <a:pPr algn="l"/>
            <a:r>
              <a:rPr lang="zh-CN" altLang="en-US" dirty="0"/>
              <a:t>常用文件源码位置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DEED73-B17B-2ADB-DCE8-3016AA1F5850}"/>
              </a:ext>
            </a:extLst>
          </p:cNvPr>
          <p:cNvSpPr txBox="1"/>
          <p:nvPr/>
        </p:nvSpPr>
        <p:spPr>
          <a:xfrm>
            <a:off x="6686550" y="543540"/>
            <a:ext cx="61232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https://github.com/triton-lang/triton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34E7F37-CD5B-8576-8522-93C1F068E655}"/>
              </a:ext>
            </a:extLst>
          </p:cNvPr>
          <p:cNvSpPr txBox="1"/>
          <p:nvPr/>
        </p:nvSpPr>
        <p:spPr>
          <a:xfrm>
            <a:off x="48987" y="1369093"/>
            <a:ext cx="12597492" cy="3349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Triton Dialect</a:t>
            </a:r>
            <a:endParaRPr lang="zh-CN" altLang="zh-CN" sz="18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定义：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/include/triton/Dialect/Triton/IR/TritonOps.td</a:t>
            </a:r>
            <a:endParaRPr lang="en-US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tt.call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tt.func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tt.return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tt.load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tt.store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tt.dot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</a:t>
            </a: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优化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Pass: /lib/Dialect/Triton/Transforms</a:t>
            </a:r>
          </a:p>
          <a:p>
            <a:pPr marL="533400" indent="152400" algn="just">
              <a:lnSpc>
                <a:spcPct val="150000"/>
              </a:lnSpc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CombineOpsPass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ReorderBroadcastPass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RewriteTensorPointerPass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LoopUnrollPass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33400" indent="152400" algn="just">
              <a:lnSpc>
                <a:spcPct val="150000"/>
              </a:lnSpc>
            </a:pPr>
            <a:endParaRPr lang="en-US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4E824FA-3953-4DA6-B00B-C94FAF952C8D}"/>
              </a:ext>
            </a:extLst>
          </p:cNvPr>
          <p:cNvSpPr txBox="1"/>
          <p:nvPr/>
        </p:nvSpPr>
        <p:spPr>
          <a:xfrm>
            <a:off x="21773" y="4425134"/>
            <a:ext cx="12170227" cy="113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Triton Dialect 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 </a:t>
            </a:r>
            <a:r>
              <a:rPr lang="en-US" altLang="zh-CN" b="1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TritonGPU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Dialect</a:t>
            </a:r>
          </a:p>
          <a:p>
            <a:pPr algn="just">
              <a:lnSpc>
                <a:spcPct val="150000"/>
              </a:lnSpc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转换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Pass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lib/Conversion/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TritonToTritonGPU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/TritonToTritonGPUPass.cpp</a:t>
            </a:r>
          </a:p>
        </p:txBody>
      </p:sp>
    </p:spTree>
    <p:extLst>
      <p:ext uri="{BB962C8B-B14F-4D97-AF65-F5344CB8AC3E}">
        <p14:creationId xmlns:p14="http://schemas.microsoft.com/office/powerpoint/2010/main" val="717692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878" y="222250"/>
            <a:ext cx="5245100" cy="678180"/>
          </a:xfrm>
        </p:spPr>
        <p:txBody>
          <a:bodyPr/>
          <a:lstStyle/>
          <a:p>
            <a:pPr algn="l"/>
            <a:r>
              <a:rPr lang="zh-CN" altLang="en-US" dirty="0"/>
              <a:t>常用文件源码位置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DEED73-B17B-2ADB-DCE8-3016AA1F5850}"/>
              </a:ext>
            </a:extLst>
          </p:cNvPr>
          <p:cNvSpPr txBox="1"/>
          <p:nvPr/>
        </p:nvSpPr>
        <p:spPr>
          <a:xfrm>
            <a:off x="6686550" y="543540"/>
            <a:ext cx="61232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https://github.com/triton-lang/triton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34E7F37-CD5B-8576-8522-93C1F068E655}"/>
              </a:ext>
            </a:extLst>
          </p:cNvPr>
          <p:cNvSpPr txBox="1"/>
          <p:nvPr/>
        </p:nvSpPr>
        <p:spPr>
          <a:xfrm>
            <a:off x="48987" y="1287450"/>
            <a:ext cx="11968842" cy="5008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TritonGPU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Dialect</a:t>
            </a: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定义：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/include/triton/Dialect/TritonGPU/IR/TritonGPUOps.td</a:t>
            </a: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async_wait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alloc_tensor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insert_slice_async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convert_Layout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</a:t>
            </a: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Layout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属性定义：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/include/triton/Dialect/TritonGPU/IR/TritonGPUAttrDefs.td</a:t>
            </a: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Blocked Layout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MMA Layout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DotOperand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Layout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Slice Layout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Shared Layout</a:t>
            </a: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优化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Pass: /lib/Dialect/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TritonGPU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/Transforms</a:t>
            </a:r>
          </a:p>
          <a:p>
            <a:pPr algn="just" latinLnBrk="1">
              <a:lnSpc>
                <a:spcPct val="150000"/>
              </a:lnSpc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AccelerateMatmul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Coalesce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CombineTensorSelectAndIf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OptimizeAccumulatorInit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OptimizeDotOperands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OptimizeThreadLocality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Pipeline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Prefetch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ReduceDataDuplication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RemoveLayoutConversions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ReorderInstructions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AllocateSharedMemoryPass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295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94005" y="222250"/>
            <a:ext cx="2418715" cy="678180"/>
          </a:xfrm>
        </p:spPr>
        <p:txBody>
          <a:bodyPr/>
          <a:lstStyle/>
          <a:p>
            <a:r>
              <a:rPr lang="zh-CN" altLang="en-US"/>
              <a:t>相关资料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61060" y="1624330"/>
            <a:ext cx="9040495" cy="61595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源码链接：</a:t>
            </a:r>
            <a:r>
              <a:rPr lang="en-US" altLang="zh-CN" sz="28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https://github.com/triton-lang/triton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6470d811-ed36-445b-af96-f8507b17bc0a"/>
  <p:tag name="COMMONDATA" val="eyJoZGlkIjoiZThlNjJhNzllYzg2MDg4MjUzNTM1ZTQ2NmUxM2UzMzM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402</Words>
  <Application>Microsoft Office PowerPoint</Application>
  <PresentationFormat>宽屏</PresentationFormat>
  <Paragraphs>61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华文中宋</vt:lpstr>
      <vt:lpstr>微软雅黑</vt:lpstr>
      <vt:lpstr>Arial</vt:lpstr>
      <vt:lpstr>Calibri</vt:lpstr>
      <vt:lpstr>Times New Roman</vt:lpstr>
      <vt:lpstr>默认设计模板</vt:lpstr>
      <vt:lpstr>PowerPoint 演示文稿</vt:lpstr>
      <vt:lpstr>一级目录</vt:lpstr>
      <vt:lpstr>include &amp; lib目录</vt:lpstr>
      <vt:lpstr>include &amp; lib目录文件</vt:lpstr>
      <vt:lpstr>Dialect目录</vt:lpstr>
      <vt:lpstr>编译流程对应源码位置</vt:lpstr>
      <vt:lpstr>常用文件源码位置</vt:lpstr>
      <vt:lpstr>常用文件源码位置</vt:lpstr>
      <vt:lpstr>相关资料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深度学习</dc:title>
  <dc:creator>WangLei</dc:creator>
  <cp:lastModifiedBy>Lei Wang</cp:lastModifiedBy>
  <cp:revision>3310</cp:revision>
  <cp:lastPrinted>2018-06-09T17:02:00Z</cp:lastPrinted>
  <dcterms:created xsi:type="dcterms:W3CDTF">2016-05-18T20:32:00Z</dcterms:created>
  <dcterms:modified xsi:type="dcterms:W3CDTF">2024-09-30T07:38:11Z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2052-12.1.0.18166</vt:lpwstr>
  </property>
  <property fmtid="{D5CDD505-2E9C-101B-9397-08002B2CF9AE}" pid="3" name="ICV">
    <vt:lpwstr>3F53EA2217504EB48F93C67E1326DBAC_13</vt:lpwstr>
  </property>
</Properties>
</file>