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comments/comment1.xml" ContentType="application/vnd.openxmlformats-officedocument.presentationml.comment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330.xml" ContentType="application/vnd.openxmlformats-officedocument.presentationml.tags+xml"/>
  <Override PartName="/ppt/tags/tag51.xml" ContentType="application/vnd.openxmlformats-officedocument.presentationml.tags+xml"/>
  <Override PartName="/ppt/tags/tag82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325" r:id="rId5"/>
    <p:sldId id="260" r:id="rId6"/>
    <p:sldId id="348" r:id="rId7"/>
    <p:sldId id="369" r:id="rId8"/>
    <p:sldId id="380" r:id="rId9"/>
    <p:sldId id="330" r:id="rId10"/>
    <p:sldId id="381" r:id="rId11"/>
    <p:sldId id="349" r:id="rId12"/>
    <p:sldId id="350" r:id="rId13"/>
    <p:sldId id="358" r:id="rId14"/>
    <p:sldId id="329" r:id="rId15"/>
    <p:sldId id="365" r:id="rId16"/>
    <p:sldId id="367" r:id="rId17"/>
    <p:sldId id="269" r:id="rId18"/>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oyixuan"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568AD"/>
    <a:srgbClr val="384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01" autoAdjust="0"/>
    <p:restoredTop sz="94660"/>
  </p:normalViewPr>
  <p:slideViewPr>
    <p:cSldViewPr snapToGrid="0">
      <p:cViewPr varScale="1">
        <p:scale>
          <a:sx n="82" d="100"/>
          <a:sy n="82" d="100"/>
        </p:scale>
        <p:origin x="6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3-17T09:50:54.386" idx="1">
    <p:pos x="7690" y="10"/>
    <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BDE3D-B952-43B7-9322-AB0CAA62B3A4}" type="slidenum">
              <a:rPr lang="zh-CN" altLang="en-US" smtClean="0"/>
              <a:t>‹#›</a:t>
            </a:fld>
            <a:endParaRPr lang="zh-CN" altLang="en-US"/>
          </a:p>
        </p:txBody>
      </p:sp>
      <p:sp>
        <p:nvSpPr>
          <p:cNvPr id="7" name="文本框 6">
            <a:extLst>
              <a:ext uri="{FF2B5EF4-FFF2-40B4-BE49-F238E27FC236}">
                <a16:creationId xmlns:a16="http://schemas.microsoft.com/office/drawing/2014/main" id="{FD3EDE22-9C63-5CD1-2027-A3E477E6B5AF}"/>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C70E191D-B43B-96E2-C3AA-4C267EC5E048}"/>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706340" y="5606239"/>
            <a:ext cx="1182668" cy="1162430"/>
          </a:xfrm>
          <a:prstGeom prst="rect">
            <a:avLst/>
          </a:prstGeom>
        </p:spPr>
      </p:pic>
      <p:sp>
        <p:nvSpPr>
          <p:cNvPr id="9" name="流程图: 接点 8">
            <a:extLst>
              <a:ext uri="{FF2B5EF4-FFF2-40B4-BE49-F238E27FC236}">
                <a16:creationId xmlns:a16="http://schemas.microsoft.com/office/drawing/2014/main" id="{6A2D2387-D75B-774D-BCE7-9A94B371EDA6}"/>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DD8D194-7B10-D7D0-C092-48E86A395102}"/>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33132080-BA88-4CF3-63EE-D30B35C307E7}"/>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tags" Target="../tags/tag59.xml"/><Relationship Id="rId13" Type="http://schemas.openxmlformats.org/officeDocument/2006/relationships/oleObject" Target="../embeddings/oleObject6.bin"/><Relationship Id="rId3" Type="http://schemas.openxmlformats.org/officeDocument/2006/relationships/tags" Target="../tags/tag54.xml"/><Relationship Id="rId7" Type="http://schemas.openxmlformats.org/officeDocument/2006/relationships/tags" Target="../tags/tag58.xml"/><Relationship Id="rId12" Type="http://schemas.openxmlformats.org/officeDocument/2006/relationships/image" Target="../media/image4.png"/><Relationship Id="rId17" Type="http://schemas.openxmlformats.org/officeDocument/2006/relationships/image" Target="../media/image8.wmf"/><Relationship Id="rId2" Type="http://schemas.openxmlformats.org/officeDocument/2006/relationships/tags" Target="../tags/tag53.xml"/><Relationship Id="rId16" Type="http://schemas.openxmlformats.org/officeDocument/2006/relationships/oleObject" Target="../embeddings/oleObject7.bin"/><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slideLayout" Target="../slideLayouts/slideLayout1.xml"/><Relationship Id="rId5" Type="http://schemas.openxmlformats.org/officeDocument/2006/relationships/tags" Target="../tags/tag56.xml"/><Relationship Id="rId15" Type="http://schemas.openxmlformats.org/officeDocument/2006/relationships/image" Target="../media/image12.png"/><Relationship Id="rId10" Type="http://schemas.openxmlformats.org/officeDocument/2006/relationships/tags" Target="../tags/tag61.xml"/><Relationship Id="rId4" Type="http://schemas.openxmlformats.org/officeDocument/2006/relationships/tags" Target="../tags/tag55.xml"/><Relationship Id="rId9" Type="http://schemas.openxmlformats.org/officeDocument/2006/relationships/tags" Target="../tags/tag60.xml"/><Relationship Id="rId14" Type="http://schemas.openxmlformats.org/officeDocument/2006/relationships/image" Target="../media/image10.wmf"/></Relationships>
</file>

<file path=ppt/slides/_rels/slide11.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slideLayout" Target="../slideLayouts/slideLayout1.xml"/><Relationship Id="rId7" Type="http://schemas.openxmlformats.org/officeDocument/2006/relationships/oleObject" Target="../embeddings/oleObject8.bin"/><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tags" Target="../tags/tag66.xml"/><Relationship Id="rId7" Type="http://schemas.openxmlformats.org/officeDocument/2006/relationships/oleObject" Target="../embeddings/oleObject9.bin"/><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67.xml"/></Relationships>
</file>

<file path=ppt/slides/_rels/slide13.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12" Type="http://schemas.openxmlformats.org/officeDocument/2006/relationships/image" Target="../media/image4.png"/><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slideLayout" Target="../slideLayouts/slideLayout1.xml"/><Relationship Id="rId5" Type="http://schemas.openxmlformats.org/officeDocument/2006/relationships/tags" Target="../tags/tag72.xml"/><Relationship Id="rId10" Type="http://schemas.openxmlformats.org/officeDocument/2006/relationships/tags" Target="../tags/tag77.xml"/><Relationship Id="rId4" Type="http://schemas.openxmlformats.org/officeDocument/2006/relationships/tags" Target="../tags/tag71.xml"/><Relationship Id="rId9" Type="http://schemas.openxmlformats.org/officeDocument/2006/relationships/tags" Target="../tags/tag76.xml"/></Relationships>
</file>

<file path=ppt/slides/_rels/slide14.xml.rels><?xml version="1.0" encoding="UTF-8" standalone="yes"?>
<Relationships xmlns="http://schemas.openxmlformats.org/package/2006/relationships"><Relationship Id="rId8" Type="http://schemas.openxmlformats.org/officeDocument/2006/relationships/tags" Target="../tags/tag85.xml"/><Relationship Id="rId13" Type="http://schemas.openxmlformats.org/officeDocument/2006/relationships/slideLayout" Target="../slideLayouts/slideLayout1.xml"/><Relationship Id="rId3" Type="http://schemas.openxmlformats.org/officeDocument/2006/relationships/tags" Target="../tags/tag80.xml"/><Relationship Id="rId7" Type="http://schemas.openxmlformats.org/officeDocument/2006/relationships/tags" Target="../tags/tag84.xml"/><Relationship Id="rId12" Type="http://schemas.openxmlformats.org/officeDocument/2006/relationships/tags" Target="../tags/tag89.xml"/><Relationship Id="rId17" Type="http://schemas.openxmlformats.org/officeDocument/2006/relationships/image" Target="../media/image18.png"/><Relationship Id="rId2" Type="http://schemas.openxmlformats.org/officeDocument/2006/relationships/tags" Target="../tags/tag79.xml"/><Relationship Id="rId16" Type="http://schemas.openxmlformats.org/officeDocument/2006/relationships/tags" Target="../tags/tag820.xml"/><Relationship Id="rId1" Type="http://schemas.openxmlformats.org/officeDocument/2006/relationships/tags" Target="../tags/tag78.xml"/><Relationship Id="rId6" Type="http://schemas.openxmlformats.org/officeDocument/2006/relationships/tags" Target="../tags/tag83.xml"/><Relationship Id="rId11" Type="http://schemas.openxmlformats.org/officeDocument/2006/relationships/tags" Target="../tags/tag88.xml"/><Relationship Id="rId5" Type="http://schemas.openxmlformats.org/officeDocument/2006/relationships/tags" Target="../tags/tag82.xml"/><Relationship Id="rId15" Type="http://schemas.openxmlformats.org/officeDocument/2006/relationships/image" Target="../media/image17.png"/><Relationship Id="rId10" Type="http://schemas.openxmlformats.org/officeDocument/2006/relationships/tags" Target="../tags/tag87.xml"/><Relationship Id="rId4" Type="http://schemas.openxmlformats.org/officeDocument/2006/relationships/tags" Target="../tags/tag81.xml"/><Relationship Id="rId9" Type="http://schemas.openxmlformats.org/officeDocument/2006/relationships/tags" Target="../tags/tag86.xml"/><Relationship Id="rId14"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xml"/><Relationship Id="rId13" Type="http://schemas.openxmlformats.org/officeDocument/2006/relationships/image" Target="../media/image19.png"/><Relationship Id="rId3" Type="http://schemas.openxmlformats.org/officeDocument/2006/relationships/tags" Target="../tags/tag92.xml"/><Relationship Id="rId7" Type="http://schemas.openxmlformats.org/officeDocument/2006/relationships/tags" Target="../tags/tag96.xml"/><Relationship Id="rId12" Type="http://schemas.openxmlformats.org/officeDocument/2006/relationships/image" Target="../media/image17.jpeg"/><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16.svg"/><Relationship Id="rId5" Type="http://schemas.openxmlformats.org/officeDocument/2006/relationships/tags" Target="../tags/tag94.xml"/><Relationship Id="rId10" Type="http://schemas.openxmlformats.org/officeDocument/2006/relationships/image" Target="../media/image15.png"/><Relationship Id="rId4" Type="http://schemas.openxmlformats.org/officeDocument/2006/relationships/tags" Target="../tags/tag93.xml"/><Relationship Id="rId9" Type="http://schemas.openxmlformats.org/officeDocument/2006/relationships/image" Target="../media/image4.png"/><Relationship Id="rId14" Type="http://schemas.openxmlformats.org/officeDocument/2006/relationships/image" Target="../media/image20.jpe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hyperlink" Target="https://www.cnblogs.com/rossiXYZ/p/15395742.html" TargetMode="External"/><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hyperlink" Target="https://zhuanlan.zhihu.com/p/518198564" TargetMode="External"/><Relationship Id="rId5" Type="http://schemas.openxmlformats.org/officeDocument/2006/relationships/hyperlink" Target="https://www.bilibili.com/video/BV1Ld4y1M7GJ/?spm_id_from=333.999.0.0&amp;vd_source=6efe40b7728e29715c0eceacf4c65a84" TargetMode="Externa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4.png"/><Relationship Id="rId5" Type="http://schemas.openxmlformats.org/officeDocument/2006/relationships/slideLayout" Target="../slideLayouts/slideLayout1.xml"/><Relationship Id="rId4" Type="http://schemas.openxmlformats.org/officeDocument/2006/relationships/tags" Target="../tags/tag6.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5.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image" Target="../media/image4.png"/><Relationship Id="rId5" Type="http://schemas.openxmlformats.org/officeDocument/2006/relationships/tags" Target="../tags/tag16.xml"/><Relationship Id="rId10" Type="http://schemas.openxmlformats.org/officeDocument/2006/relationships/slideLayout" Target="../slideLayouts/slideLayout1.xml"/><Relationship Id="rId4" Type="http://schemas.openxmlformats.org/officeDocument/2006/relationships/tags" Target="../tags/tag15.xml"/><Relationship Id="rId9" Type="http://schemas.openxmlformats.org/officeDocument/2006/relationships/tags" Target="../tags/tag20.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3.xml"/><Relationship Id="rId7" Type="http://schemas.openxmlformats.org/officeDocument/2006/relationships/slideLayout" Target="../slideLayouts/slideLayout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comments" Target="../comments/comment1.xml"/><Relationship Id="rId5" Type="http://schemas.openxmlformats.org/officeDocument/2006/relationships/tags" Target="../tags/tag25.xml"/><Relationship Id="rId10" Type="http://schemas.openxmlformats.org/officeDocument/2006/relationships/image" Target="../media/image7.wmf"/><Relationship Id="rId4" Type="http://schemas.openxmlformats.org/officeDocument/2006/relationships/tags" Target="../tags/tag24.xml"/><Relationship Id="rId9"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8" Type="http://schemas.openxmlformats.org/officeDocument/2006/relationships/tags" Target="../tags/tag34.xml"/><Relationship Id="rId13" Type="http://schemas.openxmlformats.org/officeDocument/2006/relationships/image" Target="../media/image60.png"/><Relationship Id="rId3" Type="http://schemas.openxmlformats.org/officeDocument/2006/relationships/tags" Target="../tags/tag29.xml"/><Relationship Id="rId7" Type="http://schemas.openxmlformats.org/officeDocument/2006/relationships/tags" Target="../tags/tag33.xml"/><Relationship Id="rId12" Type="http://schemas.openxmlformats.org/officeDocument/2006/relationships/image" Target="../media/image4.png"/><Relationship Id="rId17" Type="http://schemas.openxmlformats.org/officeDocument/2006/relationships/image" Target="../media/image8.png"/><Relationship Id="rId2" Type="http://schemas.openxmlformats.org/officeDocument/2006/relationships/tags" Target="../tags/tag28.xml"/><Relationship Id="rId16" Type="http://schemas.openxmlformats.org/officeDocument/2006/relationships/tags" Target="../tags/tag330.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slideLayout" Target="../slideLayouts/slideLayout1.xml"/><Relationship Id="rId5" Type="http://schemas.openxmlformats.org/officeDocument/2006/relationships/tags" Target="../tags/tag31.xml"/><Relationship Id="rId15" Type="http://schemas.openxmlformats.org/officeDocument/2006/relationships/image" Target="../media/image8.wmf"/><Relationship Id="rId10" Type="http://schemas.openxmlformats.org/officeDocument/2006/relationships/tags" Target="../tags/tag36.xml"/><Relationship Id="rId4" Type="http://schemas.openxmlformats.org/officeDocument/2006/relationships/tags" Target="../tags/tag30.xml"/><Relationship Id="rId9" Type="http://schemas.openxmlformats.org/officeDocument/2006/relationships/tags" Target="../tags/tag35.xml"/><Relationship Id="rId1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slideLayout" Target="../slideLayouts/slideLayout1.xml"/><Relationship Id="rId3" Type="http://schemas.openxmlformats.org/officeDocument/2006/relationships/tags" Target="../tags/tag39.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tags" Target="../tags/tag38.xml"/><Relationship Id="rId16" Type="http://schemas.openxmlformats.org/officeDocument/2006/relationships/image" Target="../media/image9.wmf"/><Relationship Id="rId1" Type="http://schemas.openxmlformats.org/officeDocument/2006/relationships/tags" Target="../tags/tag37.xml"/><Relationship Id="rId6" Type="http://schemas.openxmlformats.org/officeDocument/2006/relationships/tags" Target="../tags/tag42.xml"/><Relationship Id="rId11" Type="http://schemas.openxmlformats.org/officeDocument/2006/relationships/tags" Target="../tags/tag47.xml"/><Relationship Id="rId5" Type="http://schemas.openxmlformats.org/officeDocument/2006/relationships/tags" Target="../tags/tag41.xml"/><Relationship Id="rId15" Type="http://schemas.openxmlformats.org/officeDocument/2006/relationships/oleObject" Target="../embeddings/oleObject4.bin"/><Relationship Id="rId10" Type="http://schemas.openxmlformats.org/officeDocument/2006/relationships/tags" Target="../tags/tag46.xml"/><Relationship Id="rId4" Type="http://schemas.openxmlformats.org/officeDocument/2006/relationships/tags" Target="../tags/tag40.xml"/><Relationship Id="rId9" Type="http://schemas.openxmlformats.org/officeDocument/2006/relationships/tags" Target="../tags/tag45.xml"/><Relationship Id="rId1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slideLayout" Target="../slideLayouts/slideLayout1.xml"/><Relationship Id="rId7"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 y="0"/>
            <a:ext cx="12192000" cy="6858000"/>
          </a:xfrm>
          <a:prstGeom prst="rect">
            <a:avLst/>
          </a:prstGeom>
        </p:spPr>
      </p:pic>
      <p:sp>
        <p:nvSpPr>
          <p:cNvPr id="7" name="文本框 6"/>
          <p:cNvSpPr txBox="1"/>
          <p:nvPr/>
        </p:nvSpPr>
        <p:spPr>
          <a:xfrm>
            <a:off x="3042285" y="2035810"/>
            <a:ext cx="8423910" cy="1753235"/>
          </a:xfrm>
          <a:prstGeom prst="rect">
            <a:avLst/>
          </a:prstGeom>
          <a:noFill/>
        </p:spPr>
        <p:txBody>
          <a:bodyPr wrap="square" rtlCol="0">
            <a:spAutoFit/>
          </a:bodyPr>
          <a:lstStyle/>
          <a:p>
            <a:pPr algn="ctr"/>
            <a:r>
              <a:rPr lang="zh-CN" altLang="en-US" sz="5400" b="1" dirty="0">
                <a:solidFill>
                  <a:srgbClr val="384E9B"/>
                </a:solidFill>
                <a:latin typeface="等线" panose="02010600030101010101" pitchFamily="2" charset="-122"/>
                <a:ea typeface="等线" panose="02010600030101010101" pitchFamily="2" charset="-122"/>
              </a:rPr>
              <a:t>深度学习自动微分（一）</a:t>
            </a:r>
          </a:p>
          <a:p>
            <a:pPr algn="ctr"/>
            <a:r>
              <a:rPr lang="zh-CN" altLang="en-US" sz="5400" b="1" dirty="0">
                <a:solidFill>
                  <a:srgbClr val="384E9B"/>
                </a:solidFill>
                <a:latin typeface="等线" panose="02010600030101010101" pitchFamily="2" charset="-122"/>
                <a:ea typeface="等线" panose="02010600030101010101" pitchFamily="2" charset="-122"/>
              </a:rPr>
              <a:t>什么是自动微分？</a:t>
            </a:r>
          </a:p>
        </p:txBody>
      </p:sp>
      <p:sp>
        <p:nvSpPr>
          <p:cNvPr id="9" name="文本框 8"/>
          <p:cNvSpPr txBox="1"/>
          <p:nvPr>
            <p:custDataLst>
              <p:tags r:id="rId1"/>
            </p:custDataLst>
          </p:nvPr>
        </p:nvSpPr>
        <p:spPr>
          <a:xfrm flipH="1">
            <a:off x="7536815" y="4888230"/>
            <a:ext cx="1316990" cy="369570"/>
          </a:xfrm>
          <a:prstGeom prst="rect">
            <a:avLst/>
          </a:prstGeom>
          <a:noFill/>
        </p:spPr>
        <p:txBody>
          <a:bodyPr wrap="square" rtlCol="0">
            <a:noAutofit/>
          </a:bodyPr>
          <a:lstStyle/>
          <a:p>
            <a:r>
              <a:rPr lang="zh-CN" altLang="en-US" sz="2400" b="1" dirty="0">
                <a:solidFill>
                  <a:srgbClr val="384E9B"/>
                </a:solidFill>
              </a:rPr>
              <a:t>高仪宣</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208020" cy="583565"/>
          </a:xfrm>
          <a:prstGeom prst="rect">
            <a:avLst/>
          </a:prstGeom>
          <a:noFill/>
        </p:spPr>
        <p:txBody>
          <a:bodyPr wrap="none" rtlCol="0">
            <a:spAutoFit/>
          </a:bodyPr>
          <a:lstStyle/>
          <a:p>
            <a:pPr algn="l"/>
            <a:r>
              <a:rPr lang="zh-CN" altLang="en-US" sz="3200" b="1" dirty="0">
                <a:solidFill>
                  <a:schemeClr val="bg1"/>
                </a:solidFill>
                <a:sym typeface="+mn-ea"/>
              </a:rPr>
              <a:t>什么是自动微分</a:t>
            </a:r>
            <a:r>
              <a:rPr lang="en-US" altLang="zh-CN" sz="3200" b="1" dirty="0">
                <a:solidFill>
                  <a:schemeClr val="bg1"/>
                </a:solidFill>
                <a:sym typeface="+mn-ea"/>
              </a:rPr>
              <a:t>?</a:t>
            </a:r>
            <a:endParaRPr lang="zh-CN" altLang="en-US" sz="3200" b="1" dirty="0">
              <a:solidFill>
                <a:schemeClr val="bg1"/>
              </a:solidFill>
            </a:endParaRP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2.3</a:t>
            </a:r>
            <a:r>
              <a:rPr lang="zh-CN" altLang="en-US" sz="3200" b="1" dirty="0">
                <a:solidFill>
                  <a:srgbClr val="384E9B"/>
                </a:solidFill>
              </a:rPr>
              <a:t>、数值微分</a:t>
            </a:r>
          </a:p>
        </p:txBody>
      </p:sp>
      <p:sp>
        <p:nvSpPr>
          <p:cNvPr id="9" name="文本框 8"/>
          <p:cNvSpPr txBox="1"/>
          <p:nvPr/>
        </p:nvSpPr>
        <p:spPr>
          <a:xfrm>
            <a:off x="788670" y="2414270"/>
            <a:ext cx="4921885" cy="811530"/>
          </a:xfrm>
          <a:prstGeom prst="rect">
            <a:avLst/>
          </a:prstGeom>
          <a:noFill/>
        </p:spPr>
        <p:txBody>
          <a:bodyPr wrap="square" rtlCol="0">
            <a:noAutofit/>
          </a:bodyPr>
          <a:lstStyle/>
          <a:p>
            <a:r>
              <a:rPr lang="zh-CN" dirty="0">
                <a:sym typeface="+mn-ea"/>
              </a:rPr>
              <a:t>数值微分，是根据导数的原始定义，使用有限差分近似的方式来求解梯度的方法。</a:t>
            </a:r>
          </a:p>
          <a:p>
            <a:endParaRPr lang="zh-CN" dirty="0">
              <a:sym typeface="+mn-ea"/>
            </a:endParaRPr>
          </a:p>
        </p:txBody>
      </p:sp>
      <p:graphicFrame>
        <p:nvGraphicFramePr>
          <p:cNvPr id="4" name="对象 3">
            <a:hlinkClick r:id="" action="ppaction://ole?verb=0"/>
          </p:cNvPr>
          <p:cNvGraphicFramePr>
            <a:graphicFrameLocks noChangeAspect="1"/>
          </p:cNvGraphicFramePr>
          <p:nvPr/>
        </p:nvGraphicFramePr>
        <p:xfrm>
          <a:off x="1363345" y="3230245"/>
          <a:ext cx="3771900" cy="495300"/>
        </p:xfrm>
        <a:graphic>
          <a:graphicData uri="http://schemas.openxmlformats.org/presentationml/2006/ole">
            <mc:AlternateContent xmlns:mc="http://schemas.openxmlformats.org/markup-compatibility/2006">
              <mc:Choice xmlns:v="urn:schemas-microsoft-com:vml" Requires="v">
                <p:oleObj r:id="rId13" imgW="3771900" imgH="495300" progId="Equation.KSEE3">
                  <p:embed/>
                </p:oleObj>
              </mc:Choice>
              <mc:Fallback>
                <p:oleObj r:id="rId13" imgW="3771900" imgH="495300" progId="Equation.KSEE3">
                  <p:embed/>
                  <p:pic>
                    <p:nvPicPr>
                      <p:cNvPr id="0" name="图片 1024"/>
                      <p:cNvPicPr/>
                      <p:nvPr/>
                    </p:nvPicPr>
                    <p:blipFill>
                      <a:blip r:embed="rId14"/>
                      <a:stretch>
                        <a:fillRect/>
                      </a:stretch>
                    </p:blipFill>
                    <p:spPr>
                      <a:xfrm>
                        <a:off x="1363345" y="3230245"/>
                        <a:ext cx="3771900" cy="4953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12" name="文本框 11"/>
              <p:cNvSpPr txBox="1"/>
              <p:nvPr/>
            </p:nvSpPr>
            <p:spPr>
              <a:xfrm>
                <a:off x="788670" y="4281170"/>
                <a:ext cx="4921885" cy="1567815"/>
              </a:xfrm>
              <a:prstGeom prst="rect">
                <a:avLst/>
              </a:prstGeom>
              <a:noFill/>
            </p:spPr>
            <p:txBody>
              <a:bodyPr wrap="square" rtlCol="0">
                <a:noAutofit/>
              </a:bodyPr>
              <a:lstStyle/>
              <a:p>
                <a:pPr algn="just"/>
                <a:r>
                  <a:rPr lang="zh-CN" dirty="0">
                    <a:sym typeface="+mn-ea"/>
                  </a:rPr>
                  <a:t>数值微分实现流程：</a:t>
                </a:r>
              </a:p>
              <a:p>
                <a:pPr algn="just"/>
                <a:r>
                  <a:rPr lang="en-US" altLang="zh-CN" dirty="0">
                    <a:sym typeface="+mn-ea"/>
                  </a:rPr>
                  <a:t>1</a:t>
                </a:r>
                <a:r>
                  <a:rPr lang="zh-CN" altLang="en-US" dirty="0">
                    <a:sym typeface="+mn-ea"/>
                  </a:rPr>
                  <a:t>）</a:t>
                </a:r>
                <a:r>
                  <a:rPr lang="zh-CN" dirty="0">
                    <a:sym typeface="+mn-ea"/>
                  </a:rPr>
                  <a:t>依照目标函数编写程序；</a:t>
                </a:r>
              </a:p>
              <a:p>
                <a:pPr algn="just"/>
                <a:r>
                  <a:rPr lang="en-US" altLang="zh-CN" dirty="0">
                    <a:sym typeface="+mn-ea"/>
                  </a:rPr>
                  <a:t>2</a:t>
                </a:r>
                <a:r>
                  <a:rPr lang="zh-CN" altLang="en-US" dirty="0">
                    <a:sym typeface="+mn-ea"/>
                  </a:rPr>
                  <a:t>）选择合适的</a:t>
                </a:r>
                <a14:m>
                  <m:oMath xmlns:m="http://schemas.openxmlformats.org/officeDocument/2006/math">
                    <m:r>
                      <a:rPr lang="en-US" altLang="zh-CN" i="1" dirty="0">
                        <a:latin typeface="Cambria Math" panose="02040503050406030204" charset="0"/>
                        <a:cs typeface="Cambria Math" panose="02040503050406030204" charset="0"/>
                        <a:sym typeface="+mn-ea"/>
                      </a:rPr>
                      <m:t>h</m:t>
                    </m:r>
                  </m:oMath>
                </a14:m>
                <a:r>
                  <a:rPr lang="zh-CN" altLang="en-US" dirty="0">
                    <a:sym typeface="+mn-ea"/>
                  </a:rPr>
                  <a:t>值，依照</a:t>
                </a:r>
                <a:r>
                  <a:rPr lang="zh-CN" altLang="en-US">
                    <a:sym typeface="+mn-ea"/>
                  </a:rPr>
                  <a:t>差分公式编写程序；</a:t>
                </a:r>
              </a:p>
              <a:p>
                <a:pPr algn="just"/>
                <a:r>
                  <a:rPr lang="en-US" altLang="zh-CN">
                    <a:sym typeface="+mn-ea"/>
                  </a:rPr>
                  <a:t>3</a:t>
                </a:r>
                <a:r>
                  <a:rPr lang="zh-CN" altLang="en-US">
                    <a:sym typeface="+mn-ea"/>
                  </a:rPr>
                  <a:t>）</a:t>
                </a:r>
                <a:r>
                  <a:rPr lang="zh-CN" dirty="0">
                    <a:sym typeface="+mn-ea"/>
                  </a:rPr>
                  <a:t>将自变量带入到</a:t>
                </a:r>
                <a:r>
                  <a:rPr lang="zh-CN" altLang="en-US">
                    <a:sym typeface="+mn-ea"/>
                  </a:rPr>
                  <a:t>差分公式</a:t>
                </a:r>
                <a:r>
                  <a:rPr lang="zh-CN" altLang="en-US" dirty="0">
                    <a:sym typeface="+mn-ea"/>
                  </a:rPr>
                  <a:t>程序</a:t>
                </a:r>
                <a:r>
                  <a:rPr lang="zh-CN" dirty="0">
                    <a:sym typeface="+mn-ea"/>
                  </a:rPr>
                  <a:t>中，求出梯度结果。</a:t>
                </a:r>
              </a:p>
              <a:p>
                <a:pPr algn="just"/>
                <a:endParaRPr lang="zh-CN" dirty="0">
                  <a:sym typeface="+mn-ea"/>
                </a:endParaRPr>
              </a:p>
              <a:p>
                <a:endParaRPr lang="zh-CN" dirty="0">
                  <a:sym typeface="+mn-ea"/>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788670" y="4281170"/>
                <a:ext cx="4921885" cy="1567815"/>
              </a:xfrm>
              <a:prstGeom prst="rect">
                <a:avLst/>
              </a:prstGeom>
              <a:blipFill rotWithShape="1">
                <a:blip r:embed="rId15"/>
                <a:stretch>
                  <a:fillRect b="-25395"/>
                </a:stretch>
              </a:blipFill>
            </p:spPr>
            <p:txBody>
              <a:bodyPr/>
              <a:lstStyle/>
              <a:p>
                <a:r>
                  <a:rPr lang="zh-CN" altLang="en-US">
                    <a:noFill/>
                  </a:rPr>
                  <a:t> </a:t>
                </a:r>
              </a:p>
            </p:txBody>
          </p:sp>
        </mc:Fallback>
      </mc:AlternateContent>
      <p:graphicFrame>
        <p:nvGraphicFramePr>
          <p:cNvPr id="8" name="对象 7">
            <a:hlinkClick r:id="" action="ppaction://ole?verb=0"/>
          </p:cNvPr>
          <p:cNvGraphicFramePr>
            <a:graphicFrameLocks noChangeAspect="1"/>
          </p:cNvGraphicFramePr>
          <p:nvPr/>
        </p:nvGraphicFramePr>
        <p:xfrm>
          <a:off x="5638800" y="3295650"/>
          <a:ext cx="914400" cy="266700"/>
        </p:xfrm>
        <a:graphic>
          <a:graphicData uri="http://schemas.openxmlformats.org/presentationml/2006/ole">
            <mc:AlternateContent xmlns:mc="http://schemas.openxmlformats.org/markup-compatibility/2006">
              <mc:Choice xmlns:v="urn:schemas-microsoft-com:vml" Requires="v">
                <p:oleObj r:id="rId16" imgW="914400" imgH="266700" progId="Equation.KSEE3">
                  <p:embed/>
                </p:oleObj>
              </mc:Choice>
              <mc:Fallback>
                <p:oleObj r:id="rId16" imgW="914400" imgH="266700" progId="Equation.KSEE3">
                  <p:embed/>
                  <p:pic>
                    <p:nvPicPr>
                      <p:cNvPr id="0" name="图片 1025"/>
                      <p:cNvPicPr/>
                      <p:nvPr/>
                    </p:nvPicPr>
                    <p:blipFill>
                      <a:blip r:embed="rId17"/>
                      <a:stretch>
                        <a:fillRect/>
                      </a:stretch>
                    </p:blipFill>
                    <p:spPr>
                      <a:xfrm>
                        <a:off x="5638800" y="3295650"/>
                        <a:ext cx="914400" cy="266700"/>
                      </a:xfrm>
                      <a:prstGeom prst="rect">
                        <a:avLst/>
                      </a:prstGeom>
                    </p:spPr>
                  </p:pic>
                </p:oleObj>
              </mc:Fallback>
            </mc:AlternateContent>
          </a:graphicData>
        </a:graphic>
      </p:graphicFrame>
      <p:sp>
        <p:nvSpPr>
          <p:cNvPr id="10" name="文本框 9"/>
          <p:cNvSpPr txBox="1"/>
          <p:nvPr>
            <p:custDataLst>
              <p:tags r:id="rId2"/>
            </p:custDataLst>
          </p:nvPr>
        </p:nvSpPr>
        <p:spPr>
          <a:xfrm>
            <a:off x="1985645" y="3823970"/>
            <a:ext cx="1915795" cy="275590"/>
          </a:xfrm>
          <a:prstGeom prst="rect">
            <a:avLst/>
          </a:prstGeom>
          <a:noFill/>
        </p:spPr>
        <p:txBody>
          <a:bodyPr wrap="square" rtlCol="0">
            <a:spAutoFit/>
          </a:bodyPr>
          <a:lstStyle/>
          <a:p>
            <a:pPr algn="ctr"/>
            <a:r>
              <a:rPr lang="zh-CN" altLang="en-US" sz="1200"/>
              <a:t>差分公式</a:t>
            </a:r>
          </a:p>
        </p:txBody>
      </p:sp>
      <p:sp>
        <p:nvSpPr>
          <p:cNvPr id="11" name="文本框 10"/>
          <p:cNvSpPr txBox="1"/>
          <p:nvPr>
            <p:custDataLst>
              <p:tags r:id="rId3"/>
            </p:custDataLst>
          </p:nvPr>
        </p:nvSpPr>
        <p:spPr>
          <a:xfrm>
            <a:off x="7957185" y="6269355"/>
            <a:ext cx="1500505" cy="275590"/>
          </a:xfrm>
          <a:prstGeom prst="rect">
            <a:avLst/>
          </a:prstGeom>
          <a:noFill/>
        </p:spPr>
        <p:txBody>
          <a:bodyPr wrap="square" rtlCol="0">
            <a:spAutoFit/>
          </a:bodyPr>
          <a:lstStyle/>
          <a:p>
            <a:pPr algn="ctr"/>
            <a:r>
              <a:rPr lang="zh-CN" altLang="en-US" sz="1200"/>
              <a:t>数值微分实现流程</a:t>
            </a:r>
          </a:p>
        </p:txBody>
      </p:sp>
      <p:sp>
        <p:nvSpPr>
          <p:cNvPr id="33" name="矩形 32"/>
          <p:cNvSpPr/>
          <p:nvPr>
            <p:custDataLst>
              <p:tags r:id="rId4"/>
            </p:custDataLst>
          </p:nvPr>
        </p:nvSpPr>
        <p:spPr>
          <a:xfrm>
            <a:off x="6682740" y="1765935"/>
            <a:ext cx="3988435" cy="18218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400">
                <a:sym typeface="+mn-ea"/>
              </a:rPr>
              <a:t>f(x):</a:t>
            </a:r>
            <a:endParaRPr lang="en-US" altLang="zh-CN" sz="1400"/>
          </a:p>
          <a:p>
            <a:pPr algn="l"/>
            <a:r>
              <a:rPr lang="en-US" altLang="zh-CN" sz="1400">
                <a:sym typeface="+mn-ea"/>
              </a:rPr>
              <a:t>    v = x</a:t>
            </a:r>
            <a:endParaRPr lang="en-US" altLang="zh-CN" sz="1400"/>
          </a:p>
          <a:p>
            <a:pPr algn="l"/>
            <a:r>
              <a:rPr lang="en-US" altLang="zh-CN" sz="1400">
                <a:sym typeface="+mn-ea"/>
              </a:rPr>
              <a:t>    for i = 1 to 3</a:t>
            </a:r>
            <a:endParaRPr lang="en-US" altLang="zh-CN" sz="1400"/>
          </a:p>
          <a:p>
            <a:pPr algn="l"/>
            <a:r>
              <a:rPr lang="en-US" altLang="zh-CN" sz="1400">
                <a:sym typeface="+mn-ea"/>
              </a:rPr>
              <a:t>        v = v*(v+4)</a:t>
            </a:r>
            <a:endParaRPr lang="en-US" altLang="zh-CN" sz="1400"/>
          </a:p>
          <a:p>
            <a:pPr algn="l"/>
            <a:r>
              <a:rPr lang="en-US" altLang="zh-CN" sz="1400">
                <a:sym typeface="+mn-ea"/>
              </a:rPr>
              <a:t>    return v    </a:t>
            </a:r>
            <a:endParaRPr lang="en-US" altLang="zh-CN" sz="1400"/>
          </a:p>
          <a:p>
            <a:pPr algn="ctr"/>
            <a:r>
              <a:rPr lang="zh-CN" altLang="en-US" sz="1400">
                <a:sym typeface="+mn-ea"/>
              </a:rPr>
              <a:t>或者</a:t>
            </a:r>
            <a:endParaRPr lang="zh-CN" altLang="en-US" sz="1400"/>
          </a:p>
          <a:p>
            <a:pPr algn="l">
              <a:buNone/>
            </a:pPr>
            <a:r>
              <a:rPr lang="en-US" altLang="zh-CN" sz="1400">
                <a:sym typeface="+mn-ea"/>
              </a:rPr>
              <a:t>f(x):</a:t>
            </a:r>
            <a:endParaRPr lang="en-US" altLang="zh-CN" sz="1400"/>
          </a:p>
          <a:p>
            <a:pPr algn="l">
              <a:buNone/>
            </a:pPr>
            <a:r>
              <a:rPr lang="en-US" altLang="zh-CN" sz="1400">
                <a:sym typeface="+mn-ea"/>
              </a:rPr>
              <a:t>    return x*(x+4)*((x+2)^2)*(x*x+4*x+2)^2</a:t>
            </a:r>
            <a:endParaRPr lang="zh-CN" altLang="en-US" sz="1400"/>
          </a:p>
        </p:txBody>
      </p:sp>
      <p:sp>
        <p:nvSpPr>
          <p:cNvPr id="35" name="矩形 34"/>
          <p:cNvSpPr/>
          <p:nvPr>
            <p:custDataLst>
              <p:tags r:id="rId5"/>
            </p:custDataLst>
          </p:nvPr>
        </p:nvSpPr>
        <p:spPr>
          <a:xfrm>
            <a:off x="6682740" y="4150360"/>
            <a:ext cx="3988435" cy="84836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en-US" altLang="zh-CN" sz="1400">
                <a:sym typeface="+mn-ea"/>
              </a:rPr>
              <a:t>f'(x):</a:t>
            </a:r>
            <a:endParaRPr lang="en-US" altLang="zh-CN" sz="1400"/>
          </a:p>
          <a:p>
            <a:pPr algn="l">
              <a:buNone/>
            </a:pPr>
            <a:r>
              <a:rPr lang="en-US" altLang="zh-CN" sz="1400">
                <a:sym typeface="+mn-ea"/>
              </a:rPr>
              <a:t>    h = 0.000001</a:t>
            </a:r>
            <a:endParaRPr lang="en-US" altLang="zh-CN" sz="1400"/>
          </a:p>
          <a:p>
            <a:pPr algn="l">
              <a:buNone/>
            </a:pPr>
            <a:r>
              <a:rPr lang="en-US" altLang="zh-CN" sz="1400">
                <a:sym typeface="+mn-ea"/>
              </a:rPr>
              <a:t>    return (f(x+h)-f(x))/h</a:t>
            </a:r>
            <a:endParaRPr lang="zh-CN" altLang="en-US" sz="1400"/>
          </a:p>
        </p:txBody>
      </p:sp>
      <p:cxnSp>
        <p:nvCxnSpPr>
          <p:cNvPr id="36" name="直接箭头连接符 35"/>
          <p:cNvCxnSpPr>
            <a:stCxn id="33" idx="2"/>
            <a:endCxn id="35" idx="0"/>
          </p:cNvCxnSpPr>
          <p:nvPr>
            <p:custDataLst>
              <p:tags r:id="rId6"/>
            </p:custDataLst>
          </p:nvPr>
        </p:nvCxnSpPr>
        <p:spPr>
          <a:xfrm>
            <a:off x="8677275" y="3587750"/>
            <a:ext cx="0" cy="562610"/>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7" name="矩形 36"/>
          <p:cNvSpPr/>
          <p:nvPr>
            <p:custDataLst>
              <p:tags r:id="rId7"/>
            </p:custDataLst>
          </p:nvPr>
        </p:nvSpPr>
        <p:spPr>
          <a:xfrm>
            <a:off x="6679565" y="5639435"/>
            <a:ext cx="3988435" cy="4070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zh-CN" altLang="en-US" sz="1400"/>
              <a:t>带入自变量，得到梯度结果</a:t>
            </a:r>
          </a:p>
        </p:txBody>
      </p:sp>
      <p:cxnSp>
        <p:nvCxnSpPr>
          <p:cNvPr id="38" name="直接箭头连接符 37"/>
          <p:cNvCxnSpPr>
            <a:stCxn id="35" idx="2"/>
            <a:endCxn id="37" idx="0"/>
          </p:cNvCxnSpPr>
          <p:nvPr>
            <p:custDataLst>
              <p:tags r:id="rId8"/>
            </p:custDataLst>
          </p:nvPr>
        </p:nvCxnSpPr>
        <p:spPr>
          <a:xfrm flipH="1">
            <a:off x="8674100" y="4998720"/>
            <a:ext cx="3175" cy="640715"/>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9" name="文本框 38"/>
          <p:cNvSpPr txBox="1"/>
          <p:nvPr>
            <p:custDataLst>
              <p:tags r:id="rId9"/>
            </p:custDataLst>
          </p:nvPr>
        </p:nvSpPr>
        <p:spPr>
          <a:xfrm>
            <a:off x="8802370" y="5236845"/>
            <a:ext cx="1035050" cy="275590"/>
          </a:xfrm>
          <a:prstGeom prst="rect">
            <a:avLst/>
          </a:prstGeom>
          <a:noFill/>
        </p:spPr>
        <p:txBody>
          <a:bodyPr wrap="square" rtlCol="0">
            <a:spAutoFit/>
          </a:bodyPr>
          <a:lstStyle/>
          <a:p>
            <a:r>
              <a:rPr lang="zh-CN" altLang="en-US" sz="1200"/>
              <a:t>带入自变量</a:t>
            </a:r>
          </a:p>
        </p:txBody>
      </p:sp>
      <p:sp>
        <p:nvSpPr>
          <p:cNvPr id="15" name="文本框 14"/>
          <p:cNvSpPr txBox="1"/>
          <p:nvPr>
            <p:custDataLst>
              <p:tags r:id="rId10"/>
            </p:custDataLst>
          </p:nvPr>
        </p:nvSpPr>
        <p:spPr>
          <a:xfrm>
            <a:off x="8929370" y="3731260"/>
            <a:ext cx="1035050" cy="275590"/>
          </a:xfrm>
          <a:prstGeom prst="rect">
            <a:avLst/>
          </a:prstGeom>
          <a:noFill/>
        </p:spPr>
        <p:txBody>
          <a:bodyPr wrap="square" rtlCol="0">
            <a:spAutoFit/>
          </a:bodyPr>
          <a:lstStyle/>
          <a:p>
            <a:r>
              <a:rPr lang="zh-CN" altLang="en-US" sz="1200"/>
              <a:t>数值微分</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208020" cy="583565"/>
          </a:xfrm>
          <a:prstGeom prst="rect">
            <a:avLst/>
          </a:prstGeom>
          <a:noFill/>
        </p:spPr>
        <p:txBody>
          <a:bodyPr wrap="none" rtlCol="0">
            <a:spAutoFit/>
          </a:bodyPr>
          <a:lstStyle/>
          <a:p>
            <a:pPr algn="l"/>
            <a:r>
              <a:rPr lang="zh-CN" altLang="en-US" sz="3200" b="1" dirty="0">
                <a:solidFill>
                  <a:schemeClr val="bg1"/>
                </a:solidFill>
                <a:sym typeface="+mn-ea"/>
              </a:rPr>
              <a:t>什么是自动微分</a:t>
            </a:r>
            <a:r>
              <a:rPr lang="en-US" altLang="zh-CN" sz="3200" b="1" dirty="0">
                <a:solidFill>
                  <a:schemeClr val="bg1"/>
                </a:solidFill>
                <a:sym typeface="+mn-ea"/>
              </a:rPr>
              <a:t>?</a:t>
            </a:r>
            <a:endParaRPr lang="zh-CN" altLang="en-US" sz="3200" b="1" dirty="0">
              <a:solidFill>
                <a:schemeClr val="bg1"/>
              </a:solidFill>
            </a:endParaRPr>
          </a:p>
        </p:txBody>
      </p:sp>
      <mc:AlternateContent xmlns:mc="http://schemas.openxmlformats.org/markup-compatibility/2006" xmlns:a14="http://schemas.microsoft.com/office/drawing/2010/main">
        <mc:Choice Requires="a14">
          <p:sp>
            <p:nvSpPr>
              <p:cNvPr id="9" name="文本框 8"/>
              <p:cNvSpPr txBox="1"/>
              <p:nvPr/>
            </p:nvSpPr>
            <p:spPr>
              <a:xfrm>
                <a:off x="456565" y="1993265"/>
                <a:ext cx="4542155" cy="3049270"/>
              </a:xfrm>
              <a:prstGeom prst="rect">
                <a:avLst/>
              </a:prstGeom>
              <a:noFill/>
            </p:spPr>
            <p:txBody>
              <a:bodyPr wrap="square" rtlCol="0">
                <a:noAutofit/>
              </a:bodyPr>
              <a:lstStyle/>
              <a:p>
                <a:r>
                  <a:rPr lang="zh-CN" dirty="0">
                    <a:sym typeface="+mn-ea"/>
                  </a:rPr>
                  <a:t>优点：</a:t>
                </a:r>
              </a:p>
              <a:p>
                <a:r>
                  <a:rPr lang="en-US" altLang="zh-CN" dirty="0">
                    <a:sym typeface="+mn-ea"/>
                  </a:rPr>
                  <a:t>1</a:t>
                </a:r>
                <a:r>
                  <a:rPr lang="zh-CN" dirty="0">
                    <a:sym typeface="+mn-ea"/>
                  </a:rPr>
                  <a:t>）几乎适用于所有情况，除非不可导的点。</a:t>
                </a:r>
              </a:p>
              <a:p>
                <a:r>
                  <a:rPr lang="en-US" altLang="zh-CN" dirty="0">
                    <a:sym typeface="+mn-ea"/>
                  </a:rPr>
                  <a:t>2</a:t>
                </a:r>
                <a:r>
                  <a:rPr lang="zh-CN" altLang="en-US" dirty="0">
                    <a:sym typeface="+mn-ea"/>
                  </a:rPr>
                  <a:t>）对用户隐藏求解过程。</a:t>
                </a:r>
              </a:p>
              <a:p>
                <a:r>
                  <a:rPr lang="en-US" altLang="zh-CN" dirty="0">
                    <a:sym typeface="+mn-ea"/>
                  </a:rPr>
                  <a:t>3</a:t>
                </a:r>
                <a:r>
                  <a:rPr lang="zh-CN" altLang="en-US" dirty="0">
                    <a:sym typeface="+mn-ea"/>
                  </a:rPr>
                  <a:t>）实现起来较为简单。</a:t>
                </a:r>
              </a:p>
              <a:p>
                <a:endParaRPr lang="zh-CN" dirty="0">
                  <a:sym typeface="+mn-ea"/>
                </a:endParaRPr>
              </a:p>
              <a:p>
                <a:r>
                  <a:rPr lang="zh-CN" dirty="0">
                    <a:sym typeface="+mn-ea"/>
                  </a:rPr>
                  <a:t>缺点：</a:t>
                </a:r>
              </a:p>
              <a:p>
                <a:r>
                  <a:rPr lang="en-US" altLang="zh-CN" dirty="0">
                    <a:sym typeface="+mn-ea"/>
                  </a:rPr>
                  <a:t>1</a:t>
                </a:r>
                <a:r>
                  <a:rPr lang="zh-CN" altLang="en-US" dirty="0">
                    <a:sym typeface="+mn-ea"/>
                  </a:rPr>
                  <a:t>）梯度结果</a:t>
                </a:r>
                <a:r>
                  <a:rPr lang="zh-CN" dirty="0">
                    <a:sym typeface="+mn-ea"/>
                  </a:rPr>
                  <a:t>数值不精确，会存在截断误差和舍入误差。</a:t>
                </a:r>
              </a:p>
              <a:p>
                <a:r>
                  <a:rPr lang="en-US" altLang="zh-CN" dirty="0">
                    <a:sym typeface="+mn-ea"/>
                  </a:rPr>
                  <a:t>2</a:t>
                </a:r>
                <a:r>
                  <a:rPr lang="zh-CN" altLang="en-US" dirty="0">
                    <a:sym typeface="+mn-ea"/>
                  </a:rPr>
                  <a:t>）计算复杂度高，每计算一个参数的导数，都要重新计算。</a:t>
                </a:r>
              </a:p>
              <a:p>
                <a:r>
                  <a:rPr lang="en-US" altLang="zh-CN" dirty="0">
                    <a:sym typeface="+mn-ea"/>
                  </a:rPr>
                  <a:t>3</a:t>
                </a:r>
                <a:r>
                  <a:rPr lang="zh-CN" altLang="en-US" dirty="0">
                    <a:sym typeface="+mn-ea"/>
                  </a:rPr>
                  <a:t>）需要选择合适的</a:t>
                </a:r>
                <a14:m>
                  <m:oMath xmlns:m="http://schemas.openxmlformats.org/officeDocument/2006/math">
                    <m:r>
                      <a:rPr lang="en-US" altLang="zh-CN" i="1" dirty="0">
                        <a:latin typeface="Cambria Math" panose="02040503050406030204" charset="0"/>
                        <a:cs typeface="Cambria Math" panose="02040503050406030204" charset="0"/>
                        <a:sym typeface="+mn-ea"/>
                      </a:rPr>
                      <m:t>h</m:t>
                    </m:r>
                  </m:oMath>
                </a14:m>
                <a:r>
                  <a:rPr lang="zh-CN" altLang="en-US" dirty="0">
                    <a:latin typeface="Cambria Math" panose="02040503050406030204" charset="0"/>
                    <a:cs typeface="Cambria Math" panose="02040503050406030204" charset="0"/>
                    <a:sym typeface="+mn-ea"/>
                  </a:rPr>
                  <a:t>值。</a:t>
                </a:r>
              </a:p>
            </p:txBody>
          </p:sp>
        </mc:Choice>
        <mc:Fallback xmlns="">
          <p:sp>
            <p:nvSpPr>
              <p:cNvPr id="9" name="文本框 8"/>
              <p:cNvSpPr txBox="1">
                <a:spLocks noRot="1" noChangeAspect="1" noMove="1" noResize="1" noEditPoints="1" noAdjustHandles="1" noChangeArrowheads="1" noChangeShapeType="1" noTextEdit="1"/>
              </p:cNvSpPr>
              <p:nvPr/>
            </p:nvSpPr>
            <p:spPr>
              <a:xfrm>
                <a:off x="456565" y="1993265"/>
                <a:ext cx="4542155" cy="3049270"/>
              </a:xfrm>
              <a:prstGeom prst="rect">
                <a:avLst/>
              </a:prstGeom>
              <a:blipFill rotWithShape="1">
                <a:blip r:embed="rId5"/>
                <a:stretch>
                  <a:fillRect r="-294" b="-4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p:cNvSpPr txBox="1"/>
              <p:nvPr/>
            </p:nvSpPr>
            <p:spPr>
              <a:xfrm>
                <a:off x="5769610" y="2371090"/>
                <a:ext cx="5988685" cy="501650"/>
              </a:xfrm>
              <a:prstGeom prst="rect">
                <a:avLst/>
              </a:prstGeom>
              <a:noFill/>
            </p:spPr>
            <p:txBody>
              <a:bodyPr wrap="square" rtlCol="0">
                <a:noAutofit/>
              </a:bodyPr>
              <a:lstStyle/>
              <a:p>
                <a:r>
                  <a:rPr lang="zh-CN" dirty="0">
                    <a:sym typeface="+mn-ea"/>
                  </a:rPr>
                  <a:t>截断误差：数值计算中</a:t>
                </a:r>
                <a14:m>
                  <m:oMath xmlns:m="http://schemas.openxmlformats.org/officeDocument/2006/math">
                    <m:r>
                      <a:rPr lang="en-US" altLang="zh-CN" i="1" dirty="0">
                        <a:latin typeface="Cambria Math" panose="02040503050406030204" charset="0"/>
                        <a:cs typeface="Cambria Math" panose="02040503050406030204" charset="0"/>
                        <a:sym typeface="+mn-ea"/>
                      </a:rPr>
                      <m:t>h</m:t>
                    </m:r>
                  </m:oMath>
                </a14:m>
                <a:r>
                  <a:rPr lang="zh-CN" dirty="0">
                    <a:sym typeface="+mn-ea"/>
                  </a:rPr>
                  <a:t>无法真正取零导致的近似误差。</a:t>
                </a:r>
              </a:p>
            </p:txBody>
          </p:sp>
        </mc:Choice>
        <mc:Fallback xmlns="">
          <p:sp>
            <p:nvSpPr>
              <p:cNvPr id="7" name="文本框 6"/>
              <p:cNvSpPr txBox="1">
                <a:spLocks noRot="1" noChangeAspect="1" noMove="1" noResize="1" noEditPoints="1" noAdjustHandles="1" noChangeArrowheads="1" noChangeShapeType="1" noTextEdit="1"/>
              </p:cNvSpPr>
              <p:nvPr/>
            </p:nvSpPr>
            <p:spPr>
              <a:xfrm>
                <a:off x="5769610" y="2371090"/>
                <a:ext cx="5988685" cy="501650"/>
              </a:xfrm>
              <a:prstGeom prst="rect">
                <a:avLst/>
              </a:prstGeom>
              <a:blipFill rotWithShape="1">
                <a:blip r:embed="rId6"/>
                <a:stretch>
                  <a:fillRect/>
                </a:stretch>
              </a:blipFill>
            </p:spPr>
            <p:txBody>
              <a:bodyPr/>
              <a:lstStyle/>
              <a:p>
                <a:r>
                  <a:rPr lang="zh-CN" altLang="en-US">
                    <a:noFill/>
                  </a:rPr>
                  <a:t> </a:t>
                </a:r>
              </a:p>
            </p:txBody>
          </p:sp>
        </mc:Fallback>
      </mc:AlternateContent>
      <p:sp>
        <p:nvSpPr>
          <p:cNvPr id="8" name="文本框 7"/>
          <p:cNvSpPr txBox="1"/>
          <p:nvPr/>
        </p:nvSpPr>
        <p:spPr>
          <a:xfrm>
            <a:off x="5763895" y="4199890"/>
            <a:ext cx="5994400" cy="720725"/>
          </a:xfrm>
          <a:prstGeom prst="rect">
            <a:avLst/>
          </a:prstGeom>
          <a:noFill/>
        </p:spPr>
        <p:txBody>
          <a:bodyPr wrap="square" rtlCol="0">
            <a:noAutofit/>
          </a:bodyPr>
          <a:lstStyle/>
          <a:p>
            <a:r>
              <a:rPr lang="zh-CN" dirty="0">
                <a:sym typeface="+mn-ea"/>
              </a:rPr>
              <a:t>舍入误差：计算过程中对小数位数的不断舍入会导致求导过程中的误差不断累积。</a:t>
            </a:r>
          </a:p>
        </p:txBody>
      </p:sp>
      <p:sp>
        <p:nvSpPr>
          <p:cNvPr id="14" name="文本框 13"/>
          <p:cNvSpPr txBox="1"/>
          <p:nvPr/>
        </p:nvSpPr>
        <p:spPr>
          <a:xfrm>
            <a:off x="7962900" y="3381375"/>
            <a:ext cx="1591310" cy="275590"/>
          </a:xfrm>
          <a:prstGeom prst="rect">
            <a:avLst/>
          </a:prstGeom>
          <a:noFill/>
        </p:spPr>
        <p:txBody>
          <a:bodyPr wrap="square" rtlCol="0">
            <a:spAutoFit/>
          </a:bodyPr>
          <a:lstStyle/>
          <a:p>
            <a:pPr algn="ctr"/>
            <a:r>
              <a:rPr lang="zh-CN" altLang="en-US" sz="1200"/>
              <a:t>差分公式</a:t>
            </a:r>
          </a:p>
        </p:txBody>
      </p:sp>
      <p:graphicFrame>
        <p:nvGraphicFramePr>
          <p:cNvPr id="10" name="对象 9">
            <a:hlinkClick r:id="" action="ppaction://ole?verb=0"/>
          </p:cNvPr>
          <p:cNvGraphicFramePr>
            <a:graphicFrameLocks noChangeAspect="1"/>
          </p:cNvGraphicFramePr>
          <p:nvPr>
            <p:custDataLst>
              <p:tags r:id="rId2"/>
            </p:custDataLst>
          </p:nvPr>
        </p:nvGraphicFramePr>
        <p:xfrm>
          <a:off x="6878320" y="2865120"/>
          <a:ext cx="3771900" cy="495300"/>
        </p:xfrm>
        <a:graphic>
          <a:graphicData uri="http://schemas.openxmlformats.org/presentationml/2006/ole">
            <mc:AlternateContent xmlns:mc="http://schemas.openxmlformats.org/markup-compatibility/2006">
              <mc:Choice xmlns:v="urn:schemas-microsoft-com:vml" Requires="v">
                <p:oleObj r:id="rId7" imgW="3771900" imgH="495300" progId="Equation.KSEE3">
                  <p:embed/>
                </p:oleObj>
              </mc:Choice>
              <mc:Fallback>
                <p:oleObj r:id="rId7" imgW="3771900" imgH="495300" progId="Equation.KSEE3">
                  <p:embed/>
                  <p:pic>
                    <p:nvPicPr>
                      <p:cNvPr id="0" name="图片 1024"/>
                      <p:cNvPicPr/>
                      <p:nvPr/>
                    </p:nvPicPr>
                    <p:blipFill>
                      <a:blip r:embed="rId8"/>
                      <a:stretch>
                        <a:fillRect/>
                      </a:stretch>
                    </p:blipFill>
                    <p:spPr>
                      <a:xfrm>
                        <a:off x="6878320" y="2865120"/>
                        <a:ext cx="3771900" cy="4953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208020" cy="583565"/>
          </a:xfrm>
          <a:prstGeom prst="rect">
            <a:avLst/>
          </a:prstGeom>
          <a:noFill/>
        </p:spPr>
        <p:txBody>
          <a:bodyPr wrap="none" rtlCol="0">
            <a:spAutoFit/>
          </a:bodyPr>
          <a:lstStyle/>
          <a:p>
            <a:pPr algn="l"/>
            <a:r>
              <a:rPr lang="zh-CN" altLang="en-US" sz="3200" b="1" dirty="0">
                <a:solidFill>
                  <a:schemeClr val="bg1"/>
                </a:solidFill>
                <a:sym typeface="+mn-ea"/>
              </a:rPr>
              <a:t>什么是自动微分</a:t>
            </a:r>
            <a:r>
              <a:rPr lang="en-US" altLang="zh-CN" sz="3200" b="1" dirty="0">
                <a:solidFill>
                  <a:schemeClr val="bg1"/>
                </a:solidFill>
                <a:sym typeface="+mn-ea"/>
              </a:rPr>
              <a:t>?</a:t>
            </a:r>
            <a:endParaRPr lang="zh-CN" altLang="en-US" sz="3200" b="1" dirty="0">
              <a:solidFill>
                <a:schemeClr val="bg1"/>
              </a:solidFill>
            </a:endParaRP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2.4</a:t>
            </a:r>
            <a:r>
              <a:rPr lang="zh-CN" altLang="en-US" sz="3200" b="1" dirty="0">
                <a:solidFill>
                  <a:srgbClr val="384E9B"/>
                </a:solidFill>
              </a:rPr>
              <a:t>、自动微分</a:t>
            </a:r>
          </a:p>
        </p:txBody>
      </p:sp>
      <p:sp>
        <p:nvSpPr>
          <p:cNvPr id="9" name="文本框 8"/>
          <p:cNvSpPr txBox="1"/>
          <p:nvPr/>
        </p:nvSpPr>
        <p:spPr>
          <a:xfrm>
            <a:off x="793115" y="2412365"/>
            <a:ext cx="4921885" cy="768350"/>
          </a:xfrm>
          <a:prstGeom prst="rect">
            <a:avLst/>
          </a:prstGeom>
          <a:noFill/>
        </p:spPr>
        <p:txBody>
          <a:bodyPr wrap="square" rtlCol="0">
            <a:noAutofit/>
          </a:bodyPr>
          <a:lstStyle/>
          <a:p>
            <a:r>
              <a:rPr lang="zh-CN" dirty="0">
                <a:sym typeface="+mn-ea"/>
              </a:rPr>
              <a:t>自动微分是介于数值微分和符号微分之间的方法，采用类似有向图的方式来求解梯度。</a:t>
            </a:r>
          </a:p>
        </p:txBody>
      </p:sp>
      <p:graphicFrame>
        <p:nvGraphicFramePr>
          <p:cNvPr id="13" name="对象 12">
            <a:hlinkClick r:id="" action="ppaction://ole?verb=0"/>
          </p:cNvPr>
          <p:cNvGraphicFramePr>
            <a:graphicFrameLocks noChangeAspect="1"/>
          </p:cNvGraphicFramePr>
          <p:nvPr/>
        </p:nvGraphicFramePr>
        <p:xfrm>
          <a:off x="1461135" y="3181033"/>
          <a:ext cx="3225800" cy="495300"/>
        </p:xfrm>
        <a:graphic>
          <a:graphicData uri="http://schemas.openxmlformats.org/presentationml/2006/ole">
            <mc:AlternateContent xmlns:mc="http://schemas.openxmlformats.org/markup-compatibility/2006">
              <mc:Choice xmlns:v="urn:schemas-microsoft-com:vml" Requires="v">
                <p:oleObj r:id="rId7" imgW="3225800" imgH="495300" progId="Equation.KSEE3">
                  <p:embed/>
                </p:oleObj>
              </mc:Choice>
              <mc:Fallback>
                <p:oleObj r:id="rId7" imgW="3225800" imgH="495300" progId="Equation.KSEE3">
                  <p:embed/>
                  <p:pic>
                    <p:nvPicPr>
                      <p:cNvPr id="0" name="图片 4096"/>
                      <p:cNvPicPr/>
                      <p:nvPr/>
                    </p:nvPicPr>
                    <p:blipFill>
                      <a:blip r:embed="rId8"/>
                      <a:stretch>
                        <a:fillRect/>
                      </a:stretch>
                    </p:blipFill>
                    <p:spPr>
                      <a:xfrm>
                        <a:off x="1461135" y="3181033"/>
                        <a:ext cx="3225800" cy="495300"/>
                      </a:xfrm>
                      <a:prstGeom prst="rect">
                        <a:avLst/>
                      </a:prstGeom>
                    </p:spPr>
                  </p:pic>
                </p:oleObj>
              </mc:Fallback>
            </mc:AlternateContent>
          </a:graphicData>
        </a:graphic>
      </p:graphicFrame>
      <p:sp>
        <p:nvSpPr>
          <p:cNvPr id="4" name="文本框 3"/>
          <p:cNvSpPr txBox="1"/>
          <p:nvPr>
            <p:custDataLst>
              <p:tags r:id="rId2"/>
            </p:custDataLst>
          </p:nvPr>
        </p:nvSpPr>
        <p:spPr>
          <a:xfrm>
            <a:off x="6095365" y="3780790"/>
            <a:ext cx="5459095" cy="2449195"/>
          </a:xfrm>
          <a:prstGeom prst="rect">
            <a:avLst/>
          </a:prstGeom>
          <a:noFill/>
        </p:spPr>
        <p:txBody>
          <a:bodyPr wrap="square" rtlCol="0">
            <a:noAutofit/>
          </a:bodyPr>
          <a:lstStyle/>
          <a:p>
            <a:r>
              <a:rPr lang="zh-CN" dirty="0">
                <a:sym typeface="+mn-ea"/>
              </a:rPr>
              <a:t>表达式追踪（evaluation trace）：表达式追踪是自动微分的基础，可以追踪数值计算过程的中间变量，表示中间变量之间的依赖关系。任何有关数值计算的逻辑最后都可以表达成一个基于数值的计算序列，该计算序列包含确定的输入、中间变量和输出。因为控制流不会直接改变数值变量的结果，所以自动微分也适用于使用了分支、循环、递归、函数调用的算法。</a:t>
            </a:r>
          </a:p>
        </p:txBody>
      </p:sp>
      <p:sp>
        <p:nvSpPr>
          <p:cNvPr id="12" name="文本框 11"/>
          <p:cNvSpPr txBox="1"/>
          <p:nvPr/>
        </p:nvSpPr>
        <p:spPr>
          <a:xfrm>
            <a:off x="6095365" y="2183765"/>
            <a:ext cx="6096000" cy="1198880"/>
          </a:xfrm>
          <a:prstGeom prst="rect">
            <a:avLst/>
          </a:prstGeom>
          <a:noFill/>
        </p:spPr>
        <p:txBody>
          <a:bodyPr wrap="square" rtlCol="0" anchor="t">
            <a:spAutoFit/>
          </a:bodyPr>
          <a:lstStyle/>
          <a:p>
            <a:pPr algn="l">
              <a:lnSpc>
                <a:spcPct val="100000"/>
              </a:lnSpc>
              <a:buClrTx/>
              <a:buSzTx/>
              <a:buFontTx/>
            </a:pPr>
            <a:r>
              <a:rPr lang="zh-CN" dirty="0">
                <a:sym typeface="+mn-ea"/>
              </a:rPr>
              <a:t>特点：</a:t>
            </a:r>
          </a:p>
          <a:p>
            <a:pPr algn="l">
              <a:lnSpc>
                <a:spcPct val="100000"/>
              </a:lnSpc>
              <a:buClrTx/>
              <a:buSzTx/>
              <a:buFontTx/>
            </a:pPr>
            <a:r>
              <a:rPr lang="en-US" altLang="zh-CN" dirty="0">
                <a:sym typeface="+mn-ea"/>
              </a:rPr>
              <a:t>1</a:t>
            </a:r>
            <a:r>
              <a:rPr lang="zh-CN" altLang="en-US" dirty="0">
                <a:sym typeface="+mn-ea"/>
              </a:rPr>
              <a:t>）</a:t>
            </a:r>
            <a:r>
              <a:rPr lang="zh-CN" dirty="0">
                <a:sym typeface="+mn-ea"/>
              </a:rPr>
              <a:t>所有数值计算都由有限的基本运算组成。</a:t>
            </a:r>
            <a:endParaRPr lang="zh-CN" dirty="0"/>
          </a:p>
          <a:p>
            <a:pPr algn="l">
              <a:lnSpc>
                <a:spcPct val="100000"/>
              </a:lnSpc>
              <a:buClrTx/>
              <a:buSzTx/>
              <a:buFontTx/>
            </a:pPr>
            <a:r>
              <a:rPr lang="en-US" altLang="zh-CN" dirty="0">
                <a:sym typeface="+mn-ea"/>
              </a:rPr>
              <a:t>2</a:t>
            </a:r>
            <a:r>
              <a:rPr lang="zh-CN" altLang="en-US" dirty="0">
                <a:sym typeface="+mn-ea"/>
              </a:rPr>
              <a:t>）</a:t>
            </a:r>
            <a:r>
              <a:rPr lang="zh-CN" dirty="0">
                <a:sym typeface="+mn-ea"/>
              </a:rPr>
              <a:t>基本运算的导数表达式是已知的。</a:t>
            </a:r>
            <a:endParaRPr lang="zh-CN" dirty="0"/>
          </a:p>
          <a:p>
            <a:pPr algn="l">
              <a:lnSpc>
                <a:spcPct val="100000"/>
              </a:lnSpc>
              <a:buClrTx/>
              <a:buSzTx/>
              <a:buFontTx/>
            </a:pPr>
            <a:r>
              <a:rPr lang="en-US" altLang="zh-CN" dirty="0">
                <a:sym typeface="+mn-ea"/>
              </a:rPr>
              <a:t>3</a:t>
            </a:r>
            <a:r>
              <a:rPr lang="zh-CN" altLang="en-US" dirty="0">
                <a:sym typeface="+mn-ea"/>
              </a:rPr>
              <a:t>）</a:t>
            </a:r>
            <a:r>
              <a:rPr lang="zh-CN" dirty="0">
                <a:sym typeface="+mn-ea"/>
              </a:rPr>
              <a:t>通过链式求导法则将数值计算各部分组合成整体。</a:t>
            </a:r>
          </a:p>
        </p:txBody>
      </p:sp>
      <p:sp>
        <p:nvSpPr>
          <p:cNvPr id="8" name="文本框 7"/>
          <p:cNvSpPr txBox="1"/>
          <p:nvPr>
            <p:custDataLst>
              <p:tags r:id="rId3"/>
            </p:custDataLst>
          </p:nvPr>
        </p:nvSpPr>
        <p:spPr>
          <a:xfrm>
            <a:off x="793115" y="4164330"/>
            <a:ext cx="4921885" cy="768350"/>
          </a:xfrm>
          <a:prstGeom prst="rect">
            <a:avLst/>
          </a:prstGeom>
          <a:noFill/>
        </p:spPr>
        <p:txBody>
          <a:bodyPr wrap="square" rtlCol="0">
            <a:noAutofit/>
          </a:bodyPr>
          <a:lstStyle/>
          <a:p>
            <a:r>
              <a:rPr lang="zh-CN" dirty="0">
                <a:sym typeface="+mn-ea"/>
              </a:rPr>
              <a:t>自动微分实现流程：</a:t>
            </a:r>
          </a:p>
          <a:p>
            <a:r>
              <a:rPr lang="en-US" altLang="zh-CN" dirty="0">
                <a:sym typeface="+mn-ea"/>
              </a:rPr>
              <a:t>1</a:t>
            </a:r>
            <a:r>
              <a:rPr lang="zh-CN" altLang="en-US" dirty="0">
                <a:sym typeface="+mn-ea"/>
              </a:rPr>
              <a:t>）</a:t>
            </a:r>
            <a:r>
              <a:rPr lang="zh-CN" dirty="0">
                <a:sym typeface="+mn-ea"/>
              </a:rPr>
              <a:t>依照目标函数编写程序；</a:t>
            </a:r>
          </a:p>
          <a:p>
            <a:r>
              <a:rPr lang="en-US" altLang="zh-CN" dirty="0">
                <a:sym typeface="+mn-ea"/>
              </a:rPr>
              <a:t>2</a:t>
            </a:r>
            <a:r>
              <a:rPr lang="zh-CN" altLang="en-US" dirty="0">
                <a:sym typeface="+mn-ea"/>
              </a:rPr>
              <a:t>）利用表达式追踪机制记录每一次计算过程中的中间变量；</a:t>
            </a:r>
          </a:p>
          <a:p>
            <a:r>
              <a:rPr lang="en-US" altLang="zh-CN" dirty="0">
                <a:sym typeface="+mn-ea"/>
              </a:rPr>
              <a:t>3</a:t>
            </a:r>
            <a:r>
              <a:rPr lang="zh-CN" altLang="en-US" dirty="0">
                <a:sym typeface="+mn-ea"/>
              </a:rPr>
              <a:t>）利用链式求导法则组合各部分中间变量，生成梯度结果。</a:t>
            </a:r>
          </a:p>
        </p:txBody>
      </p:sp>
      <p:sp>
        <p:nvSpPr>
          <p:cNvPr id="14" name="文本框 13"/>
          <p:cNvSpPr txBox="1"/>
          <p:nvPr>
            <p:custDataLst>
              <p:tags r:id="rId4"/>
            </p:custDataLst>
          </p:nvPr>
        </p:nvSpPr>
        <p:spPr>
          <a:xfrm>
            <a:off x="2147570" y="3708400"/>
            <a:ext cx="1591310" cy="275590"/>
          </a:xfrm>
          <a:prstGeom prst="rect">
            <a:avLst/>
          </a:prstGeom>
          <a:noFill/>
        </p:spPr>
        <p:txBody>
          <a:bodyPr wrap="square" rtlCol="0">
            <a:spAutoFit/>
          </a:bodyPr>
          <a:lstStyle/>
          <a:p>
            <a:pPr algn="ctr"/>
            <a:r>
              <a:rPr lang="zh-CN" altLang="en-US" sz="1200"/>
              <a:t>链式求导法则</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1736725" y="3398838"/>
            <a:ext cx="9144000" cy="1655762"/>
          </a:xfrm>
        </p:spPr>
        <p:txBody>
          <a:bodyPr/>
          <a:lstStyle/>
          <a:p>
            <a:endParaRPr lang="zh-CN" altLang="en-US"/>
          </a:p>
        </p:txBody>
      </p:sp>
      <p:pic>
        <p:nvPicPr>
          <p:cNvPr id="5" name="图片 4"/>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208020" cy="583565"/>
          </a:xfrm>
          <a:prstGeom prst="rect">
            <a:avLst/>
          </a:prstGeom>
          <a:noFill/>
        </p:spPr>
        <p:txBody>
          <a:bodyPr wrap="none" rtlCol="0">
            <a:spAutoFit/>
          </a:bodyPr>
          <a:lstStyle/>
          <a:p>
            <a:pPr algn="l"/>
            <a:r>
              <a:rPr lang="zh-CN" altLang="en-US" sz="3200" b="1" dirty="0">
                <a:solidFill>
                  <a:schemeClr val="bg1"/>
                </a:solidFill>
                <a:sym typeface="+mn-ea"/>
              </a:rPr>
              <a:t>什么是自动微分</a:t>
            </a:r>
            <a:r>
              <a:rPr lang="en-US" altLang="zh-CN" sz="3200" b="1" dirty="0">
                <a:solidFill>
                  <a:schemeClr val="bg1"/>
                </a:solidFill>
                <a:sym typeface="+mn-ea"/>
              </a:rPr>
              <a:t>?</a:t>
            </a:r>
            <a:endParaRPr lang="zh-CN" altLang="en-US" sz="3200" b="1" dirty="0">
              <a:solidFill>
                <a:schemeClr val="bg1"/>
              </a:solidFill>
            </a:endParaRPr>
          </a:p>
        </p:txBody>
      </p:sp>
      <p:sp>
        <p:nvSpPr>
          <p:cNvPr id="4" name="文本框 3"/>
          <p:cNvSpPr txBox="1"/>
          <p:nvPr>
            <p:custDataLst>
              <p:tags r:id="rId2"/>
            </p:custDataLst>
          </p:nvPr>
        </p:nvSpPr>
        <p:spPr>
          <a:xfrm>
            <a:off x="6338570" y="2202815"/>
            <a:ext cx="4542155" cy="2452370"/>
          </a:xfrm>
          <a:prstGeom prst="rect">
            <a:avLst/>
          </a:prstGeom>
          <a:noFill/>
        </p:spPr>
        <p:txBody>
          <a:bodyPr wrap="square" rtlCol="0">
            <a:noAutofit/>
          </a:bodyPr>
          <a:lstStyle/>
          <a:p>
            <a:r>
              <a:rPr lang="zh-CN" dirty="0">
                <a:sym typeface="+mn-ea"/>
              </a:rPr>
              <a:t>优点：</a:t>
            </a:r>
          </a:p>
          <a:p>
            <a:r>
              <a:rPr lang="en-US" altLang="zh-CN" dirty="0">
                <a:sym typeface="+mn-ea"/>
              </a:rPr>
              <a:t>1</a:t>
            </a:r>
            <a:r>
              <a:rPr lang="zh-CN" dirty="0">
                <a:sym typeface="+mn-ea"/>
              </a:rPr>
              <a:t>）梯度结果数值精确。</a:t>
            </a:r>
          </a:p>
          <a:p>
            <a:r>
              <a:rPr lang="en-US" altLang="zh-CN" dirty="0">
                <a:sym typeface="+mn-ea"/>
              </a:rPr>
              <a:t>2</a:t>
            </a:r>
            <a:r>
              <a:rPr lang="zh-CN" altLang="en-US" dirty="0">
                <a:sym typeface="+mn-ea"/>
              </a:rPr>
              <a:t>）对用户隐藏求解过程。</a:t>
            </a:r>
          </a:p>
          <a:p>
            <a:r>
              <a:rPr lang="en-US" altLang="zh-CN" dirty="0">
                <a:sym typeface="+mn-ea"/>
              </a:rPr>
              <a:t>3</a:t>
            </a:r>
            <a:r>
              <a:rPr lang="zh-CN" altLang="en-US" dirty="0">
                <a:sym typeface="+mn-ea"/>
              </a:rPr>
              <a:t>）无</a:t>
            </a:r>
            <a:r>
              <a:rPr lang="en-US" altLang="zh-CN" dirty="0">
                <a:sym typeface="+mn-ea"/>
              </a:rPr>
              <a:t>“</a:t>
            </a:r>
            <a:r>
              <a:rPr lang="zh-CN" altLang="en-US" dirty="0">
                <a:sym typeface="+mn-ea"/>
              </a:rPr>
              <a:t>表达式膨胀</a:t>
            </a:r>
            <a:r>
              <a:rPr lang="en-US" altLang="zh-CN" dirty="0">
                <a:sym typeface="+mn-ea"/>
              </a:rPr>
              <a:t>”</a:t>
            </a:r>
            <a:r>
              <a:rPr lang="zh-CN" altLang="en-US" dirty="0">
                <a:sym typeface="+mn-ea"/>
              </a:rPr>
              <a:t>问题。</a:t>
            </a:r>
          </a:p>
          <a:p>
            <a:r>
              <a:rPr lang="en-US" altLang="zh-CN" dirty="0">
                <a:sym typeface="+mn-ea"/>
              </a:rPr>
              <a:t>4</a:t>
            </a:r>
            <a:r>
              <a:rPr lang="zh-CN" altLang="en-US" dirty="0">
                <a:sym typeface="+mn-ea"/>
              </a:rPr>
              <a:t>）可以灵活结合编程语言的循环结构，条件结构来使用。</a:t>
            </a:r>
          </a:p>
          <a:p>
            <a:endParaRPr lang="zh-CN" dirty="0">
              <a:sym typeface="+mn-ea"/>
            </a:endParaRPr>
          </a:p>
          <a:p>
            <a:r>
              <a:rPr lang="zh-CN" dirty="0">
                <a:sym typeface="+mn-ea"/>
              </a:rPr>
              <a:t>缺点：</a:t>
            </a:r>
          </a:p>
          <a:p>
            <a:r>
              <a:rPr lang="en-US" altLang="zh-CN" dirty="0">
                <a:sym typeface="+mn-ea"/>
              </a:rPr>
              <a:t>1</a:t>
            </a:r>
            <a:r>
              <a:rPr lang="zh-CN" altLang="en-US" dirty="0">
                <a:sym typeface="+mn-ea"/>
              </a:rPr>
              <a:t>）</a:t>
            </a:r>
            <a:r>
              <a:rPr lang="zh-CN" dirty="0">
                <a:sym typeface="+mn-ea"/>
              </a:rPr>
              <a:t>计算过程中需要存储一些中间求导结果，因此会增加内存占用。</a:t>
            </a:r>
          </a:p>
        </p:txBody>
      </p:sp>
      <p:sp>
        <p:nvSpPr>
          <p:cNvPr id="11" name="文本框 10"/>
          <p:cNvSpPr txBox="1"/>
          <p:nvPr>
            <p:custDataLst>
              <p:tags r:id="rId3"/>
            </p:custDataLst>
          </p:nvPr>
        </p:nvSpPr>
        <p:spPr>
          <a:xfrm>
            <a:off x="2469515" y="6269355"/>
            <a:ext cx="1500505" cy="275590"/>
          </a:xfrm>
          <a:prstGeom prst="rect">
            <a:avLst/>
          </a:prstGeom>
          <a:noFill/>
        </p:spPr>
        <p:txBody>
          <a:bodyPr wrap="square" rtlCol="0">
            <a:spAutoFit/>
          </a:bodyPr>
          <a:lstStyle/>
          <a:p>
            <a:pPr algn="ctr"/>
            <a:r>
              <a:rPr lang="zh-CN" altLang="en-US" sz="1200"/>
              <a:t>自动微分实现流程</a:t>
            </a:r>
          </a:p>
        </p:txBody>
      </p:sp>
      <p:sp>
        <p:nvSpPr>
          <p:cNvPr id="33" name="矩形 32"/>
          <p:cNvSpPr/>
          <p:nvPr>
            <p:custDataLst>
              <p:tags r:id="rId4"/>
            </p:custDataLst>
          </p:nvPr>
        </p:nvSpPr>
        <p:spPr>
          <a:xfrm>
            <a:off x="1195070" y="1765935"/>
            <a:ext cx="3988435" cy="18218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400">
                <a:sym typeface="+mn-ea"/>
              </a:rPr>
              <a:t>f(x):</a:t>
            </a:r>
            <a:endParaRPr lang="en-US" altLang="zh-CN" sz="1400"/>
          </a:p>
          <a:p>
            <a:pPr algn="l"/>
            <a:r>
              <a:rPr lang="en-US" altLang="zh-CN" sz="1400">
                <a:sym typeface="+mn-ea"/>
              </a:rPr>
              <a:t>    v = x</a:t>
            </a:r>
            <a:endParaRPr lang="en-US" altLang="zh-CN" sz="1400"/>
          </a:p>
          <a:p>
            <a:pPr algn="l"/>
            <a:r>
              <a:rPr lang="en-US" altLang="zh-CN" sz="1400">
                <a:sym typeface="+mn-ea"/>
              </a:rPr>
              <a:t>    for i = 1 to 3</a:t>
            </a:r>
            <a:endParaRPr lang="en-US" altLang="zh-CN" sz="1400"/>
          </a:p>
          <a:p>
            <a:pPr algn="l"/>
            <a:r>
              <a:rPr lang="en-US" altLang="zh-CN" sz="1400">
                <a:sym typeface="+mn-ea"/>
              </a:rPr>
              <a:t>        v = v*(v+4)</a:t>
            </a:r>
            <a:endParaRPr lang="en-US" altLang="zh-CN" sz="1400"/>
          </a:p>
          <a:p>
            <a:pPr algn="l"/>
            <a:r>
              <a:rPr lang="en-US" altLang="zh-CN" sz="1400">
                <a:sym typeface="+mn-ea"/>
              </a:rPr>
              <a:t>    return v    </a:t>
            </a:r>
            <a:endParaRPr lang="en-US" altLang="zh-CN" sz="1400"/>
          </a:p>
          <a:p>
            <a:pPr algn="ctr"/>
            <a:r>
              <a:rPr lang="zh-CN" altLang="en-US" sz="1400">
                <a:sym typeface="+mn-ea"/>
              </a:rPr>
              <a:t>或者</a:t>
            </a:r>
            <a:endParaRPr lang="zh-CN" altLang="en-US" sz="1400"/>
          </a:p>
          <a:p>
            <a:pPr algn="l">
              <a:buNone/>
            </a:pPr>
            <a:r>
              <a:rPr lang="en-US" altLang="zh-CN" sz="1400">
                <a:sym typeface="+mn-ea"/>
              </a:rPr>
              <a:t>f(x):</a:t>
            </a:r>
            <a:endParaRPr lang="en-US" altLang="zh-CN" sz="1400"/>
          </a:p>
          <a:p>
            <a:pPr algn="l">
              <a:buNone/>
            </a:pPr>
            <a:r>
              <a:rPr lang="en-US" altLang="zh-CN" sz="1400">
                <a:sym typeface="+mn-ea"/>
              </a:rPr>
              <a:t>    return x*(x+4)*((x+2)^2)*(x*x+4*x+2)^2</a:t>
            </a:r>
            <a:endParaRPr lang="zh-CN" altLang="en-US" sz="1400"/>
          </a:p>
        </p:txBody>
      </p:sp>
      <p:sp>
        <p:nvSpPr>
          <p:cNvPr id="35" name="矩形 34"/>
          <p:cNvSpPr/>
          <p:nvPr>
            <p:custDataLst>
              <p:tags r:id="rId5"/>
            </p:custDataLst>
          </p:nvPr>
        </p:nvSpPr>
        <p:spPr>
          <a:xfrm>
            <a:off x="1195070" y="4029710"/>
            <a:ext cx="3988435" cy="11506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en-US" altLang="zh-CN" sz="1400">
                <a:sym typeface="+mn-ea"/>
              </a:rPr>
              <a:t>f'(x):</a:t>
            </a:r>
            <a:endParaRPr lang="en-US" altLang="zh-CN" sz="1400"/>
          </a:p>
          <a:p>
            <a:pPr algn="l">
              <a:buNone/>
            </a:pPr>
            <a:r>
              <a:rPr lang="en-US" altLang="zh-CN" sz="1400">
                <a:sym typeface="+mn-ea"/>
              </a:rPr>
              <a:t>    (v,dv)=(x,1)</a:t>
            </a:r>
            <a:endParaRPr lang="en-US" altLang="zh-CN" sz="1400"/>
          </a:p>
          <a:p>
            <a:pPr algn="l">
              <a:buNone/>
            </a:pPr>
            <a:r>
              <a:rPr lang="en-US" altLang="zh-CN" sz="1400">
                <a:sym typeface="+mn-ea"/>
              </a:rPr>
              <a:t>    for i = 1 to 3:</a:t>
            </a:r>
            <a:endParaRPr lang="en-US" altLang="zh-CN" sz="1400"/>
          </a:p>
          <a:p>
            <a:pPr algn="l">
              <a:buNone/>
            </a:pPr>
            <a:r>
              <a:rPr lang="en-US" altLang="zh-CN" sz="1400">
                <a:sym typeface="+mn-ea"/>
              </a:rPr>
              <a:t>       (v,dv) = (v*(v+4),2*v*dv+4*dv)</a:t>
            </a:r>
            <a:endParaRPr lang="en-US" altLang="zh-CN" sz="1400"/>
          </a:p>
          <a:p>
            <a:pPr algn="l">
              <a:buNone/>
            </a:pPr>
            <a:r>
              <a:rPr lang="en-US" altLang="zh-CN" sz="1400">
                <a:sym typeface="+mn-ea"/>
              </a:rPr>
              <a:t>    return (v,dv)</a:t>
            </a:r>
            <a:endParaRPr lang="zh-CN" altLang="en-US" sz="1400"/>
          </a:p>
        </p:txBody>
      </p:sp>
      <p:cxnSp>
        <p:nvCxnSpPr>
          <p:cNvPr id="36" name="直接箭头连接符 35"/>
          <p:cNvCxnSpPr>
            <a:stCxn id="33" idx="2"/>
            <a:endCxn id="35" idx="0"/>
          </p:cNvCxnSpPr>
          <p:nvPr>
            <p:custDataLst>
              <p:tags r:id="rId6"/>
            </p:custDataLst>
          </p:nvPr>
        </p:nvCxnSpPr>
        <p:spPr>
          <a:xfrm>
            <a:off x="3189605" y="3587750"/>
            <a:ext cx="0" cy="441960"/>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7" name="矩形 36"/>
          <p:cNvSpPr/>
          <p:nvPr>
            <p:custDataLst>
              <p:tags r:id="rId7"/>
            </p:custDataLst>
          </p:nvPr>
        </p:nvSpPr>
        <p:spPr>
          <a:xfrm>
            <a:off x="1191895" y="5639435"/>
            <a:ext cx="3988435" cy="4070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zh-CN" altLang="en-US" sz="1400"/>
              <a:t>带入自变量，得到梯度结果</a:t>
            </a:r>
          </a:p>
        </p:txBody>
      </p:sp>
      <p:cxnSp>
        <p:nvCxnSpPr>
          <p:cNvPr id="38" name="直接箭头连接符 37"/>
          <p:cNvCxnSpPr>
            <a:stCxn id="35" idx="2"/>
            <a:endCxn id="37" idx="0"/>
          </p:cNvCxnSpPr>
          <p:nvPr>
            <p:custDataLst>
              <p:tags r:id="rId8"/>
            </p:custDataLst>
          </p:nvPr>
        </p:nvCxnSpPr>
        <p:spPr>
          <a:xfrm flipH="1">
            <a:off x="3186430" y="5180330"/>
            <a:ext cx="3175" cy="459105"/>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9" name="文本框 38"/>
          <p:cNvSpPr txBox="1"/>
          <p:nvPr>
            <p:custDataLst>
              <p:tags r:id="rId9"/>
            </p:custDataLst>
          </p:nvPr>
        </p:nvSpPr>
        <p:spPr>
          <a:xfrm>
            <a:off x="3314700" y="5284470"/>
            <a:ext cx="1035050" cy="275590"/>
          </a:xfrm>
          <a:prstGeom prst="rect">
            <a:avLst/>
          </a:prstGeom>
          <a:noFill/>
        </p:spPr>
        <p:txBody>
          <a:bodyPr wrap="square" rtlCol="0">
            <a:spAutoFit/>
          </a:bodyPr>
          <a:lstStyle/>
          <a:p>
            <a:r>
              <a:rPr lang="zh-CN" altLang="en-US" sz="1200"/>
              <a:t>带入自变量</a:t>
            </a:r>
          </a:p>
        </p:txBody>
      </p:sp>
      <p:sp>
        <p:nvSpPr>
          <p:cNvPr id="7" name="文本框 6"/>
          <p:cNvSpPr txBox="1"/>
          <p:nvPr>
            <p:custDataLst>
              <p:tags r:id="rId10"/>
            </p:custDataLst>
          </p:nvPr>
        </p:nvSpPr>
        <p:spPr>
          <a:xfrm>
            <a:off x="3314700" y="3670935"/>
            <a:ext cx="1035050" cy="275590"/>
          </a:xfrm>
          <a:prstGeom prst="rect">
            <a:avLst/>
          </a:prstGeom>
          <a:noFill/>
        </p:spPr>
        <p:txBody>
          <a:bodyPr wrap="square" rtlCol="0">
            <a:spAutoFit/>
          </a:bodyPr>
          <a:lstStyle/>
          <a:p>
            <a:r>
              <a:rPr lang="zh-CN" altLang="en-US" sz="1200"/>
              <a:t>自动微分</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1524000" y="3665538"/>
            <a:ext cx="9144000" cy="1655762"/>
          </a:xfrm>
        </p:spPr>
        <p:txBody>
          <a:bodyPr/>
          <a:lstStyle/>
          <a:p>
            <a:endParaRPr lang="zh-CN" altLang="en-US"/>
          </a:p>
        </p:txBody>
      </p:sp>
      <p:pic>
        <p:nvPicPr>
          <p:cNvPr id="5" name="图片 4"/>
          <p:cNvPicPr>
            <a:picLocks noChangeAspect="1"/>
          </p:cNvPicPr>
          <p:nvPr>
            <p:custDataLst>
              <p:tags r:id="rId1"/>
            </p:custDataLst>
          </p:nvPr>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434080" cy="583565"/>
          </a:xfrm>
          <a:prstGeom prst="rect">
            <a:avLst/>
          </a:prstGeom>
          <a:noFill/>
        </p:spPr>
        <p:txBody>
          <a:bodyPr wrap="none" rtlCol="0">
            <a:spAutoFit/>
          </a:bodyPr>
          <a:lstStyle/>
          <a:p>
            <a:pPr algn="l"/>
            <a:r>
              <a:rPr lang="zh-CN" altLang="en-US" sz="3200" b="1" dirty="0">
                <a:solidFill>
                  <a:schemeClr val="bg1"/>
                </a:solidFill>
              </a:rPr>
              <a:t>什么是自动微分？</a:t>
            </a:r>
          </a:p>
        </p:txBody>
      </p:sp>
      <p:sp>
        <p:nvSpPr>
          <p:cNvPr id="8" name="文本框 7"/>
          <p:cNvSpPr txBox="1"/>
          <p:nvPr/>
        </p:nvSpPr>
        <p:spPr>
          <a:xfrm>
            <a:off x="5073650" y="6308090"/>
            <a:ext cx="2044700" cy="275590"/>
          </a:xfrm>
          <a:prstGeom prst="rect">
            <a:avLst/>
          </a:prstGeom>
          <a:noFill/>
        </p:spPr>
        <p:txBody>
          <a:bodyPr wrap="square" rtlCol="0">
            <a:spAutoFit/>
          </a:bodyPr>
          <a:lstStyle/>
          <a:p>
            <a:r>
              <a:rPr lang="zh-CN" altLang="en-US" sz="1200"/>
              <a:t>不同微分方式求解过程对比</a:t>
            </a:r>
          </a:p>
        </p:txBody>
      </p:sp>
      <mc:AlternateContent xmlns:mc="http://schemas.openxmlformats.org/markup-compatibility/2006" xmlns:a14="http://schemas.microsoft.com/office/drawing/2010/main">
        <mc:Choice Requires="a14">
          <p:sp>
            <p:nvSpPr>
              <p:cNvPr id="10" name="矩形 9"/>
              <p:cNvSpPr/>
              <p:nvPr/>
            </p:nvSpPr>
            <p:spPr>
              <a:xfrm>
                <a:off x="577215" y="2729865"/>
                <a:ext cx="3144520" cy="7823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𝑙</m:t>
                          </m:r>
                        </m:e>
                        <m:sub>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oMath>
                  </m:oMathPara>
                </a14:m>
                <a:endParaRPr lang="en-US" altLang="zh-CN" sz="1200" i="1">
                  <a:latin typeface="Cambria Math" panose="02040503050406030204" charset="0"/>
                  <a:cs typeface="Cambria Math" panose="02040503050406030204" charset="0"/>
                </a:endParaRPr>
              </a:p>
              <a:p>
                <a:pPr algn="ctr"/>
                <a14:m>
                  <m:oMathPara xmlns:m="http://schemas.openxmlformats.org/officeDocument/2006/math">
                    <m:oMathParaPr>
                      <m:jc m:val="left"/>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𝑙</m:t>
                          </m:r>
                        </m:e>
                        <m:sub>
                          <m:r>
                            <a:rPr lang="en-US" altLang="zh-CN" sz="1200" i="1">
                              <a:latin typeface="Cambria Math" panose="02040503050406030204" charset="0"/>
                              <a:cs typeface="Cambria Math" panose="02040503050406030204" charset="0"/>
                            </a:rPr>
                            <m:t>𝑛</m:t>
                          </m:r>
                          <m:r>
                            <a:rPr lang="en-US" altLang="zh-CN" sz="1200" i="1">
                              <a:latin typeface="Cambria Math" panose="02040503050406030204" charset="0"/>
                              <a:cs typeface="Cambria Math" panose="02040503050406030204" charset="0"/>
                            </a:rPr>
                            <m:t>+1</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𝑙</m:t>
                          </m:r>
                        </m:e>
                        <m:sub>
                          <m:r>
                            <a:rPr lang="en-US" altLang="zh-CN" sz="1200" i="1">
                              <a:latin typeface="Cambria Math" panose="02040503050406030204" charset="0"/>
                              <a:cs typeface="Cambria Math" panose="02040503050406030204" charset="0"/>
                            </a:rPr>
                            <m:t>𝑛</m:t>
                          </m:r>
                        </m:sub>
                      </m:sSub>
                      <m:r>
                        <a:rPr lang="en-US" altLang="zh-CN" sz="1200" i="1">
                          <a:latin typeface="Cambria Math" panose="02040503050406030204" charset="0"/>
                          <a:cs typeface="Cambria Math" panose="02040503050406030204" charset="0"/>
                        </a:rPr>
                        <m:t>(</m:t>
                      </m:r>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𝑙</m:t>
                          </m:r>
                        </m:e>
                        <m:sub>
                          <m:r>
                            <a:rPr lang="en-US" altLang="zh-CN" sz="1200" i="1">
                              <a:latin typeface="Cambria Math" panose="02040503050406030204" charset="0"/>
                              <a:cs typeface="Cambria Math" panose="02040503050406030204" charset="0"/>
                            </a:rPr>
                            <m:t>𝑛</m:t>
                          </m:r>
                        </m:sub>
                      </m:sSub>
                      <m:r>
                        <a:rPr lang="en-US" altLang="zh-CN" sz="1200" i="1">
                          <a:latin typeface="Cambria Math" panose="02040503050406030204" charset="0"/>
                          <a:cs typeface="Cambria Math" panose="02040503050406030204" charset="0"/>
                        </a:rPr>
                        <m:t>+4)</m:t>
                      </m:r>
                    </m:oMath>
                  </m:oMathPara>
                </a14:m>
                <a:endParaRPr lang="en-US" altLang="zh-CN" sz="1200" i="1">
                  <a:latin typeface="Cambria Math" panose="02040503050406030204" charset="0"/>
                  <a:cs typeface="Cambria Math" panose="02040503050406030204" charset="0"/>
                </a:endParaRPr>
              </a:p>
              <a:p>
                <a:pPr algn="ctr"/>
                <a14:m>
                  <m:oMathPara xmlns:m="http://schemas.openxmlformats.org/officeDocument/2006/math">
                    <m:oMathParaPr>
                      <m:jc m:val="left"/>
                    </m:oMathParaPr>
                    <m:oMath xmlns:m="http://schemas.openxmlformats.org/officeDocument/2006/math">
                      <m:sSub>
                        <m:sSubPr>
                          <m:ctrlPr>
                            <a:rPr lang="en-US" altLang="zh-CN" sz="1200" i="1">
                              <a:latin typeface="Cambria Math" panose="02040503050406030204" pitchFamily="18" charset="0"/>
                              <a:cs typeface="Cambria Math" panose="02040503050406030204" charset="0"/>
                            </a:rPr>
                          </m:ctrlPr>
                        </m:sSubPr>
                        <m:e>
                          <m:r>
                            <a:rPr lang="en-US" altLang="zh-CN" sz="1200" i="1">
                              <a:latin typeface="Cambria Math" panose="02040503050406030204" charset="0"/>
                              <a:cs typeface="Cambria Math" panose="02040503050406030204" charset="0"/>
                            </a:rPr>
                            <m:t>𝑓</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𝑙</m:t>
                          </m:r>
                        </m:e>
                        <m:sub>
                          <m:r>
                            <a:rPr lang="en-US" altLang="zh-CN" sz="1200" i="1">
                              <a:latin typeface="Cambria Math" panose="02040503050406030204" charset="0"/>
                              <a:cs typeface="Cambria Math" panose="02040503050406030204" charset="0"/>
                            </a:rPr>
                            <m:t>4</m:t>
                          </m:r>
                        </m:sub>
                      </m:sSub>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+4)</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m:t>
                          </m:r>
                        </m:e>
                        <m:sup>
                          <m:r>
                            <a:rPr lang="en-US" altLang="zh-CN" sz="1200" i="1">
                              <a:latin typeface="Cambria Math" panose="02040503050406030204" charset="0"/>
                              <a:cs typeface="Cambria Math" panose="02040503050406030204" charset="0"/>
                            </a:rPr>
                            <m:t>2</m:t>
                          </m:r>
                        </m:sup>
                      </m:sSup>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𝑥</m:t>
                              </m:r>
                            </m:e>
                            <m:sup>
                              <m:r>
                                <a:rPr lang="en-US" altLang="zh-CN" sz="1200" i="1">
                                  <a:latin typeface="Cambria Math" panose="02040503050406030204" charset="0"/>
                                  <a:cs typeface="Cambria Math" panose="02040503050406030204" charset="0"/>
                                </a:rPr>
                                <m:t>2</m:t>
                              </m:r>
                            </m:sup>
                          </m:sSup>
                          <m:r>
                            <a:rPr lang="en-US" altLang="zh-CN" sz="1200" i="1">
                              <a:latin typeface="Cambria Math" panose="02040503050406030204" charset="0"/>
                              <a:cs typeface="Cambria Math" panose="02040503050406030204" charset="0"/>
                            </a:rPr>
                            <m:t>+4</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m:t>
                          </m:r>
                        </m:e>
                        <m:sup>
                          <m:r>
                            <a:rPr lang="en-US" altLang="zh-CN" sz="1200" i="1">
                              <a:latin typeface="Cambria Math" panose="02040503050406030204" charset="0"/>
                              <a:cs typeface="Cambria Math" panose="02040503050406030204" charset="0"/>
                            </a:rPr>
                            <m:t>2</m:t>
                          </m:r>
                        </m:sup>
                      </m:sSup>
                    </m:oMath>
                  </m:oMathPara>
                </a14:m>
                <a:endParaRPr lang="en-US" altLang="zh-CN" sz="1200"/>
              </a:p>
            </p:txBody>
          </p:sp>
        </mc:Choice>
        <mc:Fallback xmlns="">
          <p:sp>
            <p:nvSpPr>
              <p:cNvPr id="10" name="矩形 9"/>
              <p:cNvSpPr>
                <a:spLocks noRot="1" noChangeAspect="1" noMove="1" noResize="1" noEditPoints="1" noAdjustHandles="1" noChangeArrowheads="1" noChangeShapeType="1" noTextEdit="1"/>
              </p:cNvSpPr>
              <p:nvPr/>
            </p:nvSpPr>
            <p:spPr>
              <a:xfrm>
                <a:off x="577215" y="2729865"/>
                <a:ext cx="3144520" cy="782320"/>
              </a:xfrm>
              <a:prstGeom prst="rect">
                <a:avLst/>
              </a:prstGeom>
              <a:blipFill rotWithShape="1">
                <a:blip r:embed="rId15"/>
                <a:stretch>
                  <a:fillRect l="-202" t="-812" r="-202" b="-812"/>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sp>
        <p:nvSpPr>
          <p:cNvPr id="14" name="矩形 13"/>
          <p:cNvSpPr/>
          <p:nvPr>
            <p:custDataLst>
              <p:tags r:id="rId2"/>
            </p:custDataLst>
          </p:nvPr>
        </p:nvSpPr>
        <p:spPr>
          <a:xfrm>
            <a:off x="4571365" y="2247265"/>
            <a:ext cx="3144520" cy="17475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sym typeface="+mn-ea"/>
              </a:rPr>
              <a:t>f(x):</a:t>
            </a:r>
            <a:endParaRPr lang="en-US" altLang="zh-CN" sz="1200"/>
          </a:p>
          <a:p>
            <a:pPr algn="l"/>
            <a:r>
              <a:rPr lang="en-US" altLang="zh-CN" sz="1200">
                <a:sym typeface="+mn-ea"/>
              </a:rPr>
              <a:t>    v = x</a:t>
            </a:r>
            <a:endParaRPr lang="en-US" altLang="zh-CN" sz="1200"/>
          </a:p>
          <a:p>
            <a:pPr algn="l"/>
            <a:r>
              <a:rPr lang="en-US" altLang="zh-CN" sz="1200">
                <a:sym typeface="+mn-ea"/>
              </a:rPr>
              <a:t>    for i = 1 to 3</a:t>
            </a:r>
            <a:endParaRPr lang="en-US" altLang="zh-CN" sz="1200"/>
          </a:p>
          <a:p>
            <a:pPr algn="l"/>
            <a:r>
              <a:rPr lang="en-US" altLang="zh-CN" sz="1200">
                <a:sym typeface="+mn-ea"/>
              </a:rPr>
              <a:t>        v = v*(v+4)</a:t>
            </a:r>
            <a:endParaRPr lang="en-US" altLang="zh-CN" sz="1200"/>
          </a:p>
          <a:p>
            <a:pPr algn="l"/>
            <a:r>
              <a:rPr lang="en-US" altLang="zh-CN" sz="1200">
                <a:sym typeface="+mn-ea"/>
              </a:rPr>
              <a:t>    return v    </a:t>
            </a:r>
            <a:endParaRPr lang="en-US" altLang="zh-CN" sz="1200"/>
          </a:p>
          <a:p>
            <a:pPr algn="ctr"/>
            <a:r>
              <a:rPr lang="zh-CN" altLang="en-US" sz="1200">
                <a:sym typeface="+mn-ea"/>
              </a:rPr>
              <a:t>或者</a:t>
            </a:r>
            <a:endParaRPr lang="zh-CN" altLang="en-US" sz="1200"/>
          </a:p>
          <a:p>
            <a:pPr algn="l"/>
            <a:r>
              <a:rPr lang="en-US" altLang="zh-CN" sz="1200">
                <a:sym typeface="+mn-ea"/>
              </a:rPr>
              <a:t>f(x):</a:t>
            </a:r>
            <a:endParaRPr lang="en-US" altLang="zh-CN" sz="1200"/>
          </a:p>
          <a:p>
            <a:pPr algn="l"/>
            <a:r>
              <a:rPr lang="en-US" altLang="zh-CN" sz="1200">
                <a:sym typeface="+mn-ea"/>
              </a:rPr>
              <a:t>    return x*(x+4)*((x+2)^2)*(x*x+4*x+2)^2</a:t>
            </a:r>
            <a:endParaRPr lang="en-US" altLang="zh-CN" sz="1200"/>
          </a:p>
        </p:txBody>
      </p:sp>
      <p:sp>
        <p:nvSpPr>
          <p:cNvPr id="15" name="矩形 14"/>
          <p:cNvSpPr/>
          <p:nvPr>
            <p:custDataLst>
              <p:tags r:id="rId3"/>
            </p:custDataLst>
          </p:nvPr>
        </p:nvSpPr>
        <p:spPr>
          <a:xfrm>
            <a:off x="8470265" y="2488565"/>
            <a:ext cx="3144520" cy="12649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en-US" altLang="zh-CN" sz="1200">
                <a:sym typeface="+mn-ea"/>
              </a:rPr>
              <a:t>f'(x):</a:t>
            </a:r>
            <a:endParaRPr lang="en-US" altLang="zh-CN" sz="1200"/>
          </a:p>
          <a:p>
            <a:pPr algn="l">
              <a:buNone/>
            </a:pPr>
            <a:r>
              <a:rPr lang="en-US" altLang="zh-CN" sz="1200">
                <a:sym typeface="+mn-ea"/>
              </a:rPr>
              <a:t>    (v,dv)=(x,1)</a:t>
            </a:r>
            <a:endParaRPr lang="en-US" altLang="zh-CN" sz="1200"/>
          </a:p>
          <a:p>
            <a:pPr algn="l">
              <a:buNone/>
            </a:pPr>
            <a:r>
              <a:rPr lang="en-US" altLang="zh-CN" sz="1200">
                <a:sym typeface="+mn-ea"/>
              </a:rPr>
              <a:t>    for i = 1 to 3:</a:t>
            </a:r>
            <a:endParaRPr lang="en-US" altLang="zh-CN" sz="1200"/>
          </a:p>
          <a:p>
            <a:pPr algn="l">
              <a:buNone/>
            </a:pPr>
            <a:r>
              <a:rPr lang="en-US" altLang="zh-CN" sz="1200">
                <a:sym typeface="+mn-ea"/>
              </a:rPr>
              <a:t>       (v,dv) = (v*(v+4),2*v*dv+4*dv)</a:t>
            </a:r>
            <a:endParaRPr lang="en-US" altLang="zh-CN" sz="1200"/>
          </a:p>
          <a:p>
            <a:pPr algn="l">
              <a:buNone/>
            </a:pPr>
            <a:r>
              <a:rPr lang="en-US" altLang="zh-CN" sz="1200">
                <a:sym typeface="+mn-ea"/>
              </a:rPr>
              <a:t>    return (v,dv)</a:t>
            </a:r>
            <a:endParaRPr lang="en-US" altLang="zh-CN" sz="1200"/>
          </a:p>
        </p:txBody>
      </p:sp>
      <mc:AlternateContent xmlns:mc="http://schemas.openxmlformats.org/markup-compatibility/2006" xmlns:a14="http://schemas.microsoft.com/office/drawing/2010/main">
        <mc:Choice Requires="a14">
          <p:sp>
            <p:nvSpPr>
              <p:cNvPr id="16" name="矩形 15"/>
              <p:cNvSpPr/>
              <p:nvPr>
                <p:custDataLst>
                  <p:tags r:id="rId4"/>
                </p:custDataLst>
              </p:nvPr>
            </p:nvSpPr>
            <p:spPr>
              <a:xfrm>
                <a:off x="577215" y="4905375"/>
                <a:ext cx="3144520" cy="91440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𝑓</m:t>
                          </m:r>
                        </m:e>
                        <m:sup>
                          <m:r>
                            <a:rPr lang="en-US" altLang="zh-CN" sz="1200" i="1">
                              <a:latin typeface="Cambria Math" panose="02040503050406030204" charset="0"/>
                              <a:cs typeface="Cambria Math" panose="02040503050406030204" charset="0"/>
                            </a:rPr>
                            <m:t>’</m:t>
                          </m:r>
                        </m:sup>
                      </m:sSup>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+4)</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m:t>
                          </m:r>
                        </m:e>
                        <m:sup>
                          <m:r>
                            <a:rPr lang="en-US" altLang="zh-CN" sz="1200" i="1">
                              <a:latin typeface="Cambria Math" panose="02040503050406030204" charset="0"/>
                              <a:cs typeface="Cambria Math" panose="02040503050406030204" charset="0"/>
                            </a:rPr>
                            <m:t>2</m:t>
                          </m:r>
                        </m:sup>
                      </m:sSup>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𝑥</m:t>
                              </m:r>
                            </m:e>
                            <m:sup>
                              <m:r>
                                <a:rPr lang="en-US" altLang="zh-CN" sz="1200" i="1">
                                  <a:latin typeface="Cambria Math" panose="02040503050406030204" charset="0"/>
                                  <a:cs typeface="Cambria Math" panose="02040503050406030204" charset="0"/>
                                </a:rPr>
                                <m:t>2</m:t>
                              </m:r>
                            </m:sup>
                          </m:sSup>
                          <m:r>
                            <a:rPr lang="en-US" altLang="zh-CN" sz="1200" i="1">
                              <a:latin typeface="Cambria Math" panose="02040503050406030204" charset="0"/>
                              <a:cs typeface="Cambria Math" panose="02040503050406030204" charset="0"/>
                            </a:rPr>
                            <m:t>+4</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m:t>
                          </m:r>
                        </m:e>
                        <m:sup>
                          <m:r>
                            <a:rPr lang="en-US" altLang="zh-CN" sz="1200" i="1">
                              <a:latin typeface="Cambria Math" panose="02040503050406030204" charset="0"/>
                              <a:cs typeface="Cambria Math" panose="02040503050406030204" charset="0"/>
                            </a:rPr>
                            <m:t>2</m:t>
                          </m:r>
                        </m:sup>
                      </m:sSup>
                    </m:oMath>
                  </m:oMathPara>
                </a14:m>
                <a:endParaRPr lang="en-US" altLang="zh-CN" sz="1200" i="1">
                  <a:latin typeface="Cambria Math" panose="02040503050406030204" charset="0"/>
                  <a:cs typeface="Cambria Math" panose="02040503050406030204" charset="0"/>
                </a:endParaRPr>
              </a:p>
              <a:p>
                <a:pPr algn="ctr"/>
                <a14:m>
                  <m:oMathPara xmlns:m="http://schemas.openxmlformats.org/officeDocument/2006/math">
                    <m:oMathParaPr>
                      <m:jc m:val="left"/>
                    </m:oMathParaPr>
                    <m:oMath xmlns:m="http://schemas.openxmlformats.org/officeDocument/2006/math">
                      <m:r>
                        <a:rPr lang="en-US" altLang="zh-CN" sz="1200" i="1">
                          <a:latin typeface="Cambria Math" panose="02040503050406030204" charset="0"/>
                          <a:cs typeface="Cambria Math" panose="02040503050406030204" charset="0"/>
                        </a:rPr>
                        <m:t>+</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m:t>
                          </m:r>
                        </m:e>
                        <m:sup>
                          <m:r>
                            <a:rPr lang="en-US" altLang="zh-CN" sz="1200" i="1">
                              <a:latin typeface="Cambria Math" panose="02040503050406030204" charset="0"/>
                              <a:cs typeface="Cambria Math" panose="02040503050406030204" charset="0"/>
                            </a:rPr>
                            <m:t>2</m:t>
                          </m:r>
                        </m:sup>
                      </m:sSup>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𝑥</m:t>
                              </m:r>
                            </m:e>
                            <m:sup>
                              <m:r>
                                <a:rPr lang="en-US" altLang="zh-CN" sz="1200" i="1">
                                  <a:latin typeface="Cambria Math" panose="02040503050406030204" charset="0"/>
                                  <a:cs typeface="Cambria Math" panose="02040503050406030204" charset="0"/>
                                </a:rPr>
                                <m:t>2</m:t>
                              </m:r>
                            </m:sup>
                          </m:sSup>
                          <m:r>
                            <a:rPr lang="en-US" altLang="zh-CN" sz="1200" i="1">
                              <a:latin typeface="Cambria Math" panose="02040503050406030204" charset="0"/>
                              <a:cs typeface="Cambria Math" panose="02040503050406030204" charset="0"/>
                            </a:rPr>
                            <m:t>+4</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m:t>
                          </m:r>
                        </m:e>
                        <m:sup>
                          <m:r>
                            <a:rPr lang="en-US" altLang="zh-CN" sz="1200" i="1">
                              <a:latin typeface="Cambria Math" panose="02040503050406030204" charset="0"/>
                              <a:cs typeface="Cambria Math" panose="02040503050406030204" charset="0"/>
                            </a:rPr>
                            <m:t>2</m:t>
                          </m:r>
                        </m:sup>
                      </m:sSup>
                    </m:oMath>
                  </m:oMathPara>
                </a14:m>
                <a:endParaRPr lang="en-US" altLang="zh-CN" sz="1200" i="1">
                  <a:latin typeface="Cambria Math" panose="02040503050406030204" charset="0"/>
                  <a:cs typeface="Cambria Math" panose="02040503050406030204" charset="0"/>
                </a:endParaRPr>
              </a:p>
              <a:p>
                <a:pPr algn="ctr"/>
                <a14:m>
                  <m:oMathPara xmlns:m="http://schemas.openxmlformats.org/officeDocument/2006/math">
                    <m:oMathParaPr>
                      <m:jc m:val="left"/>
                    </m:oMathParaPr>
                    <m:oMath xmlns:m="http://schemas.openxmlformats.org/officeDocument/2006/math">
                      <m:r>
                        <a:rPr lang="en-US" altLang="zh-CN" sz="1200" i="1">
                          <a:latin typeface="Cambria Math" panose="02040503050406030204" charset="0"/>
                          <a:cs typeface="Cambria Math" panose="02040503050406030204" charset="0"/>
                        </a:rPr>
                        <m:t>+2</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+4)(</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𝑥</m:t>
                              </m:r>
                            </m:e>
                            <m:sup>
                              <m:r>
                                <a:rPr lang="en-US" altLang="zh-CN" sz="1200" i="1">
                                  <a:latin typeface="Cambria Math" panose="02040503050406030204" charset="0"/>
                                  <a:cs typeface="Cambria Math" panose="02040503050406030204" charset="0"/>
                                </a:rPr>
                                <m:t>2</m:t>
                              </m:r>
                            </m:sup>
                          </m:sSup>
                          <m:r>
                            <a:rPr lang="en-US" altLang="zh-CN" sz="1200" i="1">
                              <a:latin typeface="Cambria Math" panose="02040503050406030204" charset="0"/>
                              <a:cs typeface="Cambria Math" panose="02040503050406030204" charset="0"/>
                            </a:rPr>
                            <m:t>+4</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m:t>
                          </m:r>
                        </m:e>
                        <m:sup>
                          <m:r>
                            <a:rPr lang="en-US" altLang="zh-CN" sz="1200" i="1">
                              <a:latin typeface="Cambria Math" panose="02040503050406030204" charset="0"/>
                              <a:cs typeface="Cambria Math" panose="02040503050406030204" charset="0"/>
                            </a:rPr>
                            <m:t>2</m:t>
                          </m:r>
                        </m:sup>
                      </m:sSup>
                    </m:oMath>
                  </m:oMathPara>
                </a14:m>
                <a:endParaRPr lang="en-US" altLang="zh-CN" sz="1200" i="1">
                  <a:latin typeface="Cambria Math" panose="02040503050406030204" charset="0"/>
                  <a:cs typeface="Cambria Math" panose="02040503050406030204" charset="0"/>
                </a:endParaRPr>
              </a:p>
              <a:p>
                <a:pPr algn="ctr"/>
                <a14:m>
                  <m:oMathPara xmlns:m="http://schemas.openxmlformats.org/officeDocument/2006/math">
                    <m:oMathParaPr>
                      <m:jc m:val="left"/>
                    </m:oMathParaPr>
                    <m:oMath xmlns:m="http://schemas.openxmlformats.org/officeDocument/2006/math">
                      <m:r>
                        <a:rPr lang="en-US" altLang="zh-CN" sz="1200" i="1">
                          <a:latin typeface="Cambria Math" panose="02040503050406030204" charset="0"/>
                          <a:cs typeface="Cambria Math" panose="02040503050406030204" charset="0"/>
                        </a:rPr>
                        <m:t>+2</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+4)</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m:t>
                          </m:r>
                        </m:e>
                        <m:sup>
                          <m:r>
                            <a:rPr lang="en-US" altLang="zh-CN" sz="1200" i="1">
                              <a:latin typeface="Cambria Math" panose="02040503050406030204" charset="0"/>
                              <a:cs typeface="Cambria Math" panose="02040503050406030204" charset="0"/>
                            </a:rPr>
                            <m:t>2</m:t>
                          </m:r>
                        </m:sup>
                      </m:sSup>
                      <m:r>
                        <a:rPr lang="en-US" altLang="zh-CN" sz="1200" i="1">
                          <a:latin typeface="Cambria Math" panose="02040503050406030204" charset="0"/>
                          <a:cs typeface="Cambria Math" panose="02040503050406030204" charset="0"/>
                        </a:rPr>
                        <m:t>(</m:t>
                      </m:r>
                      <m:sSup>
                        <m:sSupPr>
                          <m:ctrlPr>
                            <a:rPr lang="en-US" altLang="zh-CN" sz="1200" i="1">
                              <a:latin typeface="Cambria Math" panose="02040503050406030204" pitchFamily="18" charset="0"/>
                              <a:cs typeface="Cambria Math" panose="02040503050406030204" charset="0"/>
                            </a:rPr>
                          </m:ctrlPr>
                        </m:sSupPr>
                        <m:e>
                          <m:r>
                            <a:rPr lang="en-US" altLang="zh-CN" sz="1200" i="1">
                              <a:latin typeface="Cambria Math" panose="02040503050406030204" charset="0"/>
                              <a:cs typeface="Cambria Math" panose="02040503050406030204" charset="0"/>
                            </a:rPr>
                            <m:t>𝑥</m:t>
                          </m:r>
                        </m:e>
                        <m:sup>
                          <m:r>
                            <a:rPr lang="en-US" altLang="zh-CN" sz="1200" i="1">
                              <a:latin typeface="Cambria Math" panose="02040503050406030204" charset="0"/>
                              <a:cs typeface="Cambria Math" panose="02040503050406030204" charset="0"/>
                            </a:rPr>
                            <m:t>2</m:t>
                          </m:r>
                        </m:sup>
                      </m:sSup>
                      <m:r>
                        <a:rPr lang="en-US" altLang="zh-CN" sz="1200" i="1">
                          <a:latin typeface="Cambria Math" panose="02040503050406030204" charset="0"/>
                          <a:cs typeface="Cambria Math" panose="02040503050406030204" charset="0"/>
                        </a:rPr>
                        <m:t>+4</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+2)(2</m:t>
                      </m:r>
                      <m:r>
                        <a:rPr lang="en-US" altLang="zh-CN" sz="1200" i="1">
                          <a:latin typeface="Cambria Math" panose="02040503050406030204" charset="0"/>
                          <a:cs typeface="Cambria Math" panose="02040503050406030204" charset="0"/>
                        </a:rPr>
                        <m:t>𝑥</m:t>
                      </m:r>
                      <m:r>
                        <a:rPr lang="en-US" altLang="zh-CN" sz="1200" i="1">
                          <a:latin typeface="Cambria Math" panose="02040503050406030204" charset="0"/>
                          <a:cs typeface="Cambria Math" panose="02040503050406030204" charset="0"/>
                        </a:rPr>
                        <m:t>+4)</m:t>
                      </m:r>
                    </m:oMath>
                  </m:oMathPara>
                </a14:m>
                <a:endParaRPr lang="en-US" altLang="zh-CN" sz="1200"/>
              </a:p>
            </p:txBody>
          </p:sp>
        </mc:Choice>
        <mc:Fallback xmlns="">
          <p:sp>
            <p:nvSpPr>
              <p:cNvPr id="16" name="矩形 15"/>
              <p:cNvSpPr>
                <a:spLocks noRot="1" noChangeAspect="1" noMove="1" noResize="1" noEditPoints="1" noAdjustHandles="1" noChangeArrowheads="1" noChangeShapeType="1" noTextEdit="1"/>
              </p:cNvSpPr>
              <p:nvPr>
                <p:custDataLst>
                  <p:tags r:id="rId16"/>
                </p:custDataLst>
              </p:nvPr>
            </p:nvSpPr>
            <p:spPr>
              <a:xfrm>
                <a:off x="577215" y="4905375"/>
                <a:ext cx="3144520" cy="914400"/>
              </a:xfrm>
              <a:prstGeom prst="rect">
                <a:avLst/>
              </a:prstGeom>
              <a:blipFill rotWithShape="1">
                <a:blip r:embed="rId17"/>
                <a:stretch>
                  <a:fillRect l="-202" t="-694" r="-202" b="-694"/>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sp>
        <p:nvSpPr>
          <p:cNvPr id="17" name="矩形 16"/>
          <p:cNvSpPr/>
          <p:nvPr>
            <p:custDataLst>
              <p:tags r:id="rId5"/>
            </p:custDataLst>
          </p:nvPr>
        </p:nvSpPr>
        <p:spPr>
          <a:xfrm>
            <a:off x="4363720" y="4726940"/>
            <a:ext cx="3559810" cy="12706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sym typeface="+mn-ea"/>
              </a:rPr>
              <a:t>f'(x):</a:t>
            </a:r>
            <a:endParaRPr lang="en-US" altLang="zh-CN" sz="1200"/>
          </a:p>
          <a:p>
            <a:pPr algn="l"/>
            <a:r>
              <a:rPr lang="en-US" altLang="zh-CN" sz="1200">
                <a:sym typeface="+mn-ea"/>
              </a:rPr>
              <a:t>    return (x+4)*((x+2)^2)*((x*x+4*x+2)^2)</a:t>
            </a:r>
            <a:endParaRPr lang="en-US" altLang="zh-CN" sz="1200"/>
          </a:p>
          <a:p>
            <a:pPr indent="457200"/>
            <a:r>
              <a:rPr lang="en-US" altLang="zh-CN" sz="1200">
                <a:sym typeface="+mn-ea"/>
              </a:rPr>
              <a:t>+x*((x+2)^2)*((x*x+4*x+2)^2)</a:t>
            </a:r>
          </a:p>
          <a:p>
            <a:pPr indent="457200"/>
            <a:r>
              <a:rPr lang="en-US" altLang="zh-CN" sz="1200">
                <a:sym typeface="+mn-ea"/>
              </a:rPr>
              <a:t>+2*x*(x+4)*(x+2)*((x*x+4*x+2)^2)</a:t>
            </a:r>
          </a:p>
          <a:p>
            <a:pPr indent="457200"/>
            <a:r>
              <a:rPr lang="en-US" altLang="zh-CN" sz="1200">
                <a:sym typeface="+mn-ea"/>
              </a:rPr>
              <a:t>+2*x*(x+4)*((x+2)^2)*(x*x+4*x+2)(2*x+4)</a:t>
            </a:r>
            <a:endParaRPr lang="en-US" altLang="zh-CN" sz="1200"/>
          </a:p>
        </p:txBody>
      </p:sp>
      <p:sp>
        <p:nvSpPr>
          <p:cNvPr id="18" name="矩形 17"/>
          <p:cNvSpPr/>
          <p:nvPr>
            <p:custDataLst>
              <p:tags r:id="rId6"/>
            </p:custDataLst>
          </p:nvPr>
        </p:nvSpPr>
        <p:spPr>
          <a:xfrm>
            <a:off x="8470265" y="4969510"/>
            <a:ext cx="3144520" cy="85026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altLang="zh-CN" sz="1200">
                <a:sym typeface="+mn-ea"/>
              </a:rPr>
              <a:t>f'(x):</a:t>
            </a:r>
            <a:endParaRPr lang="en-US" altLang="zh-CN" sz="1200"/>
          </a:p>
          <a:p>
            <a:pPr algn="l"/>
            <a:r>
              <a:rPr lang="en-US" altLang="zh-CN" sz="1200">
                <a:sym typeface="+mn-ea"/>
              </a:rPr>
              <a:t>    h = 0.000001</a:t>
            </a:r>
            <a:endParaRPr lang="en-US" altLang="zh-CN" sz="1200"/>
          </a:p>
          <a:p>
            <a:pPr algn="l"/>
            <a:r>
              <a:rPr lang="en-US" altLang="zh-CN" sz="1200">
                <a:sym typeface="+mn-ea"/>
              </a:rPr>
              <a:t>    return (f(x+h)-f(x))/h</a:t>
            </a:r>
            <a:endParaRPr lang="en-US" altLang="zh-CN" sz="1200"/>
          </a:p>
        </p:txBody>
      </p:sp>
      <p:cxnSp>
        <p:nvCxnSpPr>
          <p:cNvPr id="19" name="直接箭头连接符 18"/>
          <p:cNvCxnSpPr>
            <a:stCxn id="10" idx="2"/>
            <a:endCxn id="16" idx="0"/>
          </p:cNvCxnSpPr>
          <p:nvPr/>
        </p:nvCxnSpPr>
        <p:spPr>
          <a:xfrm>
            <a:off x="2149475" y="3512185"/>
            <a:ext cx="0" cy="13931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0" name="直接箭头连接符 19"/>
          <p:cNvCxnSpPr>
            <a:stCxn id="10" idx="3"/>
            <a:endCxn id="14" idx="1"/>
          </p:cNvCxnSpPr>
          <p:nvPr/>
        </p:nvCxnSpPr>
        <p:spPr>
          <a:xfrm>
            <a:off x="3721735" y="3121025"/>
            <a:ext cx="84963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1" name="直接箭头连接符 20"/>
          <p:cNvCxnSpPr>
            <a:stCxn id="16" idx="3"/>
            <a:endCxn id="17" idx="1"/>
          </p:cNvCxnSpPr>
          <p:nvPr/>
        </p:nvCxnSpPr>
        <p:spPr>
          <a:xfrm>
            <a:off x="3721735" y="5362575"/>
            <a:ext cx="64198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2" name="直接箭头连接符 21"/>
          <p:cNvCxnSpPr>
            <a:stCxn id="14" idx="2"/>
            <a:endCxn id="17" idx="0"/>
          </p:cNvCxnSpPr>
          <p:nvPr/>
        </p:nvCxnSpPr>
        <p:spPr>
          <a:xfrm>
            <a:off x="6143625" y="3994785"/>
            <a:ext cx="0" cy="7321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3" name="直接箭头连接符 22"/>
          <p:cNvCxnSpPr/>
          <p:nvPr/>
        </p:nvCxnSpPr>
        <p:spPr>
          <a:xfrm>
            <a:off x="7677785" y="3999230"/>
            <a:ext cx="791210" cy="97345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5" name="直接箭头连接符 24"/>
          <p:cNvCxnSpPr>
            <a:stCxn id="14" idx="3"/>
            <a:endCxn id="15" idx="1"/>
          </p:cNvCxnSpPr>
          <p:nvPr/>
        </p:nvCxnSpPr>
        <p:spPr>
          <a:xfrm>
            <a:off x="7715885" y="3121025"/>
            <a:ext cx="754380"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
        <p:nvSpPr>
          <p:cNvPr id="26" name="文本框 25"/>
          <p:cNvSpPr txBox="1"/>
          <p:nvPr/>
        </p:nvSpPr>
        <p:spPr>
          <a:xfrm>
            <a:off x="2282825" y="4080510"/>
            <a:ext cx="889000" cy="275590"/>
          </a:xfrm>
          <a:prstGeom prst="rect">
            <a:avLst/>
          </a:prstGeom>
          <a:noFill/>
        </p:spPr>
        <p:txBody>
          <a:bodyPr wrap="square" rtlCol="0">
            <a:spAutoFit/>
          </a:bodyPr>
          <a:lstStyle/>
          <a:p>
            <a:r>
              <a:rPr lang="zh-CN" altLang="en-US" sz="1200"/>
              <a:t>手动微分</a:t>
            </a:r>
          </a:p>
        </p:txBody>
      </p:sp>
      <p:sp>
        <p:nvSpPr>
          <p:cNvPr id="27" name="文本框 26"/>
          <p:cNvSpPr txBox="1"/>
          <p:nvPr>
            <p:custDataLst>
              <p:tags r:id="rId7"/>
            </p:custDataLst>
          </p:nvPr>
        </p:nvSpPr>
        <p:spPr>
          <a:xfrm>
            <a:off x="8049260" y="4133850"/>
            <a:ext cx="889000" cy="275590"/>
          </a:xfrm>
          <a:prstGeom prst="rect">
            <a:avLst/>
          </a:prstGeom>
          <a:noFill/>
        </p:spPr>
        <p:txBody>
          <a:bodyPr wrap="square" rtlCol="0">
            <a:spAutoFit/>
          </a:bodyPr>
          <a:lstStyle/>
          <a:p>
            <a:r>
              <a:rPr lang="zh-CN" altLang="en-US" sz="1200"/>
              <a:t>数值微分</a:t>
            </a:r>
          </a:p>
        </p:txBody>
      </p:sp>
      <p:sp>
        <p:nvSpPr>
          <p:cNvPr id="28" name="文本框 27"/>
          <p:cNvSpPr txBox="1"/>
          <p:nvPr>
            <p:custDataLst>
              <p:tags r:id="rId8"/>
            </p:custDataLst>
          </p:nvPr>
        </p:nvSpPr>
        <p:spPr>
          <a:xfrm>
            <a:off x="6125210" y="4133850"/>
            <a:ext cx="2049145" cy="275590"/>
          </a:xfrm>
          <a:prstGeom prst="rect">
            <a:avLst/>
          </a:prstGeom>
          <a:noFill/>
        </p:spPr>
        <p:txBody>
          <a:bodyPr wrap="square" rtlCol="0">
            <a:spAutoFit/>
          </a:bodyPr>
          <a:lstStyle/>
          <a:p>
            <a:r>
              <a:rPr lang="zh-CN" altLang="en-US" sz="1200"/>
              <a:t>符号微分（</a:t>
            </a:r>
            <a:r>
              <a:rPr lang="en-US" altLang="zh-CN" sz="1200"/>
              <a:t>closed-form</a:t>
            </a:r>
            <a:r>
              <a:rPr lang="zh-CN" altLang="en-US" sz="1200"/>
              <a:t>）</a:t>
            </a:r>
            <a:endParaRPr lang="en-US" altLang="zh-CN" sz="1200"/>
          </a:p>
        </p:txBody>
      </p:sp>
      <p:sp>
        <p:nvSpPr>
          <p:cNvPr id="29" name="文本框 28"/>
          <p:cNvSpPr txBox="1"/>
          <p:nvPr>
            <p:custDataLst>
              <p:tags r:id="rId9"/>
            </p:custDataLst>
          </p:nvPr>
        </p:nvSpPr>
        <p:spPr>
          <a:xfrm>
            <a:off x="7668260" y="3236595"/>
            <a:ext cx="889000" cy="275590"/>
          </a:xfrm>
          <a:prstGeom prst="rect">
            <a:avLst/>
          </a:prstGeom>
          <a:noFill/>
        </p:spPr>
        <p:txBody>
          <a:bodyPr wrap="square" rtlCol="0">
            <a:spAutoFit/>
          </a:bodyPr>
          <a:lstStyle/>
          <a:p>
            <a:r>
              <a:rPr lang="zh-CN" altLang="en-US" sz="1200"/>
              <a:t>自动微分</a:t>
            </a:r>
          </a:p>
        </p:txBody>
      </p:sp>
      <p:sp>
        <p:nvSpPr>
          <p:cNvPr id="4" name="文本框 3"/>
          <p:cNvSpPr txBox="1"/>
          <p:nvPr>
            <p:custDataLst>
              <p:tags r:id="rId10"/>
            </p:custDataLst>
          </p:nvPr>
        </p:nvSpPr>
        <p:spPr>
          <a:xfrm>
            <a:off x="3721735" y="3255645"/>
            <a:ext cx="889000" cy="275590"/>
          </a:xfrm>
          <a:prstGeom prst="rect">
            <a:avLst/>
          </a:prstGeom>
          <a:noFill/>
        </p:spPr>
        <p:txBody>
          <a:bodyPr wrap="square" rtlCol="0">
            <a:spAutoFit/>
          </a:bodyPr>
          <a:lstStyle/>
          <a:p>
            <a:r>
              <a:rPr lang="zh-CN" altLang="en-US" sz="1200"/>
              <a:t>编写代码</a:t>
            </a:r>
          </a:p>
        </p:txBody>
      </p:sp>
      <p:sp>
        <p:nvSpPr>
          <p:cNvPr id="9" name="文本框 8"/>
          <p:cNvSpPr txBox="1"/>
          <p:nvPr>
            <p:custDataLst>
              <p:tags r:id="rId11"/>
            </p:custDataLst>
          </p:nvPr>
        </p:nvSpPr>
        <p:spPr>
          <a:xfrm>
            <a:off x="3634740" y="5474970"/>
            <a:ext cx="889000" cy="275590"/>
          </a:xfrm>
          <a:prstGeom prst="rect">
            <a:avLst/>
          </a:prstGeom>
          <a:noFill/>
        </p:spPr>
        <p:txBody>
          <a:bodyPr wrap="square" rtlCol="0">
            <a:spAutoFit/>
          </a:bodyPr>
          <a:lstStyle/>
          <a:p>
            <a:r>
              <a:rPr lang="zh-CN" altLang="en-US" sz="1200"/>
              <a:t>编写代码</a:t>
            </a:r>
          </a:p>
        </p:txBody>
      </p:sp>
      <p:sp>
        <p:nvSpPr>
          <p:cNvPr id="11" name="文本框 10"/>
          <p:cNvSpPr txBox="1"/>
          <p:nvPr>
            <p:custDataLst>
              <p:tags r:id="rId12"/>
            </p:custDataLst>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2.5</a:t>
            </a:r>
            <a:r>
              <a:rPr lang="zh-CN" altLang="en-US" sz="3200" b="1" dirty="0">
                <a:solidFill>
                  <a:srgbClr val="384E9B"/>
                </a:solidFill>
              </a:rPr>
              <a:t>、总结</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a:xfrm>
            <a:off x="1524000" y="3344863"/>
            <a:ext cx="9144000" cy="1655762"/>
          </a:xfrm>
        </p:spPr>
        <p:txBody>
          <a:bodyPr/>
          <a:lstStyle/>
          <a:p>
            <a:endParaRPr lang="zh-CN" altLang="en-US"/>
          </a:p>
        </p:txBody>
      </p:sp>
      <p:pic>
        <p:nvPicPr>
          <p:cNvPr id="5" name="图片 4"/>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434080" cy="583565"/>
          </a:xfrm>
          <a:prstGeom prst="rect">
            <a:avLst/>
          </a:prstGeom>
          <a:noFill/>
        </p:spPr>
        <p:txBody>
          <a:bodyPr wrap="none" rtlCol="0">
            <a:spAutoFit/>
          </a:bodyPr>
          <a:lstStyle/>
          <a:p>
            <a:r>
              <a:rPr lang="zh-CN" altLang="en-US" sz="3200" b="1" dirty="0">
                <a:solidFill>
                  <a:schemeClr val="bg1"/>
                </a:solidFill>
              </a:rPr>
              <a:t>什么是自动微分？</a:t>
            </a: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3</a:t>
            </a:r>
            <a:r>
              <a:rPr lang="zh-CN" altLang="en-US" sz="3200" b="1" dirty="0">
                <a:solidFill>
                  <a:srgbClr val="384E9B"/>
                </a:solidFill>
              </a:rPr>
              <a:t>、自动微分的重要性</a:t>
            </a:r>
          </a:p>
        </p:txBody>
      </p:sp>
      <p:sp>
        <p:nvSpPr>
          <p:cNvPr id="9" name="文本框 8"/>
          <p:cNvSpPr txBox="1"/>
          <p:nvPr>
            <p:custDataLst>
              <p:tags r:id="rId2"/>
            </p:custDataLst>
          </p:nvPr>
        </p:nvSpPr>
        <p:spPr>
          <a:xfrm>
            <a:off x="1174115" y="2479040"/>
            <a:ext cx="9748520" cy="1405890"/>
          </a:xfrm>
          <a:prstGeom prst="rect">
            <a:avLst/>
          </a:prstGeom>
          <a:noFill/>
        </p:spPr>
        <p:txBody>
          <a:bodyPr wrap="square" rtlCol="0">
            <a:noAutofit/>
          </a:bodyPr>
          <a:lstStyle/>
          <a:p>
            <a:pPr algn="just"/>
            <a:r>
              <a:rPr lang="zh-CN" dirty="0">
                <a:sym typeface="+mn-ea"/>
              </a:rPr>
              <a:t>自动微分作为求解梯度的方法，极大地促进了深度学习的发展，它使得用户摆脱手动推导公式并进行算法实现的繁琐操作，能够很方便地实现卷积、全连接、循环神经网络中梯度求解。目前，TensorF</a:t>
            </a:r>
            <a:r>
              <a:rPr lang="en-US" altLang="zh-CN" dirty="0">
                <a:sym typeface="+mn-ea"/>
              </a:rPr>
              <a:t>lo</a:t>
            </a:r>
            <a:r>
              <a:rPr lang="zh-CN" dirty="0">
                <a:sym typeface="+mn-ea"/>
              </a:rPr>
              <a:t>w、PyTorch等各种主流深度学习框架都提供了自动微分功能。</a:t>
            </a:r>
          </a:p>
          <a:p>
            <a:pPr algn="just"/>
            <a:endParaRPr lang="zh-CN" dirty="0">
              <a:sym typeface="+mn-ea"/>
            </a:endParaRPr>
          </a:p>
        </p:txBody>
      </p:sp>
      <p:pic>
        <p:nvPicPr>
          <p:cNvPr id="100" name="图片 99"/>
          <p:cNvPicPr>
            <a:picLocks noChangeAspect="1"/>
          </p:cNvPicPr>
          <p:nvPr>
            <p:custDataLst>
              <p:tags r:id="rId3"/>
            </p:custDataLst>
          </p:nvPr>
        </p:nvPicPr>
        <p:blipFill>
          <a:blip r:embed="rId10">
            <a:extLst>
              <a:ext uri="{96DAC541-7B7A-43D3-8B79-37D633B846F1}">
                <asvg:svgBlip xmlns:asvg="http://schemas.microsoft.com/office/drawing/2016/SVG/main" r:embed="rId11"/>
              </a:ext>
            </a:extLst>
          </a:blip>
          <a:stretch>
            <a:fillRect/>
          </a:stretch>
        </p:blipFill>
        <p:spPr>
          <a:xfrm>
            <a:off x="2505710" y="3930015"/>
            <a:ext cx="2520000" cy="563916"/>
          </a:xfrm>
          <a:prstGeom prst="rect">
            <a:avLst/>
          </a:prstGeom>
          <a:noFill/>
        </p:spPr>
      </p:pic>
      <p:pic>
        <p:nvPicPr>
          <p:cNvPr id="102" name="图片 101"/>
          <p:cNvPicPr>
            <a:picLocks noChangeAspect="1"/>
          </p:cNvPicPr>
          <p:nvPr>
            <p:custDataLst>
              <p:tags r:id="rId4"/>
            </p:custDataLst>
          </p:nvPr>
        </p:nvPicPr>
        <p:blipFill>
          <a:blip r:embed="rId12"/>
          <a:stretch>
            <a:fillRect/>
          </a:stretch>
        </p:blipFill>
        <p:spPr>
          <a:xfrm>
            <a:off x="6607175" y="3592830"/>
            <a:ext cx="2520000" cy="1260000"/>
          </a:xfrm>
          <a:prstGeom prst="rect">
            <a:avLst/>
          </a:prstGeom>
          <a:noFill/>
          <a:ln w="9525">
            <a:noFill/>
          </a:ln>
        </p:spPr>
      </p:pic>
      <p:pic>
        <p:nvPicPr>
          <p:cNvPr id="103" name="图片 102"/>
          <p:cNvPicPr>
            <a:picLocks noChangeAspect="1"/>
          </p:cNvPicPr>
          <p:nvPr>
            <p:custDataLst>
              <p:tags r:id="rId5"/>
            </p:custDataLst>
          </p:nvPr>
        </p:nvPicPr>
        <p:blipFill>
          <a:blip r:embed="rId13"/>
          <a:stretch>
            <a:fillRect/>
          </a:stretch>
        </p:blipFill>
        <p:spPr>
          <a:xfrm>
            <a:off x="2505710" y="4781550"/>
            <a:ext cx="2520000" cy="825517"/>
          </a:xfrm>
          <a:prstGeom prst="rect">
            <a:avLst/>
          </a:prstGeom>
          <a:noFill/>
          <a:ln w="9525">
            <a:noFill/>
          </a:ln>
        </p:spPr>
      </p:pic>
      <p:pic>
        <p:nvPicPr>
          <p:cNvPr id="105" name="图片 104"/>
          <p:cNvPicPr>
            <a:picLocks noChangeAspect="1"/>
          </p:cNvPicPr>
          <p:nvPr>
            <p:custDataLst>
              <p:tags r:id="rId6"/>
            </p:custDataLst>
          </p:nvPr>
        </p:nvPicPr>
        <p:blipFill>
          <a:blip r:embed="rId14"/>
          <a:stretch>
            <a:fillRect/>
          </a:stretch>
        </p:blipFill>
        <p:spPr>
          <a:xfrm>
            <a:off x="6606994" y="4487219"/>
            <a:ext cx="2520000" cy="1678322"/>
          </a:xfrm>
          <a:prstGeom prst="rect">
            <a:avLst/>
          </a:prstGeom>
          <a:noFill/>
          <a:ln w="9525">
            <a:noFill/>
          </a:ln>
        </p:spPr>
      </p:pic>
      <p:sp>
        <p:nvSpPr>
          <p:cNvPr id="8" name="文本框 7"/>
          <p:cNvSpPr txBox="1"/>
          <p:nvPr>
            <p:custDataLst>
              <p:tags r:id="rId7"/>
            </p:custDataLst>
          </p:nvPr>
        </p:nvSpPr>
        <p:spPr>
          <a:xfrm>
            <a:off x="5026025" y="6089015"/>
            <a:ext cx="2044700" cy="275590"/>
          </a:xfrm>
          <a:prstGeom prst="rect">
            <a:avLst/>
          </a:prstGeom>
          <a:noFill/>
        </p:spPr>
        <p:txBody>
          <a:bodyPr wrap="square" rtlCol="0">
            <a:spAutoFit/>
          </a:bodyPr>
          <a:lstStyle/>
          <a:p>
            <a:pPr algn="ctr"/>
            <a:r>
              <a:rPr lang="zh-CN" altLang="en-US" sz="1200"/>
              <a:t>部分主流深度学习框架</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文本框 11"/>
          <p:cNvSpPr txBox="1"/>
          <p:nvPr/>
        </p:nvSpPr>
        <p:spPr>
          <a:xfrm>
            <a:off x="1091565" y="2428875"/>
            <a:ext cx="10099040" cy="1687830"/>
          </a:xfrm>
          <a:prstGeom prst="rect">
            <a:avLst/>
          </a:prstGeom>
          <a:noFill/>
        </p:spPr>
        <p:txBody>
          <a:bodyPr wrap="square">
            <a:noAutofit/>
          </a:bodyPr>
          <a:lstStyle/>
          <a:p>
            <a:pPr algn="l"/>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本期视频的参考文献如下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sz="1800" kern="100" dirty="0">
                <a:effectLst/>
                <a:latin typeface="等线" panose="02010600030101010101" pitchFamily="2" charset="-122"/>
                <a:ea typeface="等线" panose="02010600030101010101" pitchFamily="2" charset="-122"/>
                <a:cs typeface="Times New Roman" panose="02020603050405020304" pitchFamily="18" charset="0"/>
              </a:rPr>
              <a:t>Automatic Differentiation in Machine Learning a Survey</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hlinkClick r:id="rId5" action="ppaction://hlinkfile"/>
              </a:rPr>
              <a:t>【符号微分/数值微分/自动微分区别是什么？【自动微分】系列第二篇】 </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hlinkClick r:id="rId6" action="ppaction://hlinkfile"/>
              </a:rPr>
              <a:t>【自动微分原理】一文看懂AD原理</a:t>
            </a:r>
          </a:p>
          <a:p>
            <a:pPr algn="l"/>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hlinkClick r:id="rId7" action="ppaction://hlinkfile"/>
              </a:rPr>
              <a:t>深度学习利器之自动微分</a:t>
            </a:r>
            <a:endPar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p:cNvSpPr txBox="1"/>
          <p:nvPr>
            <p:custDataLst>
              <p:tags r:id="rId1"/>
            </p:custDataLst>
          </p:nvPr>
        </p:nvSpPr>
        <p:spPr>
          <a:xfrm>
            <a:off x="1339442" y="199163"/>
            <a:ext cx="3434080" cy="583565"/>
          </a:xfrm>
          <a:prstGeom prst="rect">
            <a:avLst/>
          </a:prstGeom>
          <a:noFill/>
        </p:spPr>
        <p:txBody>
          <a:bodyPr wrap="none" rtlCol="0">
            <a:spAutoFit/>
          </a:bodyPr>
          <a:lstStyle/>
          <a:p>
            <a:r>
              <a:rPr lang="zh-CN" altLang="en-US" sz="3200" b="1" dirty="0">
                <a:solidFill>
                  <a:schemeClr val="bg1"/>
                </a:solidFill>
              </a:rPr>
              <a:t>什么是自动微分？</a:t>
            </a:r>
          </a:p>
        </p:txBody>
      </p:sp>
      <p:sp>
        <p:nvSpPr>
          <p:cNvPr id="7" name="文本框 6"/>
          <p:cNvSpPr txBox="1"/>
          <p:nvPr>
            <p:custDataLst>
              <p:tags r:id="rId2"/>
            </p:custDataLst>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4</a:t>
            </a:r>
            <a:r>
              <a:rPr lang="zh-CN" altLang="en-US" sz="3200" b="1" dirty="0">
                <a:solidFill>
                  <a:srgbClr val="384E9B"/>
                </a:solidFill>
              </a:rPr>
              <a:t>、参考文献</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nvSpPr>
        <p:spPr>
          <a:xfrm>
            <a:off x="3967992" y="2967335"/>
            <a:ext cx="4580389" cy="923330"/>
          </a:xfrm>
          <a:prstGeom prst="rect">
            <a:avLst/>
          </a:prstGeom>
          <a:noFill/>
        </p:spPr>
        <p:txBody>
          <a:bodyPr wrap="square" rtlCol="0">
            <a:spAutoFit/>
          </a:bodyPr>
          <a:lstStyle/>
          <a:p>
            <a:r>
              <a:rPr lang="zh-CN" altLang="en-US" sz="5400" b="1" dirty="0">
                <a:solidFill>
                  <a:srgbClr val="4568AD"/>
                </a:solidFill>
              </a:rPr>
              <a:t>感谢大家聆听</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custDataLst>
              <p:tags r:id="rId1"/>
            </p:custDataLst>
          </p:nvPr>
        </p:nvSpPr>
        <p:spPr>
          <a:xfrm>
            <a:off x="4944110" y="2009775"/>
            <a:ext cx="2459990" cy="521970"/>
          </a:xfrm>
          <a:prstGeom prst="rect">
            <a:avLst/>
          </a:prstGeom>
          <a:noFill/>
        </p:spPr>
        <p:txBody>
          <a:bodyPr wrap="square" rtlCol="0">
            <a:spAutoFit/>
          </a:bodyPr>
          <a:lstStyle/>
          <a:p>
            <a:r>
              <a:rPr lang="en-US" altLang="zh-CN" sz="2800" dirty="0"/>
              <a:t>1</a:t>
            </a:r>
            <a:r>
              <a:rPr lang="zh-CN" altLang="en-US" sz="2800" dirty="0"/>
              <a:t>、背景</a:t>
            </a:r>
          </a:p>
        </p:txBody>
      </p:sp>
      <p:sp>
        <p:nvSpPr>
          <p:cNvPr id="9" name="文本框 8"/>
          <p:cNvSpPr txBox="1"/>
          <p:nvPr/>
        </p:nvSpPr>
        <p:spPr>
          <a:xfrm>
            <a:off x="4944110" y="2788920"/>
            <a:ext cx="3691255" cy="521970"/>
          </a:xfrm>
          <a:prstGeom prst="rect">
            <a:avLst/>
          </a:prstGeom>
          <a:noFill/>
        </p:spPr>
        <p:txBody>
          <a:bodyPr wrap="square" rtlCol="0">
            <a:spAutoFit/>
          </a:bodyPr>
          <a:lstStyle/>
          <a:p>
            <a:r>
              <a:rPr lang="en-US" altLang="zh-CN" sz="2800" dirty="0"/>
              <a:t>2</a:t>
            </a:r>
            <a:r>
              <a:rPr lang="zh-CN" altLang="en-US" sz="2800" dirty="0"/>
              <a:t>、常见的微分方式</a:t>
            </a:r>
          </a:p>
        </p:txBody>
      </p:sp>
      <p:sp>
        <p:nvSpPr>
          <p:cNvPr id="12" name="文本框 11"/>
          <p:cNvSpPr txBox="1"/>
          <p:nvPr/>
        </p:nvSpPr>
        <p:spPr>
          <a:xfrm>
            <a:off x="4944110" y="3568065"/>
            <a:ext cx="3815080" cy="521970"/>
          </a:xfrm>
          <a:prstGeom prst="rect">
            <a:avLst/>
          </a:prstGeom>
          <a:noFill/>
        </p:spPr>
        <p:txBody>
          <a:bodyPr wrap="square" rtlCol="0">
            <a:spAutoFit/>
          </a:bodyPr>
          <a:lstStyle/>
          <a:p>
            <a:r>
              <a:rPr lang="en-US" altLang="zh-CN" sz="2800" dirty="0"/>
              <a:t>3</a:t>
            </a:r>
            <a:r>
              <a:rPr lang="zh-CN" altLang="en-US" sz="2800" dirty="0"/>
              <a:t>、</a:t>
            </a:r>
            <a:r>
              <a:rPr lang="zh-CN" altLang="en-US" sz="2800" dirty="0">
                <a:sym typeface="+mn-ea"/>
              </a:rPr>
              <a:t>自动微分的重要性</a:t>
            </a:r>
          </a:p>
        </p:txBody>
      </p:sp>
      <p:sp>
        <p:nvSpPr>
          <p:cNvPr id="6" name="文本框 5"/>
          <p:cNvSpPr txBox="1"/>
          <p:nvPr/>
        </p:nvSpPr>
        <p:spPr>
          <a:xfrm>
            <a:off x="1339442" y="199163"/>
            <a:ext cx="3208020" cy="583565"/>
          </a:xfrm>
          <a:prstGeom prst="rect">
            <a:avLst/>
          </a:prstGeom>
          <a:noFill/>
        </p:spPr>
        <p:txBody>
          <a:bodyPr wrap="none" rtlCol="0">
            <a:spAutoFit/>
          </a:bodyPr>
          <a:lstStyle/>
          <a:p>
            <a:r>
              <a:rPr lang="zh-CN" altLang="en-US" sz="3200" b="1" dirty="0">
                <a:solidFill>
                  <a:schemeClr val="bg1"/>
                </a:solidFill>
              </a:rPr>
              <a:t>什么是自动微分</a:t>
            </a:r>
            <a:r>
              <a:rPr lang="en-US" altLang="zh-CN" sz="3200" b="1" dirty="0">
                <a:solidFill>
                  <a:schemeClr val="bg1"/>
                </a:solidFill>
              </a:rPr>
              <a:t>?</a:t>
            </a:r>
          </a:p>
        </p:txBody>
      </p:sp>
      <p:sp>
        <p:nvSpPr>
          <p:cNvPr id="18" name="MH_Others_1"/>
          <p:cNvSpPr txBox="1"/>
          <p:nvPr>
            <p:custDataLst>
              <p:tags r:id="rId2"/>
            </p:custDataLst>
          </p:nvPr>
        </p:nvSpPr>
        <p:spPr>
          <a:xfrm>
            <a:off x="2360039" y="1489047"/>
            <a:ext cx="1769715" cy="3794592"/>
          </a:xfrm>
          <a:prstGeom prst="rect">
            <a:avLst/>
          </a:prstGeom>
          <a:noFill/>
        </p:spPr>
        <p:txBody>
          <a:bodyPr vert="eaVert" wrap="square" lIns="0" tIns="0" rIns="0" bIns="0" rtlCol="0" anchor="ctr" anchorCtr="0">
            <a:spAutoFit/>
          </a:bodyPr>
          <a:lstStyle/>
          <a:p>
            <a:pPr algn="ctr"/>
            <a:r>
              <a:rPr lang="zh-CN" altLang="en-US" sz="11500" b="1"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目录</a:t>
            </a:r>
          </a:p>
        </p:txBody>
      </p:sp>
      <p:sp>
        <p:nvSpPr>
          <p:cNvPr id="19" name="MH_Others_2"/>
          <p:cNvSpPr txBox="1"/>
          <p:nvPr>
            <p:custDataLst>
              <p:tags r:id="rId3"/>
            </p:custDataLst>
          </p:nvPr>
        </p:nvSpPr>
        <p:spPr>
          <a:xfrm rot="5400000">
            <a:off x="512257" y="3047789"/>
            <a:ext cx="3299296" cy="677108"/>
          </a:xfrm>
          <a:prstGeom prst="rect">
            <a:avLst/>
          </a:prstGeom>
          <a:noFill/>
        </p:spPr>
        <p:txBody>
          <a:bodyPr wrap="square" lIns="0" tIns="0" rIns="0" bIns="0">
            <a:spAutoFit/>
          </a:bodyPr>
          <a:lstStyle/>
          <a:p>
            <a:pPr algn="ctr">
              <a:defRPr/>
            </a:pPr>
            <a:r>
              <a:rPr lang="en-US" altLang="zh-CN" sz="4400" b="1"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rPr>
              <a:t>CONTENTS</a:t>
            </a:r>
            <a:endParaRPr lang="zh-CN" altLang="en-US" sz="4400" b="1" dirty="0">
              <a:solidFill>
                <a:schemeClr val="tx1">
                  <a:lumMod val="50000"/>
                  <a:lumOff val="50000"/>
                </a:schemeClr>
              </a:solidFill>
              <a:latin typeface="Arial" panose="020B0604020202020204" pitchFamily="34" charset="0"/>
              <a:ea typeface="微软雅黑" panose="020B0503020204020204" charset="-122"/>
              <a:sym typeface="Arial" panose="020B0604020202020204" pitchFamily="34" charset="0"/>
            </a:endParaRPr>
          </a:p>
        </p:txBody>
      </p:sp>
      <p:sp>
        <p:nvSpPr>
          <p:cNvPr id="4" name="文本框 3"/>
          <p:cNvSpPr txBox="1"/>
          <p:nvPr>
            <p:custDataLst>
              <p:tags r:id="rId4"/>
            </p:custDataLst>
          </p:nvPr>
        </p:nvSpPr>
        <p:spPr>
          <a:xfrm>
            <a:off x="4944110" y="4347210"/>
            <a:ext cx="3815080" cy="521970"/>
          </a:xfrm>
          <a:prstGeom prst="rect">
            <a:avLst/>
          </a:prstGeom>
          <a:noFill/>
        </p:spPr>
        <p:txBody>
          <a:bodyPr wrap="square" rtlCol="0">
            <a:spAutoFit/>
          </a:bodyPr>
          <a:lstStyle/>
          <a:p>
            <a:r>
              <a:rPr lang="en-US" altLang="zh-CN" sz="2800" dirty="0"/>
              <a:t>4</a:t>
            </a:r>
            <a:r>
              <a:rPr lang="zh-CN" altLang="en-US" sz="2800" dirty="0"/>
              <a:t>、参考文献</a:t>
            </a:r>
            <a:endParaRPr lang="zh-CN" altLang="en-US" sz="2800"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434080" cy="583565"/>
          </a:xfrm>
          <a:prstGeom prst="rect">
            <a:avLst/>
          </a:prstGeom>
          <a:noFill/>
        </p:spPr>
        <p:txBody>
          <a:bodyPr wrap="none" rtlCol="0">
            <a:spAutoFit/>
          </a:bodyPr>
          <a:lstStyle/>
          <a:p>
            <a:pPr algn="l"/>
            <a:r>
              <a:rPr lang="zh-CN" altLang="en-US" sz="3200" b="1" dirty="0">
                <a:solidFill>
                  <a:schemeClr val="bg1"/>
                </a:solidFill>
              </a:rPr>
              <a:t>什么是自动微分？</a:t>
            </a: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1</a:t>
            </a:r>
            <a:r>
              <a:rPr lang="zh-CN" altLang="en-US" sz="3200" b="1" dirty="0">
                <a:solidFill>
                  <a:srgbClr val="384E9B"/>
                </a:solidFill>
              </a:rPr>
              <a:t>、背景</a:t>
            </a:r>
          </a:p>
        </p:txBody>
      </p:sp>
      <p:sp>
        <p:nvSpPr>
          <p:cNvPr id="4" name="文本框 3"/>
          <p:cNvSpPr txBox="1"/>
          <p:nvPr/>
        </p:nvSpPr>
        <p:spPr>
          <a:xfrm>
            <a:off x="1374140" y="4319905"/>
            <a:ext cx="9443720" cy="937895"/>
          </a:xfrm>
          <a:prstGeom prst="rect">
            <a:avLst/>
          </a:prstGeom>
          <a:noFill/>
        </p:spPr>
        <p:txBody>
          <a:bodyPr wrap="square" rtlCol="0">
            <a:noAutofit/>
          </a:bodyPr>
          <a:lstStyle/>
          <a:p>
            <a:r>
              <a:rPr dirty="0">
                <a:sym typeface="+mn-ea"/>
              </a:rPr>
              <a:t>在</a:t>
            </a:r>
            <a:r>
              <a:rPr lang="zh-CN" dirty="0">
                <a:sym typeface="+mn-ea"/>
              </a:rPr>
              <a:t>模型训练过程</a:t>
            </a:r>
            <a:r>
              <a:rPr dirty="0">
                <a:sym typeface="+mn-ea"/>
              </a:rPr>
              <a:t>中，通常会用损失函数来衡量模型的预测</a:t>
            </a:r>
            <a:r>
              <a:rPr lang="zh-CN" dirty="0">
                <a:sym typeface="+mn-ea"/>
              </a:rPr>
              <a:t>值</a:t>
            </a:r>
            <a:r>
              <a:rPr dirty="0">
                <a:sym typeface="+mn-ea"/>
              </a:rPr>
              <a:t>与真实值之间的误差，我们的目标就是最小化这个损失函数，找到最优解。那么，如何最小化损失函数呢？</a:t>
            </a:r>
          </a:p>
        </p:txBody>
      </p:sp>
      <p:sp>
        <p:nvSpPr>
          <p:cNvPr id="14" name="文本框 13"/>
          <p:cNvSpPr txBox="1"/>
          <p:nvPr/>
        </p:nvSpPr>
        <p:spPr>
          <a:xfrm>
            <a:off x="5317490" y="3428365"/>
            <a:ext cx="1555115" cy="275590"/>
          </a:xfrm>
          <a:prstGeom prst="rect">
            <a:avLst/>
          </a:prstGeom>
          <a:noFill/>
        </p:spPr>
        <p:txBody>
          <a:bodyPr wrap="square" rtlCol="0">
            <a:spAutoFit/>
          </a:bodyPr>
          <a:lstStyle/>
          <a:p>
            <a:r>
              <a:rPr lang="zh-CN" altLang="en-US" sz="1200"/>
              <a:t>深度学习的开发流程</a:t>
            </a:r>
          </a:p>
        </p:txBody>
      </p:sp>
      <p:graphicFrame>
        <p:nvGraphicFramePr>
          <p:cNvPr id="8" name="对象 7"/>
          <p:cNvGraphicFramePr/>
          <p:nvPr>
            <p:custDataLst>
              <p:tags r:id="rId2"/>
            </p:custDataLst>
          </p:nvPr>
        </p:nvGraphicFramePr>
        <p:xfrm>
          <a:off x="979805" y="2410460"/>
          <a:ext cx="10231120" cy="819785"/>
        </p:xfrm>
        <a:graphic>
          <a:graphicData uri="http://schemas.openxmlformats.org/presentationml/2006/ole">
            <mc:AlternateContent xmlns:mc="http://schemas.openxmlformats.org/markup-compatibility/2006">
              <mc:Choice xmlns:v="urn:schemas-microsoft-com:vml" Requires="v">
                <p:oleObj r:id="rId5" imgW="6877050" imgH="489585" progId="Visio.Drawing.15">
                  <p:embed/>
                </p:oleObj>
              </mc:Choice>
              <mc:Fallback>
                <p:oleObj r:id="rId5" imgW="6877050" imgH="489585" progId="Visio.Drawing.15">
                  <p:embed/>
                  <p:pic>
                    <p:nvPicPr>
                      <p:cNvPr id="0" name="图片 8"/>
                      <p:cNvPicPr/>
                      <p:nvPr/>
                    </p:nvPicPr>
                    <p:blipFill>
                      <a:blip r:embed="rId6"/>
                      <a:stretch>
                        <a:fillRect/>
                      </a:stretch>
                    </p:blipFill>
                    <p:spPr>
                      <a:xfrm>
                        <a:off x="979805" y="2410460"/>
                        <a:ext cx="10231120" cy="819785"/>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434080" cy="583565"/>
          </a:xfrm>
          <a:prstGeom prst="rect">
            <a:avLst/>
          </a:prstGeom>
          <a:noFill/>
        </p:spPr>
        <p:txBody>
          <a:bodyPr wrap="none" rtlCol="0">
            <a:spAutoFit/>
          </a:bodyPr>
          <a:lstStyle/>
          <a:p>
            <a:pPr algn="l"/>
            <a:r>
              <a:rPr lang="zh-CN" altLang="en-US" sz="3200" b="1" dirty="0">
                <a:solidFill>
                  <a:schemeClr val="bg1"/>
                </a:solidFill>
              </a:rPr>
              <a:t>什么是自动微分？</a:t>
            </a:r>
          </a:p>
        </p:txBody>
      </p:sp>
      <p:sp>
        <p:nvSpPr>
          <p:cNvPr id="9" name="文本框 8"/>
          <p:cNvSpPr txBox="1"/>
          <p:nvPr/>
        </p:nvSpPr>
        <p:spPr>
          <a:xfrm>
            <a:off x="727075" y="3351530"/>
            <a:ext cx="4921885" cy="1659255"/>
          </a:xfrm>
          <a:prstGeom prst="rect">
            <a:avLst/>
          </a:prstGeom>
          <a:noFill/>
        </p:spPr>
        <p:txBody>
          <a:bodyPr wrap="square" rtlCol="0">
            <a:noAutofit/>
          </a:bodyPr>
          <a:lstStyle/>
          <a:p>
            <a:r>
              <a:rPr dirty="0">
                <a:sym typeface="+mn-ea"/>
              </a:rPr>
              <a:t>梯度可以</a:t>
            </a:r>
            <a:r>
              <a:rPr lang="zh-CN" dirty="0">
                <a:sym typeface="+mn-ea"/>
              </a:rPr>
              <a:t>反映</a:t>
            </a:r>
            <a:r>
              <a:rPr dirty="0">
                <a:sym typeface="+mn-ea"/>
              </a:rPr>
              <a:t>函数的变化趋势，通过计算损失函数关于模型参数的梯度，可以找到使得损失函数最小化的参数值，进而优化模型，微分机制就是常</a:t>
            </a:r>
            <a:r>
              <a:rPr lang="zh-CN" dirty="0">
                <a:sym typeface="+mn-ea"/>
              </a:rPr>
              <a:t>用</a:t>
            </a:r>
            <a:r>
              <a:rPr dirty="0">
                <a:sym typeface="+mn-ea"/>
              </a:rPr>
              <a:t>的求解模型梯度的方法。由此可以看出，微分机制对于深度学习而言具有至关重要的作用。</a:t>
            </a:r>
          </a:p>
        </p:txBody>
      </p:sp>
      <p:sp>
        <p:nvSpPr>
          <p:cNvPr id="8" name="文本框 7"/>
          <p:cNvSpPr txBox="1"/>
          <p:nvPr/>
        </p:nvSpPr>
        <p:spPr>
          <a:xfrm>
            <a:off x="727075" y="1943100"/>
            <a:ext cx="4921885" cy="1281430"/>
          </a:xfrm>
          <a:prstGeom prst="rect">
            <a:avLst/>
          </a:prstGeom>
          <a:noFill/>
        </p:spPr>
        <p:txBody>
          <a:bodyPr wrap="square" rtlCol="0">
            <a:noAutofit/>
          </a:bodyPr>
          <a:lstStyle/>
          <a:p>
            <a:r>
              <a:rPr lang="zh-CN" dirty="0">
                <a:sym typeface="+mn-ea"/>
              </a:rPr>
              <a:t>在形式上，梯度是多元函数分别对各个自变量求偏导数，并把求得的偏导数组合形成的向量。在作用上，梯度向量方向就是该多元函数在给定点处上升最快的方向。</a:t>
            </a:r>
          </a:p>
        </p:txBody>
      </p:sp>
      <p:pic>
        <p:nvPicPr>
          <p:cNvPr id="4" name="图片 3"/>
          <p:cNvPicPr>
            <a:picLocks noChangeAspect="1"/>
          </p:cNvPicPr>
          <p:nvPr>
            <p:custDataLst>
              <p:tags r:id="rId2"/>
            </p:custDataLst>
          </p:nvPr>
        </p:nvPicPr>
        <p:blipFill>
          <a:blip r:embed="rId6"/>
          <a:stretch>
            <a:fillRect/>
          </a:stretch>
        </p:blipFill>
        <p:spPr>
          <a:xfrm>
            <a:off x="6443980" y="1718310"/>
            <a:ext cx="4381500" cy="3421380"/>
          </a:xfrm>
          <a:prstGeom prst="rect">
            <a:avLst/>
          </a:prstGeom>
        </p:spPr>
      </p:pic>
      <p:sp>
        <p:nvSpPr>
          <p:cNvPr id="14" name="文本框 13"/>
          <p:cNvSpPr txBox="1"/>
          <p:nvPr>
            <p:custDataLst>
              <p:tags r:id="rId3"/>
            </p:custDataLst>
          </p:nvPr>
        </p:nvSpPr>
        <p:spPr>
          <a:xfrm>
            <a:off x="8077200" y="5349875"/>
            <a:ext cx="1115060" cy="275590"/>
          </a:xfrm>
          <a:prstGeom prst="rect">
            <a:avLst/>
          </a:prstGeom>
          <a:noFill/>
        </p:spPr>
        <p:txBody>
          <a:bodyPr wrap="square" rtlCol="0">
            <a:spAutoFit/>
          </a:bodyPr>
          <a:lstStyle/>
          <a:p>
            <a:r>
              <a:rPr lang="zh-CN" altLang="en-US" sz="1200"/>
              <a:t>多元函数图像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208020" cy="583565"/>
          </a:xfrm>
          <a:prstGeom prst="rect">
            <a:avLst/>
          </a:prstGeom>
          <a:noFill/>
        </p:spPr>
        <p:txBody>
          <a:bodyPr wrap="none" rtlCol="0">
            <a:spAutoFit/>
          </a:bodyPr>
          <a:lstStyle/>
          <a:p>
            <a:pPr algn="l"/>
            <a:r>
              <a:rPr lang="zh-CN" altLang="en-US" sz="3200" b="1" dirty="0">
                <a:solidFill>
                  <a:schemeClr val="bg1"/>
                </a:solidFill>
                <a:sym typeface="+mn-ea"/>
              </a:rPr>
              <a:t>什么是自动微分</a:t>
            </a:r>
            <a:r>
              <a:rPr lang="en-US" altLang="zh-CN" sz="3200" b="1" dirty="0">
                <a:solidFill>
                  <a:schemeClr val="bg1"/>
                </a:solidFill>
                <a:sym typeface="+mn-ea"/>
              </a:rPr>
              <a:t>?</a:t>
            </a:r>
            <a:endParaRPr lang="zh-CN" altLang="en-US" sz="3200" b="1" dirty="0">
              <a:solidFill>
                <a:schemeClr val="bg1"/>
              </a:solidFill>
            </a:endParaRP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a:t>
            </a:r>
            <a:r>
              <a:rPr lang="zh-CN" altLang="en-US" sz="3200" b="1" dirty="0">
                <a:solidFill>
                  <a:srgbClr val="384E9B"/>
                </a:solidFill>
              </a:rPr>
              <a:t>、常见的微分方式</a:t>
            </a:r>
          </a:p>
        </p:txBody>
      </p:sp>
      <p:sp>
        <p:nvSpPr>
          <p:cNvPr id="114" name="Rectangle 17"/>
          <p:cNvSpPr/>
          <p:nvPr/>
        </p:nvSpPr>
        <p:spPr bwMode="auto">
          <a:xfrm>
            <a:off x="1178595" y="2264484"/>
            <a:ext cx="1967059" cy="3263862"/>
          </a:xfrm>
          <a:prstGeom prst="rect">
            <a:avLst/>
          </a:prstGeom>
          <a:noFill/>
          <a:ln w="9525" cap="flat">
            <a:solidFill>
              <a:srgbClr val="1F497D"/>
            </a:solidFill>
            <a:prstDash val="solid"/>
            <a:miter lim="800000"/>
            <a:headEnd type="none" w="med" len="med"/>
            <a:tailEnd type="none" w="med" len="med"/>
          </a:ln>
        </p:spPr>
        <p:txBody>
          <a:bodyPr lIns="0" tIns="0" rIns="0" bIns="0"/>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sp>
        <p:nvSpPr>
          <p:cNvPr id="115" name="Rectangle 17"/>
          <p:cNvSpPr/>
          <p:nvPr/>
        </p:nvSpPr>
        <p:spPr bwMode="auto">
          <a:xfrm>
            <a:off x="6422822" y="2264484"/>
            <a:ext cx="1967059" cy="3263862"/>
          </a:xfrm>
          <a:prstGeom prst="rect">
            <a:avLst/>
          </a:prstGeom>
          <a:noFill/>
          <a:ln w="9525" cap="flat">
            <a:solidFill>
              <a:srgbClr val="1F497D"/>
            </a:solidFill>
            <a:prstDash val="solid"/>
            <a:miter lim="800000"/>
            <a:headEnd type="none" w="med" len="med"/>
            <a:tailEnd type="none" w="med" len="med"/>
          </a:ln>
        </p:spPr>
        <p:txBody>
          <a:bodyPr lIns="0" tIns="0" rIns="0" bIns="0"/>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sp>
        <p:nvSpPr>
          <p:cNvPr id="118" name="Rectangle 21"/>
          <p:cNvSpPr/>
          <p:nvPr/>
        </p:nvSpPr>
        <p:spPr bwMode="auto">
          <a:xfrm>
            <a:off x="1417213" y="3592283"/>
            <a:ext cx="1477968" cy="26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lnSpc>
                <a:spcPct val="90000"/>
              </a:lnSpc>
              <a:spcBef>
                <a:spcPct val="0"/>
              </a:spcBef>
              <a:spcAft>
                <a:spcPct val="0"/>
              </a:spcAft>
            </a:pPr>
            <a:r>
              <a:rPr lang="zh-CN" altLang="en-US" sz="1695" dirty="0">
                <a:solidFill>
                  <a:srgbClr val="000000">
                    <a:lumMod val="95000"/>
                    <a:lumOff val="5000"/>
                  </a:srgbClr>
                </a:solidFill>
                <a:latin typeface="+mn-ea"/>
                <a:cs typeface="Bebas Neue" charset="0"/>
                <a:sym typeface="Bebas Neue" charset="0"/>
              </a:rPr>
              <a:t>手动微分</a:t>
            </a:r>
          </a:p>
        </p:txBody>
      </p:sp>
      <p:sp>
        <p:nvSpPr>
          <p:cNvPr id="119" name="Rectangle 23"/>
          <p:cNvSpPr/>
          <p:nvPr/>
        </p:nvSpPr>
        <p:spPr bwMode="auto">
          <a:xfrm>
            <a:off x="6667368" y="3592283"/>
            <a:ext cx="1477968" cy="26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lnSpc>
                <a:spcPct val="90000"/>
              </a:lnSpc>
              <a:spcBef>
                <a:spcPct val="0"/>
              </a:spcBef>
              <a:spcAft>
                <a:spcPct val="0"/>
              </a:spcAft>
            </a:pPr>
            <a:r>
              <a:rPr lang="zh-CN" altLang="en-US" sz="1695" dirty="0">
                <a:solidFill>
                  <a:srgbClr val="000000">
                    <a:lumMod val="95000"/>
                    <a:lumOff val="5000"/>
                  </a:srgbClr>
                </a:solidFill>
                <a:latin typeface="+mn-ea"/>
                <a:cs typeface="Bebas Neue" charset="0"/>
                <a:sym typeface="Bebas Neue" charset="0"/>
              </a:rPr>
              <a:t>数值微分</a:t>
            </a:r>
          </a:p>
        </p:txBody>
      </p:sp>
      <p:sp>
        <p:nvSpPr>
          <p:cNvPr id="122" name="Rectangle 20"/>
          <p:cNvSpPr/>
          <p:nvPr/>
        </p:nvSpPr>
        <p:spPr bwMode="auto">
          <a:xfrm>
            <a:off x="6667368" y="3924697"/>
            <a:ext cx="1660261" cy="105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defTabSz="967740" fontAlgn="base">
              <a:lnSpc>
                <a:spcPct val="200000"/>
              </a:lnSpc>
              <a:spcBef>
                <a:spcPct val="0"/>
              </a:spcBef>
              <a:spcAft>
                <a:spcPct val="0"/>
              </a:spcAft>
            </a:pPr>
            <a:r>
              <a:rPr lang="zh-CN" altLang="en-US" sz="1000">
                <a:solidFill>
                  <a:schemeClr val="tx1"/>
                </a:solidFill>
                <a:latin typeface="+mn-ea"/>
                <a:cs typeface="Lato Light" charset="0"/>
                <a:sym typeface="Lato Light" charset="0"/>
              </a:rPr>
              <a:t>利用导数的定义，通过有限差分近似方法求解梯度。</a:t>
            </a:r>
          </a:p>
        </p:txBody>
      </p:sp>
      <p:grpSp>
        <p:nvGrpSpPr>
          <p:cNvPr id="123" name="Group 2"/>
          <p:cNvGrpSpPr/>
          <p:nvPr/>
        </p:nvGrpSpPr>
        <p:grpSpPr>
          <a:xfrm>
            <a:off x="6991355" y="2533883"/>
            <a:ext cx="911713" cy="901130"/>
            <a:chOff x="3291510" y="2125758"/>
            <a:chExt cx="675409" cy="675951"/>
          </a:xfrm>
          <a:solidFill>
            <a:srgbClr val="1F497D"/>
          </a:solidFill>
        </p:grpSpPr>
        <p:sp>
          <p:nvSpPr>
            <p:cNvPr id="124" name="Oval 7"/>
            <p:cNvSpPr/>
            <p:nvPr>
              <p:custDataLst>
                <p:tags r:id="rId8"/>
              </p:custDataLst>
            </p:nvPr>
          </p:nvSpPr>
          <p:spPr bwMode="auto">
            <a:xfrm>
              <a:off x="3291510" y="2125758"/>
              <a:ext cx="675409" cy="675951"/>
            </a:xfrm>
            <a:prstGeom prst="ellipse">
              <a:avLst/>
            </a:prstGeom>
            <a:grpFill/>
            <a:ln>
              <a:noFill/>
            </a:ln>
            <a:extLst>
              <a:ext uri="{91240B29-F687-4F45-9708-019B960494DF}">
                <a14:hiddenLine xmlns:a14="http://schemas.microsoft.com/office/drawing/2010/main" w="25400">
                  <a:solidFill>
                    <a:schemeClr val="tx1">
                      <a:alpha val="89999"/>
                    </a:schemeClr>
                  </a:solidFill>
                  <a:miter lim="800000"/>
                  <a:headEnd type="none" w="med" len="med"/>
                  <a:tailEnd type="none" w="med" len="med"/>
                </a14:hiddenLine>
              </a:ext>
            </a:extLst>
          </p:spPr>
          <p:txBody>
            <a:bodyPr lIns="0" tIns="0" rIns="0" bIns="0"/>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sp>
          <p:nvSpPr>
            <p:cNvPr id="125" name="Freeform 6"/>
            <p:cNvSpPr>
              <a:spLocks noEditPoints="1"/>
            </p:cNvSpPr>
            <p:nvPr>
              <p:custDataLst>
                <p:tags r:id="rId9"/>
              </p:custDataLst>
            </p:nvPr>
          </p:nvSpPr>
          <p:spPr bwMode="auto">
            <a:xfrm>
              <a:off x="3437830" y="2341712"/>
              <a:ext cx="385407" cy="256486"/>
            </a:xfrm>
            <a:custGeom>
              <a:avLst/>
              <a:gdLst>
                <a:gd name="T0" fmla="*/ 176 w 176"/>
                <a:gd name="T1" fmla="*/ 99 h 117"/>
                <a:gd name="T2" fmla="*/ 176 w 176"/>
                <a:gd name="T3" fmla="*/ 108 h 117"/>
                <a:gd name="T4" fmla="*/ 161 w 176"/>
                <a:gd name="T5" fmla="*/ 117 h 117"/>
                <a:gd name="T6" fmla="*/ 15 w 176"/>
                <a:gd name="T7" fmla="*/ 117 h 117"/>
                <a:gd name="T8" fmla="*/ 0 w 176"/>
                <a:gd name="T9" fmla="*/ 108 h 117"/>
                <a:gd name="T10" fmla="*/ 0 w 176"/>
                <a:gd name="T11" fmla="*/ 99 h 117"/>
                <a:gd name="T12" fmla="*/ 15 w 176"/>
                <a:gd name="T13" fmla="*/ 99 h 117"/>
                <a:gd name="T14" fmla="*/ 161 w 176"/>
                <a:gd name="T15" fmla="*/ 99 h 117"/>
                <a:gd name="T16" fmla="*/ 176 w 176"/>
                <a:gd name="T17" fmla="*/ 99 h 117"/>
                <a:gd name="T18" fmla="*/ 24 w 176"/>
                <a:gd name="T19" fmla="*/ 79 h 117"/>
                <a:gd name="T20" fmla="*/ 24 w 176"/>
                <a:gd name="T21" fmla="*/ 14 h 117"/>
                <a:gd name="T22" fmla="*/ 38 w 176"/>
                <a:gd name="T23" fmla="*/ 0 h 117"/>
                <a:gd name="T24" fmla="*/ 138 w 176"/>
                <a:gd name="T25" fmla="*/ 0 h 117"/>
                <a:gd name="T26" fmla="*/ 152 w 176"/>
                <a:gd name="T27" fmla="*/ 14 h 117"/>
                <a:gd name="T28" fmla="*/ 152 w 176"/>
                <a:gd name="T29" fmla="*/ 79 h 117"/>
                <a:gd name="T30" fmla="*/ 138 w 176"/>
                <a:gd name="T31" fmla="*/ 93 h 117"/>
                <a:gd name="T32" fmla="*/ 38 w 176"/>
                <a:gd name="T33" fmla="*/ 93 h 117"/>
                <a:gd name="T34" fmla="*/ 24 w 176"/>
                <a:gd name="T35" fmla="*/ 79 h 117"/>
                <a:gd name="T36" fmla="*/ 35 w 176"/>
                <a:gd name="T37" fmla="*/ 79 h 117"/>
                <a:gd name="T38" fmla="*/ 38 w 176"/>
                <a:gd name="T39" fmla="*/ 82 h 117"/>
                <a:gd name="T40" fmla="*/ 138 w 176"/>
                <a:gd name="T41" fmla="*/ 82 h 117"/>
                <a:gd name="T42" fmla="*/ 141 w 176"/>
                <a:gd name="T43" fmla="*/ 79 h 117"/>
                <a:gd name="T44" fmla="*/ 141 w 176"/>
                <a:gd name="T45" fmla="*/ 14 h 117"/>
                <a:gd name="T46" fmla="*/ 138 w 176"/>
                <a:gd name="T47" fmla="*/ 11 h 117"/>
                <a:gd name="T48" fmla="*/ 38 w 176"/>
                <a:gd name="T49" fmla="*/ 11 h 117"/>
                <a:gd name="T50" fmla="*/ 35 w 176"/>
                <a:gd name="T51" fmla="*/ 14 h 117"/>
                <a:gd name="T52" fmla="*/ 35 w 176"/>
                <a:gd name="T53" fmla="*/ 79 h 117"/>
                <a:gd name="T54" fmla="*/ 97 w 176"/>
                <a:gd name="T55" fmla="*/ 107 h 117"/>
                <a:gd name="T56" fmla="*/ 95 w 176"/>
                <a:gd name="T57" fmla="*/ 105 h 117"/>
                <a:gd name="T58" fmla="*/ 81 w 176"/>
                <a:gd name="T59" fmla="*/ 105 h 117"/>
                <a:gd name="T60" fmla="*/ 79 w 176"/>
                <a:gd name="T61" fmla="*/ 107 h 117"/>
                <a:gd name="T62" fmla="*/ 81 w 176"/>
                <a:gd name="T63" fmla="*/ 108 h 117"/>
                <a:gd name="T64" fmla="*/ 95 w 176"/>
                <a:gd name="T65" fmla="*/ 108 h 117"/>
                <a:gd name="T66" fmla="*/ 97 w 176"/>
                <a:gd name="T67" fmla="*/ 10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76" h="117">
                  <a:moveTo>
                    <a:pt x="176" y="99"/>
                  </a:moveTo>
                  <a:cubicBezTo>
                    <a:pt x="176" y="108"/>
                    <a:pt x="176" y="108"/>
                    <a:pt x="176" y="108"/>
                  </a:cubicBezTo>
                  <a:cubicBezTo>
                    <a:pt x="176" y="113"/>
                    <a:pt x="169" y="117"/>
                    <a:pt x="161" y="117"/>
                  </a:cubicBezTo>
                  <a:cubicBezTo>
                    <a:pt x="15" y="117"/>
                    <a:pt x="15" y="117"/>
                    <a:pt x="15" y="117"/>
                  </a:cubicBezTo>
                  <a:cubicBezTo>
                    <a:pt x="7" y="117"/>
                    <a:pt x="0" y="113"/>
                    <a:pt x="0" y="108"/>
                  </a:cubicBezTo>
                  <a:cubicBezTo>
                    <a:pt x="0" y="99"/>
                    <a:pt x="0" y="99"/>
                    <a:pt x="0" y="99"/>
                  </a:cubicBezTo>
                  <a:cubicBezTo>
                    <a:pt x="15" y="99"/>
                    <a:pt x="15" y="99"/>
                    <a:pt x="15" y="99"/>
                  </a:cubicBezTo>
                  <a:cubicBezTo>
                    <a:pt x="161" y="99"/>
                    <a:pt x="161" y="99"/>
                    <a:pt x="161" y="99"/>
                  </a:cubicBezTo>
                  <a:lnTo>
                    <a:pt x="176" y="99"/>
                  </a:lnTo>
                  <a:close/>
                  <a:moveTo>
                    <a:pt x="24" y="79"/>
                  </a:moveTo>
                  <a:cubicBezTo>
                    <a:pt x="24" y="14"/>
                    <a:pt x="24" y="14"/>
                    <a:pt x="24" y="14"/>
                  </a:cubicBezTo>
                  <a:cubicBezTo>
                    <a:pt x="24" y="6"/>
                    <a:pt x="30" y="0"/>
                    <a:pt x="38" y="0"/>
                  </a:cubicBezTo>
                  <a:cubicBezTo>
                    <a:pt x="138" y="0"/>
                    <a:pt x="138" y="0"/>
                    <a:pt x="138" y="0"/>
                  </a:cubicBezTo>
                  <a:cubicBezTo>
                    <a:pt x="146" y="0"/>
                    <a:pt x="152" y="6"/>
                    <a:pt x="152" y="14"/>
                  </a:cubicBezTo>
                  <a:cubicBezTo>
                    <a:pt x="152" y="79"/>
                    <a:pt x="152" y="79"/>
                    <a:pt x="152" y="79"/>
                  </a:cubicBezTo>
                  <a:cubicBezTo>
                    <a:pt x="152" y="87"/>
                    <a:pt x="146" y="93"/>
                    <a:pt x="138" y="93"/>
                  </a:cubicBezTo>
                  <a:cubicBezTo>
                    <a:pt x="38" y="93"/>
                    <a:pt x="38" y="93"/>
                    <a:pt x="38" y="93"/>
                  </a:cubicBezTo>
                  <a:cubicBezTo>
                    <a:pt x="30" y="93"/>
                    <a:pt x="24" y="87"/>
                    <a:pt x="24" y="79"/>
                  </a:cubicBezTo>
                  <a:close/>
                  <a:moveTo>
                    <a:pt x="35" y="79"/>
                  </a:moveTo>
                  <a:cubicBezTo>
                    <a:pt x="35" y="80"/>
                    <a:pt x="37" y="82"/>
                    <a:pt x="38" y="82"/>
                  </a:cubicBezTo>
                  <a:cubicBezTo>
                    <a:pt x="138" y="82"/>
                    <a:pt x="138" y="82"/>
                    <a:pt x="138" y="82"/>
                  </a:cubicBezTo>
                  <a:cubicBezTo>
                    <a:pt x="139" y="82"/>
                    <a:pt x="141" y="80"/>
                    <a:pt x="141" y="79"/>
                  </a:cubicBezTo>
                  <a:cubicBezTo>
                    <a:pt x="141" y="14"/>
                    <a:pt x="141" y="14"/>
                    <a:pt x="141" y="14"/>
                  </a:cubicBezTo>
                  <a:cubicBezTo>
                    <a:pt x="141" y="13"/>
                    <a:pt x="139" y="11"/>
                    <a:pt x="138" y="11"/>
                  </a:cubicBezTo>
                  <a:cubicBezTo>
                    <a:pt x="38" y="11"/>
                    <a:pt x="38" y="11"/>
                    <a:pt x="38" y="11"/>
                  </a:cubicBezTo>
                  <a:cubicBezTo>
                    <a:pt x="37" y="11"/>
                    <a:pt x="35" y="13"/>
                    <a:pt x="35" y="14"/>
                  </a:cubicBezTo>
                  <a:lnTo>
                    <a:pt x="35" y="79"/>
                  </a:lnTo>
                  <a:close/>
                  <a:moveTo>
                    <a:pt x="97" y="107"/>
                  </a:moveTo>
                  <a:cubicBezTo>
                    <a:pt x="97" y="106"/>
                    <a:pt x="96" y="105"/>
                    <a:pt x="95" y="105"/>
                  </a:cubicBezTo>
                  <a:cubicBezTo>
                    <a:pt x="81" y="105"/>
                    <a:pt x="81" y="105"/>
                    <a:pt x="81" y="105"/>
                  </a:cubicBezTo>
                  <a:cubicBezTo>
                    <a:pt x="80" y="105"/>
                    <a:pt x="79" y="106"/>
                    <a:pt x="79" y="107"/>
                  </a:cubicBezTo>
                  <a:cubicBezTo>
                    <a:pt x="79" y="107"/>
                    <a:pt x="80" y="108"/>
                    <a:pt x="81" y="108"/>
                  </a:cubicBezTo>
                  <a:cubicBezTo>
                    <a:pt x="95" y="108"/>
                    <a:pt x="95" y="108"/>
                    <a:pt x="95" y="108"/>
                  </a:cubicBezTo>
                  <a:cubicBezTo>
                    <a:pt x="96" y="108"/>
                    <a:pt x="97" y="107"/>
                    <a:pt x="97" y="107"/>
                  </a:cubicBezTo>
                  <a:close/>
                </a:path>
              </a:pathLst>
            </a:custGeom>
            <a:solidFill>
              <a:srgbClr val="FFFFFF"/>
            </a:solidFill>
            <a:ln>
              <a:noFill/>
            </a:ln>
          </p:spPr>
          <p:txBody>
            <a:bodyPr vert="horz" wrap="square" lIns="96757" tIns="48378" rIns="96757" bIns="48378" numCol="1" anchor="t" anchorCtr="0" compatLnSpc="1"/>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grpSp>
      <p:grpSp>
        <p:nvGrpSpPr>
          <p:cNvPr id="129" name="Group 1"/>
          <p:cNvGrpSpPr/>
          <p:nvPr/>
        </p:nvGrpSpPr>
        <p:grpSpPr>
          <a:xfrm>
            <a:off x="1700558" y="2533883"/>
            <a:ext cx="912443" cy="901130"/>
            <a:chOff x="1328007" y="2125758"/>
            <a:chExt cx="675950" cy="675951"/>
          </a:xfrm>
          <a:solidFill>
            <a:srgbClr val="1F497D"/>
          </a:solidFill>
        </p:grpSpPr>
        <p:sp>
          <p:nvSpPr>
            <p:cNvPr id="130" name="Oval 4"/>
            <p:cNvSpPr/>
            <p:nvPr>
              <p:custDataLst>
                <p:tags r:id="rId6"/>
              </p:custDataLst>
            </p:nvPr>
          </p:nvSpPr>
          <p:spPr bwMode="auto">
            <a:xfrm>
              <a:off x="1328007" y="2125758"/>
              <a:ext cx="675950" cy="675951"/>
            </a:xfrm>
            <a:prstGeom prst="ellipse">
              <a:avLst/>
            </a:prstGeom>
            <a:grpFill/>
            <a:ln>
              <a:noFill/>
            </a:ln>
            <a:extLst>
              <a:ext uri="{91240B29-F687-4F45-9708-019B960494DF}">
                <a14:hiddenLine xmlns:a14="http://schemas.microsoft.com/office/drawing/2010/main" w="25400">
                  <a:solidFill>
                    <a:schemeClr val="tx1">
                      <a:alpha val="89999"/>
                    </a:schemeClr>
                  </a:solidFill>
                  <a:miter lim="800000"/>
                  <a:headEnd type="none" w="med" len="med"/>
                  <a:tailEnd type="none" w="med" len="med"/>
                </a14:hiddenLine>
              </a:ext>
            </a:extLst>
          </p:spPr>
          <p:txBody>
            <a:bodyPr lIns="0" tIns="0" rIns="0" bIns="0"/>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sp>
          <p:nvSpPr>
            <p:cNvPr id="131" name="Freeform 8"/>
            <p:cNvSpPr>
              <a:spLocks noEditPoints="1"/>
            </p:cNvSpPr>
            <p:nvPr>
              <p:custDataLst>
                <p:tags r:id="rId7"/>
              </p:custDataLst>
            </p:nvPr>
          </p:nvSpPr>
          <p:spPr bwMode="auto">
            <a:xfrm>
              <a:off x="1560757" y="2287931"/>
              <a:ext cx="244316" cy="364048"/>
            </a:xfrm>
            <a:custGeom>
              <a:avLst/>
              <a:gdLst>
                <a:gd name="T0" fmla="*/ 85 w 94"/>
                <a:gd name="T1" fmla="*/ 44 h 140"/>
                <a:gd name="T2" fmla="*/ 45 w 94"/>
                <a:gd name="T3" fmla="*/ 90 h 140"/>
                <a:gd name="T4" fmla="*/ 26 w 94"/>
                <a:gd name="T5" fmla="*/ 105 h 140"/>
                <a:gd name="T6" fmla="*/ 26 w 94"/>
                <a:gd name="T7" fmla="*/ 108 h 140"/>
                <a:gd name="T8" fmla="*/ 35 w 94"/>
                <a:gd name="T9" fmla="*/ 123 h 140"/>
                <a:gd name="T10" fmla="*/ 17 w 94"/>
                <a:gd name="T11" fmla="*/ 140 h 140"/>
                <a:gd name="T12" fmla="*/ 0 w 94"/>
                <a:gd name="T13" fmla="*/ 123 h 140"/>
                <a:gd name="T14" fmla="*/ 9 w 94"/>
                <a:gd name="T15" fmla="*/ 108 h 140"/>
                <a:gd name="T16" fmla="*/ 9 w 94"/>
                <a:gd name="T17" fmla="*/ 33 h 140"/>
                <a:gd name="T18" fmla="*/ 0 w 94"/>
                <a:gd name="T19" fmla="*/ 17 h 140"/>
                <a:gd name="T20" fmla="*/ 17 w 94"/>
                <a:gd name="T21" fmla="*/ 0 h 140"/>
                <a:gd name="T22" fmla="*/ 35 w 94"/>
                <a:gd name="T23" fmla="*/ 17 h 140"/>
                <a:gd name="T24" fmla="*/ 26 w 94"/>
                <a:gd name="T25" fmla="*/ 33 h 140"/>
                <a:gd name="T26" fmla="*/ 26 w 94"/>
                <a:gd name="T27" fmla="*/ 78 h 140"/>
                <a:gd name="T28" fmla="*/ 40 w 94"/>
                <a:gd name="T29" fmla="*/ 73 h 140"/>
                <a:gd name="T30" fmla="*/ 67 w 94"/>
                <a:gd name="T31" fmla="*/ 44 h 140"/>
                <a:gd name="T32" fmla="*/ 58 w 94"/>
                <a:gd name="T33" fmla="*/ 29 h 140"/>
                <a:gd name="T34" fmla="*/ 76 w 94"/>
                <a:gd name="T35" fmla="*/ 11 h 140"/>
                <a:gd name="T36" fmla="*/ 94 w 94"/>
                <a:gd name="T37" fmla="*/ 29 h 140"/>
                <a:gd name="T38" fmla="*/ 85 w 94"/>
                <a:gd name="T39" fmla="*/ 44 h 140"/>
                <a:gd name="T40" fmla="*/ 17 w 94"/>
                <a:gd name="T41" fmla="*/ 9 h 140"/>
                <a:gd name="T42" fmla="*/ 9 w 94"/>
                <a:gd name="T43" fmla="*/ 17 h 140"/>
                <a:gd name="T44" fmla="*/ 17 w 94"/>
                <a:gd name="T45" fmla="*/ 26 h 140"/>
                <a:gd name="T46" fmla="*/ 26 w 94"/>
                <a:gd name="T47" fmla="*/ 17 h 140"/>
                <a:gd name="T48" fmla="*/ 17 w 94"/>
                <a:gd name="T49" fmla="*/ 9 h 140"/>
                <a:gd name="T50" fmla="*/ 17 w 94"/>
                <a:gd name="T51" fmla="*/ 114 h 140"/>
                <a:gd name="T52" fmla="*/ 9 w 94"/>
                <a:gd name="T53" fmla="*/ 123 h 140"/>
                <a:gd name="T54" fmla="*/ 17 w 94"/>
                <a:gd name="T55" fmla="*/ 132 h 140"/>
                <a:gd name="T56" fmla="*/ 26 w 94"/>
                <a:gd name="T57" fmla="*/ 123 h 140"/>
                <a:gd name="T58" fmla="*/ 17 w 94"/>
                <a:gd name="T59" fmla="*/ 114 h 140"/>
                <a:gd name="T60" fmla="*/ 76 w 94"/>
                <a:gd name="T61" fmla="*/ 20 h 140"/>
                <a:gd name="T62" fmla="*/ 67 w 94"/>
                <a:gd name="T63" fmla="*/ 29 h 140"/>
                <a:gd name="T64" fmla="*/ 76 w 94"/>
                <a:gd name="T65" fmla="*/ 38 h 140"/>
                <a:gd name="T66" fmla="*/ 85 w 94"/>
                <a:gd name="T67" fmla="*/ 29 h 140"/>
                <a:gd name="T68" fmla="*/ 76 w 94"/>
                <a:gd name="T69" fmla="*/ 2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4" h="140">
                  <a:moveTo>
                    <a:pt x="85" y="44"/>
                  </a:moveTo>
                  <a:cubicBezTo>
                    <a:pt x="84" y="77"/>
                    <a:pt x="61" y="85"/>
                    <a:pt x="45" y="90"/>
                  </a:cubicBezTo>
                  <a:cubicBezTo>
                    <a:pt x="31" y="94"/>
                    <a:pt x="26" y="96"/>
                    <a:pt x="26" y="105"/>
                  </a:cubicBezTo>
                  <a:cubicBezTo>
                    <a:pt x="26" y="108"/>
                    <a:pt x="26" y="108"/>
                    <a:pt x="26" y="108"/>
                  </a:cubicBezTo>
                  <a:cubicBezTo>
                    <a:pt x="31" y="111"/>
                    <a:pt x="35" y="116"/>
                    <a:pt x="35" y="123"/>
                  </a:cubicBezTo>
                  <a:cubicBezTo>
                    <a:pt x="35" y="132"/>
                    <a:pt x="27" y="140"/>
                    <a:pt x="17" y="140"/>
                  </a:cubicBezTo>
                  <a:cubicBezTo>
                    <a:pt x="8" y="140"/>
                    <a:pt x="0" y="132"/>
                    <a:pt x="0" y="123"/>
                  </a:cubicBezTo>
                  <a:cubicBezTo>
                    <a:pt x="0" y="116"/>
                    <a:pt x="3" y="111"/>
                    <a:pt x="9" y="108"/>
                  </a:cubicBezTo>
                  <a:cubicBezTo>
                    <a:pt x="9" y="33"/>
                    <a:pt x="9" y="33"/>
                    <a:pt x="9" y="33"/>
                  </a:cubicBezTo>
                  <a:cubicBezTo>
                    <a:pt x="3" y="29"/>
                    <a:pt x="0" y="24"/>
                    <a:pt x="0" y="17"/>
                  </a:cubicBezTo>
                  <a:cubicBezTo>
                    <a:pt x="0" y="8"/>
                    <a:pt x="8" y="0"/>
                    <a:pt x="17" y="0"/>
                  </a:cubicBezTo>
                  <a:cubicBezTo>
                    <a:pt x="27" y="0"/>
                    <a:pt x="35" y="8"/>
                    <a:pt x="35" y="17"/>
                  </a:cubicBezTo>
                  <a:cubicBezTo>
                    <a:pt x="35" y="24"/>
                    <a:pt x="31" y="29"/>
                    <a:pt x="26" y="33"/>
                  </a:cubicBezTo>
                  <a:cubicBezTo>
                    <a:pt x="26" y="78"/>
                    <a:pt x="26" y="78"/>
                    <a:pt x="26" y="78"/>
                  </a:cubicBezTo>
                  <a:cubicBezTo>
                    <a:pt x="31" y="76"/>
                    <a:pt x="36" y="74"/>
                    <a:pt x="40" y="73"/>
                  </a:cubicBezTo>
                  <a:cubicBezTo>
                    <a:pt x="57" y="67"/>
                    <a:pt x="67" y="63"/>
                    <a:pt x="67" y="44"/>
                  </a:cubicBezTo>
                  <a:cubicBezTo>
                    <a:pt x="62" y="41"/>
                    <a:pt x="58" y="36"/>
                    <a:pt x="58" y="29"/>
                  </a:cubicBezTo>
                  <a:cubicBezTo>
                    <a:pt x="58" y="19"/>
                    <a:pt x="66" y="11"/>
                    <a:pt x="76" y="11"/>
                  </a:cubicBezTo>
                  <a:cubicBezTo>
                    <a:pt x="86" y="11"/>
                    <a:pt x="94" y="19"/>
                    <a:pt x="94" y="29"/>
                  </a:cubicBezTo>
                  <a:cubicBezTo>
                    <a:pt x="94" y="36"/>
                    <a:pt x="90" y="41"/>
                    <a:pt x="85" y="44"/>
                  </a:cubicBezTo>
                  <a:close/>
                  <a:moveTo>
                    <a:pt x="17" y="9"/>
                  </a:moveTo>
                  <a:cubicBezTo>
                    <a:pt x="13" y="9"/>
                    <a:pt x="9" y="12"/>
                    <a:pt x="9" y="17"/>
                  </a:cubicBezTo>
                  <a:cubicBezTo>
                    <a:pt x="9" y="22"/>
                    <a:pt x="13" y="26"/>
                    <a:pt x="17" y="26"/>
                  </a:cubicBezTo>
                  <a:cubicBezTo>
                    <a:pt x="22" y="26"/>
                    <a:pt x="26" y="22"/>
                    <a:pt x="26" y="17"/>
                  </a:cubicBezTo>
                  <a:cubicBezTo>
                    <a:pt x="26" y="12"/>
                    <a:pt x="22" y="9"/>
                    <a:pt x="17" y="9"/>
                  </a:cubicBezTo>
                  <a:close/>
                  <a:moveTo>
                    <a:pt x="17" y="114"/>
                  </a:moveTo>
                  <a:cubicBezTo>
                    <a:pt x="13" y="114"/>
                    <a:pt x="9" y="118"/>
                    <a:pt x="9" y="123"/>
                  </a:cubicBezTo>
                  <a:cubicBezTo>
                    <a:pt x="9" y="128"/>
                    <a:pt x="13" y="132"/>
                    <a:pt x="17" y="132"/>
                  </a:cubicBezTo>
                  <a:cubicBezTo>
                    <a:pt x="22" y="132"/>
                    <a:pt x="26" y="128"/>
                    <a:pt x="26" y="123"/>
                  </a:cubicBezTo>
                  <a:cubicBezTo>
                    <a:pt x="26" y="118"/>
                    <a:pt x="22" y="114"/>
                    <a:pt x="17" y="114"/>
                  </a:cubicBezTo>
                  <a:close/>
                  <a:moveTo>
                    <a:pt x="76" y="20"/>
                  </a:moveTo>
                  <a:cubicBezTo>
                    <a:pt x="71" y="20"/>
                    <a:pt x="67" y="24"/>
                    <a:pt x="67" y="29"/>
                  </a:cubicBezTo>
                  <a:cubicBezTo>
                    <a:pt x="67" y="34"/>
                    <a:pt x="71" y="38"/>
                    <a:pt x="76" y="38"/>
                  </a:cubicBezTo>
                  <a:cubicBezTo>
                    <a:pt x="81" y="38"/>
                    <a:pt x="85" y="34"/>
                    <a:pt x="85" y="29"/>
                  </a:cubicBezTo>
                  <a:cubicBezTo>
                    <a:pt x="85" y="24"/>
                    <a:pt x="81" y="20"/>
                    <a:pt x="76" y="20"/>
                  </a:cubicBezTo>
                  <a:close/>
                </a:path>
              </a:pathLst>
            </a:custGeom>
            <a:solidFill>
              <a:srgbClr val="FFFFFF"/>
            </a:solidFill>
            <a:ln>
              <a:noFill/>
            </a:ln>
          </p:spPr>
          <p:txBody>
            <a:bodyPr vert="horz" wrap="square" lIns="96757" tIns="48378" rIns="96757" bIns="48378" numCol="1" anchor="t" anchorCtr="0" compatLnSpc="1"/>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1F497D"/>
                </a:solidFill>
                <a:effectLst/>
                <a:uLnTx/>
                <a:uFillTx/>
                <a:latin typeface="+mn-ea"/>
                <a:sym typeface="Gill Sans" charset="0"/>
              </a:endParaRPr>
            </a:p>
          </p:txBody>
        </p:sp>
      </p:grpSp>
      <p:sp>
        <p:nvSpPr>
          <p:cNvPr id="135" name="Rectangle 20"/>
          <p:cNvSpPr/>
          <p:nvPr/>
        </p:nvSpPr>
        <p:spPr bwMode="auto">
          <a:xfrm>
            <a:off x="1349506" y="3924697"/>
            <a:ext cx="1660261" cy="105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defTabSz="967740" fontAlgn="base">
              <a:lnSpc>
                <a:spcPct val="200000"/>
              </a:lnSpc>
              <a:spcBef>
                <a:spcPct val="0"/>
              </a:spcBef>
              <a:spcAft>
                <a:spcPct val="0"/>
              </a:spcAft>
            </a:pPr>
            <a:r>
              <a:rPr lang="zh-CN" altLang="en-US" sz="1000">
                <a:solidFill>
                  <a:schemeClr val="tx1"/>
                </a:solidFill>
                <a:latin typeface="+mn-ea"/>
                <a:cs typeface="Lato Light" charset="0"/>
                <a:sym typeface="Lato Light" charset="0"/>
              </a:rPr>
              <a:t>利用手工求导，依据链式法则解出梯度公式并编写程序，带入自变量，求解梯度。</a:t>
            </a:r>
          </a:p>
        </p:txBody>
      </p:sp>
      <p:sp>
        <p:nvSpPr>
          <p:cNvPr id="4" name="Rectangle 17"/>
          <p:cNvSpPr/>
          <p:nvPr/>
        </p:nvSpPr>
        <p:spPr bwMode="auto">
          <a:xfrm>
            <a:off x="3800933" y="2253054"/>
            <a:ext cx="1967059" cy="3263862"/>
          </a:xfrm>
          <a:prstGeom prst="rect">
            <a:avLst/>
          </a:prstGeom>
          <a:noFill/>
          <a:ln w="9525" cap="flat">
            <a:solidFill>
              <a:srgbClr val="1F497D"/>
            </a:solidFill>
            <a:prstDash val="solid"/>
            <a:miter lim="800000"/>
            <a:headEnd type="none" w="med" len="med"/>
            <a:tailEnd type="none" w="med" len="med"/>
          </a:ln>
        </p:spPr>
        <p:txBody>
          <a:bodyPr lIns="0" tIns="0" rIns="0" bIns="0"/>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sp>
        <p:nvSpPr>
          <p:cNvPr id="8" name="Rectangle 17"/>
          <p:cNvSpPr/>
          <p:nvPr/>
        </p:nvSpPr>
        <p:spPr bwMode="auto">
          <a:xfrm>
            <a:off x="9044907" y="2253054"/>
            <a:ext cx="1967059" cy="3263862"/>
          </a:xfrm>
          <a:prstGeom prst="rect">
            <a:avLst/>
          </a:prstGeom>
          <a:noFill/>
          <a:ln w="9525" cap="flat">
            <a:solidFill>
              <a:srgbClr val="1F497D"/>
            </a:solidFill>
            <a:prstDash val="solid"/>
            <a:miter lim="800000"/>
            <a:headEnd type="none" w="med" len="med"/>
            <a:tailEnd type="none" w="med" len="med"/>
          </a:ln>
        </p:spPr>
        <p:txBody>
          <a:bodyPr lIns="0" tIns="0" rIns="0" bIns="0"/>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sp>
        <p:nvSpPr>
          <p:cNvPr id="9" name="Rectangle 25"/>
          <p:cNvSpPr/>
          <p:nvPr/>
        </p:nvSpPr>
        <p:spPr bwMode="auto">
          <a:xfrm>
            <a:off x="4048538" y="3580853"/>
            <a:ext cx="1477968" cy="26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lnSpc>
                <a:spcPct val="90000"/>
              </a:lnSpc>
              <a:spcBef>
                <a:spcPct val="0"/>
              </a:spcBef>
              <a:spcAft>
                <a:spcPct val="0"/>
              </a:spcAft>
            </a:pPr>
            <a:r>
              <a:rPr lang="zh-CN" altLang="en-US" sz="1695" dirty="0">
                <a:solidFill>
                  <a:srgbClr val="000000">
                    <a:lumMod val="95000"/>
                    <a:lumOff val="5000"/>
                  </a:srgbClr>
                </a:solidFill>
                <a:latin typeface="+mn-ea"/>
                <a:cs typeface="Bebas Neue" charset="0"/>
                <a:sym typeface="Bebas Neue" charset="0"/>
              </a:rPr>
              <a:t>符号微分</a:t>
            </a:r>
          </a:p>
        </p:txBody>
      </p:sp>
      <p:sp>
        <p:nvSpPr>
          <p:cNvPr id="10" name="Rectangle 27"/>
          <p:cNvSpPr/>
          <p:nvPr/>
        </p:nvSpPr>
        <p:spPr bwMode="auto">
          <a:xfrm>
            <a:off x="9306386" y="3580853"/>
            <a:ext cx="1477968" cy="260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ctr"/>
          <a:lstStyle/>
          <a:p>
            <a:pPr algn="ctr" defTabSz="967740" fontAlgn="base">
              <a:lnSpc>
                <a:spcPct val="90000"/>
              </a:lnSpc>
              <a:spcBef>
                <a:spcPct val="0"/>
              </a:spcBef>
              <a:spcAft>
                <a:spcPct val="0"/>
              </a:spcAft>
            </a:pPr>
            <a:r>
              <a:rPr lang="zh-CN" altLang="en-US" sz="1695" dirty="0">
                <a:solidFill>
                  <a:srgbClr val="000000">
                    <a:lumMod val="95000"/>
                    <a:lumOff val="5000"/>
                  </a:srgbClr>
                </a:solidFill>
                <a:latin typeface="+mn-ea"/>
                <a:cs typeface="Bebas Neue" charset="0"/>
                <a:sym typeface="Bebas Neue" charset="0"/>
              </a:rPr>
              <a:t>自动微分</a:t>
            </a:r>
          </a:p>
        </p:txBody>
      </p:sp>
      <p:grpSp>
        <p:nvGrpSpPr>
          <p:cNvPr id="11" name="Group 4"/>
          <p:cNvGrpSpPr/>
          <p:nvPr/>
        </p:nvGrpSpPr>
        <p:grpSpPr>
          <a:xfrm>
            <a:off x="9628732" y="2522453"/>
            <a:ext cx="911713" cy="901130"/>
            <a:chOff x="7201308" y="2125758"/>
            <a:chExt cx="675409" cy="675951"/>
          </a:xfrm>
          <a:solidFill>
            <a:srgbClr val="1F497D"/>
          </a:solidFill>
        </p:grpSpPr>
        <p:sp>
          <p:nvSpPr>
            <p:cNvPr id="12" name="Oval 13"/>
            <p:cNvSpPr/>
            <p:nvPr>
              <p:custDataLst>
                <p:tags r:id="rId4"/>
              </p:custDataLst>
            </p:nvPr>
          </p:nvSpPr>
          <p:spPr bwMode="auto">
            <a:xfrm>
              <a:off x="7201308" y="2125758"/>
              <a:ext cx="675409" cy="675951"/>
            </a:xfrm>
            <a:prstGeom prst="ellipse">
              <a:avLst/>
            </a:prstGeom>
            <a:grpFill/>
            <a:ln>
              <a:noFill/>
            </a:ln>
            <a:extLst>
              <a:ext uri="{91240B29-F687-4F45-9708-019B960494DF}">
                <a14:hiddenLine xmlns:a14="http://schemas.microsoft.com/office/drawing/2010/main" w="25400">
                  <a:solidFill>
                    <a:schemeClr val="tx1">
                      <a:alpha val="89999"/>
                    </a:schemeClr>
                  </a:solidFill>
                  <a:miter lim="800000"/>
                  <a:headEnd type="none" w="med" len="med"/>
                  <a:tailEnd type="none" w="med" len="med"/>
                </a14:hiddenLine>
              </a:ext>
            </a:extLst>
          </p:spPr>
          <p:txBody>
            <a:bodyPr lIns="0" tIns="0" rIns="0" bIns="0"/>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sp>
          <p:nvSpPr>
            <p:cNvPr id="13" name="Freeform 7"/>
            <p:cNvSpPr>
              <a:spLocks noEditPoints="1"/>
            </p:cNvSpPr>
            <p:nvPr>
              <p:custDataLst>
                <p:tags r:id="rId5"/>
              </p:custDataLst>
            </p:nvPr>
          </p:nvSpPr>
          <p:spPr bwMode="auto">
            <a:xfrm>
              <a:off x="7349201" y="2302020"/>
              <a:ext cx="362484" cy="335870"/>
            </a:xfrm>
            <a:custGeom>
              <a:avLst/>
              <a:gdLst>
                <a:gd name="T0" fmla="*/ 31 w 177"/>
                <a:gd name="T1" fmla="*/ 94 h 164"/>
                <a:gd name="T2" fmla="*/ 19 w 177"/>
                <a:gd name="T3" fmla="*/ 94 h 164"/>
                <a:gd name="T4" fmla="*/ 1 w 177"/>
                <a:gd name="T5" fmla="*/ 79 h 164"/>
                <a:gd name="T6" fmla="*/ 12 w 177"/>
                <a:gd name="T7" fmla="*/ 47 h 164"/>
                <a:gd name="T8" fmla="*/ 36 w 177"/>
                <a:gd name="T9" fmla="*/ 55 h 164"/>
                <a:gd name="T10" fmla="*/ 48 w 177"/>
                <a:gd name="T11" fmla="*/ 52 h 164"/>
                <a:gd name="T12" fmla="*/ 48 w 177"/>
                <a:gd name="T13" fmla="*/ 59 h 164"/>
                <a:gd name="T14" fmla="*/ 55 w 177"/>
                <a:gd name="T15" fmla="*/ 82 h 164"/>
                <a:gd name="T16" fmla="*/ 31 w 177"/>
                <a:gd name="T17" fmla="*/ 94 h 164"/>
                <a:gd name="T18" fmla="*/ 36 w 177"/>
                <a:gd name="T19" fmla="*/ 47 h 164"/>
                <a:gd name="T20" fmla="*/ 12 w 177"/>
                <a:gd name="T21" fmla="*/ 23 h 164"/>
                <a:gd name="T22" fmla="*/ 36 w 177"/>
                <a:gd name="T23" fmla="*/ 0 h 164"/>
                <a:gd name="T24" fmla="*/ 59 w 177"/>
                <a:gd name="T25" fmla="*/ 23 h 164"/>
                <a:gd name="T26" fmla="*/ 36 w 177"/>
                <a:gd name="T27" fmla="*/ 47 h 164"/>
                <a:gd name="T28" fmla="*/ 129 w 177"/>
                <a:gd name="T29" fmla="*/ 164 h 164"/>
                <a:gd name="T30" fmla="*/ 49 w 177"/>
                <a:gd name="T31" fmla="*/ 164 h 164"/>
                <a:gd name="T32" fmla="*/ 24 w 177"/>
                <a:gd name="T33" fmla="*/ 140 h 164"/>
                <a:gd name="T34" fmla="*/ 56 w 177"/>
                <a:gd name="T35" fmla="*/ 88 h 164"/>
                <a:gd name="T36" fmla="*/ 89 w 177"/>
                <a:gd name="T37" fmla="*/ 101 h 164"/>
                <a:gd name="T38" fmla="*/ 121 w 177"/>
                <a:gd name="T39" fmla="*/ 88 h 164"/>
                <a:gd name="T40" fmla="*/ 153 w 177"/>
                <a:gd name="T41" fmla="*/ 140 h 164"/>
                <a:gd name="T42" fmla="*/ 129 w 177"/>
                <a:gd name="T43" fmla="*/ 164 h 164"/>
                <a:gd name="T44" fmla="*/ 89 w 177"/>
                <a:gd name="T45" fmla="*/ 94 h 164"/>
                <a:gd name="T46" fmla="*/ 53 w 177"/>
                <a:gd name="T47" fmla="*/ 59 h 164"/>
                <a:gd name="T48" fmla="*/ 89 w 177"/>
                <a:gd name="T49" fmla="*/ 23 h 164"/>
                <a:gd name="T50" fmla="*/ 124 w 177"/>
                <a:gd name="T51" fmla="*/ 59 h 164"/>
                <a:gd name="T52" fmla="*/ 89 w 177"/>
                <a:gd name="T53" fmla="*/ 94 h 164"/>
                <a:gd name="T54" fmla="*/ 141 w 177"/>
                <a:gd name="T55" fmla="*/ 47 h 164"/>
                <a:gd name="T56" fmla="*/ 118 w 177"/>
                <a:gd name="T57" fmla="*/ 23 h 164"/>
                <a:gd name="T58" fmla="*/ 141 w 177"/>
                <a:gd name="T59" fmla="*/ 0 h 164"/>
                <a:gd name="T60" fmla="*/ 165 w 177"/>
                <a:gd name="T61" fmla="*/ 23 h 164"/>
                <a:gd name="T62" fmla="*/ 141 w 177"/>
                <a:gd name="T63" fmla="*/ 47 h 164"/>
                <a:gd name="T64" fmla="*/ 159 w 177"/>
                <a:gd name="T65" fmla="*/ 94 h 164"/>
                <a:gd name="T66" fmla="*/ 146 w 177"/>
                <a:gd name="T67" fmla="*/ 94 h 164"/>
                <a:gd name="T68" fmla="*/ 122 w 177"/>
                <a:gd name="T69" fmla="*/ 82 h 164"/>
                <a:gd name="T70" fmla="*/ 130 w 177"/>
                <a:gd name="T71" fmla="*/ 59 h 164"/>
                <a:gd name="T72" fmla="*/ 129 w 177"/>
                <a:gd name="T73" fmla="*/ 52 h 164"/>
                <a:gd name="T74" fmla="*/ 141 w 177"/>
                <a:gd name="T75" fmla="*/ 55 h 164"/>
                <a:gd name="T76" fmla="*/ 165 w 177"/>
                <a:gd name="T77" fmla="*/ 47 h 164"/>
                <a:gd name="T78" fmla="*/ 177 w 177"/>
                <a:gd name="T79" fmla="*/ 79 h 164"/>
                <a:gd name="T80" fmla="*/ 159 w 177"/>
                <a:gd name="T81" fmla="*/ 94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7" h="164">
                  <a:moveTo>
                    <a:pt x="31" y="94"/>
                  </a:moveTo>
                  <a:cubicBezTo>
                    <a:pt x="19" y="94"/>
                    <a:pt x="19" y="94"/>
                    <a:pt x="19" y="94"/>
                  </a:cubicBezTo>
                  <a:cubicBezTo>
                    <a:pt x="9" y="94"/>
                    <a:pt x="1" y="89"/>
                    <a:pt x="1" y="79"/>
                  </a:cubicBezTo>
                  <a:cubicBezTo>
                    <a:pt x="1" y="72"/>
                    <a:pt x="0" y="47"/>
                    <a:pt x="12" y="47"/>
                  </a:cubicBezTo>
                  <a:cubicBezTo>
                    <a:pt x="14" y="47"/>
                    <a:pt x="24" y="55"/>
                    <a:pt x="36" y="55"/>
                  </a:cubicBezTo>
                  <a:cubicBezTo>
                    <a:pt x="40" y="55"/>
                    <a:pt x="44" y="54"/>
                    <a:pt x="48" y="52"/>
                  </a:cubicBezTo>
                  <a:cubicBezTo>
                    <a:pt x="48" y="54"/>
                    <a:pt x="48" y="57"/>
                    <a:pt x="48" y="59"/>
                  </a:cubicBezTo>
                  <a:cubicBezTo>
                    <a:pt x="48" y="67"/>
                    <a:pt x="50" y="75"/>
                    <a:pt x="55" y="82"/>
                  </a:cubicBezTo>
                  <a:cubicBezTo>
                    <a:pt x="46" y="82"/>
                    <a:pt x="37" y="86"/>
                    <a:pt x="31" y="94"/>
                  </a:cubicBezTo>
                  <a:close/>
                  <a:moveTo>
                    <a:pt x="36" y="47"/>
                  </a:moveTo>
                  <a:cubicBezTo>
                    <a:pt x="23" y="47"/>
                    <a:pt x="12" y="36"/>
                    <a:pt x="12" y="23"/>
                  </a:cubicBezTo>
                  <a:cubicBezTo>
                    <a:pt x="12" y="10"/>
                    <a:pt x="23" y="0"/>
                    <a:pt x="36" y="0"/>
                  </a:cubicBezTo>
                  <a:cubicBezTo>
                    <a:pt x="49" y="0"/>
                    <a:pt x="59" y="10"/>
                    <a:pt x="59" y="23"/>
                  </a:cubicBezTo>
                  <a:cubicBezTo>
                    <a:pt x="59" y="36"/>
                    <a:pt x="49" y="47"/>
                    <a:pt x="36" y="47"/>
                  </a:cubicBezTo>
                  <a:close/>
                  <a:moveTo>
                    <a:pt x="129" y="164"/>
                  </a:moveTo>
                  <a:cubicBezTo>
                    <a:pt x="49" y="164"/>
                    <a:pt x="49" y="164"/>
                    <a:pt x="49" y="164"/>
                  </a:cubicBezTo>
                  <a:cubicBezTo>
                    <a:pt x="34" y="164"/>
                    <a:pt x="24" y="155"/>
                    <a:pt x="24" y="140"/>
                  </a:cubicBezTo>
                  <a:cubicBezTo>
                    <a:pt x="24" y="120"/>
                    <a:pt x="29" y="88"/>
                    <a:pt x="56" y="88"/>
                  </a:cubicBezTo>
                  <a:cubicBezTo>
                    <a:pt x="59" y="88"/>
                    <a:pt x="70" y="101"/>
                    <a:pt x="89" y="101"/>
                  </a:cubicBezTo>
                  <a:cubicBezTo>
                    <a:pt x="107" y="101"/>
                    <a:pt x="118" y="88"/>
                    <a:pt x="121" y="88"/>
                  </a:cubicBezTo>
                  <a:cubicBezTo>
                    <a:pt x="148" y="88"/>
                    <a:pt x="153" y="120"/>
                    <a:pt x="153" y="140"/>
                  </a:cubicBezTo>
                  <a:cubicBezTo>
                    <a:pt x="153" y="155"/>
                    <a:pt x="143" y="164"/>
                    <a:pt x="129" y="164"/>
                  </a:cubicBezTo>
                  <a:close/>
                  <a:moveTo>
                    <a:pt x="89" y="94"/>
                  </a:moveTo>
                  <a:cubicBezTo>
                    <a:pt x="69" y="94"/>
                    <a:pt x="53" y="78"/>
                    <a:pt x="53" y="59"/>
                  </a:cubicBezTo>
                  <a:cubicBezTo>
                    <a:pt x="53" y="39"/>
                    <a:pt x="69" y="23"/>
                    <a:pt x="89" y="23"/>
                  </a:cubicBezTo>
                  <a:cubicBezTo>
                    <a:pt x="108" y="23"/>
                    <a:pt x="124" y="39"/>
                    <a:pt x="124" y="59"/>
                  </a:cubicBezTo>
                  <a:cubicBezTo>
                    <a:pt x="124" y="78"/>
                    <a:pt x="108" y="94"/>
                    <a:pt x="89" y="94"/>
                  </a:cubicBezTo>
                  <a:close/>
                  <a:moveTo>
                    <a:pt x="141" y="47"/>
                  </a:moveTo>
                  <a:cubicBezTo>
                    <a:pt x="128" y="47"/>
                    <a:pt x="118" y="36"/>
                    <a:pt x="118" y="23"/>
                  </a:cubicBezTo>
                  <a:cubicBezTo>
                    <a:pt x="118" y="10"/>
                    <a:pt x="128" y="0"/>
                    <a:pt x="141" y="0"/>
                  </a:cubicBezTo>
                  <a:cubicBezTo>
                    <a:pt x="154" y="0"/>
                    <a:pt x="165" y="10"/>
                    <a:pt x="165" y="23"/>
                  </a:cubicBezTo>
                  <a:cubicBezTo>
                    <a:pt x="165" y="36"/>
                    <a:pt x="154" y="47"/>
                    <a:pt x="141" y="47"/>
                  </a:cubicBezTo>
                  <a:close/>
                  <a:moveTo>
                    <a:pt x="159" y="94"/>
                  </a:moveTo>
                  <a:cubicBezTo>
                    <a:pt x="146" y="94"/>
                    <a:pt x="146" y="94"/>
                    <a:pt x="146" y="94"/>
                  </a:cubicBezTo>
                  <a:cubicBezTo>
                    <a:pt x="140" y="86"/>
                    <a:pt x="132" y="82"/>
                    <a:pt x="122" y="82"/>
                  </a:cubicBezTo>
                  <a:cubicBezTo>
                    <a:pt x="127" y="75"/>
                    <a:pt x="130" y="67"/>
                    <a:pt x="130" y="59"/>
                  </a:cubicBezTo>
                  <a:cubicBezTo>
                    <a:pt x="130" y="57"/>
                    <a:pt x="129" y="54"/>
                    <a:pt x="129" y="52"/>
                  </a:cubicBezTo>
                  <a:cubicBezTo>
                    <a:pt x="133" y="54"/>
                    <a:pt x="137" y="55"/>
                    <a:pt x="141" y="55"/>
                  </a:cubicBezTo>
                  <a:cubicBezTo>
                    <a:pt x="154" y="55"/>
                    <a:pt x="163" y="47"/>
                    <a:pt x="165" y="47"/>
                  </a:cubicBezTo>
                  <a:cubicBezTo>
                    <a:pt x="177" y="47"/>
                    <a:pt x="177" y="72"/>
                    <a:pt x="177" y="79"/>
                  </a:cubicBezTo>
                  <a:cubicBezTo>
                    <a:pt x="177" y="89"/>
                    <a:pt x="168" y="94"/>
                    <a:pt x="159" y="94"/>
                  </a:cubicBezTo>
                  <a:close/>
                </a:path>
              </a:pathLst>
            </a:custGeom>
            <a:solidFill>
              <a:srgbClr val="FFFFFF"/>
            </a:solidFill>
            <a:ln>
              <a:noFill/>
            </a:ln>
          </p:spPr>
          <p:txBody>
            <a:bodyPr vert="horz" wrap="square" lIns="96757" tIns="48378" rIns="96757" bIns="48378" numCol="1" anchor="t" anchorCtr="0" compatLnSpc="1"/>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grpSp>
      <p:grpSp>
        <p:nvGrpSpPr>
          <p:cNvPr id="14" name="Group 3"/>
          <p:cNvGrpSpPr/>
          <p:nvPr/>
        </p:nvGrpSpPr>
        <p:grpSpPr>
          <a:xfrm>
            <a:off x="4328604" y="2522453"/>
            <a:ext cx="911713" cy="901130"/>
            <a:chOff x="5258922" y="2125758"/>
            <a:chExt cx="675409" cy="675951"/>
          </a:xfrm>
          <a:solidFill>
            <a:srgbClr val="1F497D"/>
          </a:solidFill>
        </p:grpSpPr>
        <p:sp>
          <p:nvSpPr>
            <p:cNvPr id="15" name="Oval 10"/>
            <p:cNvSpPr/>
            <p:nvPr>
              <p:custDataLst>
                <p:tags r:id="rId2"/>
              </p:custDataLst>
            </p:nvPr>
          </p:nvSpPr>
          <p:spPr bwMode="auto">
            <a:xfrm>
              <a:off x="5258922" y="2125758"/>
              <a:ext cx="675409" cy="675951"/>
            </a:xfrm>
            <a:prstGeom prst="ellipse">
              <a:avLst/>
            </a:prstGeom>
            <a:grpFill/>
            <a:ln>
              <a:noFill/>
            </a:ln>
            <a:extLst>
              <a:ext uri="{91240B29-F687-4F45-9708-019B960494DF}">
                <a14:hiddenLine xmlns:a14="http://schemas.microsoft.com/office/drawing/2010/main" w="25400">
                  <a:solidFill>
                    <a:schemeClr val="tx1">
                      <a:alpha val="89999"/>
                    </a:schemeClr>
                  </a:solidFill>
                  <a:miter lim="800000"/>
                  <a:headEnd type="none" w="med" len="med"/>
                  <a:tailEnd type="none" w="med" len="med"/>
                </a14:hiddenLine>
              </a:ext>
            </a:extLst>
          </p:spPr>
          <p:txBody>
            <a:bodyPr lIns="0" tIns="0" rIns="0" bIns="0"/>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sp>
          <p:nvSpPr>
            <p:cNvPr id="16" name="Freeform 11"/>
            <p:cNvSpPr>
              <a:spLocks noEditPoints="1"/>
            </p:cNvSpPr>
            <p:nvPr>
              <p:custDataLst>
                <p:tags r:id="rId3"/>
              </p:custDataLst>
            </p:nvPr>
          </p:nvSpPr>
          <p:spPr bwMode="auto">
            <a:xfrm>
              <a:off x="5442652" y="2316469"/>
              <a:ext cx="308223" cy="306972"/>
            </a:xfrm>
            <a:custGeom>
              <a:avLst/>
              <a:gdLst>
                <a:gd name="T0" fmla="*/ 141 w 152"/>
                <a:gd name="T1" fmla="*/ 152 h 152"/>
                <a:gd name="T2" fmla="*/ 132 w 152"/>
                <a:gd name="T3" fmla="*/ 148 h 152"/>
                <a:gd name="T4" fmla="*/ 101 w 152"/>
                <a:gd name="T5" fmla="*/ 117 h 152"/>
                <a:gd name="T6" fmla="*/ 65 w 152"/>
                <a:gd name="T7" fmla="*/ 128 h 152"/>
                <a:gd name="T8" fmla="*/ 0 w 152"/>
                <a:gd name="T9" fmla="*/ 64 h 152"/>
                <a:gd name="T10" fmla="*/ 65 w 152"/>
                <a:gd name="T11" fmla="*/ 0 h 152"/>
                <a:gd name="T12" fmla="*/ 129 w 152"/>
                <a:gd name="T13" fmla="*/ 64 h 152"/>
                <a:gd name="T14" fmla="*/ 118 w 152"/>
                <a:gd name="T15" fmla="*/ 100 h 152"/>
                <a:gd name="T16" fmla="*/ 149 w 152"/>
                <a:gd name="T17" fmla="*/ 132 h 152"/>
                <a:gd name="T18" fmla="*/ 152 w 152"/>
                <a:gd name="T19" fmla="*/ 140 h 152"/>
                <a:gd name="T20" fmla="*/ 141 w 152"/>
                <a:gd name="T21" fmla="*/ 152 h 152"/>
                <a:gd name="T22" fmla="*/ 65 w 152"/>
                <a:gd name="T23" fmla="*/ 23 h 152"/>
                <a:gd name="T24" fmla="*/ 24 w 152"/>
                <a:gd name="T25" fmla="*/ 64 h 152"/>
                <a:gd name="T26" fmla="*/ 65 w 152"/>
                <a:gd name="T27" fmla="*/ 105 h 152"/>
                <a:gd name="T28" fmla="*/ 106 w 152"/>
                <a:gd name="T29" fmla="*/ 64 h 152"/>
                <a:gd name="T30" fmla="*/ 65 w 152"/>
                <a:gd name="T31" fmla="*/ 23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2" h="152">
                  <a:moveTo>
                    <a:pt x="141" y="152"/>
                  </a:moveTo>
                  <a:cubicBezTo>
                    <a:pt x="138" y="152"/>
                    <a:pt x="135" y="151"/>
                    <a:pt x="132" y="148"/>
                  </a:cubicBezTo>
                  <a:cubicBezTo>
                    <a:pt x="101" y="117"/>
                    <a:pt x="101" y="117"/>
                    <a:pt x="101" y="117"/>
                  </a:cubicBezTo>
                  <a:cubicBezTo>
                    <a:pt x="90" y="124"/>
                    <a:pt x="78" y="128"/>
                    <a:pt x="65" y="128"/>
                  </a:cubicBezTo>
                  <a:cubicBezTo>
                    <a:pt x="29" y="128"/>
                    <a:pt x="0" y="100"/>
                    <a:pt x="0" y="64"/>
                  </a:cubicBezTo>
                  <a:cubicBezTo>
                    <a:pt x="0" y="28"/>
                    <a:pt x="29" y="0"/>
                    <a:pt x="65" y="0"/>
                  </a:cubicBezTo>
                  <a:cubicBezTo>
                    <a:pt x="100" y="0"/>
                    <a:pt x="129" y="28"/>
                    <a:pt x="129" y="64"/>
                  </a:cubicBezTo>
                  <a:cubicBezTo>
                    <a:pt x="129" y="77"/>
                    <a:pt x="125" y="90"/>
                    <a:pt x="118" y="100"/>
                  </a:cubicBezTo>
                  <a:cubicBezTo>
                    <a:pt x="149" y="132"/>
                    <a:pt x="149" y="132"/>
                    <a:pt x="149" y="132"/>
                  </a:cubicBezTo>
                  <a:cubicBezTo>
                    <a:pt x="151" y="134"/>
                    <a:pt x="152" y="137"/>
                    <a:pt x="152" y="140"/>
                  </a:cubicBezTo>
                  <a:cubicBezTo>
                    <a:pt x="152" y="147"/>
                    <a:pt x="147" y="152"/>
                    <a:pt x="141" y="152"/>
                  </a:cubicBezTo>
                  <a:close/>
                  <a:moveTo>
                    <a:pt x="65" y="23"/>
                  </a:moveTo>
                  <a:cubicBezTo>
                    <a:pt x="42" y="23"/>
                    <a:pt x="24" y="41"/>
                    <a:pt x="24" y="64"/>
                  </a:cubicBezTo>
                  <a:cubicBezTo>
                    <a:pt x="24" y="87"/>
                    <a:pt x="42" y="105"/>
                    <a:pt x="65" y="105"/>
                  </a:cubicBezTo>
                  <a:cubicBezTo>
                    <a:pt x="87" y="105"/>
                    <a:pt x="106" y="87"/>
                    <a:pt x="106" y="64"/>
                  </a:cubicBezTo>
                  <a:cubicBezTo>
                    <a:pt x="106" y="41"/>
                    <a:pt x="87" y="23"/>
                    <a:pt x="65" y="23"/>
                  </a:cubicBezTo>
                  <a:close/>
                </a:path>
              </a:pathLst>
            </a:custGeom>
            <a:solidFill>
              <a:srgbClr val="FFFFFF"/>
            </a:solidFill>
            <a:ln>
              <a:noFill/>
            </a:ln>
          </p:spPr>
          <p:txBody>
            <a:bodyPr vert="horz" wrap="square" lIns="96757" tIns="48378" rIns="96757" bIns="48378" numCol="1" anchor="t" anchorCtr="0" compatLnSpc="1"/>
            <a:lstStyle/>
            <a:p>
              <a:pPr marL="0" marR="0" lvl="0" indent="0" algn="ctr" defTabSz="967740" eaLnBrk="1" fontAlgn="base" latinLnBrk="0" hangingPunct="1">
                <a:lnSpc>
                  <a:spcPct val="100000"/>
                </a:lnSpc>
                <a:spcBef>
                  <a:spcPct val="0"/>
                </a:spcBef>
                <a:spcAft>
                  <a:spcPct val="0"/>
                </a:spcAft>
                <a:buClrTx/>
                <a:buSzTx/>
                <a:buFontTx/>
                <a:buNone/>
                <a:defRPr/>
              </a:pPr>
              <a:endParaRPr kumimoji="0" lang="en-US" sz="2965" b="0" i="0" u="none" strike="noStrike" kern="0" cap="none" spc="0" normalizeH="0" baseline="0" noProof="0">
                <a:ln>
                  <a:noFill/>
                </a:ln>
                <a:solidFill>
                  <a:srgbClr val="000000"/>
                </a:solidFill>
                <a:effectLst/>
                <a:uLnTx/>
                <a:uFillTx/>
                <a:latin typeface="+mn-ea"/>
                <a:sym typeface="Gill Sans" charset="0"/>
              </a:endParaRPr>
            </a:p>
          </p:txBody>
        </p:sp>
      </p:grpSp>
      <p:sp>
        <p:nvSpPr>
          <p:cNvPr id="17" name="Rectangle 20"/>
          <p:cNvSpPr/>
          <p:nvPr/>
        </p:nvSpPr>
        <p:spPr bwMode="auto">
          <a:xfrm>
            <a:off x="3954145" y="3913505"/>
            <a:ext cx="1660525" cy="1553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defTabSz="967740" fontAlgn="base">
              <a:lnSpc>
                <a:spcPct val="200000"/>
              </a:lnSpc>
              <a:spcBef>
                <a:spcPct val="0"/>
              </a:spcBef>
              <a:spcAft>
                <a:spcPct val="0"/>
              </a:spcAft>
            </a:pPr>
            <a:r>
              <a:rPr lang="zh-CN" altLang="en-US" sz="1000">
                <a:solidFill>
                  <a:schemeClr val="tx1"/>
                </a:solidFill>
                <a:latin typeface="+mn-ea"/>
                <a:cs typeface="Lato Light" charset="0"/>
                <a:sym typeface="Lato Light" charset="0"/>
              </a:rPr>
              <a:t>利用求导规则对函数表达式进行自动计算，计算结果是导函数的表达式。</a:t>
            </a:r>
            <a:r>
              <a:rPr lang="zh-CN" altLang="en-US" sz="1000">
                <a:latin typeface="+mn-ea"/>
                <a:cs typeface="Lato Light" charset="0"/>
                <a:sym typeface="Lato Light" charset="0"/>
              </a:rPr>
              <a:t>带入自变量，求解梯度。</a:t>
            </a:r>
            <a:endParaRPr lang="zh-CN" altLang="en-US" sz="1000">
              <a:solidFill>
                <a:schemeClr val="tx1"/>
              </a:solidFill>
              <a:latin typeface="+mn-ea"/>
              <a:cs typeface="Lato Light" charset="0"/>
              <a:sym typeface="Lato Light" charset="0"/>
            </a:endParaRPr>
          </a:p>
          <a:p>
            <a:pPr algn="just" defTabSz="967740" fontAlgn="base">
              <a:lnSpc>
                <a:spcPct val="200000"/>
              </a:lnSpc>
              <a:spcBef>
                <a:spcPct val="0"/>
              </a:spcBef>
              <a:spcAft>
                <a:spcPct val="0"/>
              </a:spcAft>
            </a:pPr>
            <a:endParaRPr lang="zh-CN" altLang="en-US" sz="1000">
              <a:solidFill>
                <a:schemeClr val="tx1"/>
              </a:solidFill>
              <a:latin typeface="+mn-ea"/>
              <a:cs typeface="Lato Light" charset="0"/>
              <a:sym typeface="Lato Light" charset="0"/>
            </a:endParaRPr>
          </a:p>
        </p:txBody>
      </p:sp>
      <p:sp>
        <p:nvSpPr>
          <p:cNvPr id="18" name="Rectangle 20"/>
          <p:cNvSpPr/>
          <p:nvPr/>
        </p:nvSpPr>
        <p:spPr bwMode="auto">
          <a:xfrm>
            <a:off x="9254457" y="3913267"/>
            <a:ext cx="1660261" cy="105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type="none" w="med" len="med"/>
                <a:tailEnd type="none" w="med" len="med"/>
              </a14:hiddenLine>
            </a:ext>
          </a:extLst>
        </p:spPr>
        <p:txBody>
          <a:bodyPr lIns="0" tIns="0" rIns="0" bIns="0" anchor="t"/>
          <a:lstStyle/>
          <a:p>
            <a:pPr algn="just" defTabSz="967740" fontAlgn="base">
              <a:lnSpc>
                <a:spcPct val="200000"/>
              </a:lnSpc>
              <a:spcBef>
                <a:spcPct val="0"/>
              </a:spcBef>
              <a:spcAft>
                <a:spcPct val="0"/>
              </a:spcAft>
            </a:pPr>
            <a:r>
              <a:rPr lang="zh-CN" altLang="en-US" sz="1000">
                <a:solidFill>
                  <a:schemeClr val="tx1"/>
                </a:solidFill>
                <a:latin typeface="+mn-ea"/>
                <a:cs typeface="Lato Light" charset="0"/>
                <a:sym typeface="Lato Light" charset="0"/>
              </a:rPr>
              <a:t>是一种介于数值微分和符号微分之间的求导方法，采用类似有向图的方法来求解梯度。</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5" name="图片 4"/>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208020" cy="583565"/>
          </a:xfrm>
          <a:prstGeom prst="rect">
            <a:avLst/>
          </a:prstGeom>
          <a:noFill/>
        </p:spPr>
        <p:txBody>
          <a:bodyPr wrap="none" rtlCol="0">
            <a:spAutoFit/>
          </a:bodyPr>
          <a:lstStyle/>
          <a:p>
            <a:pPr algn="l"/>
            <a:r>
              <a:rPr lang="zh-CN" altLang="en-US" sz="3200" b="1" dirty="0">
                <a:solidFill>
                  <a:schemeClr val="bg1"/>
                </a:solidFill>
                <a:sym typeface="+mn-ea"/>
              </a:rPr>
              <a:t>什么是自动微分</a:t>
            </a:r>
            <a:r>
              <a:rPr lang="en-US" altLang="zh-CN" sz="3200" b="1" dirty="0">
                <a:solidFill>
                  <a:schemeClr val="bg1"/>
                </a:solidFill>
                <a:sym typeface="+mn-ea"/>
              </a:rPr>
              <a:t>?</a:t>
            </a:r>
            <a:endParaRPr lang="zh-CN" altLang="en-US" sz="3200" b="1" dirty="0">
              <a:solidFill>
                <a:schemeClr val="bg1"/>
              </a:solidFill>
            </a:endParaRPr>
          </a:p>
        </p:txBody>
      </p:sp>
      <p:graphicFrame>
        <p:nvGraphicFramePr>
          <p:cNvPr id="13" name="对象 12">
            <a:hlinkClick r:id="" action="ppaction://ole?verb=0"/>
          </p:cNvPr>
          <p:cNvGraphicFramePr>
            <a:graphicFrameLocks noChangeAspect="1"/>
          </p:cNvGraphicFramePr>
          <p:nvPr>
            <p:custDataLst>
              <p:tags r:id="rId2"/>
            </p:custDataLst>
          </p:nvPr>
        </p:nvGraphicFramePr>
        <p:xfrm>
          <a:off x="1681798" y="2091690"/>
          <a:ext cx="3288665" cy="889000"/>
        </p:xfrm>
        <a:graphic>
          <a:graphicData uri="http://schemas.openxmlformats.org/presentationml/2006/ole">
            <mc:AlternateContent xmlns:mc="http://schemas.openxmlformats.org/markup-compatibility/2006">
              <mc:Choice xmlns:v="urn:schemas-microsoft-com:vml" Requires="v">
                <p:oleObj r:id="rId9" imgW="3288665" imgH="889000" progId="Equation.KSEE3">
                  <p:embed/>
                </p:oleObj>
              </mc:Choice>
              <mc:Fallback>
                <p:oleObj r:id="rId9" imgW="3288665" imgH="889000" progId="Equation.KSEE3">
                  <p:embed/>
                  <p:pic>
                    <p:nvPicPr>
                      <p:cNvPr id="0" name="图片 2048"/>
                      <p:cNvPicPr/>
                      <p:nvPr/>
                    </p:nvPicPr>
                    <p:blipFill>
                      <a:blip r:embed="rId10"/>
                      <a:stretch>
                        <a:fillRect/>
                      </a:stretch>
                    </p:blipFill>
                    <p:spPr>
                      <a:xfrm>
                        <a:off x="1681798" y="2091690"/>
                        <a:ext cx="3288665" cy="889000"/>
                      </a:xfrm>
                      <a:prstGeom prst="rect">
                        <a:avLst/>
                      </a:prstGeom>
                    </p:spPr>
                  </p:pic>
                </p:oleObj>
              </mc:Fallback>
            </mc:AlternateContent>
          </a:graphicData>
        </a:graphic>
      </p:graphicFrame>
      <p:sp>
        <p:nvSpPr>
          <p:cNvPr id="4" name="右箭头 3"/>
          <p:cNvSpPr/>
          <p:nvPr/>
        </p:nvSpPr>
        <p:spPr>
          <a:xfrm>
            <a:off x="5725160" y="2292985"/>
            <a:ext cx="1191260" cy="4857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custDataLst>
              <p:tags r:id="rId3"/>
            </p:custDataLst>
          </p:nvPr>
        </p:nvSpPr>
        <p:spPr>
          <a:xfrm>
            <a:off x="1388745" y="4691380"/>
            <a:ext cx="4086225" cy="583565"/>
          </a:xfrm>
          <a:prstGeom prst="rect">
            <a:avLst/>
          </a:prstGeom>
          <a:noFill/>
        </p:spPr>
        <p:txBody>
          <a:bodyPr wrap="square" rtlCol="0">
            <a:spAutoFit/>
          </a:bodyPr>
          <a:lstStyle/>
          <a:p>
            <a:r>
              <a:rPr lang="en-US" altLang="zh-CN" sz="1600"/>
              <a:t>f(x):</a:t>
            </a:r>
          </a:p>
          <a:p>
            <a:r>
              <a:rPr lang="en-US" altLang="zh-CN" sz="1600"/>
              <a:t>    return x*(x+4)*((x+2)^2)*(x*x+4*x+2)^2</a:t>
            </a:r>
          </a:p>
        </p:txBody>
      </p:sp>
      <p:sp>
        <p:nvSpPr>
          <p:cNvPr id="8" name="文本框 7"/>
          <p:cNvSpPr txBox="1"/>
          <p:nvPr>
            <p:custDataLst>
              <p:tags r:id="rId4"/>
            </p:custDataLst>
          </p:nvPr>
        </p:nvSpPr>
        <p:spPr>
          <a:xfrm>
            <a:off x="7682865" y="1874520"/>
            <a:ext cx="1896745" cy="1322070"/>
          </a:xfrm>
          <a:prstGeom prst="rect">
            <a:avLst/>
          </a:prstGeom>
          <a:noFill/>
        </p:spPr>
        <p:txBody>
          <a:bodyPr wrap="square" rtlCol="0">
            <a:spAutoFit/>
          </a:bodyPr>
          <a:lstStyle/>
          <a:p>
            <a:r>
              <a:rPr lang="en-US" altLang="zh-CN" sz="1600"/>
              <a:t>f(x):</a:t>
            </a:r>
          </a:p>
          <a:p>
            <a:r>
              <a:rPr lang="en-US" altLang="zh-CN" sz="1600"/>
              <a:t>    v = x</a:t>
            </a:r>
          </a:p>
          <a:p>
            <a:r>
              <a:rPr lang="en-US" altLang="zh-CN" sz="1600"/>
              <a:t>    for i = 1 to 3</a:t>
            </a:r>
          </a:p>
          <a:p>
            <a:r>
              <a:rPr lang="en-US" altLang="zh-CN" sz="1600"/>
              <a:t>        v = v*(v+4)</a:t>
            </a:r>
          </a:p>
          <a:p>
            <a:r>
              <a:rPr lang="en-US" altLang="zh-CN" sz="1600"/>
              <a:t>    return v    </a:t>
            </a:r>
          </a:p>
        </p:txBody>
      </p:sp>
      <p:sp>
        <p:nvSpPr>
          <p:cNvPr id="9" name="下箭头 8"/>
          <p:cNvSpPr/>
          <p:nvPr/>
        </p:nvSpPr>
        <p:spPr>
          <a:xfrm>
            <a:off x="3083560" y="3437890"/>
            <a:ext cx="485775" cy="9791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5"/>
            </p:custDataLst>
          </p:nvPr>
        </p:nvSpPr>
        <p:spPr>
          <a:xfrm>
            <a:off x="6160770" y="4417060"/>
            <a:ext cx="4941570" cy="1163320"/>
          </a:xfrm>
          <a:prstGeom prst="rect">
            <a:avLst/>
          </a:prstGeom>
          <a:noFill/>
        </p:spPr>
        <p:txBody>
          <a:bodyPr wrap="square" rtlCol="0">
            <a:noAutofit/>
          </a:bodyPr>
          <a:lstStyle/>
          <a:p>
            <a:r>
              <a:rPr lang="en-US" altLang="zh-CN" dirty="0">
                <a:sym typeface="+mn-ea"/>
              </a:rPr>
              <a:t>c</a:t>
            </a:r>
            <a:r>
              <a:rPr lang="zh-CN" altLang="en-US" dirty="0">
                <a:sym typeface="+mn-ea"/>
              </a:rPr>
              <a:t>losed-form表达式：由初等函数经过有限次的初等运算复合而成的，不包含编程语言中的循环、条件等结构的表达式。</a:t>
            </a:r>
            <a:endParaRPr lang="en-US" altLang="zh-CN" dirty="0">
              <a:sym typeface="+mn-ea"/>
            </a:endParaRPr>
          </a:p>
        </p:txBody>
      </p:sp>
      <p:sp>
        <p:nvSpPr>
          <p:cNvPr id="3" name="文本框 2"/>
          <p:cNvSpPr txBox="1"/>
          <p:nvPr>
            <p:custDataLst>
              <p:tags r:id="rId6"/>
            </p:custDataLst>
          </p:nvPr>
        </p:nvSpPr>
        <p:spPr>
          <a:xfrm>
            <a:off x="5540375" y="5716270"/>
            <a:ext cx="1111885" cy="275590"/>
          </a:xfrm>
          <a:prstGeom prst="rect">
            <a:avLst/>
          </a:prstGeom>
          <a:noFill/>
        </p:spPr>
        <p:txBody>
          <a:bodyPr wrap="square" rtlCol="0">
            <a:spAutoFit/>
          </a:bodyPr>
          <a:lstStyle/>
          <a:p>
            <a:r>
              <a:rPr lang="zh-CN" altLang="en-US" sz="1200"/>
              <a:t>函数编码流程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5" name="图片 4"/>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0" y="9525"/>
            <a:ext cx="12192000" cy="6858000"/>
          </a:xfrm>
          <a:prstGeom prst="rect">
            <a:avLst/>
          </a:prstGeom>
        </p:spPr>
      </p:pic>
      <p:sp>
        <p:nvSpPr>
          <p:cNvPr id="6" name="文本框 5"/>
          <p:cNvSpPr txBox="1"/>
          <p:nvPr/>
        </p:nvSpPr>
        <p:spPr>
          <a:xfrm>
            <a:off x="1339442" y="199163"/>
            <a:ext cx="3208020" cy="583565"/>
          </a:xfrm>
          <a:prstGeom prst="rect">
            <a:avLst/>
          </a:prstGeom>
          <a:noFill/>
        </p:spPr>
        <p:txBody>
          <a:bodyPr wrap="none" rtlCol="0">
            <a:spAutoFit/>
          </a:bodyPr>
          <a:lstStyle/>
          <a:p>
            <a:pPr algn="l"/>
            <a:r>
              <a:rPr lang="zh-CN" altLang="en-US" sz="3200" b="1" dirty="0">
                <a:solidFill>
                  <a:schemeClr val="bg1"/>
                </a:solidFill>
                <a:sym typeface="+mn-ea"/>
              </a:rPr>
              <a:t>什么是自动微分</a:t>
            </a:r>
            <a:r>
              <a:rPr lang="en-US" altLang="zh-CN" sz="3200" b="1" dirty="0">
                <a:solidFill>
                  <a:schemeClr val="bg1"/>
                </a:solidFill>
                <a:sym typeface="+mn-ea"/>
              </a:rPr>
              <a:t>?</a:t>
            </a:r>
            <a:endParaRPr lang="zh-CN" altLang="en-US" sz="3200" b="1" dirty="0">
              <a:solidFill>
                <a:schemeClr val="bg1"/>
              </a:solidFill>
            </a:endParaRP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2.1</a:t>
            </a:r>
            <a:r>
              <a:rPr lang="zh-CN" altLang="en-US" sz="3200" b="1" dirty="0">
                <a:solidFill>
                  <a:srgbClr val="384E9B"/>
                </a:solidFill>
              </a:rPr>
              <a:t>、手动微分</a:t>
            </a:r>
          </a:p>
        </p:txBody>
      </p:sp>
      <p:sp>
        <p:nvSpPr>
          <p:cNvPr id="15" name="文本框 14"/>
          <p:cNvSpPr txBox="1"/>
          <p:nvPr>
            <p:custDataLst>
              <p:tags r:id="rId2"/>
            </p:custDataLst>
          </p:nvPr>
        </p:nvSpPr>
        <p:spPr>
          <a:xfrm>
            <a:off x="793115" y="2411095"/>
            <a:ext cx="4921885" cy="1524635"/>
          </a:xfrm>
          <a:prstGeom prst="rect">
            <a:avLst/>
          </a:prstGeom>
          <a:noFill/>
        </p:spPr>
        <p:txBody>
          <a:bodyPr wrap="square" rtlCol="0">
            <a:noAutofit/>
          </a:bodyPr>
          <a:lstStyle/>
          <a:p>
            <a:r>
              <a:rPr lang="zh-CN" dirty="0">
                <a:sym typeface="+mn-ea"/>
              </a:rPr>
              <a:t>手动微分，是利用手工方式求解梯度的方法。手动微分实现过程：</a:t>
            </a:r>
          </a:p>
          <a:p>
            <a:r>
              <a:rPr lang="en-US" altLang="zh-CN" dirty="0">
                <a:sym typeface="+mn-ea"/>
              </a:rPr>
              <a:t>1</a:t>
            </a:r>
            <a:r>
              <a:rPr lang="zh-CN" dirty="0">
                <a:sym typeface="+mn-ea"/>
              </a:rPr>
              <a:t>）写出目标函数的导函数表达式；</a:t>
            </a:r>
          </a:p>
          <a:p>
            <a:r>
              <a:rPr lang="en-US" altLang="zh-CN" dirty="0">
                <a:sym typeface="+mn-ea"/>
              </a:rPr>
              <a:t>2</a:t>
            </a:r>
            <a:r>
              <a:rPr lang="zh-CN" altLang="en-US" dirty="0">
                <a:sym typeface="+mn-ea"/>
              </a:rPr>
              <a:t>）</a:t>
            </a:r>
            <a:r>
              <a:rPr lang="zh-CN" dirty="0">
                <a:sym typeface="+mn-ea"/>
              </a:rPr>
              <a:t>依照目标函数的导函数表达式编写程序；</a:t>
            </a:r>
          </a:p>
          <a:p>
            <a:r>
              <a:rPr lang="en-US" altLang="zh-CN" dirty="0">
                <a:sym typeface="+mn-ea"/>
              </a:rPr>
              <a:t>3</a:t>
            </a:r>
            <a:r>
              <a:rPr lang="zh-CN" altLang="en-US" dirty="0">
                <a:sym typeface="+mn-ea"/>
              </a:rPr>
              <a:t>）</a:t>
            </a:r>
            <a:r>
              <a:rPr lang="zh-CN" dirty="0">
                <a:sym typeface="+mn-ea"/>
              </a:rPr>
              <a:t>将自变量带入到程序中，求出梯度结果。</a:t>
            </a:r>
          </a:p>
        </p:txBody>
      </p:sp>
      <p:sp>
        <p:nvSpPr>
          <p:cNvPr id="20" name="文本框 19"/>
          <p:cNvSpPr txBox="1"/>
          <p:nvPr>
            <p:custDataLst>
              <p:tags r:id="rId3"/>
            </p:custDataLst>
          </p:nvPr>
        </p:nvSpPr>
        <p:spPr>
          <a:xfrm>
            <a:off x="793115" y="4188460"/>
            <a:ext cx="4921885" cy="2092960"/>
          </a:xfrm>
          <a:prstGeom prst="rect">
            <a:avLst/>
          </a:prstGeom>
          <a:noFill/>
        </p:spPr>
        <p:txBody>
          <a:bodyPr wrap="square" rtlCol="0">
            <a:noAutofit/>
          </a:bodyPr>
          <a:lstStyle/>
          <a:p>
            <a:r>
              <a:rPr lang="zh-CN" dirty="0">
                <a:sym typeface="+mn-ea"/>
              </a:rPr>
              <a:t>优点：</a:t>
            </a:r>
          </a:p>
          <a:p>
            <a:r>
              <a:rPr lang="en-US" altLang="zh-CN" dirty="0">
                <a:sym typeface="+mn-ea"/>
              </a:rPr>
              <a:t>1</a:t>
            </a:r>
            <a:r>
              <a:rPr lang="zh-CN" altLang="en-US" dirty="0">
                <a:sym typeface="+mn-ea"/>
              </a:rPr>
              <a:t>）梯度结果数值精确。</a:t>
            </a:r>
            <a:endParaRPr lang="zh-CN" dirty="0">
              <a:sym typeface="+mn-ea"/>
            </a:endParaRPr>
          </a:p>
          <a:p>
            <a:endParaRPr lang="zh-CN" dirty="0">
              <a:sym typeface="+mn-ea"/>
            </a:endParaRPr>
          </a:p>
          <a:p>
            <a:r>
              <a:rPr lang="zh-CN" dirty="0">
                <a:sym typeface="+mn-ea"/>
              </a:rPr>
              <a:t>缺点：</a:t>
            </a:r>
          </a:p>
          <a:p>
            <a:r>
              <a:rPr lang="en-US" altLang="zh-CN" dirty="0">
                <a:sym typeface="+mn-ea"/>
              </a:rPr>
              <a:t>1</a:t>
            </a:r>
            <a:r>
              <a:rPr lang="zh-CN" altLang="en-US" dirty="0">
                <a:sym typeface="+mn-ea"/>
              </a:rPr>
              <a:t>）手动计算导函数表达式工作量较大。</a:t>
            </a:r>
          </a:p>
          <a:p>
            <a:r>
              <a:rPr lang="en-US" altLang="zh-CN" dirty="0">
                <a:sym typeface="+mn-ea"/>
              </a:rPr>
              <a:t>2</a:t>
            </a:r>
            <a:r>
              <a:rPr lang="zh-CN" altLang="en-US" dirty="0">
                <a:sym typeface="+mn-ea"/>
              </a:rPr>
              <a:t>）通用性差，修改算法模型时需要重新手动计算导函数表达式。</a:t>
            </a:r>
          </a:p>
          <a:p>
            <a:endParaRPr lang="zh-CN" altLang="en-US" dirty="0">
              <a:sym typeface="+mn-ea"/>
            </a:endParaRPr>
          </a:p>
        </p:txBody>
      </p:sp>
      <p:sp>
        <p:nvSpPr>
          <p:cNvPr id="26" name="文本框 25"/>
          <p:cNvSpPr txBox="1"/>
          <p:nvPr>
            <p:custDataLst>
              <p:tags r:id="rId4"/>
            </p:custDataLst>
          </p:nvPr>
        </p:nvSpPr>
        <p:spPr>
          <a:xfrm>
            <a:off x="8801100" y="2245360"/>
            <a:ext cx="1035050" cy="275590"/>
          </a:xfrm>
          <a:prstGeom prst="rect">
            <a:avLst/>
          </a:prstGeom>
          <a:noFill/>
        </p:spPr>
        <p:txBody>
          <a:bodyPr wrap="square" rtlCol="0">
            <a:spAutoFit/>
          </a:bodyPr>
          <a:lstStyle/>
          <a:p>
            <a:r>
              <a:rPr lang="zh-CN" altLang="en-US" sz="1200"/>
              <a:t>手动微分</a:t>
            </a:r>
          </a:p>
        </p:txBody>
      </p:sp>
      <p:sp>
        <p:nvSpPr>
          <p:cNvPr id="27" name="文本框 26"/>
          <p:cNvSpPr txBox="1"/>
          <p:nvPr>
            <p:custDataLst>
              <p:tags r:id="rId5"/>
            </p:custDataLst>
          </p:nvPr>
        </p:nvSpPr>
        <p:spPr>
          <a:xfrm>
            <a:off x="8801100" y="3886200"/>
            <a:ext cx="1035050" cy="275590"/>
          </a:xfrm>
          <a:prstGeom prst="rect">
            <a:avLst/>
          </a:prstGeom>
          <a:noFill/>
        </p:spPr>
        <p:txBody>
          <a:bodyPr wrap="square" rtlCol="0">
            <a:spAutoFit/>
          </a:bodyPr>
          <a:lstStyle/>
          <a:p>
            <a:r>
              <a:rPr lang="zh-CN" altLang="en-US" sz="1200"/>
              <a:t>编写程序</a:t>
            </a:r>
          </a:p>
        </p:txBody>
      </p:sp>
      <p:sp>
        <p:nvSpPr>
          <p:cNvPr id="30" name="文本框 29"/>
          <p:cNvSpPr txBox="1"/>
          <p:nvPr>
            <p:custDataLst>
              <p:tags r:id="rId6"/>
            </p:custDataLst>
          </p:nvPr>
        </p:nvSpPr>
        <p:spPr>
          <a:xfrm>
            <a:off x="7946390" y="6351270"/>
            <a:ext cx="1461770" cy="275590"/>
          </a:xfrm>
          <a:prstGeom prst="rect">
            <a:avLst/>
          </a:prstGeom>
          <a:noFill/>
        </p:spPr>
        <p:txBody>
          <a:bodyPr wrap="square" rtlCol="0">
            <a:spAutoFit/>
          </a:bodyPr>
          <a:lstStyle/>
          <a:p>
            <a:pPr algn="ctr"/>
            <a:r>
              <a:rPr lang="zh-CN" altLang="en-US" sz="1200"/>
              <a:t>手动微分实现流程</a:t>
            </a:r>
          </a:p>
        </p:txBody>
      </p:sp>
      <mc:AlternateContent xmlns:mc="http://schemas.openxmlformats.org/markup-compatibility/2006" xmlns:a14="http://schemas.microsoft.com/office/drawing/2010/main">
        <mc:Choice Requires="a14">
          <p:sp>
            <p:nvSpPr>
              <p:cNvPr id="14" name="矩形 13"/>
              <p:cNvSpPr/>
              <p:nvPr/>
            </p:nvSpPr>
            <p:spPr>
              <a:xfrm>
                <a:off x="6682740" y="1795780"/>
                <a:ext cx="3987800" cy="4013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𝑓</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𝑙</m:t>
                          </m:r>
                        </m:e>
                        <m:sub>
                          <m:r>
                            <a:rPr lang="en-US" altLang="zh-CN" sz="1400" i="1">
                              <a:latin typeface="Cambria Math" panose="02040503050406030204" charset="0"/>
                              <a:cs typeface="Cambria Math" panose="02040503050406030204" charset="0"/>
                            </a:rPr>
                            <m:t>4</m:t>
                          </m:r>
                        </m:sub>
                      </m:sSub>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zh-CN" altLang="en-US" sz="1400"/>
              </a:p>
            </p:txBody>
          </p:sp>
        </mc:Choice>
        <mc:Fallback xmlns="">
          <p:sp>
            <p:nvSpPr>
              <p:cNvPr id="14" name="矩形 13"/>
              <p:cNvSpPr>
                <a:spLocks noRot="1" noChangeAspect="1" noMove="1" noResize="1" noEditPoints="1" noAdjustHandles="1" noChangeArrowheads="1" noChangeShapeType="1" noTextEdit="1"/>
              </p:cNvSpPr>
              <p:nvPr/>
            </p:nvSpPr>
            <p:spPr>
              <a:xfrm>
                <a:off x="6682740" y="1795780"/>
                <a:ext cx="3987800" cy="401320"/>
              </a:xfrm>
              <a:prstGeom prst="rect">
                <a:avLst/>
              </a:prstGeom>
              <a:blipFill rotWithShape="1">
                <a:blip r:embed="rId13"/>
                <a:stretch>
                  <a:fillRect l="-159" t="-1582" r="-159" b="-1582"/>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graphicFrame>
        <p:nvGraphicFramePr>
          <p:cNvPr id="18" name="对象 17">
            <a:hlinkClick r:id="" action="ppaction://ole?verb=0"/>
          </p:cNvPr>
          <p:cNvGraphicFramePr>
            <a:graphicFrameLocks noChangeAspect="1"/>
          </p:cNvGraphicFramePr>
          <p:nvPr/>
        </p:nvGraphicFramePr>
        <p:xfrm>
          <a:off x="5638800" y="3295650"/>
          <a:ext cx="914400" cy="266700"/>
        </p:xfrm>
        <a:graphic>
          <a:graphicData uri="http://schemas.openxmlformats.org/presentationml/2006/ole">
            <mc:AlternateContent xmlns:mc="http://schemas.openxmlformats.org/markup-compatibility/2006">
              <mc:Choice xmlns:v="urn:schemas-microsoft-com:vml" Requires="v">
                <p:oleObj r:id="rId14" imgW="914400" imgH="266700" progId="Equation.KSEE3">
                  <p:embed/>
                </p:oleObj>
              </mc:Choice>
              <mc:Fallback>
                <p:oleObj r:id="rId14" imgW="914400" imgH="266700" progId="Equation.KSEE3">
                  <p:embed/>
                  <p:pic>
                    <p:nvPicPr>
                      <p:cNvPr id="0" name="图片 1024"/>
                      <p:cNvPicPr/>
                      <p:nvPr/>
                    </p:nvPicPr>
                    <p:blipFill>
                      <a:blip r:embed="rId15"/>
                      <a:stretch>
                        <a:fillRect/>
                      </a:stretch>
                    </p:blipFill>
                    <p:spPr>
                      <a:xfrm>
                        <a:off x="5638800" y="3295650"/>
                        <a:ext cx="914400" cy="2667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33" name="矩形 32"/>
              <p:cNvSpPr/>
              <p:nvPr>
                <p:custDataLst>
                  <p:tags r:id="rId7"/>
                </p:custDataLst>
              </p:nvPr>
            </p:nvSpPr>
            <p:spPr>
              <a:xfrm>
                <a:off x="6682740" y="2562860"/>
                <a:ext cx="3988435" cy="124650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buNone/>
                </a:pPr>
                <a14:m>
                  <m:oMathPara xmlns:m="http://schemas.openxmlformats.org/officeDocument/2006/math">
                    <m:oMathParaPr>
                      <m:jc m:val="left"/>
                    </m:oMathParaPr>
                    <m:oMath xmlns:m="http://schemas.openxmlformats.org/officeDocument/2006/math">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𝑓</m:t>
                          </m:r>
                        </m:e>
                        <m:sup>
                          <m:r>
                            <a:rPr lang="en-US" altLang="zh-CN" sz="1400" i="1">
                              <a:latin typeface="Cambria Math" panose="02040503050406030204" charset="0"/>
                              <a:cs typeface="Cambria Math" panose="02040503050406030204" charset="0"/>
                            </a:rPr>
                            <m:t>’</m:t>
                          </m:r>
                        </m:sup>
                      </m:sSup>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a:p>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a:p>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+2</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a:p>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+2</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+2)(2</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oMath>
                  </m:oMathPara>
                </a14:m>
                <a:endParaRPr lang="zh-CN" altLang="en-US" sz="1400"/>
              </a:p>
            </p:txBody>
          </p:sp>
        </mc:Choice>
        <mc:Fallback xmlns="">
          <p:sp>
            <p:nvSpPr>
              <p:cNvPr id="33" name="矩形 32"/>
              <p:cNvSpPr>
                <a:spLocks noRot="1" noChangeAspect="1" noMove="1" noResize="1" noEditPoints="1" noAdjustHandles="1" noChangeArrowheads="1" noChangeShapeType="1" noTextEdit="1"/>
              </p:cNvSpPr>
              <p:nvPr>
                <p:custDataLst>
                  <p:tags r:id="rId16"/>
                </p:custDataLst>
              </p:nvPr>
            </p:nvSpPr>
            <p:spPr>
              <a:xfrm>
                <a:off x="6682740" y="2562860"/>
                <a:ext cx="3988435" cy="1246505"/>
              </a:xfrm>
              <a:prstGeom prst="rect">
                <a:avLst/>
              </a:prstGeom>
              <a:blipFill rotWithShape="1">
                <a:blip r:embed="rId17"/>
                <a:stretch>
                  <a:fillRect l="-159" t="-509" r="-159" b="-509"/>
                </a:stretch>
              </a:blipFill>
              <a:ln>
                <a:solidFill>
                  <a:schemeClr val="tx1"/>
                </a:solidFill>
              </a:ln>
            </p:spPr>
            <p:style>
              <a:lnRef idx="2">
                <a:schemeClr val="accent6"/>
              </a:lnRef>
              <a:fillRef idx="1">
                <a:schemeClr val="lt1"/>
              </a:fillRef>
              <a:effectRef idx="0">
                <a:schemeClr val="accent6"/>
              </a:effectRef>
              <a:fontRef idx="minor">
                <a:schemeClr val="dk1"/>
              </a:fontRef>
            </p:style>
            <p:txBody>
              <a:bodyPr/>
              <a:lstStyle/>
              <a:p>
                <a:r>
                  <a:rPr lang="zh-CN" altLang="en-US">
                    <a:noFill/>
                  </a:rPr>
                  <a:t> </a:t>
                </a:r>
              </a:p>
            </p:txBody>
          </p:sp>
        </mc:Fallback>
      </mc:AlternateContent>
      <p:cxnSp>
        <p:nvCxnSpPr>
          <p:cNvPr id="34" name="直接箭头连接符 33"/>
          <p:cNvCxnSpPr>
            <a:stCxn id="14" idx="2"/>
            <a:endCxn id="33" idx="0"/>
          </p:cNvCxnSpPr>
          <p:nvPr/>
        </p:nvCxnSpPr>
        <p:spPr>
          <a:xfrm>
            <a:off x="8676640" y="2197100"/>
            <a:ext cx="635" cy="365760"/>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5" name="矩形 34"/>
          <p:cNvSpPr/>
          <p:nvPr>
            <p:custDataLst>
              <p:tags r:id="rId8"/>
            </p:custDataLst>
          </p:nvPr>
        </p:nvSpPr>
        <p:spPr>
          <a:xfrm>
            <a:off x="6679565" y="4222115"/>
            <a:ext cx="3988435" cy="11823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en-US" altLang="zh-CN" sz="1400">
                <a:sym typeface="+mn-ea"/>
              </a:rPr>
              <a:t>f'(x):</a:t>
            </a:r>
            <a:endParaRPr lang="en-US" altLang="zh-CN" sz="1400"/>
          </a:p>
          <a:p>
            <a:pPr algn="l">
              <a:buNone/>
            </a:pPr>
            <a:r>
              <a:rPr lang="en-US" altLang="zh-CN" sz="1400">
                <a:sym typeface="+mn-ea"/>
              </a:rPr>
              <a:t>    return (x+4)*((x+2)^2)*((x*x+4*x+2)^2)</a:t>
            </a:r>
            <a:endParaRPr lang="en-US" altLang="zh-CN" sz="1400"/>
          </a:p>
          <a:p>
            <a:pPr indent="457200"/>
            <a:r>
              <a:rPr lang="en-US" altLang="zh-CN" sz="1400">
                <a:sym typeface="+mn-ea"/>
              </a:rPr>
              <a:t>+x*((x+2)^2)*((x*x+4*x+2)^2)</a:t>
            </a:r>
          </a:p>
          <a:p>
            <a:pPr indent="457200"/>
            <a:r>
              <a:rPr lang="en-US" altLang="zh-CN" sz="1400">
                <a:sym typeface="+mn-ea"/>
              </a:rPr>
              <a:t>+2*x*(x+4)*(x+2)*((x*x+4*x+2)^2)</a:t>
            </a:r>
          </a:p>
          <a:p>
            <a:pPr indent="457200"/>
            <a:r>
              <a:rPr lang="en-US" altLang="zh-CN" sz="1400">
                <a:sym typeface="+mn-ea"/>
              </a:rPr>
              <a:t>+2*x*(x+4)*((x+2)^2)*(x*x+4*x+2)*(2*x+4)</a:t>
            </a:r>
            <a:endParaRPr lang="zh-CN" altLang="en-US" sz="1400"/>
          </a:p>
        </p:txBody>
      </p:sp>
      <p:cxnSp>
        <p:nvCxnSpPr>
          <p:cNvPr id="36" name="直接箭头连接符 35"/>
          <p:cNvCxnSpPr>
            <a:stCxn id="33" idx="2"/>
            <a:endCxn id="35" idx="0"/>
          </p:cNvCxnSpPr>
          <p:nvPr/>
        </p:nvCxnSpPr>
        <p:spPr>
          <a:xfrm flipH="1">
            <a:off x="8674100" y="3809365"/>
            <a:ext cx="3175" cy="412750"/>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7" name="矩形 36"/>
          <p:cNvSpPr/>
          <p:nvPr>
            <p:custDataLst>
              <p:tags r:id="rId9"/>
            </p:custDataLst>
          </p:nvPr>
        </p:nvSpPr>
        <p:spPr>
          <a:xfrm>
            <a:off x="6679565" y="5800090"/>
            <a:ext cx="3988435" cy="4070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zh-CN" altLang="en-US" sz="1400"/>
              <a:t>带入自变量，得到梯度结果</a:t>
            </a:r>
          </a:p>
        </p:txBody>
      </p:sp>
      <p:cxnSp>
        <p:nvCxnSpPr>
          <p:cNvPr id="38" name="直接箭头连接符 37"/>
          <p:cNvCxnSpPr>
            <a:stCxn id="35" idx="2"/>
            <a:endCxn id="37" idx="0"/>
          </p:cNvCxnSpPr>
          <p:nvPr/>
        </p:nvCxnSpPr>
        <p:spPr>
          <a:xfrm>
            <a:off x="8674100" y="5404485"/>
            <a:ext cx="0" cy="395605"/>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9" name="文本框 38"/>
          <p:cNvSpPr txBox="1"/>
          <p:nvPr>
            <p:custDataLst>
              <p:tags r:id="rId10"/>
            </p:custDataLst>
          </p:nvPr>
        </p:nvSpPr>
        <p:spPr>
          <a:xfrm>
            <a:off x="8802370" y="5445125"/>
            <a:ext cx="1035050" cy="275590"/>
          </a:xfrm>
          <a:prstGeom prst="rect">
            <a:avLst/>
          </a:prstGeom>
          <a:noFill/>
        </p:spPr>
        <p:txBody>
          <a:bodyPr wrap="square" rtlCol="0">
            <a:spAutoFit/>
          </a:bodyPr>
          <a:lstStyle/>
          <a:p>
            <a:r>
              <a:rPr lang="zh-CN" altLang="en-US" sz="1200"/>
              <a:t>带入自变量</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208020" cy="583565"/>
          </a:xfrm>
          <a:prstGeom prst="rect">
            <a:avLst/>
          </a:prstGeom>
          <a:noFill/>
        </p:spPr>
        <p:txBody>
          <a:bodyPr wrap="none" rtlCol="0">
            <a:spAutoFit/>
          </a:bodyPr>
          <a:lstStyle/>
          <a:p>
            <a:pPr algn="l"/>
            <a:r>
              <a:rPr lang="zh-CN" altLang="en-US" sz="3200" b="1" dirty="0">
                <a:solidFill>
                  <a:schemeClr val="bg1"/>
                </a:solidFill>
                <a:sym typeface="+mn-ea"/>
              </a:rPr>
              <a:t>什么是自动微分</a:t>
            </a:r>
            <a:r>
              <a:rPr lang="en-US" altLang="zh-CN" sz="3200" b="1" dirty="0">
                <a:solidFill>
                  <a:schemeClr val="bg1"/>
                </a:solidFill>
                <a:sym typeface="+mn-ea"/>
              </a:rPr>
              <a:t>?</a:t>
            </a:r>
            <a:endParaRPr lang="zh-CN" altLang="en-US" sz="3200" b="1" dirty="0">
              <a:solidFill>
                <a:schemeClr val="bg1"/>
              </a:solidFill>
            </a:endParaRP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2.2</a:t>
            </a:r>
            <a:r>
              <a:rPr lang="zh-CN" altLang="en-US" sz="3200" b="1" dirty="0">
                <a:solidFill>
                  <a:srgbClr val="384E9B"/>
                </a:solidFill>
              </a:rPr>
              <a:t>、符号微分</a:t>
            </a:r>
          </a:p>
        </p:txBody>
      </p:sp>
      <p:sp>
        <p:nvSpPr>
          <p:cNvPr id="9" name="文本框 8"/>
          <p:cNvSpPr txBox="1"/>
          <p:nvPr/>
        </p:nvSpPr>
        <p:spPr>
          <a:xfrm>
            <a:off x="793115" y="2413000"/>
            <a:ext cx="4921885" cy="979170"/>
          </a:xfrm>
          <a:prstGeom prst="rect">
            <a:avLst/>
          </a:prstGeom>
          <a:noFill/>
        </p:spPr>
        <p:txBody>
          <a:bodyPr wrap="square" rtlCol="0">
            <a:noAutofit/>
          </a:bodyPr>
          <a:lstStyle/>
          <a:p>
            <a:r>
              <a:rPr lang="zh-CN" dirty="0">
                <a:sym typeface="+mn-ea"/>
              </a:rPr>
              <a:t>符号微分，是利用求导法则制定表达式变换规则，然后对表达式进行自动计算、求解梯度的方法。</a:t>
            </a:r>
          </a:p>
          <a:p>
            <a:endParaRPr lang="zh-CN" dirty="0">
              <a:sym typeface="+mn-ea"/>
            </a:endParaRPr>
          </a:p>
        </p:txBody>
      </p:sp>
      <p:graphicFrame>
        <p:nvGraphicFramePr>
          <p:cNvPr id="13" name="对象 12">
            <a:hlinkClick r:id="" action="ppaction://ole?verb=0"/>
          </p:cNvPr>
          <p:cNvGraphicFramePr>
            <a:graphicFrameLocks noChangeAspect="1"/>
          </p:cNvGraphicFramePr>
          <p:nvPr/>
        </p:nvGraphicFramePr>
        <p:xfrm>
          <a:off x="1513840" y="3322003"/>
          <a:ext cx="3479800" cy="927100"/>
        </p:xfrm>
        <a:graphic>
          <a:graphicData uri="http://schemas.openxmlformats.org/presentationml/2006/ole">
            <mc:AlternateContent xmlns:mc="http://schemas.openxmlformats.org/markup-compatibility/2006">
              <mc:Choice xmlns:v="urn:schemas-microsoft-com:vml" Requires="v">
                <p:oleObj r:id="rId15" imgW="3479800" imgH="927100" progId="Equation.KSEE3">
                  <p:embed/>
                </p:oleObj>
              </mc:Choice>
              <mc:Fallback>
                <p:oleObj r:id="rId15" imgW="3479800" imgH="927100" progId="Equation.KSEE3">
                  <p:embed/>
                  <p:pic>
                    <p:nvPicPr>
                      <p:cNvPr id="0" name="图片 4096"/>
                      <p:cNvPicPr/>
                      <p:nvPr/>
                    </p:nvPicPr>
                    <p:blipFill>
                      <a:blip r:embed="rId16"/>
                      <a:stretch>
                        <a:fillRect/>
                      </a:stretch>
                    </p:blipFill>
                    <p:spPr>
                      <a:xfrm>
                        <a:off x="1513840" y="3322003"/>
                        <a:ext cx="3479800" cy="927100"/>
                      </a:xfrm>
                      <a:prstGeom prst="rect">
                        <a:avLst/>
                      </a:prstGeom>
                    </p:spPr>
                  </p:pic>
                </p:oleObj>
              </mc:Fallback>
            </mc:AlternateContent>
          </a:graphicData>
        </a:graphic>
      </p:graphicFrame>
      <p:sp>
        <p:nvSpPr>
          <p:cNvPr id="14" name="文本框 13"/>
          <p:cNvSpPr txBox="1"/>
          <p:nvPr>
            <p:custDataLst>
              <p:tags r:id="rId1"/>
            </p:custDataLst>
          </p:nvPr>
        </p:nvSpPr>
        <p:spPr>
          <a:xfrm>
            <a:off x="7957185" y="6269355"/>
            <a:ext cx="1500505" cy="275590"/>
          </a:xfrm>
          <a:prstGeom prst="rect">
            <a:avLst/>
          </a:prstGeom>
          <a:noFill/>
        </p:spPr>
        <p:txBody>
          <a:bodyPr wrap="square" rtlCol="0">
            <a:spAutoFit/>
          </a:bodyPr>
          <a:lstStyle/>
          <a:p>
            <a:pPr algn="ctr"/>
            <a:r>
              <a:rPr lang="zh-CN" altLang="en-US" sz="1200"/>
              <a:t>符号微分实现流程</a:t>
            </a:r>
          </a:p>
        </p:txBody>
      </p:sp>
      <p:sp>
        <p:nvSpPr>
          <p:cNvPr id="10" name="文本框 9"/>
          <p:cNvSpPr txBox="1"/>
          <p:nvPr>
            <p:custDataLst>
              <p:tags r:id="rId2"/>
            </p:custDataLst>
          </p:nvPr>
        </p:nvSpPr>
        <p:spPr>
          <a:xfrm>
            <a:off x="2790190" y="4277360"/>
            <a:ext cx="927100" cy="275590"/>
          </a:xfrm>
          <a:prstGeom prst="rect">
            <a:avLst/>
          </a:prstGeom>
          <a:noFill/>
        </p:spPr>
        <p:txBody>
          <a:bodyPr wrap="square" rtlCol="0">
            <a:spAutoFit/>
          </a:bodyPr>
          <a:lstStyle/>
          <a:p>
            <a:pPr algn="ctr"/>
            <a:r>
              <a:rPr lang="zh-CN" altLang="en-US" sz="1200"/>
              <a:t>求导法则</a:t>
            </a:r>
          </a:p>
        </p:txBody>
      </p:sp>
      <p:sp>
        <p:nvSpPr>
          <p:cNvPr id="4" name="文本框 3"/>
          <p:cNvSpPr txBox="1"/>
          <p:nvPr>
            <p:custDataLst>
              <p:tags r:id="rId3"/>
            </p:custDataLst>
          </p:nvPr>
        </p:nvSpPr>
        <p:spPr>
          <a:xfrm>
            <a:off x="793115" y="4566920"/>
            <a:ext cx="4921885" cy="979170"/>
          </a:xfrm>
          <a:prstGeom prst="rect">
            <a:avLst/>
          </a:prstGeom>
          <a:noFill/>
        </p:spPr>
        <p:txBody>
          <a:bodyPr wrap="square" rtlCol="0">
            <a:noAutofit/>
          </a:bodyPr>
          <a:lstStyle/>
          <a:p>
            <a:r>
              <a:rPr lang="zh-CN" dirty="0">
                <a:sym typeface="+mn-ea"/>
              </a:rPr>
              <a:t>符号微分实现流程：</a:t>
            </a:r>
          </a:p>
          <a:p>
            <a:r>
              <a:rPr lang="en-US" altLang="zh-CN" dirty="0">
                <a:sym typeface="+mn-ea"/>
              </a:rPr>
              <a:t>1</a:t>
            </a:r>
            <a:r>
              <a:rPr lang="zh-CN" altLang="en-US" dirty="0">
                <a:sym typeface="+mn-ea"/>
              </a:rPr>
              <a:t>）</a:t>
            </a:r>
            <a:r>
              <a:rPr lang="zh-CN" dirty="0">
                <a:sym typeface="+mn-ea"/>
              </a:rPr>
              <a:t>利用求导法则制定表达式变换规则；</a:t>
            </a:r>
            <a:endParaRPr lang="en-US" altLang="zh-CN" dirty="0">
              <a:sym typeface="+mn-ea"/>
            </a:endParaRPr>
          </a:p>
          <a:p>
            <a:r>
              <a:rPr lang="en-US" altLang="zh-CN" dirty="0">
                <a:sym typeface="+mn-ea"/>
              </a:rPr>
              <a:t>2</a:t>
            </a:r>
            <a:r>
              <a:rPr lang="zh-CN" altLang="en-US" dirty="0">
                <a:sym typeface="+mn-ea"/>
              </a:rPr>
              <a:t>）将目标函数转换为</a:t>
            </a:r>
            <a:r>
              <a:rPr lang="en-US" altLang="zh-CN" dirty="0">
                <a:sym typeface="+mn-ea"/>
              </a:rPr>
              <a:t>closed-form</a:t>
            </a:r>
            <a:r>
              <a:rPr lang="zh-CN" altLang="en-US" dirty="0">
                <a:sym typeface="+mn-ea"/>
              </a:rPr>
              <a:t>表达式程序；</a:t>
            </a:r>
          </a:p>
          <a:p>
            <a:r>
              <a:rPr lang="en-US" altLang="zh-CN" dirty="0">
                <a:sym typeface="+mn-ea"/>
              </a:rPr>
              <a:t>3</a:t>
            </a:r>
            <a:r>
              <a:rPr lang="zh-CN" altLang="en-US" dirty="0">
                <a:sym typeface="+mn-ea"/>
              </a:rPr>
              <a:t>）依据表达式变换规则，对</a:t>
            </a:r>
            <a:r>
              <a:rPr lang="en-US" altLang="zh-CN" dirty="0">
                <a:sym typeface="+mn-ea"/>
              </a:rPr>
              <a:t>closed-form</a:t>
            </a:r>
            <a:r>
              <a:rPr lang="zh-CN" altLang="en-US" dirty="0">
                <a:sym typeface="+mn-ea"/>
              </a:rPr>
              <a:t>表达式程序进行自动计算，获得导函数表达式程序；</a:t>
            </a:r>
          </a:p>
          <a:p>
            <a:r>
              <a:rPr lang="en-US" altLang="zh-CN" dirty="0">
                <a:sym typeface="+mn-ea"/>
              </a:rPr>
              <a:t>4</a:t>
            </a:r>
            <a:r>
              <a:rPr lang="zh-CN" altLang="en-US" dirty="0">
                <a:sym typeface="+mn-ea"/>
              </a:rPr>
              <a:t>）</a:t>
            </a:r>
            <a:r>
              <a:rPr lang="zh-CN" dirty="0">
                <a:sym typeface="+mn-ea"/>
              </a:rPr>
              <a:t>将自变量带入到</a:t>
            </a:r>
            <a:r>
              <a:rPr lang="zh-CN" altLang="en-US" dirty="0">
                <a:sym typeface="+mn-ea"/>
              </a:rPr>
              <a:t>导函数表达式程序</a:t>
            </a:r>
            <a:r>
              <a:rPr lang="zh-CN" dirty="0">
                <a:sym typeface="+mn-ea"/>
              </a:rPr>
              <a:t>中，求出梯度结果。</a:t>
            </a:r>
          </a:p>
          <a:p>
            <a:endParaRPr lang="zh-CN" dirty="0">
              <a:sym typeface="+mn-ea"/>
            </a:endParaRPr>
          </a:p>
        </p:txBody>
      </p:sp>
      <p:sp>
        <p:nvSpPr>
          <p:cNvPr id="27" name="文本框 26"/>
          <p:cNvSpPr txBox="1"/>
          <p:nvPr>
            <p:custDataLst>
              <p:tags r:id="rId4"/>
            </p:custDataLst>
          </p:nvPr>
        </p:nvSpPr>
        <p:spPr>
          <a:xfrm>
            <a:off x="8755380" y="3674745"/>
            <a:ext cx="1035050" cy="275590"/>
          </a:xfrm>
          <a:prstGeom prst="rect">
            <a:avLst/>
          </a:prstGeom>
          <a:noFill/>
        </p:spPr>
        <p:txBody>
          <a:bodyPr wrap="square" rtlCol="0">
            <a:spAutoFit/>
          </a:bodyPr>
          <a:lstStyle/>
          <a:p>
            <a:r>
              <a:rPr lang="zh-CN" altLang="en-US" sz="1200"/>
              <a:t>符号微分</a:t>
            </a:r>
          </a:p>
        </p:txBody>
      </p:sp>
      <p:sp>
        <p:nvSpPr>
          <p:cNvPr id="11" name="矩形 10"/>
          <p:cNvSpPr/>
          <p:nvPr>
            <p:custDataLst>
              <p:tags r:id="rId5"/>
            </p:custDataLst>
          </p:nvPr>
        </p:nvSpPr>
        <p:spPr>
          <a:xfrm>
            <a:off x="6682740" y="2235835"/>
            <a:ext cx="3987800" cy="40132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sz="1400" dirty="0">
                <a:sym typeface="+mn-ea"/>
              </a:rPr>
              <a:t>利用求导法则制定表达式变换规则</a:t>
            </a:r>
            <a:endParaRPr lang="zh-CN" altLang="en-US" sz="1400"/>
          </a:p>
        </p:txBody>
      </p:sp>
      <p:sp>
        <p:nvSpPr>
          <p:cNvPr id="33" name="矩形 32"/>
          <p:cNvSpPr/>
          <p:nvPr>
            <p:custDataLst>
              <p:tags r:id="rId6"/>
            </p:custDataLst>
          </p:nvPr>
        </p:nvSpPr>
        <p:spPr>
          <a:xfrm>
            <a:off x="6682740" y="3002915"/>
            <a:ext cx="3988435" cy="5848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en-US" altLang="zh-CN" sz="1400">
                <a:sym typeface="+mn-ea"/>
              </a:rPr>
              <a:t>f(x):</a:t>
            </a:r>
            <a:endParaRPr lang="en-US" altLang="zh-CN" sz="1400"/>
          </a:p>
          <a:p>
            <a:pPr algn="l">
              <a:buNone/>
            </a:pPr>
            <a:r>
              <a:rPr lang="en-US" altLang="zh-CN" sz="1400">
                <a:sym typeface="+mn-ea"/>
              </a:rPr>
              <a:t>    return x*(x+4)*((x+2)^2)*(x*x+4*x+2)^2</a:t>
            </a:r>
            <a:endParaRPr lang="zh-CN" altLang="en-US" sz="1400"/>
          </a:p>
        </p:txBody>
      </p:sp>
      <p:cxnSp>
        <p:nvCxnSpPr>
          <p:cNvPr id="34" name="直接箭头连接符 33"/>
          <p:cNvCxnSpPr>
            <a:stCxn id="11" idx="2"/>
            <a:endCxn id="33" idx="0"/>
          </p:cNvCxnSpPr>
          <p:nvPr>
            <p:custDataLst>
              <p:tags r:id="rId7"/>
            </p:custDataLst>
          </p:nvPr>
        </p:nvCxnSpPr>
        <p:spPr>
          <a:xfrm>
            <a:off x="8676640" y="2637155"/>
            <a:ext cx="635" cy="365760"/>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5" name="矩形 34"/>
          <p:cNvSpPr/>
          <p:nvPr>
            <p:custDataLst>
              <p:tags r:id="rId8"/>
            </p:custDataLst>
          </p:nvPr>
        </p:nvSpPr>
        <p:spPr>
          <a:xfrm>
            <a:off x="6679565" y="4037330"/>
            <a:ext cx="3988435" cy="118237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buNone/>
            </a:pPr>
            <a:r>
              <a:rPr lang="en-US" altLang="zh-CN" sz="1400">
                <a:sym typeface="+mn-ea"/>
              </a:rPr>
              <a:t>f'(x):</a:t>
            </a:r>
            <a:endParaRPr lang="en-US" altLang="zh-CN" sz="1400"/>
          </a:p>
          <a:p>
            <a:pPr algn="l">
              <a:buNone/>
            </a:pPr>
            <a:r>
              <a:rPr lang="en-US" altLang="zh-CN" sz="1400">
                <a:sym typeface="+mn-ea"/>
              </a:rPr>
              <a:t>    return (x+4)*((x+2)^2)*((x*x+4*x+2)^2)</a:t>
            </a:r>
            <a:endParaRPr lang="en-US" altLang="zh-CN" sz="1400"/>
          </a:p>
          <a:p>
            <a:pPr indent="457200"/>
            <a:r>
              <a:rPr lang="en-US" altLang="zh-CN" sz="1400">
                <a:sym typeface="+mn-ea"/>
              </a:rPr>
              <a:t>+x*((x+2)^2)*((x*x+4*x+2)^2)</a:t>
            </a:r>
          </a:p>
          <a:p>
            <a:pPr indent="457200"/>
            <a:r>
              <a:rPr lang="en-US" altLang="zh-CN" sz="1400">
                <a:sym typeface="+mn-ea"/>
              </a:rPr>
              <a:t>+2*x*(x+4)*(x+2)*((x*x+4*x+2)^2)</a:t>
            </a:r>
          </a:p>
          <a:p>
            <a:pPr indent="457200"/>
            <a:r>
              <a:rPr lang="en-US" altLang="zh-CN" sz="1400">
                <a:sym typeface="+mn-ea"/>
              </a:rPr>
              <a:t>+2*x*(x+4)*((x+2)^2)*(x*x+4*x+2)*(2*x+4)</a:t>
            </a:r>
            <a:endParaRPr lang="zh-CN" altLang="en-US" sz="1400"/>
          </a:p>
        </p:txBody>
      </p:sp>
      <p:cxnSp>
        <p:nvCxnSpPr>
          <p:cNvPr id="36" name="直接箭头连接符 35"/>
          <p:cNvCxnSpPr>
            <a:stCxn id="33" idx="2"/>
            <a:endCxn id="35" idx="0"/>
          </p:cNvCxnSpPr>
          <p:nvPr>
            <p:custDataLst>
              <p:tags r:id="rId9"/>
            </p:custDataLst>
          </p:nvPr>
        </p:nvCxnSpPr>
        <p:spPr>
          <a:xfrm flipH="1">
            <a:off x="8674100" y="3587750"/>
            <a:ext cx="3175" cy="449580"/>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7" name="矩形 36"/>
          <p:cNvSpPr/>
          <p:nvPr>
            <p:custDataLst>
              <p:tags r:id="rId10"/>
            </p:custDataLst>
          </p:nvPr>
        </p:nvSpPr>
        <p:spPr>
          <a:xfrm>
            <a:off x="6679565" y="5639435"/>
            <a:ext cx="3988435" cy="4070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buNone/>
            </a:pPr>
            <a:r>
              <a:rPr lang="zh-CN" altLang="en-US" sz="1400"/>
              <a:t>带入自变量，得到梯度结果</a:t>
            </a:r>
          </a:p>
        </p:txBody>
      </p:sp>
      <p:cxnSp>
        <p:nvCxnSpPr>
          <p:cNvPr id="38" name="直接箭头连接符 37"/>
          <p:cNvCxnSpPr>
            <a:stCxn id="35" idx="2"/>
            <a:endCxn id="37" idx="0"/>
          </p:cNvCxnSpPr>
          <p:nvPr>
            <p:custDataLst>
              <p:tags r:id="rId11"/>
            </p:custDataLst>
          </p:nvPr>
        </p:nvCxnSpPr>
        <p:spPr>
          <a:xfrm>
            <a:off x="8674100" y="5219700"/>
            <a:ext cx="0" cy="419735"/>
          </a:xfrm>
          <a:prstGeom prst="straightConnector1">
            <a:avLst/>
          </a:prstGeom>
          <a:ln>
            <a:headEnd type="none"/>
            <a:tailEnd type="triangle" w="med" len="med"/>
          </a:ln>
        </p:spPr>
        <p:style>
          <a:lnRef idx="1">
            <a:schemeClr val="dk1"/>
          </a:lnRef>
          <a:fillRef idx="0">
            <a:schemeClr val="dk1"/>
          </a:fillRef>
          <a:effectRef idx="0">
            <a:schemeClr val="dk1"/>
          </a:effectRef>
          <a:fontRef idx="minor">
            <a:schemeClr val="tx1"/>
          </a:fontRef>
        </p:style>
      </p:cxnSp>
      <p:sp>
        <p:nvSpPr>
          <p:cNvPr id="39" name="文本框 38"/>
          <p:cNvSpPr txBox="1"/>
          <p:nvPr>
            <p:custDataLst>
              <p:tags r:id="rId12"/>
            </p:custDataLst>
          </p:nvPr>
        </p:nvSpPr>
        <p:spPr>
          <a:xfrm>
            <a:off x="8802370" y="5284470"/>
            <a:ext cx="1035050" cy="275590"/>
          </a:xfrm>
          <a:prstGeom prst="rect">
            <a:avLst/>
          </a:prstGeom>
          <a:noFill/>
        </p:spPr>
        <p:txBody>
          <a:bodyPr wrap="square" rtlCol="0">
            <a:spAutoFit/>
          </a:bodyPr>
          <a:lstStyle/>
          <a:p>
            <a:r>
              <a:rPr lang="zh-CN" altLang="en-US" sz="1200"/>
              <a:t>带入自变量</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pic>
        <p:nvPicPr>
          <p:cNvPr id="5" name="图片 4"/>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208020" cy="583565"/>
          </a:xfrm>
          <a:prstGeom prst="rect">
            <a:avLst/>
          </a:prstGeom>
          <a:noFill/>
        </p:spPr>
        <p:txBody>
          <a:bodyPr wrap="none" rtlCol="0">
            <a:spAutoFit/>
          </a:bodyPr>
          <a:lstStyle/>
          <a:p>
            <a:pPr algn="l"/>
            <a:r>
              <a:rPr lang="zh-CN" altLang="en-US" sz="3200" b="1" dirty="0">
                <a:solidFill>
                  <a:schemeClr val="bg1"/>
                </a:solidFill>
                <a:sym typeface="+mn-ea"/>
              </a:rPr>
              <a:t>什么是自动微分</a:t>
            </a:r>
            <a:r>
              <a:rPr lang="en-US" altLang="zh-CN" sz="3200" b="1" dirty="0">
                <a:solidFill>
                  <a:schemeClr val="bg1"/>
                </a:solidFill>
                <a:sym typeface="+mn-ea"/>
              </a:rPr>
              <a:t>?</a:t>
            </a:r>
            <a:endParaRPr lang="zh-CN" altLang="en-US" sz="3200" b="1" dirty="0">
              <a:solidFill>
                <a:schemeClr val="bg1"/>
              </a:solidFill>
            </a:endParaRPr>
          </a:p>
        </p:txBody>
      </p:sp>
      <p:sp>
        <p:nvSpPr>
          <p:cNvPr id="9" name="文本框 8"/>
          <p:cNvSpPr txBox="1"/>
          <p:nvPr/>
        </p:nvSpPr>
        <p:spPr>
          <a:xfrm>
            <a:off x="1524000" y="1689100"/>
            <a:ext cx="3596005" cy="1106805"/>
          </a:xfrm>
          <a:prstGeom prst="rect">
            <a:avLst/>
          </a:prstGeom>
          <a:noFill/>
        </p:spPr>
        <p:txBody>
          <a:bodyPr wrap="square" rtlCol="0">
            <a:noAutofit/>
          </a:bodyPr>
          <a:lstStyle/>
          <a:p>
            <a:r>
              <a:rPr lang="zh-CN" dirty="0">
                <a:sym typeface="+mn-ea"/>
              </a:rPr>
              <a:t>优点：</a:t>
            </a:r>
          </a:p>
          <a:p>
            <a:r>
              <a:rPr lang="en-US" altLang="zh-CN" dirty="0">
                <a:sym typeface="+mn-ea"/>
              </a:rPr>
              <a:t>1</a:t>
            </a:r>
            <a:r>
              <a:rPr lang="zh-CN" dirty="0">
                <a:sym typeface="+mn-ea"/>
              </a:rPr>
              <a:t>）梯度结果数值精确。</a:t>
            </a:r>
          </a:p>
          <a:p>
            <a:r>
              <a:rPr lang="en-US" altLang="zh-CN" dirty="0">
                <a:sym typeface="+mn-ea"/>
              </a:rPr>
              <a:t>2</a:t>
            </a:r>
            <a:r>
              <a:rPr lang="zh-CN" altLang="en-US" dirty="0">
                <a:sym typeface="+mn-ea"/>
              </a:rPr>
              <a:t>）实现起来较为简单。</a:t>
            </a:r>
            <a:endParaRPr lang="en-US" altLang="zh-CN" dirty="0">
              <a:sym typeface="+mn-ea"/>
            </a:endParaRPr>
          </a:p>
        </p:txBody>
      </p:sp>
      <p:sp>
        <p:nvSpPr>
          <p:cNvPr id="11" name="文本框 10"/>
          <p:cNvSpPr txBox="1"/>
          <p:nvPr/>
        </p:nvSpPr>
        <p:spPr>
          <a:xfrm>
            <a:off x="5674995" y="1689100"/>
            <a:ext cx="4386580" cy="1254125"/>
          </a:xfrm>
          <a:prstGeom prst="rect">
            <a:avLst/>
          </a:prstGeom>
          <a:noFill/>
        </p:spPr>
        <p:txBody>
          <a:bodyPr wrap="square" rtlCol="0">
            <a:noAutofit/>
          </a:bodyPr>
          <a:lstStyle/>
          <a:p>
            <a:r>
              <a:rPr lang="zh-CN" dirty="0">
                <a:sym typeface="+mn-ea"/>
              </a:rPr>
              <a:t>缺点：</a:t>
            </a:r>
          </a:p>
          <a:p>
            <a:r>
              <a:rPr lang="en-US" altLang="zh-CN" dirty="0">
                <a:sym typeface="+mn-ea"/>
              </a:rPr>
              <a:t>1</a:t>
            </a:r>
            <a:r>
              <a:rPr lang="zh-CN" altLang="en-US" dirty="0">
                <a:sym typeface="+mn-ea"/>
              </a:rPr>
              <a:t>）表达式必须是</a:t>
            </a:r>
            <a:r>
              <a:rPr lang="en-US" altLang="zh-CN" dirty="0">
                <a:sym typeface="+mn-ea"/>
              </a:rPr>
              <a:t>closed-form</a:t>
            </a:r>
            <a:r>
              <a:rPr lang="zh-CN" altLang="en-US" dirty="0">
                <a:sym typeface="+mn-ea"/>
              </a:rPr>
              <a:t>的。</a:t>
            </a:r>
          </a:p>
          <a:p>
            <a:r>
              <a:rPr lang="en-US" altLang="zh-CN" dirty="0">
                <a:sym typeface="+mn-ea"/>
              </a:rPr>
              <a:t>2</a:t>
            </a:r>
            <a:r>
              <a:rPr lang="zh-CN" altLang="en-US" dirty="0">
                <a:sym typeface="+mn-ea"/>
              </a:rPr>
              <a:t>）表达式较为复杂的时候，结果可能会产生</a:t>
            </a:r>
            <a:r>
              <a:rPr lang="en-US" altLang="zh-CN" dirty="0">
                <a:sym typeface="+mn-ea"/>
              </a:rPr>
              <a:t>“</a:t>
            </a:r>
            <a:r>
              <a:rPr lang="zh-CN" altLang="en-US" dirty="0">
                <a:sym typeface="+mn-ea"/>
              </a:rPr>
              <a:t>表达式膨胀</a:t>
            </a:r>
            <a:r>
              <a:rPr lang="en-US" altLang="zh-CN" dirty="0">
                <a:sym typeface="+mn-ea"/>
              </a:rPr>
              <a:t>”</a:t>
            </a:r>
            <a:r>
              <a:rPr lang="zh-CN" altLang="en-US" dirty="0">
                <a:sym typeface="+mn-ea"/>
              </a:rPr>
              <a:t>问题。</a:t>
            </a:r>
          </a:p>
        </p:txBody>
      </p:sp>
      <p:sp>
        <p:nvSpPr>
          <p:cNvPr id="14" name="文本框 13"/>
          <p:cNvSpPr txBox="1"/>
          <p:nvPr/>
        </p:nvSpPr>
        <p:spPr>
          <a:xfrm>
            <a:off x="6558280" y="5560695"/>
            <a:ext cx="1457960" cy="306705"/>
          </a:xfrm>
          <a:prstGeom prst="rect">
            <a:avLst/>
          </a:prstGeom>
          <a:noFill/>
        </p:spPr>
        <p:txBody>
          <a:bodyPr wrap="square" rtlCol="0">
            <a:spAutoFit/>
          </a:bodyPr>
          <a:lstStyle/>
          <a:p>
            <a:r>
              <a:rPr lang="zh-CN" altLang="en-US" sz="1400"/>
              <a:t>表达式膨胀问题</a:t>
            </a:r>
          </a:p>
        </p:txBody>
      </p:sp>
      <p:graphicFrame>
        <p:nvGraphicFramePr>
          <p:cNvPr id="15" name="对象 14">
            <a:hlinkClick r:id="" action="ppaction://ole?verb=0"/>
          </p:cNvPr>
          <p:cNvGraphicFramePr>
            <a:graphicFrameLocks noChangeAspect="1"/>
          </p:cNvGraphicFramePr>
          <p:nvPr/>
        </p:nvGraphicFramePr>
        <p:xfrm>
          <a:off x="5403850" y="3905250"/>
          <a:ext cx="1116965" cy="266700"/>
        </p:xfrm>
        <a:graphic>
          <a:graphicData uri="http://schemas.openxmlformats.org/presentationml/2006/ole">
            <mc:AlternateContent xmlns:mc="http://schemas.openxmlformats.org/markup-compatibility/2006">
              <mc:Choice xmlns:v="urn:schemas-microsoft-com:vml" Requires="v">
                <p:oleObj r:id="rId5" imgW="914400" imgH="266700" progId="Equation.KSEE3">
                  <p:embed/>
                </p:oleObj>
              </mc:Choice>
              <mc:Fallback>
                <p:oleObj r:id="rId5" imgW="914400" imgH="266700" progId="Equation.KSEE3">
                  <p:embed/>
                  <p:pic>
                    <p:nvPicPr>
                      <p:cNvPr id="0" name="图片 1025"/>
                      <p:cNvPicPr/>
                      <p:nvPr/>
                    </p:nvPicPr>
                    <p:blipFill>
                      <a:blip r:embed="rId6"/>
                      <a:stretch>
                        <a:fillRect/>
                      </a:stretch>
                    </p:blipFill>
                    <p:spPr>
                      <a:xfrm>
                        <a:off x="5403850" y="3905250"/>
                        <a:ext cx="1116965" cy="26670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graphicFrame>
            <p:nvGraphicFramePr>
              <p:cNvPr id="17" name="表格 16"/>
              <p:cNvGraphicFramePr/>
              <p:nvPr>
                <p:custDataLst>
                  <p:tags r:id="rId2"/>
                </p:custDataLst>
              </p:nvPr>
            </p:nvGraphicFramePr>
            <p:xfrm>
              <a:off x="1135380" y="3086100"/>
              <a:ext cx="9921240" cy="2924937"/>
            </p:xfrm>
            <a:graphic>
              <a:graphicData uri="http://schemas.openxmlformats.org/drawingml/2006/table">
                <a:tbl>
                  <a:tblPr firstRow="1" bandRow="1">
                    <a:tableStyleId>{5C22544A-7EE6-4342-B048-85BDC9FD1C3A}</a:tableStyleId>
                  </a:tblPr>
                  <a:tblGrid>
                    <a:gridCol w="588645">
                      <a:extLst>
                        <a:ext uri="{9D8B030D-6E8A-4147-A177-3AD203B41FA5}">
                          <a16:colId xmlns:a16="http://schemas.microsoft.com/office/drawing/2014/main" val="20000"/>
                        </a:ext>
                      </a:extLst>
                    </a:gridCol>
                    <a:gridCol w="2602230">
                      <a:extLst>
                        <a:ext uri="{9D8B030D-6E8A-4147-A177-3AD203B41FA5}">
                          <a16:colId xmlns:a16="http://schemas.microsoft.com/office/drawing/2014/main" val="20001"/>
                        </a:ext>
                      </a:extLst>
                    </a:gridCol>
                    <a:gridCol w="3919855">
                      <a:extLst>
                        <a:ext uri="{9D8B030D-6E8A-4147-A177-3AD203B41FA5}">
                          <a16:colId xmlns:a16="http://schemas.microsoft.com/office/drawing/2014/main" val="20002"/>
                        </a:ext>
                      </a:extLst>
                    </a:gridCol>
                    <a:gridCol w="2810510">
                      <a:extLst>
                        <a:ext uri="{9D8B030D-6E8A-4147-A177-3AD203B41FA5}">
                          <a16:colId xmlns:a16="http://schemas.microsoft.com/office/drawing/2014/main" val="20003"/>
                        </a:ext>
                      </a:extLst>
                    </a:gridCol>
                  </a:tblGrid>
                  <a:tr h="381000">
                    <a:tc>
                      <a:txBody>
                        <a:bodyPr/>
                        <a:lstStyle/>
                        <a:p>
                          <a:pPr>
                            <a:buNone/>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charset="0"/>
                                    <a:cs typeface="Cambria Math" panose="02040503050406030204" charset="0"/>
                                  </a:rPr>
                                  <m:t>𝒏</m:t>
                                </m:r>
                              </m:oMath>
                            </m:oMathPara>
                          </a14:m>
                          <a:endParaRPr lang="en-US" altLang="zh-CN" sz="1400" i="1">
                            <a:latin typeface="Cambria Math" panose="02040503050406030204" charset="0"/>
                            <a:cs typeface="Cambria Math" panose="02040503050406030204" charset="0"/>
                          </a:endParaRPr>
                        </a:p>
                      </a:txBody>
                      <a:tcPr anchor="ctr"/>
                    </a:tc>
                    <a:tc>
                      <a:txBody>
                        <a:bodyPr/>
                        <a:lstStyle/>
                        <a:p>
                          <a:pPr>
                            <a:buNone/>
                          </a:pPr>
                          <a14:m>
                            <m:oMathPara xmlns:m="http://schemas.openxmlformats.org/officeDocument/2006/math">
                              <m:oMathParaPr>
                                <m:jc m:val="centerGroup"/>
                              </m:oMathParaPr>
                              <m:oMath xmlns:m="http://schemas.openxmlformats.org/officeDocument/2006/math">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𝒍</m:t>
                                    </m:r>
                                  </m:e>
                                  <m:sub>
                                    <m:r>
                                      <a:rPr lang="en-US" altLang="zh-CN" sz="1400" i="1">
                                        <a:latin typeface="Cambria Math" panose="02040503050406030204" charset="0"/>
                                        <a:cs typeface="Cambria Math" panose="02040503050406030204" charset="0"/>
                                      </a:rPr>
                                      <m:t>𝒏</m:t>
                                    </m:r>
                                  </m:sub>
                                </m:sSub>
                              </m:oMath>
                            </m:oMathPara>
                          </a14:m>
                          <a:endParaRPr lang="en-US" altLang="zh-CN" sz="1400" i="1">
                            <a:latin typeface="Cambria Math" panose="02040503050406030204" charset="0"/>
                            <a:cs typeface="Cambria Math" panose="02040503050406030204" charset="0"/>
                          </a:endParaRPr>
                        </a:p>
                      </a:txBody>
                      <a:tcPr anchor="ctr"/>
                    </a:tc>
                    <a:tc>
                      <a:txBody>
                        <a:bodyPr/>
                        <a:lstStyle/>
                        <a:p>
                          <a:pPr>
                            <a:buNone/>
                          </a:pPr>
                          <a14:m>
                            <m:oMathPara xmlns:m="http://schemas.openxmlformats.org/officeDocument/2006/math">
                              <m:oMathParaPr>
                                <m:jc m:val="centerGroup"/>
                              </m:oMathParaPr>
                              <m:oMath xmlns:m="http://schemas.openxmlformats.org/officeDocument/2006/math">
                                <m:f>
                                  <m:fPr>
                                    <m:ctrlPr>
                                      <a:rPr lang="en-US" altLang="zh-CN" sz="1400" i="1">
                                        <a:latin typeface="Cambria Math" panose="02040503050406030204" pitchFamily="18" charset="0"/>
                                        <a:cs typeface="Cambria Math" panose="02040503050406030204" charset="0"/>
                                      </a:rPr>
                                    </m:ctrlPr>
                                  </m:fPr>
                                  <m:num>
                                    <m:r>
                                      <a:rPr lang="en-US" altLang="zh-CN" sz="1400" i="1">
                                        <a:latin typeface="Cambria Math" panose="02040503050406030204" charset="0"/>
                                        <a:cs typeface="Cambria Math" panose="02040503050406030204" charset="0"/>
                                      </a:rPr>
                                      <m:t>𝒅</m:t>
                                    </m:r>
                                  </m:num>
                                  <m:den>
                                    <m:r>
                                      <a:rPr lang="en-US" altLang="zh-CN" sz="1400" i="1">
                                        <a:latin typeface="Cambria Math" panose="02040503050406030204" charset="0"/>
                                        <a:cs typeface="Cambria Math" panose="02040503050406030204" charset="0"/>
                                      </a:rPr>
                                      <m:t>𝒅𝒙</m:t>
                                    </m:r>
                                  </m:den>
                                </m:f>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𝒍</m:t>
                                    </m:r>
                                  </m:e>
                                  <m:sub>
                                    <m:r>
                                      <a:rPr lang="en-US" altLang="zh-CN" sz="1400" i="1">
                                        <a:latin typeface="Cambria Math" panose="02040503050406030204" charset="0"/>
                                        <a:cs typeface="Cambria Math" panose="02040503050406030204" charset="0"/>
                                      </a:rPr>
                                      <m:t>𝒏</m:t>
                                    </m:r>
                                  </m:sub>
                                </m:sSub>
                              </m:oMath>
                            </m:oMathPara>
                          </a14:m>
                          <a:endParaRPr lang="en-US" altLang="zh-CN" sz="1400" i="1">
                            <a:latin typeface="Cambria Math" panose="02040503050406030204" charset="0"/>
                            <a:cs typeface="Cambria Math" panose="02040503050406030204" charset="0"/>
                          </a:endParaRPr>
                        </a:p>
                      </a:txBody>
                      <a:tcPr/>
                    </a:tc>
                    <a:tc>
                      <a:txBody>
                        <a:bodyPr/>
                        <a:lstStyle/>
                        <a:p>
                          <a:pPr>
                            <a:buNone/>
                          </a:pPr>
                          <a14:m>
                            <m:oMathPara xmlns:m="http://schemas.openxmlformats.org/officeDocument/2006/math">
                              <m:oMathParaPr>
                                <m:jc m:val="centerGroup"/>
                              </m:oMathParaPr>
                              <m:oMath xmlns:m="http://schemas.openxmlformats.org/officeDocument/2006/math">
                                <m:f>
                                  <m:fPr>
                                    <m:ctrlPr>
                                      <a:rPr lang="en-US" altLang="zh-CN" sz="1400" i="1">
                                        <a:latin typeface="Cambria Math" panose="02040503050406030204" pitchFamily="18" charset="0"/>
                                        <a:cs typeface="Cambria Math" panose="02040503050406030204" charset="0"/>
                                      </a:rPr>
                                    </m:ctrlPr>
                                  </m:fPr>
                                  <m:num>
                                    <m:r>
                                      <a:rPr lang="en-US" altLang="zh-CN" sz="1400" i="1">
                                        <a:latin typeface="Cambria Math" panose="02040503050406030204" charset="0"/>
                                        <a:cs typeface="Cambria Math" panose="02040503050406030204" charset="0"/>
                                      </a:rPr>
                                      <m:t>𝒅</m:t>
                                    </m:r>
                                  </m:num>
                                  <m:den>
                                    <m:r>
                                      <a:rPr lang="en-US" altLang="zh-CN" sz="1400" i="1">
                                        <a:latin typeface="Cambria Math" panose="02040503050406030204" charset="0"/>
                                        <a:cs typeface="Cambria Math" panose="02040503050406030204" charset="0"/>
                                      </a:rPr>
                                      <m:t>𝒅𝒙</m:t>
                                    </m:r>
                                  </m:den>
                                </m:f>
                                <m:sSub>
                                  <m:sSubPr>
                                    <m:ctrlPr>
                                      <a:rPr lang="en-US" altLang="zh-CN" sz="1400" i="1">
                                        <a:latin typeface="Cambria Math" panose="02040503050406030204" pitchFamily="18" charset="0"/>
                                        <a:cs typeface="Cambria Math" panose="02040503050406030204" charset="0"/>
                                      </a:rPr>
                                    </m:ctrlPr>
                                  </m:sSubPr>
                                  <m:e>
                                    <m:r>
                                      <a:rPr lang="en-US" altLang="zh-CN" sz="1400" i="1">
                                        <a:latin typeface="Cambria Math" panose="02040503050406030204" charset="0"/>
                                        <a:cs typeface="Cambria Math" panose="02040503050406030204" charset="0"/>
                                      </a:rPr>
                                      <m:t>𝒍</m:t>
                                    </m:r>
                                  </m:e>
                                  <m:sub>
                                    <m:r>
                                      <a:rPr lang="en-US" altLang="zh-CN" sz="1400" i="1">
                                        <a:latin typeface="Cambria Math" panose="02040503050406030204" charset="0"/>
                                        <a:cs typeface="Cambria Math" panose="02040503050406030204" charset="0"/>
                                      </a:rPr>
                                      <m:t>𝒏</m:t>
                                    </m:r>
                                  </m:sub>
                                </m:sSub>
                                <m:r>
                                  <a:rPr lang="en-US" altLang="zh-CN" sz="1400" i="1">
                                    <a:latin typeface="Cambria Math" panose="02040503050406030204" charset="0"/>
                                    <a:ea typeface="MS Mincho" charset="0"/>
                                    <a:cs typeface="Cambria Math" panose="02040503050406030204" charset="0"/>
                                  </a:rPr>
                                  <m:t>(</m:t>
                                </m:r>
                                <m:r>
                                  <a:rPr lang="en-US" altLang="zh-CN" sz="1400" i="1">
                                    <a:latin typeface="Cambria Math" panose="02040503050406030204" charset="0"/>
                                    <a:ea typeface="MS Mincho" charset="0"/>
                                    <a:cs typeface="Cambria Math" panose="02040503050406030204" charset="0"/>
                                  </a:rPr>
                                  <m:t>化简</m:t>
                                </m:r>
                                <m:r>
                                  <a:rPr lang="en-US" altLang="zh-CN" sz="1400" i="1">
                                    <a:latin typeface="Cambria Math" panose="02040503050406030204" charset="0"/>
                                    <a:ea typeface="MS Mincho" charset="0"/>
                                    <a:cs typeface="Cambria Math" panose="02040503050406030204" charset="0"/>
                                  </a:rPr>
                                  <m:t>)</m:t>
                                </m:r>
                              </m:oMath>
                            </m:oMathPara>
                          </a14:m>
                          <a:endParaRPr lang="en-US" altLang="zh-CN" sz="1400" i="1">
                            <a:latin typeface="Cambria Math" panose="02040503050406030204" charset="0"/>
                            <a:cs typeface="Cambria Math" panose="02040503050406030204" charset="0"/>
                          </a:endParaRPr>
                        </a:p>
                      </a:txBody>
                      <a:tcPr anchor="ctr"/>
                    </a:tc>
                    <a:extLst>
                      <a:ext uri="{0D108BD9-81ED-4DB2-BD59-A6C34878D82A}">
                        <a16:rowId xmlns:a16="http://schemas.microsoft.com/office/drawing/2014/main" val="10000"/>
                      </a:ext>
                    </a:extLst>
                  </a:tr>
                  <a:tr h="381000">
                    <a:tc>
                      <a:txBody>
                        <a:bodyPr/>
                        <a:lstStyle/>
                        <a:p>
                          <a:pPr algn="ctr">
                            <a:buNone/>
                          </a:pPr>
                          <a:r>
                            <a:rPr lang="en-US" altLang="zh-CN" sz="1400"/>
                            <a:t>1</a:t>
                          </a:r>
                        </a:p>
                      </a:txBody>
                      <a:tcPr anchor="ct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𝑥</m:t>
                                </m:r>
                              </m:oMath>
                            </m:oMathPara>
                          </a14:m>
                          <a:endParaRPr lang="zh-CN" altLang="en-US" sz="1400"/>
                        </a:p>
                      </a:txBody>
                      <a:tcP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1</m:t>
                                </m:r>
                              </m:oMath>
                            </m:oMathPara>
                          </a14:m>
                          <a:endParaRPr lang="en-US" altLang="zh-CN" sz="1400"/>
                        </a:p>
                      </a:txBody>
                      <a:tcP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1</m:t>
                                </m:r>
                              </m:oMath>
                            </m:oMathPara>
                          </a14:m>
                          <a:endParaRPr lang="en-US" altLang="zh-CN" sz="1400"/>
                        </a:p>
                      </a:txBody>
                      <a:tcPr/>
                    </a:tc>
                    <a:extLst>
                      <a:ext uri="{0D108BD9-81ED-4DB2-BD59-A6C34878D82A}">
                        <a16:rowId xmlns:a16="http://schemas.microsoft.com/office/drawing/2014/main" val="10001"/>
                      </a:ext>
                    </a:extLst>
                  </a:tr>
                  <a:tr h="370840">
                    <a:tc>
                      <a:txBody>
                        <a:bodyPr/>
                        <a:lstStyle/>
                        <a:p>
                          <a:pPr algn="ctr">
                            <a:buNone/>
                          </a:pPr>
                          <a:r>
                            <a:rPr lang="en-US" altLang="zh-CN" sz="1400"/>
                            <a:t>2</a:t>
                          </a:r>
                        </a:p>
                      </a:txBody>
                      <a:tcPr anchor="ct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oMath>
                            </m:oMathPara>
                          </a14:m>
                          <a:endParaRPr lang="zh-CN" altLang="en-US" sz="1400"/>
                        </a:p>
                      </a:txBody>
                      <a:tcP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oMath>
                            </m:oMathPara>
                          </a14:m>
                          <a:endParaRPr lang="zh-CN" altLang="en-US" sz="1400"/>
                        </a:p>
                      </a:txBody>
                      <a:tcP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2</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oMath>
                            </m:oMathPara>
                          </a14:m>
                          <a:endParaRPr lang="zh-CN" altLang="en-US" sz="1400"/>
                        </a:p>
                      </a:txBody>
                      <a:tcPr/>
                    </a:tc>
                    <a:extLst>
                      <a:ext uri="{0D108BD9-81ED-4DB2-BD59-A6C34878D82A}">
                        <a16:rowId xmlns:a16="http://schemas.microsoft.com/office/drawing/2014/main" val="10002"/>
                      </a:ext>
                    </a:extLst>
                  </a:tr>
                  <a:tr h="381000">
                    <a:tc>
                      <a:txBody>
                        <a:bodyPr/>
                        <a:lstStyle/>
                        <a:p>
                          <a:pPr algn="ctr">
                            <a:buNone/>
                          </a:pPr>
                          <a:r>
                            <a:rPr lang="en-US" altLang="zh-CN" sz="1400"/>
                            <a:t>3</a:t>
                          </a:r>
                        </a:p>
                      </a:txBody>
                      <a:tcPr anchor="ct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a:p>
                      </a:txBody>
                      <a:tcP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i="1">
                            <a:latin typeface="Cambria Math" panose="02040503050406030204" charset="0"/>
                            <a:cs typeface="Cambria Math" panose="02040503050406030204" charset="0"/>
                          </a:endParaRPr>
                        </a:p>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i="1">
                            <a:latin typeface="Cambria Math" panose="02040503050406030204" charset="0"/>
                            <a:cs typeface="Cambria Math" panose="02040503050406030204" charset="0"/>
                          </a:endParaRPr>
                        </a:p>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+2</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oMath>
                            </m:oMathPara>
                          </a14:m>
                          <a:endParaRPr lang="en-US" altLang="zh-CN" sz="1400"/>
                        </a:p>
                      </a:txBody>
                      <a:tcP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3</m:t>
                                    </m:r>
                                  </m:sup>
                                </m:sSup>
                                <m:r>
                                  <a:rPr lang="en-US" altLang="zh-CN" sz="1400" i="1">
                                    <a:latin typeface="Cambria Math" panose="02040503050406030204" charset="0"/>
                                    <a:cs typeface="Cambria Math" panose="02040503050406030204" charset="0"/>
                                  </a:rPr>
                                  <m:t>+6</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+10</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oMath>
                            </m:oMathPara>
                          </a14:m>
                          <a:endParaRPr lang="zh-CN" altLang="en-US" sz="1400"/>
                        </a:p>
                      </a:txBody>
                      <a:tcPr/>
                    </a:tc>
                    <a:extLst>
                      <a:ext uri="{0D108BD9-81ED-4DB2-BD59-A6C34878D82A}">
                        <a16:rowId xmlns:a16="http://schemas.microsoft.com/office/drawing/2014/main" val="10003"/>
                      </a:ext>
                    </a:extLst>
                  </a:tr>
                  <a:tr h="381000">
                    <a:tc>
                      <a:txBody>
                        <a:bodyPr/>
                        <a:lstStyle/>
                        <a:p>
                          <a:pPr algn="ctr">
                            <a:buNone/>
                          </a:pPr>
                          <a:r>
                            <a:rPr lang="en-US" altLang="zh-CN" sz="1400"/>
                            <a:t>4</a:t>
                          </a:r>
                        </a:p>
                      </a:txBody>
                      <a:tcPr anchor="ct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a:p>
                      </a:txBody>
                      <a:tcP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a:p>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a:p>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+2</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oMath>
                            </m:oMathPara>
                          </a14:m>
                          <a:endParaRPr lang="en-US" altLang="zh-CN" sz="1400"/>
                        </a:p>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+2</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2</m:t>
                                    </m:r>
                                  </m:sup>
                                </m:sSup>
                                <m:r>
                                  <a:rPr lang="en-US" altLang="zh-CN" sz="1400" i="1">
                                    <a:latin typeface="Cambria Math" panose="02040503050406030204" charset="0"/>
                                    <a:cs typeface="Cambria Math" panose="02040503050406030204" charset="0"/>
                                  </a:rPr>
                                  <m:t>+4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+2)(2</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+4)</m:t>
                                </m:r>
                              </m:oMath>
                            </m:oMathPara>
                          </a14:m>
                          <a:endParaRPr lang="zh-CN" altLang="en-US" sz="1400"/>
                        </a:p>
                      </a:txBody>
                      <a:tcPr/>
                    </a:tc>
                    <a:tc>
                      <a:txBody>
                        <a:bodyPr/>
                        <a:lstStyle/>
                        <a:p>
                          <a:pPr algn="l">
                            <a:buNone/>
                          </a:pPr>
                          <a14:m>
                            <m:oMathPara xmlns:m="http://schemas.openxmlformats.org/officeDocument/2006/math">
                              <m:oMathParaPr>
                                <m:jc m:val="left"/>
                              </m:oMathParaPr>
                              <m:oMath xmlns:m="http://schemas.openxmlformats.org/officeDocument/2006/math">
                                <m:r>
                                  <a:rPr lang="en-US" altLang="zh-CN" sz="1400" i="1">
                                    <a:latin typeface="Cambria Math" panose="02040503050406030204" charset="0"/>
                                    <a:cs typeface="Cambria Math" panose="02040503050406030204" charset="0"/>
                                  </a:rPr>
                                  <m:t>8(</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7</m:t>
                                    </m:r>
                                  </m:sup>
                                </m:sSup>
                                <m:r>
                                  <a:rPr lang="en-US" altLang="zh-CN" sz="1400" i="1">
                                    <a:latin typeface="Cambria Math" panose="02040503050406030204" charset="0"/>
                                    <a:cs typeface="Cambria Math" panose="02040503050406030204" charset="0"/>
                                  </a:rPr>
                                  <m:t>+14</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altLang="zh-CN" sz="1400" i="1">
                                        <a:latin typeface="Cambria Math" panose="02040503050406030204" charset="0"/>
                                        <a:cs typeface="Cambria Math" panose="02040503050406030204" charset="0"/>
                                      </a:rPr>
                                      <m:t>6</m:t>
                                    </m:r>
                                  </m:sup>
                                </m:sSup>
                                <m:r>
                                  <a:rPr lang="en-US" altLang="zh-CN" sz="1400" i="1">
                                    <a:latin typeface="Cambria Math" panose="02040503050406030204" charset="0"/>
                                    <a:cs typeface="Cambria Math" panose="02040503050406030204" charset="0"/>
                                  </a:rPr>
                                  <m:t>+78</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sz="1400" i="1">
                                        <a:latin typeface="Cambria Math" panose="02040503050406030204" charset="0"/>
                                      </a:rPr>
                                      <m:t>5</m:t>
                                    </m:r>
                                  </m:sup>
                                </m:sSup>
                                <m:r>
                                  <a:rPr lang="en-US" altLang="zh-CN" sz="1400" i="1">
                                    <a:latin typeface="Cambria Math" panose="02040503050406030204" charset="0"/>
                                    <a:cs typeface="Cambria Math" panose="02040503050406030204" charset="0"/>
                                  </a:rPr>
                                  <m:t>+220</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sz="1400" i="1">
                                        <a:latin typeface="Cambria Math" panose="02040503050406030204" charset="0"/>
                                      </a:rPr>
                                      <m:t>4</m:t>
                                    </m:r>
                                  </m:sup>
                                </m:sSup>
                                <m:r>
                                  <a:rPr lang="en-US" altLang="zh-CN" sz="1400" i="1">
                                    <a:latin typeface="Cambria Math" panose="02040503050406030204" charset="0"/>
                                    <a:cs typeface="Cambria Math" panose="02040503050406030204" charset="0"/>
                                  </a:rPr>
                                  <m:t>+330</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sz="1400" i="1">
                                        <a:latin typeface="Cambria Math" panose="02040503050406030204" charset="0"/>
                                      </a:rPr>
                                      <m:t>3</m:t>
                                    </m:r>
                                  </m:sup>
                                </m:sSup>
                                <m:r>
                                  <a:rPr lang="en-US" altLang="zh-CN" sz="1400" i="1">
                                    <a:latin typeface="Cambria Math" panose="02040503050406030204" charset="0"/>
                                    <a:cs typeface="Cambria Math" panose="02040503050406030204" charset="0"/>
                                  </a:rPr>
                                  <m:t>+252</m:t>
                                </m:r>
                                <m:sSup>
                                  <m:sSupPr>
                                    <m:ctrlPr>
                                      <a:rPr lang="en-US" altLang="zh-CN" sz="1400" i="1">
                                        <a:latin typeface="Cambria Math" panose="02040503050406030204" pitchFamily="18" charset="0"/>
                                        <a:cs typeface="Cambria Math" panose="02040503050406030204" charset="0"/>
                                      </a:rPr>
                                    </m:ctrlPr>
                                  </m:sSupPr>
                                  <m:e>
                                    <m:r>
                                      <a:rPr lang="en-US" altLang="zh-CN" sz="1400" i="1">
                                        <a:latin typeface="Cambria Math" panose="02040503050406030204" charset="0"/>
                                        <a:cs typeface="Cambria Math" panose="02040503050406030204" charset="0"/>
                                      </a:rPr>
                                      <m:t>𝑥</m:t>
                                    </m:r>
                                  </m:e>
                                  <m:sup>
                                    <m:r>
                                      <a:rPr lang="en-US" sz="1400" i="1">
                                        <a:latin typeface="Cambria Math" panose="02040503050406030204" charset="0"/>
                                      </a:rPr>
                                      <m:t>2</m:t>
                                    </m:r>
                                  </m:sup>
                                </m:sSup>
                                <m:r>
                                  <a:rPr lang="en-US" altLang="zh-CN" sz="1400" i="1">
                                    <a:latin typeface="Cambria Math" panose="02040503050406030204" charset="0"/>
                                    <a:cs typeface="Cambria Math" panose="02040503050406030204" charset="0"/>
                                  </a:rPr>
                                  <m:t>+84</m:t>
                                </m:r>
                                <m:r>
                                  <a:rPr lang="en-US" altLang="zh-CN" sz="1400" i="1">
                                    <a:latin typeface="Cambria Math" panose="02040503050406030204" charset="0"/>
                                    <a:cs typeface="Cambria Math" panose="02040503050406030204" charset="0"/>
                                  </a:rPr>
                                  <m:t>𝑥</m:t>
                                </m:r>
                                <m:r>
                                  <a:rPr lang="en-US" altLang="zh-CN" sz="1400" i="1">
                                    <a:latin typeface="Cambria Math" panose="02040503050406030204" charset="0"/>
                                    <a:cs typeface="Cambria Math" panose="02040503050406030204" charset="0"/>
                                  </a:rPr>
                                  <m:t>+8)</m:t>
                                </m:r>
                              </m:oMath>
                            </m:oMathPara>
                          </a14:m>
                          <a:endParaRPr lang="zh-CN" altLang="en-US" sz="1400"/>
                        </a:p>
                      </a:txBody>
                      <a:tcPr/>
                    </a:tc>
                    <a:extLst>
                      <a:ext uri="{0D108BD9-81ED-4DB2-BD59-A6C34878D82A}">
                        <a16:rowId xmlns:a16="http://schemas.microsoft.com/office/drawing/2014/main" val="10004"/>
                      </a:ext>
                    </a:extLst>
                  </a:tr>
                </a:tbl>
              </a:graphicData>
            </a:graphic>
          </p:graphicFrame>
        </mc:Choice>
        <mc:Fallback xmlns="">
          <p:graphicFrame>
            <p:nvGraphicFramePr>
              <p:cNvPr id="17" name="表格 16"/>
              <p:cNvGraphicFramePr/>
              <p:nvPr>
                <p:custDataLst>
                  <p:tags r:id="rId7"/>
                </p:custDataLst>
              </p:nvPr>
            </p:nvGraphicFramePr>
            <p:xfrm>
              <a:off x="1135380" y="3086100"/>
              <a:ext cx="9921240" cy="2006600"/>
            </p:xfrm>
            <a:graphic>
              <a:graphicData uri="http://schemas.openxmlformats.org/drawingml/2006/table">
                <a:tbl>
                  <a:tblPr firstRow="1" bandRow="1">
                    <a:tableStyleId>{5C22544A-7EE6-4342-B048-85BDC9FD1C3A}</a:tableStyleId>
                  </a:tblPr>
                  <a:tblGrid>
                    <a:gridCol w="588645"/>
                    <a:gridCol w="2602230"/>
                    <a:gridCol w="3919855"/>
                    <a:gridCol w="2810510"/>
                  </a:tblGrid>
                  <a:tr h="492760">
                    <a:tc>
                      <a:txBody>
                        <a:bodyPr/>
                        <a:lstStyle/>
                        <a:p>
                          <a:endParaRPr lang="zh-CN"/>
                        </a:p>
                      </a:txBody>
                      <a:tcPr anchor="ctr" anchorCtr="0">
                        <a:blipFill>
                          <a:blip r:embed="rId8"/>
                        </a:blipFill>
                      </a:tcPr>
                    </a:tc>
                    <a:tc>
                      <a:txBody>
                        <a:bodyPr/>
                        <a:lstStyle/>
                        <a:p>
                          <a:endParaRPr lang="zh-CN"/>
                        </a:p>
                      </a:txBody>
                      <a:tcPr anchor="ctr" anchorCtr="0">
                        <a:blipFill>
                          <a:blip r:embed="rId8"/>
                        </a:blipFill>
                      </a:tcPr>
                    </a:tc>
                    <a:tc>
                      <a:txBody>
                        <a:bodyPr/>
                        <a:lstStyle/>
                        <a:p>
                          <a:endParaRPr lang="zh-CN"/>
                        </a:p>
                      </a:txBody>
                      <a:tcPr>
                        <a:blipFill>
                          <a:blip r:embed="rId8"/>
                        </a:blipFill>
                      </a:tcPr>
                    </a:tc>
                    <a:tc>
                      <a:txBody>
                        <a:bodyPr/>
                        <a:lstStyle/>
                        <a:p>
                          <a:endParaRPr lang="zh-CN"/>
                        </a:p>
                      </a:txBody>
                      <a:tcPr anchor="ctr" anchorCtr="0">
                        <a:blipFill>
                          <a:blip r:embed="rId8"/>
                        </a:blipFill>
                      </a:tcPr>
                    </a:tc>
                  </a:tr>
                  <a:tr h="381000">
                    <a:tc>
                      <a:txBody>
                        <a:bodyPr/>
                        <a:p>
                          <a:pPr algn="ctr">
                            <a:buNone/>
                          </a:pPr>
                          <a:r>
                            <a:rPr lang="en-US" altLang="zh-CN" sz="1400"/>
                            <a:t>1</a:t>
                          </a:r>
                          <a:endParaRPr lang="en-US" altLang="zh-CN" sz="1400"/>
                        </a:p>
                      </a:txBody>
                      <a:tcPr anchor="ctr" anchorCtr="0"/>
                    </a:tc>
                    <a:tc>
                      <a:txBody>
                        <a:bodyPr/>
                        <a:lstStyle/>
                        <a:p>
                          <a:endParaRPr lang="zh-CN"/>
                        </a:p>
                      </a:txBody>
                      <a:tcPr anchor="t" anchorCtr="0">
                        <a:blipFill>
                          <a:blip r:embed="rId8"/>
                        </a:blipFill>
                      </a:tcPr>
                    </a:tc>
                    <a:tc>
                      <a:txBody>
                        <a:bodyPr/>
                        <a:lstStyle/>
                        <a:p>
                          <a:endParaRPr lang="zh-CN"/>
                        </a:p>
                      </a:txBody>
                      <a:tcPr anchor="t" anchorCtr="0">
                        <a:blipFill>
                          <a:blip r:embed="rId8"/>
                        </a:blipFill>
                      </a:tcPr>
                    </a:tc>
                    <a:tc>
                      <a:txBody>
                        <a:bodyPr/>
                        <a:lstStyle/>
                        <a:p>
                          <a:endParaRPr lang="zh-CN"/>
                        </a:p>
                      </a:txBody>
                      <a:tcPr anchor="t" anchorCtr="0">
                        <a:blipFill>
                          <a:blip r:embed="rId8"/>
                        </a:blipFill>
                      </a:tcPr>
                    </a:tc>
                  </a:tr>
                  <a:tr h="370840">
                    <a:tc>
                      <a:txBody>
                        <a:bodyPr/>
                        <a:p>
                          <a:pPr algn="ctr">
                            <a:buNone/>
                          </a:pPr>
                          <a:r>
                            <a:rPr lang="en-US" altLang="zh-CN" sz="1400"/>
                            <a:t>2</a:t>
                          </a:r>
                          <a:endParaRPr lang="en-US" altLang="zh-CN" sz="1400"/>
                        </a:p>
                      </a:txBody>
                      <a:tcPr anchor="ctr" anchorCtr="0"/>
                    </a:tc>
                    <a:tc>
                      <a:txBody>
                        <a:bodyPr/>
                        <a:lstStyle/>
                        <a:p>
                          <a:endParaRPr lang="zh-CN"/>
                        </a:p>
                      </a:txBody>
                      <a:tcPr anchor="t" anchorCtr="0">
                        <a:blipFill>
                          <a:blip r:embed="rId8"/>
                        </a:blipFill>
                      </a:tcPr>
                    </a:tc>
                    <a:tc>
                      <a:txBody>
                        <a:bodyPr/>
                        <a:lstStyle/>
                        <a:p>
                          <a:endParaRPr lang="zh-CN"/>
                        </a:p>
                      </a:txBody>
                      <a:tcPr anchor="t" anchorCtr="0">
                        <a:blipFill>
                          <a:blip r:embed="rId8"/>
                        </a:blipFill>
                      </a:tcPr>
                    </a:tc>
                    <a:tc>
                      <a:txBody>
                        <a:bodyPr/>
                        <a:lstStyle/>
                        <a:p>
                          <a:endParaRPr lang="zh-CN"/>
                        </a:p>
                      </a:txBody>
                      <a:tcPr anchor="t" anchorCtr="0">
                        <a:blipFill>
                          <a:blip r:embed="rId8"/>
                        </a:blipFill>
                      </a:tcPr>
                    </a:tc>
                  </a:tr>
                  <a:tr h="717550">
                    <a:tc>
                      <a:txBody>
                        <a:bodyPr/>
                        <a:p>
                          <a:pPr algn="ctr">
                            <a:buNone/>
                          </a:pPr>
                          <a:r>
                            <a:rPr lang="en-US" altLang="zh-CN" sz="1400"/>
                            <a:t>3</a:t>
                          </a:r>
                          <a:endParaRPr lang="en-US" altLang="zh-CN" sz="1400"/>
                        </a:p>
                      </a:txBody>
                      <a:tcPr anchor="ctr" anchorCtr="0"/>
                    </a:tc>
                    <a:tc>
                      <a:txBody>
                        <a:bodyPr/>
                        <a:lstStyle/>
                        <a:p>
                          <a:endParaRPr lang="zh-CN"/>
                        </a:p>
                      </a:txBody>
                      <a:tcPr anchor="t" anchorCtr="0">
                        <a:blipFill>
                          <a:blip r:embed="rId8"/>
                        </a:blipFill>
                      </a:tcPr>
                    </a:tc>
                    <a:tc>
                      <a:txBody>
                        <a:bodyPr/>
                        <a:lstStyle/>
                        <a:p>
                          <a:endParaRPr lang="zh-CN"/>
                        </a:p>
                      </a:txBody>
                      <a:tcPr anchor="t" anchorCtr="0">
                        <a:blipFill>
                          <a:blip r:embed="rId8"/>
                        </a:blipFill>
                      </a:tcPr>
                    </a:tc>
                    <a:tc>
                      <a:txBody>
                        <a:bodyPr/>
                        <a:lstStyle/>
                        <a:p>
                          <a:endParaRPr lang="zh-CN"/>
                        </a:p>
                      </a:txBody>
                      <a:tcPr anchor="t" anchorCtr="0">
                        <a:blipFill>
                          <a:blip r:embed="rId8"/>
                        </a:blipFill>
                      </a:tcPr>
                    </a:tc>
                  </a:tr>
                  <a:tr h="916940">
                    <a:tc>
                      <a:txBody>
                        <a:bodyPr/>
                        <a:p>
                          <a:pPr algn="ctr">
                            <a:buNone/>
                          </a:pPr>
                          <a:r>
                            <a:rPr lang="en-US" altLang="zh-CN" sz="1400"/>
                            <a:t>4</a:t>
                          </a:r>
                          <a:endParaRPr lang="en-US" altLang="zh-CN" sz="1400"/>
                        </a:p>
                      </a:txBody>
                      <a:tcPr anchor="ctr" anchorCtr="0"/>
                    </a:tc>
                    <a:tc>
                      <a:txBody>
                        <a:bodyPr/>
                        <a:lstStyle/>
                        <a:p>
                          <a:endParaRPr lang="zh-CN"/>
                        </a:p>
                      </a:txBody>
                      <a:tcPr anchor="t" anchorCtr="0">
                        <a:blipFill>
                          <a:blip r:embed="rId8"/>
                        </a:blipFill>
                      </a:tcPr>
                    </a:tc>
                    <a:tc>
                      <a:txBody>
                        <a:bodyPr/>
                        <a:lstStyle/>
                        <a:p>
                          <a:endParaRPr lang="zh-CN"/>
                        </a:p>
                      </a:txBody>
                      <a:tcPr anchor="t" anchorCtr="0">
                        <a:blipFill>
                          <a:blip r:embed="rId8"/>
                        </a:blipFill>
                      </a:tcPr>
                    </a:tc>
                    <a:tc>
                      <a:txBody>
                        <a:bodyPr/>
                        <a:lstStyle/>
                        <a:p>
                          <a:endParaRPr lang="zh-CN"/>
                        </a:p>
                      </a:txBody>
                      <a:tcPr anchor="t" anchorCtr="0">
                        <a:blipFill>
                          <a:blip r:embed="rId8"/>
                        </a:blipFill>
                      </a:tcPr>
                    </a:tc>
                  </a:tr>
                </a:tbl>
              </a:graphicData>
            </a:graphic>
          </p:graphicFrame>
        </mc:Fallback>
      </mc:AlternateContent>
      <p:sp>
        <p:nvSpPr>
          <p:cNvPr id="18" name="文本框 17"/>
          <p:cNvSpPr txBox="1"/>
          <p:nvPr/>
        </p:nvSpPr>
        <p:spPr>
          <a:xfrm>
            <a:off x="5388610" y="6108065"/>
            <a:ext cx="1414780" cy="275590"/>
          </a:xfrm>
          <a:prstGeom prst="rect">
            <a:avLst/>
          </a:prstGeom>
          <a:noFill/>
        </p:spPr>
        <p:txBody>
          <a:bodyPr wrap="square" rtlCol="0">
            <a:spAutoFit/>
          </a:bodyPr>
          <a:lstStyle/>
          <a:p>
            <a:r>
              <a:rPr lang="en-US" altLang="zh-CN" sz="1200"/>
              <a:t>“</a:t>
            </a:r>
            <a:r>
              <a:rPr lang="zh-CN" altLang="en-US" sz="1200"/>
              <a:t>表达式膨胀</a:t>
            </a:r>
            <a:r>
              <a:rPr lang="en-US" altLang="zh-CN" sz="1200"/>
              <a:t>”</a:t>
            </a:r>
            <a:r>
              <a:rPr lang="zh-CN" altLang="en-US" sz="1200"/>
              <a:t>问题</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8eda66a-82d3-4b9d-b564-0cf9d44ca91f"/>
  <p:tag name="COMMONDATA" val="eyJoZGlkIjoiYTA3YzA4NGUzZTVjODM2ZWZlYWE4M2M2ZWEwYjljM2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82,&quot;width&quot;:2074}"/>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22,&quot;width&quot;:3874}"/>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5.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50.xml><?xml version="1.0" encoding="utf-8"?>
<p:tagLst xmlns:a="http://schemas.openxmlformats.org/drawingml/2006/main" xmlns:r="http://schemas.openxmlformats.org/officeDocument/2006/relationships" xmlns:p="http://schemas.openxmlformats.org/presentationml/2006/main">
  <p:tag name="KSO_WM_UNIT_TABLE_BEAUTIFY" val="smartTable{59c96d66-cf31-4e37-8a5d-40f61f02034f}"/>
  <p:tag name="KSO_WM_UNIT_PLACING_PICTURE_USER_VIEWPORT" val="{&quot;height&quot;:3357,&quot;width&quot;:13436}"/>
</p:tagLst>
</file>

<file path=ppt/tags/tag51.xml><?xml version="1.0" encoding="utf-8"?>
<p:tagLst xmlns:p="http://schemas.openxmlformats.org/presentationml/2006/main">
  <p:tag name="KSO_WM_UNIT_TABLE_BEAUTIFY" val="smartTable{59c96d66-cf31-4e37-8a5d-40f61f02034f}"/>
  <p:tag name="KSO_WM_UNIT_PLACING_PICTURE_USER_VIEWPORT" val="{&quot;height&quot;:3357,&quot;width&quot;:13436}"/>
</p:tagLst>
</file>

<file path=ppt/tags/tag5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6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3857,&quot;width&quot;:8597}"/>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0.xml><?xml version="1.0" encoding="utf-8"?>
<p:tagLst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9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2215</Words>
  <Application>Microsoft Office PowerPoint</Application>
  <PresentationFormat>宽屏</PresentationFormat>
  <Paragraphs>244</Paragraphs>
  <Slides>17</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2</vt:i4>
      </vt:variant>
      <vt:variant>
        <vt:lpstr>幻灯片标题</vt:lpstr>
      </vt:variant>
      <vt:variant>
        <vt:i4>17</vt:i4>
      </vt:variant>
    </vt:vector>
  </HeadingPairs>
  <TitlesOfParts>
    <vt:vector size="25" baseType="lpstr">
      <vt:lpstr>等线</vt:lpstr>
      <vt:lpstr>等线 Light</vt:lpstr>
      <vt:lpstr>华文中宋</vt:lpstr>
      <vt:lpstr>Arial</vt:lpstr>
      <vt:lpstr>Cambria Math</vt:lpstr>
      <vt:lpstr>Office 主题​​</vt:lpstr>
      <vt:lpstr>Microsoft Visio Drawing</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樊 文龙</dc:creator>
  <cp:lastModifiedBy>Lei Wang</cp:lastModifiedBy>
  <cp:revision>310</cp:revision>
  <dcterms:created xsi:type="dcterms:W3CDTF">2023-02-02T10:22:00Z</dcterms:created>
  <dcterms:modified xsi:type="dcterms:W3CDTF">2024-09-14T09:58:50Z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4B4BB3F0FDF94628A4DFC7D3C4AF9A2B</vt:lpwstr>
  </property>
  <property fmtid="{D5CDD505-2E9C-101B-9397-08002B2CF9AE}" pid="3" name="KSOProductBuildVer">
    <vt:lpwstr>2052-11.1.0.12980</vt:lpwstr>
  </property>
</Properties>
</file>