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97" r:id="rId3"/>
    <p:sldId id="306" r:id="rId4"/>
    <p:sldId id="314" r:id="rId5"/>
    <p:sldId id="317" r:id="rId6"/>
    <p:sldId id="303" r:id="rId7"/>
    <p:sldId id="318" r:id="rId8"/>
    <p:sldId id="308" r:id="rId9"/>
    <p:sldId id="311" r:id="rId10"/>
    <p:sldId id="319" r:id="rId11"/>
    <p:sldId id="323" r:id="rId12"/>
    <p:sldId id="324" r:id="rId13"/>
    <p:sldId id="312" r:id="rId14"/>
    <p:sldId id="299" r:id="rId15"/>
    <p:sldId id="321" r:id="rId16"/>
    <p:sldId id="310" r:id="rId17"/>
    <p:sldId id="313" r:id="rId18"/>
    <p:sldId id="320" r:id="rId19"/>
    <p:sldId id="322" r:id="rId20"/>
    <p:sldId id="30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zh" initials="gz" lastIdx="2" clrIdx="0">
    <p:extLst>
      <p:ext uri="{19B8F6BF-5375-455C-9EA6-DF929625EA0E}">
        <p15:presenceInfo xmlns:p15="http://schemas.microsoft.com/office/powerpoint/2012/main" userId="98f5de2157a960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CE5"/>
    <a:srgbClr val="AFD9F2"/>
    <a:srgbClr val="97B7F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D8CF-1FBE-4703-8765-DE175A11959F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DB86A-D127-40AC-A12E-271FA7ACC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9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41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15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Operation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归根到底只是针对某种类型的值所进行的某种计算，类型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才是抽象层次，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MLIR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中一般有标量、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buffer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类型。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存在于机器学习层面抽象，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buffer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存在于内存体系的抽象，标量则存在于寄存器这一底层抽象。</a:t>
            </a:r>
            <a:r>
              <a:rPr lang="zh-CN" altLang="en-US" dirty="0"/>
              <a:t>如果</a:t>
            </a:r>
            <a:r>
              <a:rPr lang="en-US" altLang="zh-CN" dirty="0"/>
              <a:t>Dialect</a:t>
            </a:r>
            <a:r>
              <a:rPr lang="zh-CN" altLang="en-US" dirty="0"/>
              <a:t>所涉及的类型相同，基本可以判断</a:t>
            </a:r>
            <a:r>
              <a:rPr lang="en-US" altLang="zh-CN" dirty="0"/>
              <a:t>dialect</a:t>
            </a:r>
            <a:r>
              <a:rPr lang="zh-CN" altLang="en-US" dirty="0"/>
              <a:t>属于同一个抽象层次。</a:t>
            </a:r>
            <a:r>
              <a:rPr lang="en-US" altLang="zh-CN" dirty="0"/>
              <a:t>Dialect</a:t>
            </a:r>
            <a:r>
              <a:rPr lang="zh-CN" altLang="en-US" dirty="0"/>
              <a:t>的转换本质上也是抽象层次的转变，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Bufferization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是一次资源分配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把张量分配到了内存中的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buffer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Vectorization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过程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会读取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tensor/buffer 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中的内容到虚拟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vector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，然后进行计算，</a:t>
            </a:r>
            <a:r>
              <a:rPr lang="zh-CN" altLang="zh-CN" sz="12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最后会将结果写回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tensor/buffer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MLIR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系统中早期的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Dialect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体系的分配是有两个标准的，一个是前面已经说到了关于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Dialect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所使用的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类型来觉得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Dialect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的抽象层次，另外一个是负载还是结构的问题，负载指的是计算任务，结构则是控制流程，二者可以在同一个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Dialect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中进行嵌入，某个结构中嵌入一定的计算负载比如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linalg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Operation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。同样的因为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linalg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的特殊位置既可以操作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又可以操作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，但转换到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linalg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并不是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lowering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，因为都是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级别抽象，主要还是为了接下来的转换做准备。对于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Dialect</a:t>
            </a:r>
            <a:r>
              <a:rPr lang="zh-CN" alt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的详细介绍需要另起篇章。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A214-C48E-4002-97A1-E67D9B0E23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8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C2724-2FC4-4562-B206-A9B6D61B1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B72316-0F97-4A22-9385-0E3DA6427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54DA4-F066-40FF-A4D6-DB64B3FF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5347F-BA6A-45AA-90C4-53DBCB9E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ED35-A8F4-4230-9F29-8D0EB0A7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2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27E7-6187-4C87-AB72-83E339C6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AFE393-F230-43D4-94FA-696870E7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DED2F-5A45-42D9-ABF0-8895874B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D5F48-71CF-4B30-A103-9F5521AD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69F62-E043-4F2E-B5C5-68527578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1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752DE5-DE0A-4944-A9FE-E86F66F30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B88EF4-F0FC-4307-B077-5F3280628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63B82-E122-4025-A76F-76B20810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A4FE5-524D-4D35-8F67-9008C996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C89E1-DAD7-4ACA-A23A-919F28D4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6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2280E-7C66-4B1F-A825-82BC0C85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61A13-856C-46D4-A9CB-87E71DD8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8BBC5-7F72-4CA1-A3F5-159FF1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AE5A0-3329-4582-B699-639C9429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8FFE3-64AB-4E34-A546-DB5A45E5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2D65A-F38F-48B1-90DD-5DCF6138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6A305-6634-49A1-B8E8-FC374804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C6C05-1FBB-428C-88D7-C2EFD6C3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11590-C197-4BD9-802C-E32D87D3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E8B5D-0B88-4428-9B39-496D7CA5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21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E5879-710A-4A02-8A61-6F1D000B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FC9B7-2929-40A2-9D5A-F86BA7BD5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941B9-B9C3-4F90-A3F9-B0E21A655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5473F6-9B4E-4ABB-8276-F4A5B7AA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DDCEB-9AE5-41C0-A4B1-ABC0A6E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FB1E2-18AF-43B1-98EA-EA95EAB2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0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198CC-85B0-4625-8D98-FFCE6498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09212-1323-4548-A79F-AEA017911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A83724-541D-4B71-B31A-CBD796DC6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B9E225-EB3A-4615-BAC8-EA7194FD8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9BAA64-1C1E-4CCD-BC3B-FD70C0C6A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909536-43F9-4893-8FA1-5C7BEAEE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44BA05-3514-4A51-8423-7ABC0BB1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8C1B2B-B424-4C11-B9BA-ECF7ECD3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5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7CDE2-6CB5-43A5-8047-BAF2794B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E03C5C-019A-4FBE-8791-A0DD70B0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A3AE91-112B-4E7A-87F6-0B9783F5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6E044-C030-42F2-871A-DCFE0E9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4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660D67-494A-41C4-B534-94AC575D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73C491-00C2-4B59-87D1-3A776DD2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63C2FF-5F9D-4AEF-BD20-4CE3C1BD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1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48562-1D0D-46D6-ABBF-03ECC544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EEC93-83A7-4913-AF3A-A2A41E30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5434F-208B-4139-8042-5ADB97AEB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23823-6375-445A-BC62-43638EC4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01822-64A5-4266-9537-622AAE78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B859E-37CF-41C7-B106-FA5D2783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1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F0820-74B2-4BB4-9B69-7A96DFB3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BFDBBD-58E2-49C9-BEBA-D42243D6C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B17CE-5F6C-4A41-A429-9859B266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C8381-5D99-4CD2-A4A5-22D50277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C7109-55A4-4CDD-BACB-7D8B98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B61D24-2834-40B8-8311-E7FD5C34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7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BB3C48-3975-431E-B584-4F4402E3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DD669-9DA2-4B77-8C6B-A0B44C628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FAE06-BD07-447A-84C7-693D9F7A1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B2E4-5130-4FCC-B2F8-9F6B0119F6A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9FCE3-26BC-498E-B68C-84518FAE6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836D6-226C-457C-865F-43A537177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1310-292E-4958-B4E3-7DBCA3EAEC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C033F8-9E24-0DBF-5E79-6768FAC8FE37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EBF8BE-8CCB-8135-138F-E8DA72C99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46F6AC14-ED3E-3FD3-A712-D0F255475C9C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7C6113-B099-F761-BFDF-D1C25089A8DA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30173029-AD4A-0543-9C8B-BFB09DC5193A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D9AF33-BE50-B942-E502-DC52F23C728C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30D838-25BE-3969-8794-7B97F4AE811F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75105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people/sunny-yuan-77" TargetMode="External"/><Relationship Id="rId2" Type="http://schemas.openxmlformats.org/officeDocument/2006/relationships/hyperlink" Target="https://www.zhihu.com/people/archer-88-7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zhihu.com/people/zhang-xiao-yu-45-67-7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people/archer-88-72" TargetMode="External"/><Relationship Id="rId2" Type="http://schemas.openxmlformats.org/officeDocument/2006/relationships/hyperlink" Target="https://tvm.apache.org/docs/tutorial/tensor_expr_get_started.html#example-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hihu.com/people/zhang-xiao-yu-45-67-74" TargetMode="External"/><Relationship Id="rId4" Type="http://schemas.openxmlformats.org/officeDocument/2006/relationships/hyperlink" Target="https://www.zhihu.com/people/sunny-yuan-7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" fmla="*/ 0 w 4261582"/>
              <a:gd name="connsiteY0" fmla="*/ 0 h 7492075"/>
              <a:gd name="connsiteX1" fmla="*/ 4261582 w 4261582"/>
              <a:gd name="connsiteY1" fmla="*/ 11100 h 7492075"/>
              <a:gd name="connsiteX2" fmla="*/ 1647718 w 4261582"/>
              <a:gd name="connsiteY2" fmla="*/ 7492075 h 7492075"/>
              <a:gd name="connsiteX3" fmla="*/ 0 w 4261582"/>
              <a:gd name="connsiteY3" fmla="*/ 7492075 h 7492075"/>
              <a:gd name="connsiteX4" fmla="*/ 0 w 4261582"/>
              <a:gd name="connsiteY4" fmla="*/ 0 h 7492075"/>
              <a:gd name="connsiteX0" fmla="*/ 0 w 4261582"/>
              <a:gd name="connsiteY0" fmla="*/ 0 h 7503175"/>
              <a:gd name="connsiteX1" fmla="*/ 4261582 w 4261582"/>
              <a:gd name="connsiteY1" fmla="*/ 11100 h 7503175"/>
              <a:gd name="connsiteX2" fmla="*/ 1147825 w 4261582"/>
              <a:gd name="connsiteY2" fmla="*/ 7503175 h 7503175"/>
              <a:gd name="connsiteX3" fmla="*/ 0 w 4261582"/>
              <a:gd name="connsiteY3" fmla="*/ 7492075 h 7503175"/>
              <a:gd name="connsiteX4" fmla="*/ 0 w 4261582"/>
              <a:gd name="connsiteY4" fmla="*/ 0 h 7503175"/>
              <a:gd name="connsiteX0" fmla="*/ 0 w 4298258"/>
              <a:gd name="connsiteY0" fmla="*/ 0 h 7503175"/>
              <a:gd name="connsiteX1" fmla="*/ 4298258 w 4298258"/>
              <a:gd name="connsiteY1" fmla="*/ 241 h 7503175"/>
              <a:gd name="connsiteX2" fmla="*/ 1147825 w 4298258"/>
              <a:gd name="connsiteY2" fmla="*/ 7503175 h 7503175"/>
              <a:gd name="connsiteX3" fmla="*/ 0 w 4298258"/>
              <a:gd name="connsiteY3" fmla="*/ 7492075 h 7503175"/>
              <a:gd name="connsiteX4" fmla="*/ 0 w 4298258"/>
              <a:gd name="connsiteY4" fmla="*/ 0 h 7503175"/>
              <a:gd name="connsiteX0" fmla="*/ 0 w 4237129"/>
              <a:gd name="connsiteY0" fmla="*/ 0 h 7503175"/>
              <a:gd name="connsiteX1" fmla="*/ 4237129 w 4237129"/>
              <a:gd name="connsiteY1" fmla="*/ 241 h 7503175"/>
              <a:gd name="connsiteX2" fmla="*/ 1147825 w 4237129"/>
              <a:gd name="connsiteY2" fmla="*/ 7503175 h 7503175"/>
              <a:gd name="connsiteX3" fmla="*/ 0 w 4237129"/>
              <a:gd name="connsiteY3" fmla="*/ 7492075 h 7503175"/>
              <a:gd name="connsiteX4" fmla="*/ 0 w 4237129"/>
              <a:gd name="connsiteY4" fmla="*/ 0 h 7503175"/>
              <a:gd name="connsiteX0" fmla="*/ 0 w 4163775"/>
              <a:gd name="connsiteY0" fmla="*/ 0 h 7503175"/>
              <a:gd name="connsiteX1" fmla="*/ 4163775 w 4163775"/>
              <a:gd name="connsiteY1" fmla="*/ 11100 h 7503175"/>
              <a:gd name="connsiteX2" fmla="*/ 1147825 w 4163775"/>
              <a:gd name="connsiteY2" fmla="*/ 7503175 h 7503175"/>
              <a:gd name="connsiteX3" fmla="*/ 0 w 4163775"/>
              <a:gd name="connsiteY3" fmla="*/ 7492075 h 7503175"/>
              <a:gd name="connsiteX4" fmla="*/ 0 w 4163775"/>
              <a:gd name="connsiteY4" fmla="*/ 0 h 7503175"/>
              <a:gd name="connsiteX0" fmla="*/ 0 w 4139324"/>
              <a:gd name="connsiteY0" fmla="*/ 0 h 7503175"/>
              <a:gd name="connsiteX1" fmla="*/ 4139324 w 4139324"/>
              <a:gd name="connsiteY1" fmla="*/ 241 h 7503175"/>
              <a:gd name="connsiteX2" fmla="*/ 1147825 w 4139324"/>
              <a:gd name="connsiteY2" fmla="*/ 7503175 h 7503175"/>
              <a:gd name="connsiteX3" fmla="*/ 0 w 4139324"/>
              <a:gd name="connsiteY3" fmla="*/ 7492075 h 7503175"/>
              <a:gd name="connsiteX4" fmla="*/ 0 w 4139324"/>
              <a:gd name="connsiteY4" fmla="*/ 0 h 7503175"/>
              <a:gd name="connsiteX0" fmla="*/ 0 w 4188227"/>
              <a:gd name="connsiteY0" fmla="*/ 0 h 7503175"/>
              <a:gd name="connsiteX1" fmla="*/ 4188227 w 4188227"/>
              <a:gd name="connsiteY1" fmla="*/ 241 h 7503175"/>
              <a:gd name="connsiteX2" fmla="*/ 1147825 w 4188227"/>
              <a:gd name="connsiteY2" fmla="*/ 7503175 h 7503175"/>
              <a:gd name="connsiteX3" fmla="*/ 0 w 4188227"/>
              <a:gd name="connsiteY3" fmla="*/ 7492075 h 7503175"/>
              <a:gd name="connsiteX4" fmla="*/ 0 w 4188227"/>
              <a:gd name="connsiteY4" fmla="*/ 0 h 750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" fmla="*/ 0 w 9219111"/>
              <a:gd name="connsiteY0" fmla="*/ 0 h 7514276"/>
              <a:gd name="connsiteX1" fmla="*/ 9219111 w 9219111"/>
              <a:gd name="connsiteY1" fmla="*/ 0 h 7514276"/>
              <a:gd name="connsiteX2" fmla="*/ 505931 w 9219111"/>
              <a:gd name="connsiteY2" fmla="*/ 7514276 h 7514276"/>
              <a:gd name="connsiteX3" fmla="*/ 0 w 9219111"/>
              <a:gd name="connsiteY3" fmla="*/ 7492076 h 7514276"/>
              <a:gd name="connsiteX4" fmla="*/ 0 w 9219111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11341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492558"/>
              <a:gd name="connsiteX1" fmla="*/ 3603053 w 3603053"/>
              <a:gd name="connsiteY1" fmla="*/ 11341 h 7492558"/>
              <a:gd name="connsiteX2" fmla="*/ 518305 w 3603053"/>
              <a:gd name="connsiteY2" fmla="*/ 7492558 h 7492558"/>
              <a:gd name="connsiteX3" fmla="*/ 0 w 3603053"/>
              <a:gd name="connsiteY3" fmla="*/ 7492076 h 7492558"/>
              <a:gd name="connsiteX4" fmla="*/ 0 w 3603053"/>
              <a:gd name="connsiteY4" fmla="*/ 0 h 7492558"/>
              <a:gd name="connsiteX0" fmla="*/ 0 w 3603053"/>
              <a:gd name="connsiteY0" fmla="*/ 10376 h 7502934"/>
              <a:gd name="connsiteX1" fmla="*/ 3603053 w 3603053"/>
              <a:gd name="connsiteY1" fmla="*/ 0 h 7502934"/>
              <a:gd name="connsiteX2" fmla="*/ 518305 w 3603053"/>
              <a:gd name="connsiteY2" fmla="*/ 7502934 h 7502934"/>
              <a:gd name="connsiteX3" fmla="*/ 0 w 3603053"/>
              <a:gd name="connsiteY3" fmla="*/ 7502452 h 7502934"/>
              <a:gd name="connsiteX4" fmla="*/ 0 w 3603053"/>
              <a:gd name="connsiteY4" fmla="*/ 10376 h 750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464560" y="3039288"/>
            <a:ext cx="7131706" cy="108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TVM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编译流程与中间表示分析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</a:t>
            </a:r>
            <a:endParaRPr lang="en-US" altLang="zh-CN" sz="4000" b="1" dirty="0">
              <a:solidFill>
                <a:srgbClr val="3A4795"/>
              </a:solidFill>
            </a:endParaRP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Relay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中间表示转换与分析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9151833" y="1127699"/>
            <a:ext cx="2881142" cy="50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编译论坛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A479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extBox 25"/>
          <p:cNvSpPr>
            <a:spLocks noChangeArrowheads="1"/>
          </p:cNvSpPr>
          <p:nvPr/>
        </p:nvSpPr>
        <p:spPr bwMode="auto">
          <a:xfrm>
            <a:off x="5859580" y="4762386"/>
            <a:ext cx="193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嘉宾：桂中华</a:t>
            </a:r>
            <a:endParaRPr kumimoji="0" lang="zh-CN" altLang="en-US" sz="5333" b="1" i="0" u="none" strike="noStrike" kern="1200" cap="none" spc="0" normalizeH="0" baseline="0" noProof="0" dirty="0">
              <a:ln>
                <a:noFill/>
              </a:ln>
              <a:solidFill>
                <a:srgbClr val="3A4795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06502C-DBD0-F5E0-2152-F0FDC0260F4F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C7D753-05A6-5791-428D-24C2539231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174C7D4-6868-AD9C-E74F-CAE61EE18343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0597C3-7C95-662E-05A3-F3070BF7C2A3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E345B57-AADF-963E-8FF2-EE8162152B78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F3ABB5-9C02-BA4A-4C01-C1EE8123726E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0673C9-60C0-89F0-F95E-4893A76BD07B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287762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51857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Relay IR</a:t>
            </a: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对应的数据结构图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610FAB-DEBE-4E70-B661-7D0583B7D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811"/>
            <a:ext cx="4359374" cy="60721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508928-71FE-4613-9816-D051F116D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93" y="819326"/>
            <a:ext cx="7925207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3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1815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参考文献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DBC9CC-5469-4140-A839-23B1E84855C2}"/>
              </a:ext>
            </a:extLst>
          </p:cNvPr>
          <p:cNvSpPr txBox="1"/>
          <p:nvPr/>
        </p:nvSpPr>
        <p:spPr>
          <a:xfrm>
            <a:off x="239007" y="1746388"/>
            <a:ext cx="12022843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[1] Jared </a:t>
            </a:r>
            <a:r>
              <a:rPr lang="en-US" altLang="zh-CN" b="1" dirty="0" err="1"/>
              <a:t>Roesch</a:t>
            </a:r>
            <a:r>
              <a:rPr lang="en-US" altLang="zh-CN" b="1" dirty="0"/>
              <a:t>, Steven Lyubomirsky, Logan Weber, Josh Pollock, Marisa </a:t>
            </a:r>
            <a:r>
              <a:rPr lang="en-US" altLang="zh-CN" b="1" dirty="0" err="1"/>
              <a:t>Kirisame</a:t>
            </a:r>
            <a:r>
              <a:rPr lang="en-US" altLang="zh-CN" b="1" dirty="0"/>
              <a:t>, Tianqi Chen, Zachary Tatlock.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Relay: a new IR for machine learning frameworks. MAPL@PLDI 2018: 58-68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[2] </a:t>
            </a:r>
            <a:r>
              <a:rPr lang="en-US" altLang="zh-CN" b="1" dirty="0">
                <a:hlinkClick r:id="rId2"/>
              </a:rPr>
              <a:t>https://www.zhihu.com/people/archer-88-72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[3] </a:t>
            </a:r>
            <a:r>
              <a:rPr lang="en-US" altLang="zh-CN" b="1" dirty="0">
                <a:hlinkClick r:id="rId3"/>
              </a:rPr>
              <a:t>https://www.zhihu.com/people/sunny-yuan-77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[4] </a:t>
            </a:r>
            <a:r>
              <a:rPr lang="en-US" altLang="zh-CN" b="1" dirty="0">
                <a:hlinkClick r:id="rId4"/>
              </a:rPr>
              <a:t>https://www.zhihu.com/people/zhang-xiao-yu-45-67-74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698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89"/>
    </mc:Choice>
    <mc:Fallback xmlns="">
      <p:transition spd="slow" advTm="9448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" fmla="*/ 0 w 4261582"/>
              <a:gd name="connsiteY0" fmla="*/ 0 h 7492075"/>
              <a:gd name="connsiteX1" fmla="*/ 4261582 w 4261582"/>
              <a:gd name="connsiteY1" fmla="*/ 11100 h 7492075"/>
              <a:gd name="connsiteX2" fmla="*/ 1647718 w 4261582"/>
              <a:gd name="connsiteY2" fmla="*/ 7492075 h 7492075"/>
              <a:gd name="connsiteX3" fmla="*/ 0 w 4261582"/>
              <a:gd name="connsiteY3" fmla="*/ 7492075 h 7492075"/>
              <a:gd name="connsiteX4" fmla="*/ 0 w 4261582"/>
              <a:gd name="connsiteY4" fmla="*/ 0 h 7492075"/>
              <a:gd name="connsiteX0" fmla="*/ 0 w 4261582"/>
              <a:gd name="connsiteY0" fmla="*/ 0 h 7503175"/>
              <a:gd name="connsiteX1" fmla="*/ 4261582 w 4261582"/>
              <a:gd name="connsiteY1" fmla="*/ 11100 h 7503175"/>
              <a:gd name="connsiteX2" fmla="*/ 1147825 w 4261582"/>
              <a:gd name="connsiteY2" fmla="*/ 7503175 h 7503175"/>
              <a:gd name="connsiteX3" fmla="*/ 0 w 4261582"/>
              <a:gd name="connsiteY3" fmla="*/ 7492075 h 7503175"/>
              <a:gd name="connsiteX4" fmla="*/ 0 w 4261582"/>
              <a:gd name="connsiteY4" fmla="*/ 0 h 7503175"/>
              <a:gd name="connsiteX0" fmla="*/ 0 w 4298258"/>
              <a:gd name="connsiteY0" fmla="*/ 0 h 7503175"/>
              <a:gd name="connsiteX1" fmla="*/ 4298258 w 4298258"/>
              <a:gd name="connsiteY1" fmla="*/ 241 h 7503175"/>
              <a:gd name="connsiteX2" fmla="*/ 1147825 w 4298258"/>
              <a:gd name="connsiteY2" fmla="*/ 7503175 h 7503175"/>
              <a:gd name="connsiteX3" fmla="*/ 0 w 4298258"/>
              <a:gd name="connsiteY3" fmla="*/ 7492075 h 7503175"/>
              <a:gd name="connsiteX4" fmla="*/ 0 w 4298258"/>
              <a:gd name="connsiteY4" fmla="*/ 0 h 7503175"/>
              <a:gd name="connsiteX0" fmla="*/ 0 w 4237129"/>
              <a:gd name="connsiteY0" fmla="*/ 0 h 7503175"/>
              <a:gd name="connsiteX1" fmla="*/ 4237129 w 4237129"/>
              <a:gd name="connsiteY1" fmla="*/ 241 h 7503175"/>
              <a:gd name="connsiteX2" fmla="*/ 1147825 w 4237129"/>
              <a:gd name="connsiteY2" fmla="*/ 7503175 h 7503175"/>
              <a:gd name="connsiteX3" fmla="*/ 0 w 4237129"/>
              <a:gd name="connsiteY3" fmla="*/ 7492075 h 7503175"/>
              <a:gd name="connsiteX4" fmla="*/ 0 w 4237129"/>
              <a:gd name="connsiteY4" fmla="*/ 0 h 7503175"/>
              <a:gd name="connsiteX0" fmla="*/ 0 w 4163775"/>
              <a:gd name="connsiteY0" fmla="*/ 0 h 7503175"/>
              <a:gd name="connsiteX1" fmla="*/ 4163775 w 4163775"/>
              <a:gd name="connsiteY1" fmla="*/ 11100 h 7503175"/>
              <a:gd name="connsiteX2" fmla="*/ 1147825 w 4163775"/>
              <a:gd name="connsiteY2" fmla="*/ 7503175 h 7503175"/>
              <a:gd name="connsiteX3" fmla="*/ 0 w 4163775"/>
              <a:gd name="connsiteY3" fmla="*/ 7492075 h 7503175"/>
              <a:gd name="connsiteX4" fmla="*/ 0 w 4163775"/>
              <a:gd name="connsiteY4" fmla="*/ 0 h 7503175"/>
              <a:gd name="connsiteX0" fmla="*/ 0 w 4139324"/>
              <a:gd name="connsiteY0" fmla="*/ 0 h 7503175"/>
              <a:gd name="connsiteX1" fmla="*/ 4139324 w 4139324"/>
              <a:gd name="connsiteY1" fmla="*/ 241 h 7503175"/>
              <a:gd name="connsiteX2" fmla="*/ 1147825 w 4139324"/>
              <a:gd name="connsiteY2" fmla="*/ 7503175 h 7503175"/>
              <a:gd name="connsiteX3" fmla="*/ 0 w 4139324"/>
              <a:gd name="connsiteY3" fmla="*/ 7492075 h 7503175"/>
              <a:gd name="connsiteX4" fmla="*/ 0 w 4139324"/>
              <a:gd name="connsiteY4" fmla="*/ 0 h 7503175"/>
              <a:gd name="connsiteX0" fmla="*/ 0 w 4188227"/>
              <a:gd name="connsiteY0" fmla="*/ 0 h 7503175"/>
              <a:gd name="connsiteX1" fmla="*/ 4188227 w 4188227"/>
              <a:gd name="connsiteY1" fmla="*/ 241 h 7503175"/>
              <a:gd name="connsiteX2" fmla="*/ 1147825 w 4188227"/>
              <a:gd name="connsiteY2" fmla="*/ 7503175 h 7503175"/>
              <a:gd name="connsiteX3" fmla="*/ 0 w 4188227"/>
              <a:gd name="connsiteY3" fmla="*/ 7492075 h 7503175"/>
              <a:gd name="connsiteX4" fmla="*/ 0 w 4188227"/>
              <a:gd name="connsiteY4" fmla="*/ 0 h 750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" fmla="*/ 0 w 9219111"/>
              <a:gd name="connsiteY0" fmla="*/ 0 h 7514276"/>
              <a:gd name="connsiteX1" fmla="*/ 9219111 w 9219111"/>
              <a:gd name="connsiteY1" fmla="*/ 0 h 7514276"/>
              <a:gd name="connsiteX2" fmla="*/ 505931 w 9219111"/>
              <a:gd name="connsiteY2" fmla="*/ 7514276 h 7514276"/>
              <a:gd name="connsiteX3" fmla="*/ 0 w 9219111"/>
              <a:gd name="connsiteY3" fmla="*/ 7492076 h 7514276"/>
              <a:gd name="connsiteX4" fmla="*/ 0 w 9219111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11341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492558"/>
              <a:gd name="connsiteX1" fmla="*/ 3603053 w 3603053"/>
              <a:gd name="connsiteY1" fmla="*/ 11341 h 7492558"/>
              <a:gd name="connsiteX2" fmla="*/ 518305 w 3603053"/>
              <a:gd name="connsiteY2" fmla="*/ 7492558 h 7492558"/>
              <a:gd name="connsiteX3" fmla="*/ 0 w 3603053"/>
              <a:gd name="connsiteY3" fmla="*/ 7492076 h 7492558"/>
              <a:gd name="connsiteX4" fmla="*/ 0 w 3603053"/>
              <a:gd name="connsiteY4" fmla="*/ 0 h 7492558"/>
              <a:gd name="connsiteX0" fmla="*/ 0 w 3603053"/>
              <a:gd name="connsiteY0" fmla="*/ 10376 h 7502934"/>
              <a:gd name="connsiteX1" fmla="*/ 3603053 w 3603053"/>
              <a:gd name="connsiteY1" fmla="*/ 0 h 7502934"/>
              <a:gd name="connsiteX2" fmla="*/ 518305 w 3603053"/>
              <a:gd name="connsiteY2" fmla="*/ 7502934 h 7502934"/>
              <a:gd name="connsiteX3" fmla="*/ 0 w 3603053"/>
              <a:gd name="connsiteY3" fmla="*/ 7502452 h 7502934"/>
              <a:gd name="connsiteX4" fmla="*/ 0 w 3603053"/>
              <a:gd name="connsiteY4" fmla="*/ 10376 h 750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464560" y="3039288"/>
            <a:ext cx="7317740" cy="108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TVM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编译流程与中间表示分析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II</a:t>
            </a:r>
            <a:endParaRPr lang="en-US" altLang="zh-CN" sz="4000" b="1" dirty="0">
              <a:solidFill>
                <a:srgbClr val="3A4795"/>
              </a:solidFill>
            </a:endParaRP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000" b="1" dirty="0"/>
              <a:t>TE</a:t>
            </a:r>
            <a:r>
              <a:rPr lang="zh-CN" altLang="en-US" sz="2000" b="1" dirty="0"/>
              <a:t>表达式、</a:t>
            </a:r>
            <a:r>
              <a:rPr lang="en-US" altLang="zh-CN" sz="2000" b="1" dirty="0"/>
              <a:t>Tensor IR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中间表示转换与分析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9151833" y="1127699"/>
            <a:ext cx="2881142" cy="50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编译论坛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A479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extBox 25"/>
          <p:cNvSpPr>
            <a:spLocks noChangeArrowheads="1"/>
          </p:cNvSpPr>
          <p:nvPr/>
        </p:nvSpPr>
        <p:spPr bwMode="auto">
          <a:xfrm>
            <a:off x="5859580" y="4762386"/>
            <a:ext cx="193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嘉宾：桂中华</a:t>
            </a:r>
            <a:endParaRPr kumimoji="0" lang="zh-CN" altLang="en-US" sz="5333" b="1" i="0" u="none" strike="noStrike" kern="1200" cap="none" spc="0" normalizeH="0" baseline="0" noProof="0" dirty="0">
              <a:ln>
                <a:noFill/>
              </a:ln>
              <a:solidFill>
                <a:srgbClr val="3A4795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0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70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34605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开启</a:t>
            </a:r>
            <a:r>
              <a:rPr lang="en-US" altLang="zh-CN" sz="3000" b="1" spc="180" dirty="0" err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tvm</a:t>
            </a:r>
            <a:r>
              <a:rPr lang="zh-CN" altLang="en-US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优化之旅</a:t>
            </a:r>
            <a:endParaRPr kumimoji="0" lang="zh-CN" altLang="en-US" sz="3000" b="1" i="0" u="none" strike="noStrike" kern="1200" cap="none" spc="18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7AE5F8-861A-4371-A064-26D0F5D597D0}"/>
              </a:ext>
            </a:extLst>
          </p:cNvPr>
          <p:cNvSpPr txBox="1"/>
          <p:nvPr/>
        </p:nvSpPr>
        <p:spPr>
          <a:xfrm flipH="1">
            <a:off x="310753" y="1004392"/>
            <a:ext cx="11353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前面的整个过程只是获取了</a:t>
            </a:r>
            <a:r>
              <a:rPr lang="en-US" altLang="zh-CN" b="1" dirty="0"/>
              <a:t>TVM</a:t>
            </a:r>
            <a:r>
              <a:rPr lang="zh-CN" altLang="en-US" b="1" dirty="0"/>
              <a:t>优化的对象，还没正式进入优化流程。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通过</a:t>
            </a:r>
            <a:r>
              <a:rPr lang="en-US" altLang="zh-CN" b="1" dirty="0" err="1">
                <a:solidFill>
                  <a:srgbClr val="FF0000"/>
                </a:solidFill>
              </a:rPr>
              <a:t>relay.build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r>
              <a:rPr lang="zh-CN" altLang="en-US" b="1" dirty="0"/>
              <a:t>传入获取的</a:t>
            </a:r>
            <a:r>
              <a:rPr lang="en-US" altLang="zh-CN" b="1" dirty="0"/>
              <a:t>Relay </a:t>
            </a:r>
            <a:r>
              <a:rPr lang="en-US" altLang="zh-CN" b="1" dirty="0" err="1"/>
              <a:t>IRModule</a:t>
            </a:r>
            <a:r>
              <a:rPr lang="zh-CN" altLang="en-US" b="1" dirty="0"/>
              <a:t>，目标硬件设备</a:t>
            </a:r>
            <a:r>
              <a:rPr lang="en-US" altLang="zh-CN" b="1" dirty="0"/>
              <a:t>target</a:t>
            </a:r>
            <a:r>
              <a:rPr lang="zh-CN" altLang="en-US" b="1" dirty="0"/>
              <a:t>进行编译（</a:t>
            </a:r>
            <a:r>
              <a:rPr lang="en-US" altLang="zh-CN" b="1" dirty="0" err="1"/>
              <a:t>tvm.build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主要分为以下流程：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1.Relay</a:t>
            </a:r>
            <a:r>
              <a:rPr lang="zh-CN" altLang="en-US" b="1" dirty="0"/>
              <a:t>层计算图优化（常量折叠、公共子表达式消除、算子</a:t>
            </a:r>
            <a:r>
              <a:rPr lang="en-US" altLang="zh-CN" b="1" dirty="0"/>
              <a:t>layout</a:t>
            </a:r>
            <a:r>
              <a:rPr lang="zh-CN" altLang="en-US" b="1" dirty="0"/>
              <a:t>变换、算子规范化、算子融合</a:t>
            </a:r>
            <a:r>
              <a:rPr lang="en-US" altLang="zh-CN" b="1" dirty="0"/>
              <a:t>…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2.</a:t>
            </a:r>
            <a:r>
              <a:rPr lang="zh-CN" altLang="en-US" b="1" dirty="0"/>
              <a:t>通过查询运算符注册表来查找算子实现（</a:t>
            </a:r>
            <a:r>
              <a:rPr lang="en-US" altLang="zh-CN" b="1" dirty="0"/>
              <a:t>TOPI</a:t>
            </a:r>
            <a:r>
              <a:rPr lang="zh-CN" altLang="en-US" b="1" dirty="0"/>
              <a:t>），为算子生成计算表达式和调度</a:t>
            </a:r>
            <a:r>
              <a:rPr lang="en-US" altLang="zh-CN" b="1" dirty="0"/>
              <a:t>(</a:t>
            </a:r>
            <a:r>
              <a:rPr lang="en-US" altLang="zh-CN" b="1" dirty="0" err="1"/>
              <a:t>Compute+Schedule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3.</a:t>
            </a:r>
            <a:r>
              <a:rPr lang="zh-CN" altLang="en-US" b="1" dirty="0"/>
              <a:t> </a:t>
            </a:r>
            <a:r>
              <a:rPr lang="en-US" altLang="zh-CN" b="1" dirty="0"/>
              <a:t>lower</a:t>
            </a:r>
            <a:r>
              <a:rPr lang="zh-CN" altLang="en-US" b="1" dirty="0"/>
              <a:t>为</a:t>
            </a:r>
            <a:r>
              <a:rPr lang="en-US" altLang="zh-CN" b="1" dirty="0"/>
              <a:t>TIR</a:t>
            </a:r>
            <a:r>
              <a:rPr lang="zh-CN" altLang="en-US" b="1" dirty="0"/>
              <a:t>，硬件相关优化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4.</a:t>
            </a:r>
            <a:r>
              <a:rPr lang="zh-CN" altLang="en-US" b="1" dirty="0"/>
              <a:t>将操作符编译为目标代码（</a:t>
            </a:r>
            <a:r>
              <a:rPr lang="en-US" altLang="zh-CN" b="1" dirty="0"/>
              <a:t>target </a:t>
            </a:r>
            <a:r>
              <a:rPr lang="en-US" altLang="zh-CN" b="1" dirty="0" err="1"/>
              <a:t>CodeGen</a:t>
            </a:r>
            <a:r>
              <a:rPr lang="zh-CN" altLang="en-US" b="1" dirty="0"/>
              <a:t>）</a:t>
            </a:r>
          </a:p>
          <a:p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572635-D4E2-4138-9FBB-92D75973D6F4}"/>
              </a:ext>
            </a:extLst>
          </p:cNvPr>
          <p:cNvSpPr/>
          <p:nvPr/>
        </p:nvSpPr>
        <p:spPr>
          <a:xfrm>
            <a:off x="982267" y="4370369"/>
            <a:ext cx="1612900" cy="739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ONNX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等模型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74C95A-46B4-4772-9AAF-32A742257D18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595167" y="4740256"/>
            <a:ext cx="6181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5BE5B06-BE83-4257-ADA1-DFBCCF1D8EB6}"/>
              </a:ext>
            </a:extLst>
          </p:cNvPr>
          <p:cNvSpPr/>
          <p:nvPr/>
        </p:nvSpPr>
        <p:spPr>
          <a:xfrm>
            <a:off x="5603014" y="4370368"/>
            <a:ext cx="1612900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TE</a:t>
            </a:r>
            <a:r>
              <a:rPr lang="zh-CN" altLang="en-US" b="1" dirty="0"/>
              <a:t>表达式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2D1533-172A-4AAF-8325-035C636F16B9}"/>
              </a:ext>
            </a:extLst>
          </p:cNvPr>
          <p:cNvSpPr/>
          <p:nvPr/>
        </p:nvSpPr>
        <p:spPr>
          <a:xfrm>
            <a:off x="7780989" y="4370368"/>
            <a:ext cx="1612900" cy="7397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TIR</a:t>
            </a:r>
            <a:r>
              <a:rPr lang="zh-CN" altLang="en-US" b="1" dirty="0"/>
              <a:t>表示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A2B642-D6AE-411F-9C0A-192CF7CAA7E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215914" y="4740256"/>
            <a:ext cx="565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11E9876-4FDF-4406-9EA1-D2CA0C802AB6}"/>
              </a:ext>
            </a:extLst>
          </p:cNvPr>
          <p:cNvSpPr/>
          <p:nvPr/>
        </p:nvSpPr>
        <p:spPr>
          <a:xfrm>
            <a:off x="3213293" y="4370368"/>
            <a:ext cx="1612900" cy="73977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Relay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表示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51E486F-B05B-4227-85A3-D1B988C1D7E7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4826193" y="4740256"/>
            <a:ext cx="7768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C585D7C-2D5A-439B-8269-FE1EBC3F1E41}"/>
              </a:ext>
            </a:extLst>
          </p:cNvPr>
          <p:cNvSpPr/>
          <p:nvPr/>
        </p:nvSpPr>
        <p:spPr>
          <a:xfrm>
            <a:off x="9673033" y="3732427"/>
            <a:ext cx="1612900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LLVM IR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BEA2C0-2562-44F0-BB99-BF8714AAD3A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9393889" y="4102315"/>
            <a:ext cx="279144" cy="637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6801F64-1857-42A8-9F8C-0834AC43FC36}"/>
              </a:ext>
            </a:extLst>
          </p:cNvPr>
          <p:cNvSpPr/>
          <p:nvPr/>
        </p:nvSpPr>
        <p:spPr>
          <a:xfrm>
            <a:off x="9673033" y="5186644"/>
            <a:ext cx="1612900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NVCC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1A26B35-2696-49A8-83A8-B9D84522F270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9393889" y="4740256"/>
            <a:ext cx="279144" cy="816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2123E32-94E3-4C7D-9F2F-FC6158C7D385}"/>
              </a:ext>
            </a:extLst>
          </p:cNvPr>
          <p:cNvSpPr txBox="1"/>
          <p:nvPr/>
        </p:nvSpPr>
        <p:spPr>
          <a:xfrm rot="5400000">
            <a:off x="10310984" y="46499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137880-2F2A-4FD8-AAF1-D8BE4571B860}"/>
              </a:ext>
            </a:extLst>
          </p:cNvPr>
          <p:cNvSpPr txBox="1"/>
          <p:nvPr/>
        </p:nvSpPr>
        <p:spPr>
          <a:xfrm>
            <a:off x="3217324" y="50256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High-level IR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B4B451-BAEF-46D2-BA04-99E5926D8008}"/>
              </a:ext>
            </a:extLst>
          </p:cNvPr>
          <p:cNvSpPr txBox="1"/>
          <p:nvPr/>
        </p:nvSpPr>
        <p:spPr>
          <a:xfrm>
            <a:off x="7797236" y="5081385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Low-level IR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D26F73-86FB-45CE-8FDB-204BB6BA9DF3}"/>
              </a:ext>
            </a:extLst>
          </p:cNvPr>
          <p:cNvSpPr txBox="1"/>
          <p:nvPr/>
        </p:nvSpPr>
        <p:spPr>
          <a:xfrm>
            <a:off x="1964838" y="5603253"/>
            <a:ext cx="7276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tvm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PassContext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opt_level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relay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6094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Tensor Expression</a:t>
            </a:r>
            <a:r>
              <a:rPr lang="zh-CN" altLang="en-US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张量表达式</a:t>
            </a:r>
            <a:endParaRPr kumimoji="0" lang="zh-CN" altLang="en-US" sz="3000" b="1" i="0" u="none" strike="noStrike" kern="1200" cap="none" spc="18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048C0C-614F-4F9D-BB91-EFD78CD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00" y="1690077"/>
            <a:ext cx="1097936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计算描述</a:t>
            </a:r>
            <a:r>
              <a:rPr lang="en-US" altLang="zh-CN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Menlo"/>
              </a:rPr>
              <a:t>k = te.reduce_axis((0, K), "k") </a:t>
            </a:r>
            <a:endParaRPr lang="en-US" altLang="zh-CN" sz="2400" dirty="0">
              <a:latin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Menlo"/>
              </a:rPr>
              <a:t>A = te.placeholder((M, K), name="A") </a:t>
            </a:r>
            <a:endParaRPr lang="en-US" altLang="zh-CN" sz="2400" dirty="0">
              <a:latin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Menlo"/>
              </a:rPr>
              <a:t>B = te.placeholder((K, N), name="B") </a:t>
            </a:r>
            <a:endParaRPr lang="en-US" altLang="zh-CN" sz="2400" dirty="0">
              <a:latin typeface="Menlo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Menlo"/>
              </a:rPr>
              <a:t>C = te.compute((M, N), lambda x, y: te.sum(A[x, k] * B[k, y], axis=k), name="C")</a:t>
            </a:r>
            <a:endParaRPr lang="en-US" altLang="zh-CN" sz="2400" dirty="0">
              <a:latin typeface="Menlo"/>
            </a:endParaRPr>
          </a:p>
          <a:p>
            <a:pPr marR="0" lvl="0" indent="0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zh-CN" alt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调度模板</a:t>
            </a:r>
            <a:r>
              <a:rPr lang="en-US" altLang="zh-CN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schedule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Menlo"/>
              </a:rPr>
              <a:t>s = </a:t>
            </a:r>
            <a:r>
              <a:rPr lang="en-US" altLang="zh-CN" sz="2400" dirty="0" err="1">
                <a:latin typeface="Menlo"/>
              </a:rPr>
              <a:t>te.create_schedule</a:t>
            </a:r>
            <a:r>
              <a:rPr lang="en-US" altLang="zh-CN" sz="2400" dirty="0">
                <a:latin typeface="Menlo"/>
              </a:rPr>
              <a:t>(</a:t>
            </a:r>
            <a:r>
              <a:rPr lang="en-US" altLang="zh-CN" sz="2400" dirty="0" err="1">
                <a:latin typeface="Menlo"/>
              </a:rPr>
              <a:t>C.op</a:t>
            </a:r>
            <a:r>
              <a:rPr lang="en-US" altLang="zh-CN" sz="2400" dirty="0">
                <a:latin typeface="Menlo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Menlo"/>
              </a:rPr>
              <a:t>xo, </a:t>
            </a:r>
            <a:r>
              <a:rPr lang="en-US" altLang="zh-CN" sz="2400" dirty="0" err="1">
                <a:latin typeface="Menlo"/>
              </a:rPr>
              <a:t>yo</a:t>
            </a:r>
            <a:r>
              <a:rPr lang="en-US" altLang="zh-CN" sz="2400" dirty="0">
                <a:latin typeface="Menlo"/>
              </a:rPr>
              <a:t>, xi, </a:t>
            </a:r>
            <a:r>
              <a:rPr lang="en-US" altLang="zh-CN" sz="2400" dirty="0" err="1">
                <a:latin typeface="Menlo"/>
              </a:rPr>
              <a:t>yi</a:t>
            </a:r>
            <a:r>
              <a:rPr lang="en-US" altLang="zh-CN" sz="2400" dirty="0">
                <a:latin typeface="Menlo"/>
              </a:rPr>
              <a:t> = s[C].tile(</a:t>
            </a:r>
            <a:r>
              <a:rPr lang="en-US" altLang="zh-CN" sz="2400" dirty="0" err="1">
                <a:latin typeface="Menlo"/>
              </a:rPr>
              <a:t>C.op.axis</a:t>
            </a:r>
            <a:r>
              <a:rPr lang="en-US" altLang="zh-CN" sz="2400" dirty="0">
                <a:latin typeface="Menlo"/>
              </a:rPr>
              <a:t>[0], </a:t>
            </a:r>
            <a:r>
              <a:rPr lang="en-US" altLang="zh-CN" sz="2400" dirty="0" err="1">
                <a:latin typeface="Menlo"/>
              </a:rPr>
              <a:t>C.op.axis</a:t>
            </a:r>
            <a:r>
              <a:rPr lang="en-US" altLang="zh-CN" sz="2400" dirty="0">
                <a:latin typeface="Menlo"/>
              </a:rPr>
              <a:t>[1], 32, 32)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Menlo"/>
              </a:rPr>
              <a:t>(k,) = s[C].</a:t>
            </a:r>
            <a:r>
              <a:rPr lang="en-US" altLang="zh-CN" sz="2400" dirty="0" err="1">
                <a:latin typeface="Menlo"/>
              </a:rPr>
              <a:t>op.reduce_axis</a:t>
            </a:r>
            <a:endParaRPr lang="en-US" altLang="zh-CN" sz="2400" dirty="0">
              <a:latin typeface="Menlo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Menlo"/>
              </a:rPr>
              <a:t>ko, ki = s[C].split(k, factor=4)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Menlo"/>
              </a:rPr>
              <a:t>s[C].reorder(xo, </a:t>
            </a:r>
            <a:r>
              <a:rPr lang="en-US" altLang="zh-CN" sz="2400" dirty="0" err="1">
                <a:latin typeface="Menlo"/>
              </a:rPr>
              <a:t>yo</a:t>
            </a:r>
            <a:r>
              <a:rPr lang="en-US" altLang="zh-CN" sz="2400" dirty="0">
                <a:latin typeface="Menlo"/>
              </a:rPr>
              <a:t>, ko, ki, xi, </a:t>
            </a:r>
            <a:r>
              <a:rPr lang="en-US" altLang="zh-CN" sz="2400" dirty="0" err="1">
                <a:latin typeface="Menlo"/>
              </a:rPr>
              <a:t>yi</a:t>
            </a:r>
            <a:r>
              <a:rPr lang="en-US" altLang="zh-CN" sz="2400" dirty="0">
                <a:latin typeface="Menlo"/>
              </a:rPr>
              <a:t>)</a:t>
            </a:r>
          </a:p>
          <a:p>
            <a:pPr>
              <a:spcBef>
                <a:spcPct val="0"/>
              </a:spcBef>
            </a:pPr>
            <a:r>
              <a:rPr lang="zh-CN" alt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en-US" altLang="zh-CN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TIR</a:t>
            </a:r>
            <a:r>
              <a:rPr lang="zh-CN" alt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Menlo"/>
              </a:rPr>
              <a:t>print(</a:t>
            </a:r>
            <a:r>
              <a:rPr lang="en-US" altLang="zh-CN" sz="2400" dirty="0" err="1">
                <a:latin typeface="Menlo"/>
              </a:rPr>
              <a:t>tvm.lower</a:t>
            </a:r>
            <a:r>
              <a:rPr lang="en-US" altLang="zh-CN" sz="2400" dirty="0">
                <a:latin typeface="Menlo"/>
              </a:rPr>
              <a:t>(s, [A, B, C], </a:t>
            </a:r>
            <a:r>
              <a:rPr lang="en-US" altLang="zh-CN" sz="2400" dirty="0" err="1">
                <a:latin typeface="Menlo"/>
              </a:rPr>
              <a:t>simple_mode</a:t>
            </a:r>
            <a:r>
              <a:rPr lang="en-US" altLang="zh-CN" sz="2400" dirty="0">
                <a:latin typeface="Menlo"/>
              </a:rPr>
              <a:t>=True))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F496BE-72BB-4CDB-95CA-B2135F820BB8}"/>
              </a:ext>
            </a:extLst>
          </p:cNvPr>
          <p:cNvSpPr txBox="1"/>
          <p:nvPr/>
        </p:nvSpPr>
        <p:spPr>
          <a:xfrm>
            <a:off x="150451" y="819326"/>
            <a:ext cx="11976894" cy="87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语言特点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支持张量，纯函数式语言，表达式不具有副作用，支持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表达式，主要用于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TVM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中算子的定义和优化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496577-3F1D-4271-930D-D6D5B43958E1}"/>
              </a:ext>
            </a:extLst>
          </p:cNvPr>
          <p:cNvSpPr/>
          <p:nvPr/>
        </p:nvSpPr>
        <p:spPr>
          <a:xfrm>
            <a:off x="220300" y="2032000"/>
            <a:ext cx="9730150" cy="14605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D76D2C-3CE6-4B06-8874-8C28995C90F3}"/>
              </a:ext>
            </a:extLst>
          </p:cNvPr>
          <p:cNvSpPr/>
          <p:nvPr/>
        </p:nvSpPr>
        <p:spPr>
          <a:xfrm>
            <a:off x="220300" y="3770922"/>
            <a:ext cx="9730150" cy="179167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F4DBA8-7950-4E30-B09D-3929FF001A94}"/>
              </a:ext>
            </a:extLst>
          </p:cNvPr>
          <p:cNvSpPr/>
          <p:nvPr/>
        </p:nvSpPr>
        <p:spPr>
          <a:xfrm>
            <a:off x="220300" y="5898860"/>
            <a:ext cx="9730150" cy="4078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1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89"/>
    </mc:Choice>
    <mc:Fallback xmlns="">
      <p:transition spd="slow" advTm="944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3003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Tensor IR</a:t>
            </a:r>
            <a:r>
              <a:rPr lang="zh-CN" altLang="en-US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描述</a:t>
            </a:r>
            <a:endParaRPr kumimoji="0" lang="zh-CN" altLang="en-US" sz="3000" b="1" i="0" u="none" strike="noStrike" kern="1200" cap="none" spc="18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048C0C-614F-4F9D-BB91-EFD78CD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00" y="794024"/>
            <a:ext cx="1097936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@main = </a:t>
            </a:r>
            <a:r>
              <a:rPr lang="en-US" altLang="zh-CN" sz="1600" dirty="0" err="1">
                <a:latin typeface="Menlo"/>
              </a:rPr>
              <a:t>primfn</a:t>
            </a:r>
            <a:r>
              <a:rPr lang="en-US" altLang="zh-CN" sz="1600" dirty="0">
                <a:latin typeface="Menlo"/>
              </a:rPr>
              <a:t>(A_1: handle, B_1: handle, C_1: handle) -&gt; ()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</a:t>
            </a:r>
            <a:r>
              <a:rPr lang="en-US" altLang="zh-CN" sz="1600" dirty="0" err="1">
                <a:latin typeface="Menlo"/>
              </a:rPr>
              <a:t>attr</a:t>
            </a:r>
            <a:r>
              <a:rPr lang="en-US" altLang="zh-CN" sz="1600" dirty="0">
                <a:latin typeface="Menlo"/>
              </a:rPr>
              <a:t> = {"</a:t>
            </a:r>
            <a:r>
              <a:rPr lang="en-US" altLang="zh-CN" sz="1600" dirty="0" err="1">
                <a:latin typeface="Menlo"/>
              </a:rPr>
              <a:t>from_legacy_te_schedule</a:t>
            </a:r>
            <a:r>
              <a:rPr lang="en-US" altLang="zh-CN" sz="1600" dirty="0">
                <a:latin typeface="Menlo"/>
              </a:rPr>
              <a:t>": True, "</a:t>
            </a:r>
            <a:r>
              <a:rPr lang="en-US" altLang="zh-CN" sz="1600" dirty="0" err="1">
                <a:latin typeface="Menlo"/>
              </a:rPr>
              <a:t>global_symbol</a:t>
            </a:r>
            <a:r>
              <a:rPr lang="en-US" altLang="zh-CN" sz="1600" dirty="0">
                <a:latin typeface="Menlo"/>
              </a:rPr>
              <a:t>": "main", "</a:t>
            </a:r>
            <a:r>
              <a:rPr lang="en-US" altLang="zh-CN" sz="1600" dirty="0" err="1">
                <a:latin typeface="Menlo"/>
              </a:rPr>
              <a:t>tir.noalias</a:t>
            </a:r>
            <a:r>
              <a:rPr lang="en-US" altLang="zh-CN" sz="1600" dirty="0">
                <a:latin typeface="Menlo"/>
              </a:rPr>
              <a:t>": True}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buffers =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   A: Buffer(A_2: Pointer(float32), float32, [1024, 1024], []),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   B: Buffer(B_2: Pointer(float32), float32, [1024, 1024], []),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   C: Buffer(C_2: Pointer(float32), float32, [1024, 1024], [])}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</a:t>
            </a:r>
            <a:r>
              <a:rPr lang="en-US" altLang="zh-CN" sz="1600" dirty="0" err="1">
                <a:latin typeface="Menlo"/>
              </a:rPr>
              <a:t>buffer_map</a:t>
            </a:r>
            <a:r>
              <a:rPr lang="en-US" altLang="zh-CN" sz="1600" dirty="0">
                <a:latin typeface="Menlo"/>
              </a:rPr>
              <a:t> = {A_1: A, B_1: B, C_1: C}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for (</a:t>
            </a:r>
            <a:r>
              <a:rPr lang="en-US" altLang="zh-CN" sz="1600" dirty="0" err="1">
                <a:latin typeface="Menlo"/>
              </a:rPr>
              <a:t>x.outer</a:t>
            </a:r>
            <a:r>
              <a:rPr lang="en-US" altLang="zh-CN" sz="1600" dirty="0">
                <a:latin typeface="Menlo"/>
              </a:rPr>
              <a:t>: int32, 0, 32)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for (</a:t>
            </a:r>
            <a:r>
              <a:rPr lang="en-US" altLang="zh-CN" sz="1600" dirty="0" err="1">
                <a:latin typeface="Menlo"/>
              </a:rPr>
              <a:t>y.outer</a:t>
            </a:r>
            <a:r>
              <a:rPr lang="en-US" altLang="zh-CN" sz="1600" dirty="0">
                <a:latin typeface="Menlo"/>
              </a:rPr>
              <a:t>: int32, 0, 32)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for (</a:t>
            </a:r>
            <a:r>
              <a:rPr lang="en-US" altLang="zh-CN" sz="1600" dirty="0" err="1">
                <a:latin typeface="Menlo"/>
              </a:rPr>
              <a:t>x.inner.init</a:t>
            </a:r>
            <a:r>
              <a:rPr lang="en-US" altLang="zh-CN" sz="1600" dirty="0">
                <a:latin typeface="Menlo"/>
              </a:rPr>
              <a:t>: int32, 0, 32)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for (</a:t>
            </a:r>
            <a:r>
              <a:rPr lang="en-US" altLang="zh-CN" sz="1600" dirty="0" err="1">
                <a:latin typeface="Menlo"/>
              </a:rPr>
              <a:t>y.inner.init</a:t>
            </a:r>
            <a:r>
              <a:rPr lang="en-US" altLang="zh-CN" sz="1600" dirty="0">
                <a:latin typeface="Menlo"/>
              </a:rPr>
              <a:t>: int32, 0, 32)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C_3: Buffer(C_2, float32, [1048576], [])[((((</a:t>
            </a:r>
            <a:r>
              <a:rPr lang="en-US" altLang="zh-CN" sz="1600" dirty="0" err="1">
                <a:latin typeface="Menlo"/>
              </a:rPr>
              <a:t>x.outer</a:t>
            </a:r>
            <a:r>
              <a:rPr lang="en-US" altLang="zh-CN" sz="1600" dirty="0">
                <a:latin typeface="Menlo"/>
              </a:rPr>
              <a:t>*32768) + (</a:t>
            </a:r>
            <a:r>
              <a:rPr lang="en-US" altLang="zh-CN" sz="1600" dirty="0" err="1">
                <a:latin typeface="Menlo"/>
              </a:rPr>
              <a:t>x.inner.init</a:t>
            </a:r>
            <a:r>
              <a:rPr lang="en-US" altLang="zh-CN" sz="1600" dirty="0">
                <a:latin typeface="Menlo"/>
              </a:rPr>
              <a:t>*1024)) + (</a:t>
            </a:r>
            <a:r>
              <a:rPr lang="en-US" altLang="zh-CN" sz="1600" dirty="0" err="1">
                <a:latin typeface="Menlo"/>
              </a:rPr>
              <a:t>y.outer</a:t>
            </a:r>
            <a:r>
              <a:rPr lang="en-US" altLang="zh-CN" sz="1600" dirty="0">
                <a:latin typeface="Menlo"/>
              </a:rPr>
              <a:t>*32)) + </a:t>
            </a:r>
            <a:r>
              <a:rPr lang="en-US" altLang="zh-CN" sz="1600" dirty="0" err="1">
                <a:latin typeface="Menlo"/>
              </a:rPr>
              <a:t>y.inner.init</a:t>
            </a:r>
            <a:r>
              <a:rPr lang="en-US" altLang="zh-CN" sz="1600" dirty="0">
                <a:latin typeface="Menlo"/>
              </a:rPr>
              <a:t>)] = 0f32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for (</a:t>
            </a:r>
            <a:r>
              <a:rPr lang="en-US" altLang="zh-CN" sz="1600" dirty="0" err="1">
                <a:latin typeface="Menlo"/>
              </a:rPr>
              <a:t>k.outer</a:t>
            </a:r>
            <a:r>
              <a:rPr lang="en-US" altLang="zh-CN" sz="1600" dirty="0">
                <a:latin typeface="Menlo"/>
              </a:rPr>
              <a:t>: int32, 0, 256)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for (</a:t>
            </a:r>
            <a:r>
              <a:rPr lang="en-US" altLang="zh-CN" sz="1600" dirty="0" err="1">
                <a:latin typeface="Menlo"/>
              </a:rPr>
              <a:t>k.inner</a:t>
            </a:r>
            <a:r>
              <a:rPr lang="en-US" altLang="zh-CN" sz="1600" dirty="0">
                <a:latin typeface="Menlo"/>
              </a:rPr>
              <a:t>: int32, 0, 4)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for (</a:t>
            </a:r>
            <a:r>
              <a:rPr lang="en-US" altLang="zh-CN" sz="1600" dirty="0" err="1">
                <a:latin typeface="Menlo"/>
              </a:rPr>
              <a:t>x.inner</a:t>
            </a:r>
            <a:r>
              <a:rPr lang="en-US" altLang="zh-CN" sz="1600" dirty="0">
                <a:latin typeface="Menlo"/>
              </a:rPr>
              <a:t>: int32, 0, 32)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  for (</a:t>
            </a:r>
            <a:r>
              <a:rPr lang="en-US" altLang="zh-CN" sz="1600" dirty="0" err="1">
                <a:latin typeface="Menlo"/>
              </a:rPr>
              <a:t>y.inner</a:t>
            </a:r>
            <a:r>
              <a:rPr lang="en-US" altLang="zh-CN" sz="1600" dirty="0">
                <a:latin typeface="Menlo"/>
              </a:rPr>
              <a:t>: int32, 0, 32)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    let cse_var_3: int32 = (</a:t>
            </a:r>
            <a:r>
              <a:rPr lang="en-US" altLang="zh-CN" sz="1600" dirty="0" err="1">
                <a:latin typeface="Menlo"/>
              </a:rPr>
              <a:t>y.outer</a:t>
            </a:r>
            <a:r>
              <a:rPr lang="en-US" altLang="zh-CN" sz="1600" dirty="0">
                <a:latin typeface="Menlo"/>
              </a:rPr>
              <a:t>*32)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    let cse_var_2: int32 = ((</a:t>
            </a:r>
            <a:r>
              <a:rPr lang="en-US" altLang="zh-CN" sz="1600" dirty="0" err="1">
                <a:latin typeface="Menlo"/>
              </a:rPr>
              <a:t>x.outer</a:t>
            </a:r>
            <a:r>
              <a:rPr lang="en-US" altLang="zh-CN" sz="1600" dirty="0">
                <a:latin typeface="Menlo"/>
              </a:rPr>
              <a:t>*32768) + (</a:t>
            </a:r>
            <a:r>
              <a:rPr lang="en-US" altLang="zh-CN" sz="1600" dirty="0" err="1">
                <a:latin typeface="Menlo"/>
              </a:rPr>
              <a:t>x.inner</a:t>
            </a:r>
            <a:r>
              <a:rPr lang="en-US" altLang="zh-CN" sz="1600" dirty="0">
                <a:latin typeface="Menlo"/>
              </a:rPr>
              <a:t>*1024))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    let cse_var_1: int32 = ((cse_var_2 + cse_var_3) + </a:t>
            </a:r>
            <a:r>
              <a:rPr lang="en-US" altLang="zh-CN" sz="1600" dirty="0" err="1">
                <a:latin typeface="Menlo"/>
              </a:rPr>
              <a:t>y.inner</a:t>
            </a:r>
            <a:r>
              <a:rPr lang="en-US" altLang="zh-CN" sz="1600" dirty="0">
                <a:latin typeface="Menlo"/>
              </a:rPr>
              <a:t>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    C_3[cse_var_1] = (C_3[cse_var_1] + (A_3: Buffer(A_2, float32, [1048576], [])[((cse_var_2 + (</a:t>
            </a:r>
            <a:r>
              <a:rPr lang="en-US" altLang="zh-CN" sz="1600" dirty="0" err="1">
                <a:latin typeface="Menlo"/>
              </a:rPr>
              <a:t>k.outer</a:t>
            </a:r>
            <a:r>
              <a:rPr lang="en-US" altLang="zh-CN" sz="1600" dirty="0">
                <a:latin typeface="Menlo"/>
              </a:rPr>
              <a:t>*4)) + </a:t>
            </a:r>
            <a:r>
              <a:rPr lang="en-US" altLang="zh-CN" sz="1600" dirty="0" err="1">
                <a:latin typeface="Menlo"/>
              </a:rPr>
              <a:t>k.inner</a:t>
            </a:r>
            <a:r>
              <a:rPr lang="en-US" altLang="zh-CN" sz="1600" dirty="0">
                <a:latin typeface="Menlo"/>
              </a:rPr>
              <a:t>)]*B_3: Buffer(B_2, float32, [1048576], [])[((((</a:t>
            </a:r>
            <a:r>
              <a:rPr lang="en-US" altLang="zh-CN" sz="1600" dirty="0" err="1">
                <a:latin typeface="Menlo"/>
              </a:rPr>
              <a:t>k.outer</a:t>
            </a:r>
            <a:r>
              <a:rPr lang="en-US" altLang="zh-CN" sz="1600" dirty="0">
                <a:latin typeface="Menlo"/>
              </a:rPr>
              <a:t>*4096) + (</a:t>
            </a:r>
            <a:r>
              <a:rPr lang="en-US" altLang="zh-CN" sz="1600" dirty="0" err="1">
                <a:latin typeface="Menlo"/>
              </a:rPr>
              <a:t>k.inner</a:t>
            </a:r>
            <a:r>
              <a:rPr lang="en-US" altLang="zh-CN" sz="1600" dirty="0">
                <a:latin typeface="Menlo"/>
              </a:rPr>
              <a:t>*1024)) + cse_var_3) + </a:t>
            </a:r>
            <a:r>
              <a:rPr lang="en-US" altLang="zh-CN" sz="1600" dirty="0" err="1">
                <a:latin typeface="Menlo"/>
              </a:rPr>
              <a:t>y.inner</a:t>
            </a:r>
            <a:r>
              <a:rPr lang="en-US" altLang="zh-CN" sz="1600" dirty="0">
                <a:latin typeface="Menlo"/>
              </a:rPr>
              <a:t>)]))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latin typeface="Menlo"/>
              </a:rPr>
              <a:t>          }}}}}}}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496577-3F1D-4271-930D-D6D5B43958E1}"/>
              </a:ext>
            </a:extLst>
          </p:cNvPr>
          <p:cNvSpPr/>
          <p:nvPr/>
        </p:nvSpPr>
        <p:spPr>
          <a:xfrm>
            <a:off x="220300" y="819325"/>
            <a:ext cx="10523900" cy="59689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89"/>
    </mc:Choice>
    <mc:Fallback xmlns="">
      <p:transition spd="slow" advTm="9448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62827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vm.ir</a:t>
            </a: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基础设施</a:t>
            </a:r>
            <a:r>
              <a:rPr kumimoji="0" lang="en-US" altLang="zh-CN" sz="3000" b="1" i="0" u="none" strike="noStrike" kern="1200" cap="none" spc="18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PrimExpr</a:t>
            </a: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部分</a:t>
            </a: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zh-CN" altLang="en-US" sz="3000" b="1" i="0" u="none" strike="noStrike" kern="1200" cap="none" spc="18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B51BA6-1572-486C-9601-EAE82912904C}"/>
              </a:ext>
            </a:extLst>
          </p:cNvPr>
          <p:cNvSpPr/>
          <p:nvPr/>
        </p:nvSpPr>
        <p:spPr>
          <a:xfrm>
            <a:off x="4816883" y="954834"/>
            <a:ext cx="1606384" cy="36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BaseExpr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E31556-566D-4010-9F04-3526CC17DC2E}"/>
              </a:ext>
            </a:extLst>
          </p:cNvPr>
          <p:cNvSpPr/>
          <p:nvPr/>
        </p:nvSpPr>
        <p:spPr>
          <a:xfrm>
            <a:off x="4826795" y="1581410"/>
            <a:ext cx="1638300" cy="36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PrimExpr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B905D67-20B5-485D-BCCA-E99104722947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5620075" y="1322020"/>
            <a:ext cx="25870" cy="259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F8FDB9F-AAE7-4F87-8B60-CB65D4EC4D95}"/>
              </a:ext>
            </a:extLst>
          </p:cNvPr>
          <p:cNvSpPr/>
          <p:nvPr/>
        </p:nvSpPr>
        <p:spPr>
          <a:xfrm>
            <a:off x="440131" y="2597820"/>
            <a:ext cx="1186807" cy="34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IntImm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44EA31-9FEA-4DF2-9AF0-3EC4577AC929}"/>
              </a:ext>
            </a:extLst>
          </p:cNvPr>
          <p:cNvCxnSpPr>
            <a:cxnSpLocks/>
            <a:stCxn id="22" idx="2"/>
            <a:endCxn id="26" idx="3"/>
          </p:cNvCxnSpPr>
          <p:nvPr/>
        </p:nvCxnSpPr>
        <p:spPr>
          <a:xfrm flipH="1">
            <a:off x="1626938" y="1948596"/>
            <a:ext cx="4019007" cy="819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8B87626-7A1D-4C8F-8736-430CECFBFFFF}"/>
              </a:ext>
            </a:extLst>
          </p:cNvPr>
          <p:cNvSpPr/>
          <p:nvPr/>
        </p:nvSpPr>
        <p:spPr>
          <a:xfrm>
            <a:off x="440131" y="3062078"/>
            <a:ext cx="1205775" cy="3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FloatImm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B511B9-72CA-4066-BC92-EB955175D9F9}"/>
              </a:ext>
            </a:extLst>
          </p:cNvPr>
          <p:cNvSpPr/>
          <p:nvPr/>
        </p:nvSpPr>
        <p:spPr>
          <a:xfrm>
            <a:off x="189831" y="1798092"/>
            <a:ext cx="938421" cy="3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Integer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2000AC-86EA-47C9-BC0A-FD03228A87EE}"/>
              </a:ext>
            </a:extLst>
          </p:cNvPr>
          <p:cNvSpPr/>
          <p:nvPr/>
        </p:nvSpPr>
        <p:spPr>
          <a:xfrm>
            <a:off x="1267447" y="1793162"/>
            <a:ext cx="948257" cy="3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bool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B1C7838-581D-4F30-8A9F-C39117B34C9B}"/>
              </a:ext>
            </a:extLst>
          </p:cNvPr>
          <p:cNvCxnSpPr>
            <a:cxnSpLocks/>
            <a:stCxn id="22" idx="2"/>
            <a:endCxn id="39" idx="3"/>
          </p:cNvCxnSpPr>
          <p:nvPr/>
        </p:nvCxnSpPr>
        <p:spPr>
          <a:xfrm flipH="1">
            <a:off x="1645906" y="1948596"/>
            <a:ext cx="4000039" cy="1283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94D045F-D8D7-427F-993E-40FAB5834679}"/>
              </a:ext>
            </a:extLst>
          </p:cNvPr>
          <p:cNvCxnSpPr>
            <a:cxnSpLocks/>
            <a:stCxn id="26" idx="0"/>
            <a:endCxn id="40" idx="2"/>
          </p:cNvCxnSpPr>
          <p:nvPr/>
        </p:nvCxnSpPr>
        <p:spPr>
          <a:xfrm flipH="1" flipV="1">
            <a:off x="659042" y="2136966"/>
            <a:ext cx="374493" cy="460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2FFF077-BFF5-42A1-98A4-D77E1D304A77}"/>
              </a:ext>
            </a:extLst>
          </p:cNvPr>
          <p:cNvCxnSpPr>
            <a:cxnSpLocks/>
            <a:stCxn id="26" idx="0"/>
            <a:endCxn id="41" idx="2"/>
          </p:cNvCxnSpPr>
          <p:nvPr/>
        </p:nvCxnSpPr>
        <p:spPr>
          <a:xfrm flipV="1">
            <a:off x="1033535" y="2132036"/>
            <a:ext cx="708041" cy="46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02C6683-87E8-4F4D-9F6D-5F1764993F39}"/>
              </a:ext>
            </a:extLst>
          </p:cNvPr>
          <p:cNvSpPr/>
          <p:nvPr/>
        </p:nvSpPr>
        <p:spPr>
          <a:xfrm>
            <a:off x="430558" y="3513292"/>
            <a:ext cx="1205775" cy="34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StringImm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9ACE869-B073-4091-87B5-B6C5B4196052}"/>
              </a:ext>
            </a:extLst>
          </p:cNvPr>
          <p:cNvCxnSpPr>
            <a:cxnSpLocks/>
            <a:stCxn id="22" idx="2"/>
            <a:endCxn id="30" idx="3"/>
          </p:cNvCxnSpPr>
          <p:nvPr/>
        </p:nvCxnSpPr>
        <p:spPr>
          <a:xfrm flipH="1">
            <a:off x="1636333" y="1948596"/>
            <a:ext cx="4009612" cy="1735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1C2FAC9-18D7-48B1-A9A6-4C90022B47AE}"/>
              </a:ext>
            </a:extLst>
          </p:cNvPr>
          <p:cNvSpPr/>
          <p:nvPr/>
        </p:nvSpPr>
        <p:spPr>
          <a:xfrm>
            <a:off x="10002068" y="2654137"/>
            <a:ext cx="1684643" cy="3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Cast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117E53-F2EB-4719-A4AC-90519F76F695}"/>
              </a:ext>
            </a:extLst>
          </p:cNvPr>
          <p:cNvSpPr/>
          <p:nvPr/>
        </p:nvSpPr>
        <p:spPr>
          <a:xfrm>
            <a:off x="1279467" y="4370344"/>
            <a:ext cx="1382661" cy="36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BinaryOp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D0C519D-D034-4BCB-A414-B14EC53C2C98}"/>
              </a:ext>
            </a:extLst>
          </p:cNvPr>
          <p:cNvCxnSpPr>
            <a:cxnSpLocks/>
            <a:stCxn id="33" idx="2"/>
            <a:endCxn id="86" idx="3"/>
          </p:cNvCxnSpPr>
          <p:nvPr/>
        </p:nvCxnSpPr>
        <p:spPr>
          <a:xfrm flipH="1">
            <a:off x="1093116" y="4737530"/>
            <a:ext cx="877682" cy="473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76F32DF-B3CB-4EE2-8028-2AED2E93B2E3}"/>
              </a:ext>
            </a:extLst>
          </p:cNvPr>
          <p:cNvCxnSpPr>
            <a:cxnSpLocks/>
            <a:stCxn id="22" idx="2"/>
            <a:endCxn id="33" idx="0"/>
          </p:cNvCxnSpPr>
          <p:nvPr/>
        </p:nvCxnSpPr>
        <p:spPr>
          <a:xfrm flipH="1">
            <a:off x="1970798" y="1948596"/>
            <a:ext cx="3675147" cy="2421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9046B94-4520-4FE2-B20C-FBD87CC4ABD0}"/>
              </a:ext>
            </a:extLst>
          </p:cNvPr>
          <p:cNvCxnSpPr>
            <a:cxnSpLocks/>
            <a:stCxn id="22" idx="2"/>
            <a:endCxn id="32" idx="1"/>
          </p:cNvCxnSpPr>
          <p:nvPr/>
        </p:nvCxnSpPr>
        <p:spPr>
          <a:xfrm>
            <a:off x="5645945" y="1948596"/>
            <a:ext cx="4356123" cy="88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3B8834-E14C-4CC7-A04B-4A1AB1B9C625}"/>
              </a:ext>
            </a:extLst>
          </p:cNvPr>
          <p:cNvCxnSpPr>
            <a:cxnSpLocks/>
            <a:stCxn id="33" idx="2"/>
            <a:endCxn id="91" idx="3"/>
          </p:cNvCxnSpPr>
          <p:nvPr/>
        </p:nvCxnSpPr>
        <p:spPr>
          <a:xfrm flipH="1">
            <a:off x="1216941" y="4737530"/>
            <a:ext cx="753857" cy="840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31012B8-180D-4E5F-9003-EB6D28E93178}"/>
              </a:ext>
            </a:extLst>
          </p:cNvPr>
          <p:cNvSpPr/>
          <p:nvPr/>
        </p:nvSpPr>
        <p:spPr>
          <a:xfrm>
            <a:off x="2755512" y="5018772"/>
            <a:ext cx="614730" cy="3540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Div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911F74E-C16C-440C-AB8C-C5853B586E34}"/>
              </a:ext>
            </a:extLst>
          </p:cNvPr>
          <p:cNvCxnSpPr>
            <a:cxnSpLocks/>
            <a:stCxn id="33" idx="2"/>
            <a:endCxn id="95" idx="3"/>
          </p:cNvCxnSpPr>
          <p:nvPr/>
        </p:nvCxnSpPr>
        <p:spPr>
          <a:xfrm flipH="1">
            <a:off x="1446386" y="4737530"/>
            <a:ext cx="524412" cy="1212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E50F02C-8C42-4630-9ADC-376B9094AB72}"/>
              </a:ext>
            </a:extLst>
          </p:cNvPr>
          <p:cNvCxnSpPr>
            <a:cxnSpLocks/>
            <a:stCxn id="33" idx="2"/>
            <a:endCxn id="55" idx="1"/>
          </p:cNvCxnSpPr>
          <p:nvPr/>
        </p:nvCxnSpPr>
        <p:spPr>
          <a:xfrm>
            <a:off x="1970798" y="4737530"/>
            <a:ext cx="784714" cy="458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9F1758A-E58F-4633-8622-605DDFA561AB}"/>
              </a:ext>
            </a:extLst>
          </p:cNvPr>
          <p:cNvCxnSpPr>
            <a:cxnSpLocks/>
            <a:stCxn id="33" idx="2"/>
            <a:endCxn id="97" idx="0"/>
          </p:cNvCxnSpPr>
          <p:nvPr/>
        </p:nvCxnSpPr>
        <p:spPr>
          <a:xfrm flipH="1">
            <a:off x="1940848" y="4737530"/>
            <a:ext cx="29950" cy="1039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ABEC27A0-C8FD-4504-9CFA-E2A2755C331D}"/>
              </a:ext>
            </a:extLst>
          </p:cNvPr>
          <p:cNvSpPr/>
          <p:nvPr/>
        </p:nvSpPr>
        <p:spPr>
          <a:xfrm>
            <a:off x="2421355" y="5772817"/>
            <a:ext cx="614730" cy="3540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894CDA0-B79D-48CE-BA36-F4C146F5C994}"/>
              </a:ext>
            </a:extLst>
          </p:cNvPr>
          <p:cNvCxnSpPr>
            <a:cxnSpLocks/>
            <a:stCxn id="33" idx="2"/>
            <a:endCxn id="101" idx="1"/>
          </p:cNvCxnSpPr>
          <p:nvPr/>
        </p:nvCxnSpPr>
        <p:spPr>
          <a:xfrm>
            <a:off x="1970798" y="4737530"/>
            <a:ext cx="450557" cy="1212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5FA01691-5158-469B-830B-EADBC11B35DA}"/>
              </a:ext>
            </a:extLst>
          </p:cNvPr>
          <p:cNvSpPr/>
          <p:nvPr/>
        </p:nvSpPr>
        <p:spPr>
          <a:xfrm>
            <a:off x="5461615" y="4608383"/>
            <a:ext cx="1433307" cy="35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CompOp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72FE8A33-EFAB-42F6-9BB2-0E80B3249CE8}"/>
              </a:ext>
            </a:extLst>
          </p:cNvPr>
          <p:cNvCxnSpPr>
            <a:cxnSpLocks/>
            <a:stCxn id="22" idx="2"/>
            <a:endCxn id="119" idx="0"/>
          </p:cNvCxnSpPr>
          <p:nvPr/>
        </p:nvCxnSpPr>
        <p:spPr>
          <a:xfrm>
            <a:off x="5645945" y="1948596"/>
            <a:ext cx="532324" cy="2659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1382FC01-3114-42AD-8932-BA645C80A191}"/>
              </a:ext>
            </a:extLst>
          </p:cNvPr>
          <p:cNvSpPr/>
          <p:nvPr/>
        </p:nvSpPr>
        <p:spPr>
          <a:xfrm>
            <a:off x="5123960" y="5221100"/>
            <a:ext cx="648176" cy="2724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EQ=</a:t>
            </a:r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76F3A48-0036-4151-8645-502C70014A15}"/>
              </a:ext>
            </a:extLst>
          </p:cNvPr>
          <p:cNvCxnSpPr>
            <a:cxnSpLocks/>
            <a:stCxn id="119" idx="2"/>
            <a:endCxn id="123" idx="3"/>
          </p:cNvCxnSpPr>
          <p:nvPr/>
        </p:nvCxnSpPr>
        <p:spPr>
          <a:xfrm flipH="1">
            <a:off x="5772136" y="4966301"/>
            <a:ext cx="406133" cy="39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34C7F426-C87F-49AF-B5DA-98D5AFC69110}"/>
              </a:ext>
            </a:extLst>
          </p:cNvPr>
          <p:cNvSpPr/>
          <p:nvPr/>
        </p:nvSpPr>
        <p:spPr>
          <a:xfrm>
            <a:off x="5183860" y="5630885"/>
            <a:ext cx="710374" cy="2724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NE!=</a:t>
            </a:r>
            <a:endParaRPr lang="zh-CN" altLang="en-US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16733B36-617C-4228-9B75-BECA13BCBE82}"/>
              </a:ext>
            </a:extLst>
          </p:cNvPr>
          <p:cNvCxnSpPr>
            <a:cxnSpLocks/>
            <a:stCxn id="119" idx="2"/>
            <a:endCxn id="127" idx="3"/>
          </p:cNvCxnSpPr>
          <p:nvPr/>
        </p:nvCxnSpPr>
        <p:spPr>
          <a:xfrm flipH="1">
            <a:off x="5894234" y="4966301"/>
            <a:ext cx="284035" cy="800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35AEE810-87BD-4A38-9D83-17BF6FFE0004}"/>
              </a:ext>
            </a:extLst>
          </p:cNvPr>
          <p:cNvSpPr/>
          <p:nvPr/>
        </p:nvSpPr>
        <p:spPr>
          <a:xfrm>
            <a:off x="6698276" y="5211071"/>
            <a:ext cx="648177" cy="2770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LT&lt;</a:t>
            </a:r>
            <a:endParaRPr lang="zh-CN" altLang="en-US" dirty="0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6B88C3F4-1926-4EED-8CED-35DAFF16D5AF}"/>
              </a:ext>
            </a:extLst>
          </p:cNvPr>
          <p:cNvSpPr/>
          <p:nvPr/>
        </p:nvSpPr>
        <p:spPr>
          <a:xfrm>
            <a:off x="5915327" y="5947044"/>
            <a:ext cx="710374" cy="2790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LE&lt;=</a:t>
            </a:r>
            <a:endParaRPr lang="zh-CN" altLang="en-US" dirty="0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351AD586-DC2E-444B-8D07-D3EAF59EDF39}"/>
              </a:ext>
            </a:extLst>
          </p:cNvPr>
          <p:cNvSpPr/>
          <p:nvPr/>
        </p:nvSpPr>
        <p:spPr>
          <a:xfrm>
            <a:off x="6641324" y="5626169"/>
            <a:ext cx="663281" cy="275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GT&gt;</a:t>
            </a:r>
            <a:endParaRPr lang="zh-CN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5F18B4F6-10C9-4CDC-B13E-4C8B27999509}"/>
              </a:ext>
            </a:extLst>
          </p:cNvPr>
          <p:cNvSpPr/>
          <p:nvPr/>
        </p:nvSpPr>
        <p:spPr>
          <a:xfrm>
            <a:off x="3682775" y="4893288"/>
            <a:ext cx="1021029" cy="257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And(&amp;&amp;)</a:t>
            </a:r>
          </a:p>
        </p:txBody>
      </p: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3F092C47-405D-4CAE-A1C9-D2A2E5C4B539}"/>
              </a:ext>
            </a:extLst>
          </p:cNvPr>
          <p:cNvCxnSpPr>
            <a:cxnSpLocks/>
            <a:stCxn id="119" idx="2"/>
            <a:endCxn id="245" idx="1"/>
          </p:cNvCxnSpPr>
          <p:nvPr/>
        </p:nvCxnSpPr>
        <p:spPr>
          <a:xfrm>
            <a:off x="6178269" y="4966301"/>
            <a:ext cx="520007" cy="383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4950FFBC-E216-493A-A2FF-70406F5CE596}"/>
              </a:ext>
            </a:extLst>
          </p:cNvPr>
          <p:cNvCxnSpPr>
            <a:cxnSpLocks/>
            <a:stCxn id="119" idx="2"/>
            <a:endCxn id="246" idx="0"/>
          </p:cNvCxnSpPr>
          <p:nvPr/>
        </p:nvCxnSpPr>
        <p:spPr>
          <a:xfrm>
            <a:off x="6178269" y="4966301"/>
            <a:ext cx="92245" cy="980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5B9B15AC-F58B-44CC-A128-70D4FF5A1726}"/>
              </a:ext>
            </a:extLst>
          </p:cNvPr>
          <p:cNvCxnSpPr>
            <a:cxnSpLocks/>
            <a:stCxn id="119" idx="2"/>
            <a:endCxn id="247" idx="1"/>
          </p:cNvCxnSpPr>
          <p:nvPr/>
        </p:nvCxnSpPr>
        <p:spPr>
          <a:xfrm>
            <a:off x="6178269" y="4966301"/>
            <a:ext cx="463055" cy="797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507B5A39-AA5B-4310-AA23-B19148CCAA7A}"/>
              </a:ext>
            </a:extLst>
          </p:cNvPr>
          <p:cNvCxnSpPr>
            <a:cxnSpLocks/>
            <a:stCxn id="22" idx="2"/>
            <a:endCxn id="248" idx="0"/>
          </p:cNvCxnSpPr>
          <p:nvPr/>
        </p:nvCxnSpPr>
        <p:spPr>
          <a:xfrm flipH="1">
            <a:off x="4193290" y="1948596"/>
            <a:ext cx="1452655" cy="2944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7" name="矩形 266">
            <a:extLst>
              <a:ext uri="{FF2B5EF4-FFF2-40B4-BE49-F238E27FC236}">
                <a16:creationId xmlns:a16="http://schemas.microsoft.com/office/drawing/2014/main" id="{080ECBDD-E3E5-4807-9F47-8057BB5BBACA}"/>
              </a:ext>
            </a:extLst>
          </p:cNvPr>
          <p:cNvSpPr/>
          <p:nvPr/>
        </p:nvSpPr>
        <p:spPr>
          <a:xfrm>
            <a:off x="3315043" y="4590774"/>
            <a:ext cx="784714" cy="253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Or(||)</a:t>
            </a:r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BCF734F-A463-4AE4-B9E9-44BA156B3400}"/>
              </a:ext>
            </a:extLst>
          </p:cNvPr>
          <p:cNvCxnSpPr>
            <a:cxnSpLocks/>
            <a:stCxn id="22" idx="2"/>
            <a:endCxn id="267" idx="0"/>
          </p:cNvCxnSpPr>
          <p:nvPr/>
        </p:nvCxnSpPr>
        <p:spPr>
          <a:xfrm flipH="1">
            <a:off x="3707400" y="1948596"/>
            <a:ext cx="1938545" cy="2642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3" name="矩形 282">
            <a:extLst>
              <a:ext uri="{FF2B5EF4-FFF2-40B4-BE49-F238E27FC236}">
                <a16:creationId xmlns:a16="http://schemas.microsoft.com/office/drawing/2014/main" id="{4BFF15F0-DBAC-4029-A09D-B04B48FBE2AB}"/>
              </a:ext>
            </a:extLst>
          </p:cNvPr>
          <p:cNvSpPr/>
          <p:nvPr/>
        </p:nvSpPr>
        <p:spPr>
          <a:xfrm>
            <a:off x="4379201" y="4596899"/>
            <a:ext cx="810102" cy="25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Not(!)</a:t>
            </a:r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67BEF06E-E65C-4635-998D-A793C2AAB1C0}"/>
              </a:ext>
            </a:extLst>
          </p:cNvPr>
          <p:cNvCxnSpPr>
            <a:cxnSpLocks/>
            <a:stCxn id="22" idx="2"/>
            <a:endCxn id="283" idx="0"/>
          </p:cNvCxnSpPr>
          <p:nvPr/>
        </p:nvCxnSpPr>
        <p:spPr>
          <a:xfrm flipH="1">
            <a:off x="4784252" y="1948596"/>
            <a:ext cx="861693" cy="2648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CAA333C5-AD95-4BAE-AE57-A9A25AED29FF}"/>
              </a:ext>
            </a:extLst>
          </p:cNvPr>
          <p:cNvCxnSpPr>
            <a:cxnSpLocks/>
            <a:stCxn id="22" idx="2"/>
            <a:endCxn id="212" idx="1"/>
          </p:cNvCxnSpPr>
          <p:nvPr/>
        </p:nvCxnSpPr>
        <p:spPr>
          <a:xfrm>
            <a:off x="5645945" y="1948596"/>
            <a:ext cx="2194376" cy="3810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9" name="直接箭头连接符 408">
            <a:extLst>
              <a:ext uri="{FF2B5EF4-FFF2-40B4-BE49-F238E27FC236}">
                <a16:creationId xmlns:a16="http://schemas.microsoft.com/office/drawing/2014/main" id="{AC6BD993-3ED0-4496-99F0-F6D577004C2F}"/>
              </a:ext>
            </a:extLst>
          </p:cNvPr>
          <p:cNvCxnSpPr>
            <a:cxnSpLocks/>
            <a:stCxn id="22" idx="2"/>
            <a:endCxn id="215" idx="1"/>
          </p:cNvCxnSpPr>
          <p:nvPr/>
        </p:nvCxnSpPr>
        <p:spPr>
          <a:xfrm>
            <a:off x="5645945" y="1948596"/>
            <a:ext cx="2438054" cy="3473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E56909D5-6C55-4872-9998-21B858C700CD}"/>
              </a:ext>
            </a:extLst>
          </p:cNvPr>
          <p:cNvSpPr/>
          <p:nvPr/>
        </p:nvSpPr>
        <p:spPr>
          <a:xfrm>
            <a:off x="8815934" y="4215597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ProducterLoad</a:t>
            </a:r>
            <a:endParaRPr lang="en-US" altLang="zh-CN" dirty="0"/>
          </a:p>
        </p:txBody>
      </p: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95C12EF9-D613-4011-9755-BB76358A6D31}"/>
              </a:ext>
            </a:extLst>
          </p:cNvPr>
          <p:cNvCxnSpPr>
            <a:cxnSpLocks/>
            <a:stCxn id="22" idx="2"/>
            <a:endCxn id="412" idx="1"/>
          </p:cNvCxnSpPr>
          <p:nvPr/>
        </p:nvCxnSpPr>
        <p:spPr>
          <a:xfrm>
            <a:off x="5645945" y="1948596"/>
            <a:ext cx="3169989" cy="244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7" name="矩形 416">
            <a:extLst>
              <a:ext uri="{FF2B5EF4-FFF2-40B4-BE49-F238E27FC236}">
                <a16:creationId xmlns:a16="http://schemas.microsoft.com/office/drawing/2014/main" id="{FF5C5585-FEE1-4D99-8015-80E57375BD35}"/>
              </a:ext>
            </a:extLst>
          </p:cNvPr>
          <p:cNvSpPr/>
          <p:nvPr/>
        </p:nvSpPr>
        <p:spPr>
          <a:xfrm>
            <a:off x="9050841" y="3906518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</a:t>
            </a:r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2FA88039-566D-40BA-8E86-247E0488494F}"/>
              </a:ext>
            </a:extLst>
          </p:cNvPr>
          <p:cNvSpPr/>
          <p:nvPr/>
        </p:nvSpPr>
        <p:spPr>
          <a:xfrm>
            <a:off x="9269984" y="3558581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Broadcast</a:t>
            </a:r>
          </a:p>
        </p:txBody>
      </p:sp>
      <p:sp>
        <p:nvSpPr>
          <p:cNvPr id="419" name="矩形 418">
            <a:extLst>
              <a:ext uri="{FF2B5EF4-FFF2-40B4-BE49-F238E27FC236}">
                <a16:creationId xmlns:a16="http://schemas.microsoft.com/office/drawing/2014/main" id="{9B2DC88C-B8C1-4A80-B7CE-C23BC91E7948}"/>
              </a:ext>
            </a:extLst>
          </p:cNvPr>
          <p:cNvSpPr/>
          <p:nvPr/>
        </p:nvSpPr>
        <p:spPr>
          <a:xfrm>
            <a:off x="9489127" y="3279969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Let</a:t>
            </a: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98CE862D-FFE6-45D7-AF21-B9C6289975EF}"/>
              </a:ext>
            </a:extLst>
          </p:cNvPr>
          <p:cNvSpPr/>
          <p:nvPr/>
        </p:nvSpPr>
        <p:spPr>
          <a:xfrm>
            <a:off x="9762832" y="2968944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</a:t>
            </a:r>
          </a:p>
        </p:txBody>
      </p:sp>
      <p:sp>
        <p:nvSpPr>
          <p:cNvPr id="421" name="矩形 420">
            <a:extLst>
              <a:ext uri="{FF2B5EF4-FFF2-40B4-BE49-F238E27FC236}">
                <a16:creationId xmlns:a16="http://schemas.microsoft.com/office/drawing/2014/main" id="{44F8CC3F-14C2-4455-B290-FDD0755015B0}"/>
              </a:ext>
            </a:extLst>
          </p:cNvPr>
          <p:cNvSpPr/>
          <p:nvPr/>
        </p:nvSpPr>
        <p:spPr>
          <a:xfrm>
            <a:off x="10213080" y="2316454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shuffle</a:t>
            </a:r>
          </a:p>
        </p:txBody>
      </p:sp>
      <p:cxnSp>
        <p:nvCxnSpPr>
          <p:cNvPr id="428" name="直接箭头连接符 427">
            <a:extLst>
              <a:ext uri="{FF2B5EF4-FFF2-40B4-BE49-F238E27FC236}">
                <a16:creationId xmlns:a16="http://schemas.microsoft.com/office/drawing/2014/main" id="{75C757E4-70D7-4BC8-983A-86CE376D66D5}"/>
              </a:ext>
            </a:extLst>
          </p:cNvPr>
          <p:cNvCxnSpPr>
            <a:cxnSpLocks/>
            <a:stCxn id="22" idx="2"/>
            <a:endCxn id="417" idx="1"/>
          </p:cNvCxnSpPr>
          <p:nvPr/>
        </p:nvCxnSpPr>
        <p:spPr>
          <a:xfrm>
            <a:off x="5645945" y="1948596"/>
            <a:ext cx="3404896" cy="2137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直接箭头连接符 430">
            <a:extLst>
              <a:ext uri="{FF2B5EF4-FFF2-40B4-BE49-F238E27FC236}">
                <a16:creationId xmlns:a16="http://schemas.microsoft.com/office/drawing/2014/main" id="{F956CFA6-4D6D-4454-B1D4-96FE200A0A7E}"/>
              </a:ext>
            </a:extLst>
          </p:cNvPr>
          <p:cNvCxnSpPr>
            <a:cxnSpLocks/>
            <a:stCxn id="22" idx="2"/>
            <a:endCxn id="418" idx="1"/>
          </p:cNvCxnSpPr>
          <p:nvPr/>
        </p:nvCxnSpPr>
        <p:spPr>
          <a:xfrm>
            <a:off x="5645945" y="1948596"/>
            <a:ext cx="3624039" cy="1789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5D9721C8-76DC-4DC5-96D2-1B7993190BDD}"/>
              </a:ext>
            </a:extLst>
          </p:cNvPr>
          <p:cNvCxnSpPr>
            <a:cxnSpLocks/>
            <a:stCxn id="22" idx="2"/>
            <a:endCxn id="419" idx="1"/>
          </p:cNvCxnSpPr>
          <p:nvPr/>
        </p:nvCxnSpPr>
        <p:spPr>
          <a:xfrm>
            <a:off x="5645945" y="1948596"/>
            <a:ext cx="3843182" cy="1510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5" name="直接箭头连接符 434">
            <a:extLst>
              <a:ext uri="{FF2B5EF4-FFF2-40B4-BE49-F238E27FC236}">
                <a16:creationId xmlns:a16="http://schemas.microsoft.com/office/drawing/2014/main" id="{66BC4D06-4577-414E-A900-730793A71EE7}"/>
              </a:ext>
            </a:extLst>
          </p:cNvPr>
          <p:cNvCxnSpPr>
            <a:cxnSpLocks/>
            <a:stCxn id="22" idx="2"/>
            <a:endCxn id="420" idx="1"/>
          </p:cNvCxnSpPr>
          <p:nvPr/>
        </p:nvCxnSpPr>
        <p:spPr>
          <a:xfrm>
            <a:off x="5645945" y="1948596"/>
            <a:ext cx="4116887" cy="1199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7" name="直接箭头连接符 436">
            <a:extLst>
              <a:ext uri="{FF2B5EF4-FFF2-40B4-BE49-F238E27FC236}">
                <a16:creationId xmlns:a16="http://schemas.microsoft.com/office/drawing/2014/main" id="{2B33AFB0-B4FC-48E0-B82F-BAE228E32EC7}"/>
              </a:ext>
            </a:extLst>
          </p:cNvPr>
          <p:cNvCxnSpPr>
            <a:cxnSpLocks/>
            <a:stCxn id="22" idx="2"/>
            <a:endCxn id="421" idx="1"/>
          </p:cNvCxnSpPr>
          <p:nvPr/>
        </p:nvCxnSpPr>
        <p:spPr>
          <a:xfrm>
            <a:off x="5645945" y="1948596"/>
            <a:ext cx="4567135" cy="546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9" name="直接箭头连接符 438">
            <a:extLst>
              <a:ext uri="{FF2B5EF4-FFF2-40B4-BE49-F238E27FC236}">
                <a16:creationId xmlns:a16="http://schemas.microsoft.com/office/drawing/2014/main" id="{B41BDB7A-37DF-4B0D-8BE5-A21DA8803EA5}"/>
              </a:ext>
            </a:extLst>
          </p:cNvPr>
          <p:cNvCxnSpPr>
            <a:cxnSpLocks/>
            <a:stCxn id="22" idx="2"/>
            <a:endCxn id="221" idx="1"/>
          </p:cNvCxnSpPr>
          <p:nvPr/>
        </p:nvCxnSpPr>
        <p:spPr>
          <a:xfrm>
            <a:off x="5645945" y="1948596"/>
            <a:ext cx="2918633" cy="278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1" name="直接箭头连接符 440">
            <a:extLst>
              <a:ext uri="{FF2B5EF4-FFF2-40B4-BE49-F238E27FC236}">
                <a16:creationId xmlns:a16="http://schemas.microsoft.com/office/drawing/2014/main" id="{FE3817C4-F6DC-48BE-970A-A8D7654F910A}"/>
              </a:ext>
            </a:extLst>
          </p:cNvPr>
          <p:cNvCxnSpPr>
            <a:cxnSpLocks/>
            <a:stCxn id="22" idx="2"/>
            <a:endCxn id="218" idx="1"/>
          </p:cNvCxnSpPr>
          <p:nvPr/>
        </p:nvCxnSpPr>
        <p:spPr>
          <a:xfrm>
            <a:off x="5645945" y="1948596"/>
            <a:ext cx="2668620" cy="3126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23184764-7BD2-4505-8608-8DB69FF01CE9}"/>
              </a:ext>
            </a:extLst>
          </p:cNvPr>
          <p:cNvSpPr/>
          <p:nvPr/>
        </p:nvSpPr>
        <p:spPr>
          <a:xfrm>
            <a:off x="10139668" y="1650293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stmt</a:t>
            </a:r>
            <a:endParaRPr lang="en-US" altLang="zh-CN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A68D7DE-2690-46FB-9D2F-8FFAC9FE063E}"/>
              </a:ext>
            </a:extLst>
          </p:cNvPr>
          <p:cNvSpPr/>
          <p:nvPr/>
        </p:nvSpPr>
        <p:spPr>
          <a:xfrm>
            <a:off x="10139668" y="954834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8379720-B4D1-4BCC-856A-06BA6B9A5EE3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0981990" y="1313083"/>
            <a:ext cx="0" cy="337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2F5ED3D-27B6-4964-B7C0-DF5D25C1B326}"/>
              </a:ext>
            </a:extLst>
          </p:cNvPr>
          <p:cNvSpPr/>
          <p:nvPr/>
        </p:nvSpPr>
        <p:spPr>
          <a:xfrm>
            <a:off x="2634079" y="5392177"/>
            <a:ext cx="614730" cy="3540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EA609B3-F38F-4297-BD1C-C6FE3A201EBF}"/>
              </a:ext>
            </a:extLst>
          </p:cNvPr>
          <p:cNvSpPr/>
          <p:nvPr/>
        </p:nvSpPr>
        <p:spPr>
          <a:xfrm>
            <a:off x="471811" y="5043035"/>
            <a:ext cx="621305" cy="3359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8339F5A-4E11-41B0-8178-86EC6BCD9A64}"/>
              </a:ext>
            </a:extLst>
          </p:cNvPr>
          <p:cNvSpPr/>
          <p:nvPr/>
        </p:nvSpPr>
        <p:spPr>
          <a:xfrm>
            <a:off x="595636" y="5410221"/>
            <a:ext cx="621305" cy="3359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AA3D3EC-D244-4BCB-B7AE-EE0C2C875E0C}"/>
              </a:ext>
            </a:extLst>
          </p:cNvPr>
          <p:cNvSpPr/>
          <p:nvPr/>
        </p:nvSpPr>
        <p:spPr>
          <a:xfrm>
            <a:off x="825081" y="5781840"/>
            <a:ext cx="621305" cy="3359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</a:t>
            </a:r>
            <a:endParaRPr lang="zh-CN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7F3D19A-1AFE-4293-B23A-A9B237DC167E}"/>
              </a:ext>
            </a:extLst>
          </p:cNvPr>
          <p:cNvSpPr/>
          <p:nvPr/>
        </p:nvSpPr>
        <p:spPr>
          <a:xfrm>
            <a:off x="1615188" y="5776757"/>
            <a:ext cx="651320" cy="346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</a:t>
            </a:r>
            <a:endParaRPr lang="zh-CN" altLang="en-US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5C64C7A-9E36-466D-8765-B2DD90D7B5DE}"/>
              </a:ext>
            </a:extLst>
          </p:cNvPr>
          <p:cNvCxnSpPr>
            <a:cxnSpLocks/>
            <a:stCxn id="33" idx="2"/>
            <a:endCxn id="84" idx="1"/>
          </p:cNvCxnSpPr>
          <p:nvPr/>
        </p:nvCxnSpPr>
        <p:spPr>
          <a:xfrm>
            <a:off x="1970798" y="4737530"/>
            <a:ext cx="663281" cy="8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2" name="矩形 211">
            <a:extLst>
              <a:ext uri="{FF2B5EF4-FFF2-40B4-BE49-F238E27FC236}">
                <a16:creationId xmlns:a16="http://schemas.microsoft.com/office/drawing/2014/main" id="{8959B1F9-2885-40E2-9410-CB98CD36ADBA}"/>
              </a:ext>
            </a:extLst>
          </p:cNvPr>
          <p:cNvSpPr/>
          <p:nvPr/>
        </p:nvSpPr>
        <p:spPr>
          <a:xfrm>
            <a:off x="7840321" y="5580010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</a:t>
            </a: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1BEAA7E-95A3-40E0-891D-66F8F9D3E479}"/>
              </a:ext>
            </a:extLst>
          </p:cNvPr>
          <p:cNvSpPr/>
          <p:nvPr/>
        </p:nvSpPr>
        <p:spPr>
          <a:xfrm>
            <a:off x="8083999" y="5242874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BufferLoad</a:t>
            </a:r>
            <a:endParaRPr lang="en-US" altLang="zh-CN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BE19A4C0-15FD-4C8E-A22D-F11E201483DB}"/>
              </a:ext>
            </a:extLst>
          </p:cNvPr>
          <p:cNvSpPr/>
          <p:nvPr/>
        </p:nvSpPr>
        <p:spPr>
          <a:xfrm>
            <a:off x="8314565" y="4895541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Any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5DC59DCB-D1AC-4C0C-A1C0-7DBB88C48444}"/>
              </a:ext>
            </a:extLst>
          </p:cNvPr>
          <p:cNvSpPr/>
          <p:nvPr/>
        </p:nvSpPr>
        <p:spPr>
          <a:xfrm>
            <a:off x="8564578" y="4558405"/>
            <a:ext cx="1684644" cy="358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350734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21882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spc="1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Tensor IR</a:t>
            </a:r>
            <a:endParaRPr lang="zh-CN" altLang="en-US" sz="3000" b="1" spc="18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4002EFF-E3EE-4F48-B4D3-B6F04954F8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84"/>
          <a:stretch/>
        </p:blipFill>
        <p:spPr>
          <a:xfrm>
            <a:off x="7407564" y="1352323"/>
            <a:ext cx="3392074" cy="352352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EBF877-6926-477A-AA13-F9F3692D7BEE}"/>
              </a:ext>
            </a:extLst>
          </p:cNvPr>
          <p:cNvSpPr txBox="1"/>
          <p:nvPr/>
        </p:nvSpPr>
        <p:spPr>
          <a:xfrm>
            <a:off x="129309" y="926042"/>
            <a:ext cx="924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常量、变量声明和赋值、内存分配、基本运算、函数的调用、控制分支、循环等概念</a:t>
            </a:r>
            <a:endParaRPr lang="en-US" altLang="zh-CN" sz="1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A5E873-2183-4168-BA8B-F25BE38E9457}"/>
              </a:ext>
            </a:extLst>
          </p:cNvPr>
          <p:cNvSpPr/>
          <p:nvPr/>
        </p:nvSpPr>
        <p:spPr>
          <a:xfrm>
            <a:off x="1459345" y="5430982"/>
            <a:ext cx="7795491" cy="1126836"/>
          </a:xfrm>
          <a:prstGeom prst="rect">
            <a:avLst/>
          </a:prstGeom>
          <a:solidFill>
            <a:srgbClr val="97B7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A2EEDA-F405-457E-8BDE-3820046B9299}"/>
              </a:ext>
            </a:extLst>
          </p:cNvPr>
          <p:cNvSpPr/>
          <p:nvPr/>
        </p:nvSpPr>
        <p:spPr>
          <a:xfrm>
            <a:off x="1962363" y="5708073"/>
            <a:ext cx="2900219" cy="706695"/>
          </a:xfrm>
          <a:prstGeom prst="rect">
            <a:avLst/>
          </a:prstGeom>
          <a:solidFill>
            <a:srgbClr val="AFD9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张量化程序表示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FC4F7-8AAC-4C68-B4A5-CCE037FDB8FF}"/>
              </a:ext>
            </a:extLst>
          </p:cNvPr>
          <p:cNvSpPr/>
          <p:nvPr/>
        </p:nvSpPr>
        <p:spPr>
          <a:xfrm>
            <a:off x="5941312" y="5708073"/>
            <a:ext cx="2900219" cy="706694"/>
          </a:xfrm>
          <a:prstGeom prst="rect">
            <a:avLst/>
          </a:prstGeom>
          <a:solidFill>
            <a:srgbClr val="AFD9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张量化程序优化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E6AB165-B039-48E0-AC68-D0A38A673A3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4862582" y="6061420"/>
            <a:ext cx="1078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E9DB789-E322-486D-A4CB-E4B845FF5099}"/>
              </a:ext>
            </a:extLst>
          </p:cNvPr>
          <p:cNvSpPr txBox="1"/>
          <p:nvPr/>
        </p:nvSpPr>
        <p:spPr>
          <a:xfrm>
            <a:off x="1933927" y="570807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block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534F7A0-7F58-4905-9042-1B3F2B904454}"/>
              </a:ext>
            </a:extLst>
          </p:cNvPr>
          <p:cNvSpPr/>
          <p:nvPr/>
        </p:nvSpPr>
        <p:spPr>
          <a:xfrm>
            <a:off x="440062" y="1927911"/>
            <a:ext cx="5501250" cy="2376059"/>
          </a:xfrm>
          <a:prstGeom prst="rect">
            <a:avLst/>
          </a:prstGeom>
          <a:solidFill>
            <a:srgbClr val="97B7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C4EC8C4-894D-411F-868C-85D9DEC1C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31" y="2153282"/>
            <a:ext cx="5212911" cy="1991075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CED4CE-ECE9-47D3-97E4-17BCC58574D0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5941312" y="3114087"/>
            <a:ext cx="1466252" cy="1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355"/>
    </mc:Choice>
    <mc:Fallback xmlns="">
      <p:transition spd="slow" advTm="11235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42627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张量化程序表示和优化</a:t>
            </a:r>
            <a:endParaRPr kumimoji="0" lang="zh-CN" altLang="en-US" sz="3000" b="1" i="0" u="none" strike="noStrike" kern="1200" cap="none" spc="18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4EE0D8-5D3A-4623-B3C8-C50AB19C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31" y="979777"/>
            <a:ext cx="5769693" cy="57496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428DC77-2891-4F62-A111-27B313DF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585" y="979777"/>
            <a:ext cx="4018602" cy="58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6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89"/>
    </mc:Choice>
    <mc:Fallback xmlns="">
      <p:transition spd="slow" advTm="9448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42627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张量化程序表示和优化</a:t>
            </a:r>
            <a:endParaRPr kumimoji="0" lang="zh-CN" altLang="en-US" sz="3000" b="1" i="0" u="none" strike="noStrike" kern="1200" cap="none" spc="18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B5E861-510A-4E09-B17B-487572D2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9" y="1118088"/>
            <a:ext cx="11675002" cy="508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89"/>
    </mc:Choice>
    <mc:Fallback xmlns="">
      <p:transition spd="slow" advTm="944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28087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TVM</a:t>
            </a: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编译流程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887B73-FDEA-4E09-95BE-5E2FB86E97D1}"/>
              </a:ext>
            </a:extLst>
          </p:cNvPr>
          <p:cNvSpPr/>
          <p:nvPr/>
        </p:nvSpPr>
        <p:spPr>
          <a:xfrm>
            <a:off x="1029792" y="2081079"/>
            <a:ext cx="1612900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加载训练好的网络模型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53CA8D-2290-441E-8B94-B9AC96E3C92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642692" y="2450966"/>
            <a:ext cx="5040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1321B2BF-8CF4-4EB1-9E34-5837443025A4}"/>
              </a:ext>
            </a:extLst>
          </p:cNvPr>
          <p:cNvSpPr/>
          <p:nvPr/>
        </p:nvSpPr>
        <p:spPr>
          <a:xfrm>
            <a:off x="7408994" y="2096574"/>
            <a:ext cx="1612900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使用</a:t>
            </a:r>
            <a:r>
              <a:rPr lang="en-US" altLang="zh-CN" b="1" dirty="0"/>
              <a:t>TVM</a:t>
            </a:r>
            <a:r>
              <a:rPr lang="zh-CN" altLang="en-US" b="1" dirty="0"/>
              <a:t>对</a:t>
            </a:r>
            <a:r>
              <a:rPr lang="en-US" altLang="zh-CN" b="1" dirty="0" err="1"/>
              <a:t>IRModule</a:t>
            </a:r>
            <a:r>
              <a:rPr lang="zh-CN" altLang="en-US" b="1" dirty="0"/>
              <a:t>进行优化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DCE67CC-EFD6-48F0-B0D9-436A8DDEFF2B}"/>
              </a:ext>
            </a:extLst>
          </p:cNvPr>
          <p:cNvSpPr/>
          <p:nvPr/>
        </p:nvSpPr>
        <p:spPr>
          <a:xfrm>
            <a:off x="9515768" y="2096573"/>
            <a:ext cx="1612900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进行模型推理</a:t>
            </a:r>
            <a:endParaRPr lang="en-US" altLang="zh-CN" b="1" dirty="0"/>
          </a:p>
          <a:p>
            <a:pPr algn="ctr"/>
            <a:r>
              <a:rPr lang="zh-CN" altLang="en-US" b="1" dirty="0"/>
              <a:t>获得结果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F5DC3C-E27F-431B-9592-A95DA8E676C7}"/>
              </a:ext>
            </a:extLst>
          </p:cNvPr>
          <p:cNvCxnSpPr>
            <a:cxnSpLocks/>
          </p:cNvCxnSpPr>
          <p:nvPr/>
        </p:nvCxnSpPr>
        <p:spPr>
          <a:xfrm>
            <a:off x="9043491" y="2506117"/>
            <a:ext cx="4722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B0FF756-E452-4CE9-B543-6DCF886D9E2F}"/>
              </a:ext>
            </a:extLst>
          </p:cNvPr>
          <p:cNvSpPr/>
          <p:nvPr/>
        </p:nvSpPr>
        <p:spPr>
          <a:xfrm>
            <a:off x="3163392" y="2081078"/>
            <a:ext cx="1612900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导入数据进行预处理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40D11-A2CC-4077-A2BB-57742B2836D5}"/>
              </a:ext>
            </a:extLst>
          </p:cNvPr>
          <p:cNvSpPr/>
          <p:nvPr/>
        </p:nvSpPr>
        <p:spPr>
          <a:xfrm>
            <a:off x="5280319" y="2081078"/>
            <a:ext cx="1612900" cy="739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网络模型转换为</a:t>
            </a:r>
            <a:r>
              <a:rPr lang="en-US" altLang="zh-CN" b="1" dirty="0"/>
              <a:t>Relay</a:t>
            </a:r>
            <a:r>
              <a:rPr lang="zh-CN" altLang="en-US" b="1" dirty="0"/>
              <a:t>表示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647F7DE-1A9E-4A36-9CA8-D95C69ABD283}"/>
              </a:ext>
            </a:extLst>
          </p:cNvPr>
          <p:cNvCxnSpPr>
            <a:cxnSpLocks/>
          </p:cNvCxnSpPr>
          <p:nvPr/>
        </p:nvCxnSpPr>
        <p:spPr>
          <a:xfrm flipV="1">
            <a:off x="4776292" y="2490641"/>
            <a:ext cx="5040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DD60AB-062B-4E20-9A5F-3F3FC9E898CF}"/>
              </a:ext>
            </a:extLst>
          </p:cNvPr>
          <p:cNvCxnSpPr>
            <a:cxnSpLocks/>
          </p:cNvCxnSpPr>
          <p:nvPr/>
        </p:nvCxnSpPr>
        <p:spPr>
          <a:xfrm flipV="1">
            <a:off x="6921214" y="2498994"/>
            <a:ext cx="5040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9A8CFD8-B633-432A-96B5-BC86049BF308}"/>
              </a:ext>
            </a:extLst>
          </p:cNvPr>
          <p:cNvSpPr/>
          <p:nvPr/>
        </p:nvSpPr>
        <p:spPr>
          <a:xfrm>
            <a:off x="1029792" y="4226425"/>
            <a:ext cx="1612900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ONNX</a:t>
            </a:r>
            <a:r>
              <a:rPr lang="zh-CN" altLang="en-US" b="1" dirty="0"/>
              <a:t>等模型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49D3EC2-D377-4E4D-BC86-5DA114BD536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642692" y="4596312"/>
            <a:ext cx="5040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ABEB770-0797-4298-AA5D-D5E0849237EF}"/>
              </a:ext>
            </a:extLst>
          </p:cNvPr>
          <p:cNvSpPr/>
          <p:nvPr/>
        </p:nvSpPr>
        <p:spPr>
          <a:xfrm>
            <a:off x="5481141" y="4226424"/>
            <a:ext cx="1612900" cy="739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TE</a:t>
            </a:r>
            <a:r>
              <a:rPr lang="zh-CN" altLang="en-US" b="1" dirty="0"/>
              <a:t>表达式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100D5C-A5C2-482F-B143-0CC80A735798}"/>
              </a:ext>
            </a:extLst>
          </p:cNvPr>
          <p:cNvSpPr/>
          <p:nvPr/>
        </p:nvSpPr>
        <p:spPr>
          <a:xfrm>
            <a:off x="7560224" y="4210928"/>
            <a:ext cx="1612900" cy="739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TIR</a:t>
            </a:r>
            <a:r>
              <a:rPr lang="zh-CN" altLang="en-US" b="1" dirty="0"/>
              <a:t>表示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FDCFBB0-38DD-47A4-AC83-DDAA06AE110F}"/>
              </a:ext>
            </a:extLst>
          </p:cNvPr>
          <p:cNvCxnSpPr>
            <a:cxnSpLocks/>
          </p:cNvCxnSpPr>
          <p:nvPr/>
        </p:nvCxnSpPr>
        <p:spPr>
          <a:xfrm>
            <a:off x="7094041" y="4635967"/>
            <a:ext cx="4722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BC923F7-2268-43F1-B5C5-6EAEC60671EE}"/>
              </a:ext>
            </a:extLst>
          </p:cNvPr>
          <p:cNvSpPr/>
          <p:nvPr/>
        </p:nvSpPr>
        <p:spPr>
          <a:xfrm>
            <a:off x="3163392" y="4226424"/>
            <a:ext cx="1612900" cy="739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Relay</a:t>
            </a:r>
            <a:r>
              <a:rPr lang="zh-CN" altLang="en-US" b="1" dirty="0"/>
              <a:t>表示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4A9217B-2B83-48D2-ADD7-CE472C6526EF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4776292" y="4596312"/>
            <a:ext cx="704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E935B4C-631A-43D2-B68B-F05F9B809D42}"/>
              </a:ext>
            </a:extLst>
          </p:cNvPr>
          <p:cNvSpPr/>
          <p:nvPr/>
        </p:nvSpPr>
        <p:spPr>
          <a:xfrm>
            <a:off x="9515768" y="3429000"/>
            <a:ext cx="1612900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LLVM IR</a:t>
            </a:r>
            <a:endParaRPr lang="zh-CN" altLang="en-US" b="1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E83AD6F-96BA-462C-AE11-191716DB274F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9173124" y="3798888"/>
            <a:ext cx="342644" cy="781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9356EC9-F863-4063-B589-C5E067305278}"/>
              </a:ext>
            </a:extLst>
          </p:cNvPr>
          <p:cNvSpPr/>
          <p:nvPr/>
        </p:nvSpPr>
        <p:spPr>
          <a:xfrm>
            <a:off x="9515768" y="5018905"/>
            <a:ext cx="1612900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CUDA</a:t>
            </a:r>
            <a:endParaRPr lang="zh-CN" altLang="en-US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C1271CF-6834-44C7-83A5-5B2E4A55D79F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9173124" y="4580816"/>
            <a:ext cx="342644" cy="807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8EB1F3D-9A07-4AF9-A90E-1A8B05606C2F}"/>
              </a:ext>
            </a:extLst>
          </p:cNvPr>
          <p:cNvSpPr txBox="1"/>
          <p:nvPr/>
        </p:nvSpPr>
        <p:spPr>
          <a:xfrm rot="5400000">
            <a:off x="10090219" y="44513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9E2131A-552B-465C-A6BC-AE0BAF2BF56C}"/>
              </a:ext>
            </a:extLst>
          </p:cNvPr>
          <p:cNvSpPr txBox="1"/>
          <p:nvPr/>
        </p:nvSpPr>
        <p:spPr>
          <a:xfrm>
            <a:off x="3167692" y="4895676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High-level IR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2C0490-CF1B-48A8-8E59-EAB72F1C3AC4}"/>
              </a:ext>
            </a:extLst>
          </p:cNvPr>
          <p:cNvSpPr txBox="1"/>
          <p:nvPr/>
        </p:nvSpPr>
        <p:spPr>
          <a:xfrm>
            <a:off x="7576471" y="4921945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Low-level IR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3289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6" grpId="0" animBg="1"/>
      <p:bldP spid="30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1815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参考文献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DBC9CC-5469-4140-A839-23B1E84855C2}"/>
              </a:ext>
            </a:extLst>
          </p:cNvPr>
          <p:cNvSpPr txBox="1"/>
          <p:nvPr/>
        </p:nvSpPr>
        <p:spPr>
          <a:xfrm>
            <a:off x="0" y="1244738"/>
            <a:ext cx="12088566" cy="378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[1] Jared </a:t>
            </a:r>
            <a:r>
              <a:rPr lang="en-US" altLang="zh-CN" b="1" dirty="0" err="1"/>
              <a:t>Roesch</a:t>
            </a:r>
            <a:r>
              <a:rPr lang="en-US" altLang="zh-CN" b="1" dirty="0"/>
              <a:t>, Steven Lyubomirsky, Logan Weber, Josh Pollock, Marisa </a:t>
            </a:r>
            <a:r>
              <a:rPr lang="en-US" altLang="zh-CN" b="1" dirty="0" err="1"/>
              <a:t>Kirisame</a:t>
            </a:r>
            <a:r>
              <a:rPr lang="en-US" altLang="zh-CN" b="1" dirty="0"/>
              <a:t>, Tianqi Chen, Zachary Tatlock.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Relay: a new IR for machine learning frameworks. MAPL@PLDI 2018: 58-68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[2] </a:t>
            </a:r>
            <a:r>
              <a:rPr lang="en-US" altLang="zh-CN" b="1" dirty="0" err="1"/>
              <a:t>Siyuan</a:t>
            </a:r>
            <a:r>
              <a:rPr lang="en-US" altLang="zh-CN" b="1" dirty="0"/>
              <a:t> Feng, </a:t>
            </a:r>
            <a:r>
              <a:rPr lang="en-US" altLang="zh-CN" b="1" dirty="0" err="1"/>
              <a:t>Bohan</a:t>
            </a:r>
            <a:r>
              <a:rPr lang="en-US" altLang="zh-CN" b="1" dirty="0"/>
              <a:t> Hou, </a:t>
            </a:r>
            <a:r>
              <a:rPr lang="en-US" altLang="zh-CN" b="1" dirty="0" err="1"/>
              <a:t>Hongyi</a:t>
            </a:r>
            <a:r>
              <a:rPr lang="en-US" altLang="zh-CN" b="1" dirty="0"/>
              <a:t> </a:t>
            </a:r>
            <a:r>
              <a:rPr lang="en-US" altLang="zh-CN" b="1" dirty="0" err="1"/>
              <a:t>Jin</a:t>
            </a:r>
            <a:r>
              <a:rPr lang="en-US" altLang="zh-CN" b="1" dirty="0"/>
              <a:t>, </a:t>
            </a:r>
            <a:r>
              <a:rPr lang="en-US" altLang="zh-CN" b="1" dirty="0" err="1"/>
              <a:t>Wuwei</a:t>
            </a:r>
            <a:r>
              <a:rPr lang="en-US" altLang="zh-CN" b="1" dirty="0"/>
              <a:t> Lin, </a:t>
            </a:r>
            <a:r>
              <a:rPr lang="en-US" altLang="zh-CN" b="1" dirty="0" err="1"/>
              <a:t>Junru</a:t>
            </a:r>
            <a:r>
              <a:rPr lang="en-US" altLang="zh-CN" b="1" dirty="0"/>
              <a:t> Shao, </a:t>
            </a:r>
            <a:r>
              <a:rPr lang="en-US" altLang="zh-CN" b="1" dirty="0" err="1"/>
              <a:t>Ruihang</a:t>
            </a:r>
            <a:r>
              <a:rPr lang="en-US" altLang="zh-CN" b="1" dirty="0"/>
              <a:t> Lai, </a:t>
            </a:r>
            <a:r>
              <a:rPr lang="en-US" altLang="zh-CN" b="1" dirty="0" err="1"/>
              <a:t>Zihao</a:t>
            </a:r>
            <a:r>
              <a:rPr lang="en-US" altLang="zh-CN" b="1" dirty="0"/>
              <a:t> Ye, </a:t>
            </a:r>
            <a:r>
              <a:rPr lang="en-US" altLang="zh-CN" b="1" dirty="0" err="1"/>
              <a:t>Lianmin</a:t>
            </a:r>
            <a:r>
              <a:rPr lang="en-US" altLang="zh-CN" b="1" dirty="0"/>
              <a:t> Zheng, Cody Hao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Yu, Yong Yu, Tianqi </a:t>
            </a:r>
            <a:r>
              <a:rPr lang="en-US" altLang="zh-CN" b="1" dirty="0" err="1"/>
              <a:t>Chen:TensorIR</a:t>
            </a:r>
            <a:r>
              <a:rPr lang="en-US" altLang="zh-CN" b="1" dirty="0"/>
              <a:t>: An Abstraction for Automatic Tensorized Program Optimization. 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CoRR</a:t>
            </a:r>
            <a:r>
              <a:rPr lang="en-US" altLang="zh-CN" b="1" dirty="0"/>
              <a:t> abs/2207.04296 (2022)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[3] </a:t>
            </a:r>
            <a:r>
              <a:rPr lang="en-US" altLang="zh-CN" b="1" dirty="0">
                <a:hlinkClick r:id="rId2"/>
              </a:rPr>
              <a:t>https://tvm.apache.org/docs/tutorial/tensor_expr_get_started.html#example-2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[4] </a:t>
            </a:r>
            <a:r>
              <a:rPr lang="en-US" altLang="zh-CN" b="1" dirty="0">
                <a:hlinkClick r:id="rId3"/>
              </a:rPr>
              <a:t>https://www.zhihu.com/people/archer-88-72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[5] </a:t>
            </a:r>
            <a:r>
              <a:rPr lang="en-US" altLang="zh-CN" b="1" dirty="0">
                <a:hlinkClick r:id="rId4"/>
              </a:rPr>
              <a:t>https://www.zhihu.com/people/sunny-yuan-77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[6] </a:t>
            </a:r>
            <a:r>
              <a:rPr lang="en-US" altLang="zh-CN" b="1" dirty="0">
                <a:hlinkClick r:id="rId5"/>
              </a:rPr>
              <a:t>https://www.zhihu.com/people/zhang-xiao-yu-45-67-74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092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489"/>
    </mc:Choice>
    <mc:Fallback xmlns="">
      <p:transition spd="slow" advTm="944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28087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TVM</a:t>
            </a: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模型接入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359099-8C07-468F-8FFE-BC6FD7FD5061}"/>
              </a:ext>
            </a:extLst>
          </p:cNvPr>
          <p:cNvSpPr/>
          <p:nvPr/>
        </p:nvSpPr>
        <p:spPr>
          <a:xfrm>
            <a:off x="399261" y="3728772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ONNX</a:t>
            </a:r>
            <a:r>
              <a:rPr lang="zh-CN" altLang="en-US" dirty="0"/>
              <a:t>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6ADB3F-8E26-4E62-8DC0-DB2B93690387}"/>
              </a:ext>
            </a:extLst>
          </p:cNvPr>
          <p:cNvSpPr/>
          <p:nvPr/>
        </p:nvSpPr>
        <p:spPr>
          <a:xfrm>
            <a:off x="10226671" y="3669172"/>
            <a:ext cx="1638300" cy="68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Relay IR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A09D16-83BE-416D-8596-35BD34098695}"/>
              </a:ext>
            </a:extLst>
          </p:cNvPr>
          <p:cNvSpPr/>
          <p:nvPr/>
        </p:nvSpPr>
        <p:spPr>
          <a:xfrm>
            <a:off x="2555908" y="2593733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返回不支持算子集合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E96816CA-F00C-4166-AF0A-64F5D90A6C51}"/>
              </a:ext>
            </a:extLst>
          </p:cNvPr>
          <p:cNvSpPr/>
          <p:nvPr/>
        </p:nvSpPr>
        <p:spPr>
          <a:xfrm>
            <a:off x="2332865" y="3476383"/>
            <a:ext cx="2084387" cy="11016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遍历</a:t>
            </a:r>
            <a:r>
              <a:rPr lang="en-US" altLang="zh-CN" sz="1100" dirty="0"/>
              <a:t>ONNX</a:t>
            </a:r>
            <a:r>
              <a:rPr lang="zh-CN" altLang="en-US" sz="1100" dirty="0"/>
              <a:t>图节点检查算子是否全部支持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6CF35B-7AFB-4C91-8D8C-3CEAA53054F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037561" y="4027223"/>
            <a:ext cx="29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17F07A-8020-41B2-AD09-32B67DFA6616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H="1" flipV="1">
            <a:off x="3375058" y="3241433"/>
            <a:ext cx="1" cy="234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87A06FB-2A8B-4C5B-98DE-E668F6D9B5B4}"/>
              </a:ext>
            </a:extLst>
          </p:cNvPr>
          <p:cNvSpPr/>
          <p:nvPr/>
        </p:nvSpPr>
        <p:spPr>
          <a:xfrm>
            <a:off x="4681541" y="3694937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</a:t>
            </a:r>
            <a:r>
              <a:rPr lang="en-US" altLang="zh-CN" dirty="0"/>
              <a:t>ONNX</a:t>
            </a:r>
            <a:r>
              <a:rPr lang="zh-CN" altLang="en-US" dirty="0"/>
              <a:t>图节点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B01C868-444D-423B-93B6-A346DF76D651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4417252" y="4018787"/>
            <a:ext cx="264289" cy="8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BB99B68-4C14-4981-AFE3-D89B7CACF2B2}"/>
              </a:ext>
            </a:extLst>
          </p:cNvPr>
          <p:cNvSpPr/>
          <p:nvPr/>
        </p:nvSpPr>
        <p:spPr>
          <a:xfrm>
            <a:off x="6565139" y="3677837"/>
            <a:ext cx="1511300" cy="68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解析节点</a:t>
            </a:r>
            <a:endParaRPr lang="en-US" altLang="zh-CN" dirty="0"/>
          </a:p>
          <a:p>
            <a:pPr algn="ctr"/>
            <a:r>
              <a:rPr lang="zh-CN" altLang="en-US" dirty="0"/>
              <a:t>进行转换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50E317E-090F-4FA1-8482-16CF2DF06DFD}"/>
              </a:ext>
            </a:extLst>
          </p:cNvPr>
          <p:cNvSpPr/>
          <p:nvPr/>
        </p:nvSpPr>
        <p:spPr>
          <a:xfrm>
            <a:off x="6856843" y="4480747"/>
            <a:ext cx="919162" cy="361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名称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D1335AE-DFC0-4DA1-80D8-D49037FF7C32}"/>
              </a:ext>
            </a:extLst>
          </p:cNvPr>
          <p:cNvSpPr/>
          <p:nvPr/>
        </p:nvSpPr>
        <p:spPr>
          <a:xfrm>
            <a:off x="6856843" y="4898044"/>
            <a:ext cx="919162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属性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0A8995-9962-46D8-9DAF-3689EA8CC422}"/>
              </a:ext>
            </a:extLst>
          </p:cNvPr>
          <p:cNvSpPr/>
          <p:nvPr/>
        </p:nvSpPr>
        <p:spPr>
          <a:xfrm>
            <a:off x="6856843" y="5315340"/>
            <a:ext cx="919162" cy="361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1108379-7061-44E1-8E72-A13D73E7C428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6319841" y="4018787"/>
            <a:ext cx="245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BDFF886-F4EB-4F02-BF3D-2E1834BE3C84}"/>
              </a:ext>
            </a:extLst>
          </p:cNvPr>
          <p:cNvSpPr txBox="1"/>
          <p:nvPr/>
        </p:nvSpPr>
        <p:spPr>
          <a:xfrm>
            <a:off x="2037561" y="1169116"/>
            <a:ext cx="8289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relay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frontend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onnx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onnx_model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shape_dict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CD998F-65A5-4180-A806-3D52A307F3B5}"/>
              </a:ext>
            </a:extLst>
          </p:cNvPr>
          <p:cNvSpPr/>
          <p:nvPr/>
        </p:nvSpPr>
        <p:spPr>
          <a:xfrm>
            <a:off x="6501639" y="3580722"/>
            <a:ext cx="1638300" cy="21866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B92BC22-3597-4989-9850-2063703BB039}"/>
              </a:ext>
            </a:extLst>
          </p:cNvPr>
          <p:cNvSpPr/>
          <p:nvPr/>
        </p:nvSpPr>
        <p:spPr>
          <a:xfrm>
            <a:off x="8404228" y="3677837"/>
            <a:ext cx="1511300" cy="68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调用算子转换函数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55EF327-0687-4EF9-A413-91D0FC095BA0}"/>
              </a:ext>
            </a:extLst>
          </p:cNvPr>
          <p:cNvCxnSpPr>
            <a:stCxn id="24" idx="3"/>
            <a:endCxn id="35" idx="1"/>
          </p:cNvCxnSpPr>
          <p:nvPr/>
        </p:nvCxnSpPr>
        <p:spPr>
          <a:xfrm>
            <a:off x="8076439" y="4018787"/>
            <a:ext cx="3277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184D48C-C8A5-4D6D-883A-5479C283632D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 flipV="1">
            <a:off x="9915528" y="4010122"/>
            <a:ext cx="311143" cy="8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B2D6F39-E8B3-42CE-AA93-40568F3C9609}"/>
              </a:ext>
            </a:extLst>
          </p:cNvPr>
          <p:cNvSpPr txBox="1"/>
          <p:nvPr/>
        </p:nvSpPr>
        <p:spPr>
          <a:xfrm>
            <a:off x="1923434" y="213808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不支持算子需要开发转换函数</a:t>
            </a:r>
          </a:p>
        </p:txBody>
      </p:sp>
    </p:spTree>
    <p:extLst>
      <p:ext uri="{BB962C8B-B14F-4D97-AF65-F5344CB8AC3E}">
        <p14:creationId xmlns:p14="http://schemas.microsoft.com/office/powerpoint/2010/main" val="32257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1815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编译流程</a:t>
            </a:r>
            <a:endParaRPr kumimoji="0" lang="zh-CN" altLang="en-US" sz="3000" b="1" i="0" u="none" strike="noStrike" kern="1200" cap="none" spc="18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BF981F-A93D-481B-A858-0CFD78DE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990376"/>
            <a:ext cx="9589218" cy="567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997"/>
            <a:ext cx="72619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打印出得到的</a:t>
            </a:r>
            <a:r>
              <a:rPr lang="en-US" altLang="zh-CN" sz="3000" b="1" spc="180" dirty="0" err="1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IRModule</a:t>
            </a:r>
            <a:r>
              <a:rPr lang="zh-CN" altLang="en-US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Relay IR</a:t>
            </a:r>
            <a:r>
              <a:rPr lang="zh-CN" altLang="en-US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kumimoji="0" lang="zh-CN" altLang="en-US" sz="3000" b="1" i="0" u="none" strike="noStrike" kern="1200" cap="none" spc="18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97680-2295-4E31-AB94-AD6697193B15}"/>
              </a:ext>
            </a:extLst>
          </p:cNvPr>
          <p:cNvSpPr txBox="1"/>
          <p:nvPr/>
        </p:nvSpPr>
        <p:spPr>
          <a:xfrm>
            <a:off x="0" y="951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307A33-BAAE-4A21-84A5-D03FAAC7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14" y="796919"/>
            <a:ext cx="4359374" cy="60721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A0E4957-45E2-4C94-B3F5-9B1DEDCD2F3A}"/>
              </a:ext>
            </a:extLst>
          </p:cNvPr>
          <p:cNvSpPr txBox="1"/>
          <p:nvPr/>
        </p:nvSpPr>
        <p:spPr>
          <a:xfrm>
            <a:off x="-2412" y="785016"/>
            <a:ext cx="78326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Menlo"/>
            </a:endParaRPr>
          </a:p>
          <a:p>
            <a:r>
              <a:rPr lang="en-US" altLang="zh-CN" sz="2400" dirty="0" err="1">
                <a:latin typeface="Menlo"/>
              </a:rPr>
              <a:t>fn</a:t>
            </a:r>
            <a:r>
              <a:rPr lang="en-US" altLang="zh-CN" sz="2400" dirty="0">
                <a:latin typeface="Menlo"/>
              </a:rPr>
              <a:t> (%x: Tensor[(1, 16, 64, 64), float32], %w1, %w2, %w3)</a:t>
            </a:r>
          </a:p>
          <a:p>
            <a:r>
              <a:rPr lang="en-US" altLang="zh-CN" sz="2400" dirty="0">
                <a:latin typeface="Menlo"/>
              </a:rPr>
              <a:t>{ </a:t>
            </a:r>
          </a:p>
          <a:p>
            <a:r>
              <a:rPr lang="en-US" altLang="zh-CN" sz="2400" dirty="0">
                <a:latin typeface="Menlo"/>
              </a:rPr>
              <a:t>  %0 = add(%x, 1f); </a:t>
            </a:r>
          </a:p>
          <a:p>
            <a:r>
              <a:rPr lang="en-US" altLang="zh-CN" sz="2400" dirty="0">
                <a:latin typeface="Menlo"/>
              </a:rPr>
              <a:t>  %1 = nn.conv2d(%0, %w1, padding=[0, 0, 0, 0], </a:t>
            </a:r>
          </a:p>
          <a:p>
            <a:r>
              <a:rPr lang="en-US" altLang="zh-CN" sz="2400" dirty="0">
                <a:latin typeface="Menlo"/>
              </a:rPr>
              <a:t>  channels=16, </a:t>
            </a:r>
            <a:r>
              <a:rPr lang="en-US" altLang="zh-CN" sz="2400" dirty="0" err="1">
                <a:latin typeface="Menlo"/>
              </a:rPr>
              <a:t>kernel_size</a:t>
            </a:r>
            <a:r>
              <a:rPr lang="en-US" altLang="zh-CN" sz="2400" dirty="0">
                <a:latin typeface="Menlo"/>
              </a:rPr>
              <a:t>=[1, 1]); </a:t>
            </a:r>
          </a:p>
          <a:p>
            <a:r>
              <a:rPr lang="en-US" altLang="zh-CN" sz="2400" dirty="0">
                <a:latin typeface="Menlo"/>
              </a:rPr>
              <a:t>  %2 = add(1f, %1); </a:t>
            </a:r>
          </a:p>
          <a:p>
            <a:r>
              <a:rPr lang="en-US" altLang="zh-CN" sz="2400" dirty="0">
                <a:latin typeface="Menlo"/>
              </a:rPr>
              <a:t>  %3 = add(%1, %2); </a:t>
            </a:r>
          </a:p>
          <a:p>
            <a:r>
              <a:rPr lang="en-US" altLang="zh-CN" sz="2400" dirty="0">
                <a:latin typeface="Menlo"/>
              </a:rPr>
              <a:t>  %4 = nn.conv2d(%3, %w2, padding=[0, 0, 0, 0],</a:t>
            </a:r>
          </a:p>
          <a:p>
            <a:r>
              <a:rPr lang="en-US" altLang="zh-CN" sz="2400" dirty="0">
                <a:latin typeface="Menlo"/>
              </a:rPr>
              <a:t>  channels=16, </a:t>
            </a:r>
            <a:r>
              <a:rPr lang="en-US" altLang="zh-CN" sz="2400" dirty="0" err="1">
                <a:latin typeface="Menlo"/>
              </a:rPr>
              <a:t>kernel_size</a:t>
            </a:r>
            <a:r>
              <a:rPr lang="en-US" altLang="zh-CN" sz="2400" dirty="0">
                <a:latin typeface="Menlo"/>
              </a:rPr>
              <a:t>=[1, 1]); </a:t>
            </a:r>
          </a:p>
          <a:p>
            <a:r>
              <a:rPr lang="en-US" altLang="zh-CN" sz="2400" dirty="0">
                <a:latin typeface="Menlo"/>
              </a:rPr>
              <a:t>  %5 = nn.conv2d(%3, %w3, padding=[0, 0, 0, 0], </a:t>
            </a:r>
          </a:p>
          <a:p>
            <a:r>
              <a:rPr lang="en-US" altLang="zh-CN" sz="2400" dirty="0">
                <a:latin typeface="Menlo"/>
              </a:rPr>
              <a:t>  channels=16, </a:t>
            </a:r>
            <a:r>
              <a:rPr lang="en-US" altLang="zh-CN" sz="2400" dirty="0" err="1">
                <a:latin typeface="Menlo"/>
              </a:rPr>
              <a:t>kernel_size</a:t>
            </a:r>
            <a:r>
              <a:rPr lang="en-US" altLang="zh-CN" sz="2400" dirty="0">
                <a:latin typeface="Menlo"/>
              </a:rPr>
              <a:t>=[1, 1]); </a:t>
            </a:r>
          </a:p>
          <a:p>
            <a:r>
              <a:rPr lang="en-US" altLang="zh-CN" sz="2400" dirty="0">
                <a:latin typeface="Menlo"/>
              </a:rPr>
              <a:t>  add(%4, %5) </a:t>
            </a:r>
          </a:p>
          <a:p>
            <a:r>
              <a:rPr lang="en-US" altLang="zh-CN" sz="2400" dirty="0">
                <a:latin typeface="Menlo"/>
              </a:rPr>
              <a:t>} </a:t>
            </a:r>
          </a:p>
          <a:p>
            <a:endParaRPr lang="zh-CN" altLang="en-US" sz="24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9017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19233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Relay IR</a:t>
            </a:r>
            <a:endParaRPr kumimoji="0" lang="zh-CN" altLang="en-US" sz="3000" b="1" i="0" u="none" strike="noStrike" kern="1200" cap="none" spc="18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EF0717-D2DA-46CA-9B7A-6730FAD6959A}"/>
              </a:ext>
            </a:extLst>
          </p:cNvPr>
          <p:cNvSpPr txBox="1"/>
          <p:nvPr/>
        </p:nvSpPr>
        <p:spPr>
          <a:xfrm>
            <a:off x="621506" y="755033"/>
            <a:ext cx="11353800" cy="5951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语言特点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IR: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可微分、函数作为一等公民、支持高阶函数、闭包、代数数据类型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、支持递归等控制流、支持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表达式、支持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let-binding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（类似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Ocaml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Haskell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类型系统（静态、可推断）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TensorType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ToupleType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支持类型推导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表达范围（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1.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Variable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、常量、函数、算子、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构造、调用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、元组、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let-binding…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2.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控制流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if-else-then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表达式匹配、函数递归调用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下一代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Relay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Relax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同时表示和优化高层级和低层级的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，支持动态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shape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模型的表达和优化（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partial lowering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思想）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8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3102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vm.ir</a:t>
            </a: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基础设施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EF0717-D2DA-46CA-9B7A-6730FAD6959A}"/>
              </a:ext>
            </a:extLst>
          </p:cNvPr>
          <p:cNvSpPr txBox="1"/>
          <p:nvPr/>
        </p:nvSpPr>
        <p:spPr>
          <a:xfrm>
            <a:off x="678584" y="1158776"/>
            <a:ext cx="10367325" cy="4471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Relay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TIR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共用一套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TVM IR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基础设施，最为核心的是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Expression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）两个概念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包含基础数据类型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，复杂数据类型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类型、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Touple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元组类型等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1.PrimType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继承自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，描述为运行时基础数据类型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uint8,int,float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2.FuncType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继承自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，类似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模板函数，记录函数参数类型，返回值类型等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3.TensorType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继承自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BaseTensorType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，具有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成员，是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TVM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不支持动态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的因素之一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包含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中的各种表达式元素，分为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PrimExpr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RelayExpr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1.PrimExpr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中基础类型数据，用于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low-level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的代码优化和分析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实现为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PrimExpr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继承自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BaseExpr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基类）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2.RelayExpr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所有非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PrimExpr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类的基类（比如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类），也继承自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BaseExpr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基类）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5790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vm.ir</a:t>
            </a: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基础设施</a:t>
            </a: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Type</a:t>
            </a: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（部分）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ADA284-47FF-459E-B55B-8A9B40D91F17}"/>
              </a:ext>
            </a:extLst>
          </p:cNvPr>
          <p:cNvSpPr/>
          <p:nvPr/>
        </p:nvSpPr>
        <p:spPr>
          <a:xfrm>
            <a:off x="5276850" y="971276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049A8C-CDC2-4386-915F-4F125F7386FE}"/>
              </a:ext>
            </a:extLst>
          </p:cNvPr>
          <p:cNvSpPr/>
          <p:nvPr/>
        </p:nvSpPr>
        <p:spPr>
          <a:xfrm>
            <a:off x="2970294" y="4592612"/>
            <a:ext cx="1638300" cy="647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PrimType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E9AD21-C309-46A4-94D7-19A77CA0FCBA}"/>
              </a:ext>
            </a:extLst>
          </p:cNvPr>
          <p:cNvSpPr/>
          <p:nvPr/>
        </p:nvSpPr>
        <p:spPr>
          <a:xfrm>
            <a:off x="5276850" y="4568265"/>
            <a:ext cx="1638300" cy="647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FuncType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FAEA7E-3F8D-4296-82A2-3415BDE518EB}"/>
              </a:ext>
            </a:extLst>
          </p:cNvPr>
          <p:cNvSpPr/>
          <p:nvPr/>
        </p:nvSpPr>
        <p:spPr>
          <a:xfrm>
            <a:off x="916940" y="2525067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PointerType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FF20212-C8BC-4DDD-9291-5B7B502E320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789444" y="1618976"/>
            <a:ext cx="2306556" cy="2973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A1FB3F1-15A7-4610-B2DE-224F1E2AF368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6096000" y="1618976"/>
            <a:ext cx="0" cy="2949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2A1D527-AABA-401B-B64F-397A2D070537}"/>
              </a:ext>
            </a:extLst>
          </p:cNvPr>
          <p:cNvCxnSpPr>
            <a:cxnSpLocks/>
            <a:stCxn id="3" idx="2"/>
            <a:endCxn id="14" idx="3"/>
          </p:cNvCxnSpPr>
          <p:nvPr/>
        </p:nvCxnSpPr>
        <p:spPr>
          <a:xfrm flipH="1">
            <a:off x="2555240" y="1618976"/>
            <a:ext cx="3540760" cy="1229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414DACC-FF12-48DE-9143-0FE0C6A13E97}"/>
              </a:ext>
            </a:extLst>
          </p:cNvPr>
          <p:cNvSpPr/>
          <p:nvPr/>
        </p:nvSpPr>
        <p:spPr>
          <a:xfrm>
            <a:off x="2151144" y="3453525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TypeVar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1B24202-C0EA-4EE3-8881-37BC886D86C1}"/>
              </a:ext>
            </a:extLst>
          </p:cNvPr>
          <p:cNvSpPr/>
          <p:nvPr/>
        </p:nvSpPr>
        <p:spPr>
          <a:xfrm>
            <a:off x="8553450" y="3453525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 </a:t>
            </a:r>
            <a:r>
              <a:rPr lang="en-US" altLang="zh-CN" dirty="0" err="1"/>
              <a:t>TypeVar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166E3AC-6F6C-4017-81CB-78BA4947E049}"/>
              </a:ext>
            </a:extLst>
          </p:cNvPr>
          <p:cNvCxnSpPr>
            <a:cxnSpLocks/>
            <a:stCxn id="3" idx="2"/>
            <a:endCxn id="48" idx="0"/>
          </p:cNvCxnSpPr>
          <p:nvPr/>
        </p:nvCxnSpPr>
        <p:spPr>
          <a:xfrm flipH="1">
            <a:off x="2970294" y="1618976"/>
            <a:ext cx="3125706" cy="183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121DF86-9B8C-418E-99C7-46D53854A1A5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6096000" y="1618976"/>
            <a:ext cx="3276600" cy="183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DB48477C-E29B-4EF6-AAC9-1170D2BC571D}"/>
              </a:ext>
            </a:extLst>
          </p:cNvPr>
          <p:cNvSpPr/>
          <p:nvPr/>
        </p:nvSpPr>
        <p:spPr>
          <a:xfrm>
            <a:off x="9636760" y="2536250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ToupleType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55E873A-E8E0-47A1-AE66-F20591430A60}"/>
              </a:ext>
            </a:extLst>
          </p:cNvPr>
          <p:cNvCxnSpPr>
            <a:cxnSpLocks/>
            <a:stCxn id="3" idx="2"/>
            <a:endCxn id="62" idx="1"/>
          </p:cNvCxnSpPr>
          <p:nvPr/>
        </p:nvCxnSpPr>
        <p:spPr>
          <a:xfrm>
            <a:off x="6096000" y="1618976"/>
            <a:ext cx="3540760" cy="124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7095774B-3048-431E-8110-32E9E06C750D}"/>
              </a:ext>
            </a:extLst>
          </p:cNvPr>
          <p:cNvSpPr/>
          <p:nvPr/>
        </p:nvSpPr>
        <p:spPr>
          <a:xfrm>
            <a:off x="7734300" y="4592612"/>
            <a:ext cx="1638300" cy="647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BaseTensor</a:t>
            </a:r>
            <a:endParaRPr lang="en-US" altLang="zh-CN" dirty="0"/>
          </a:p>
          <a:p>
            <a:pPr algn="ctr"/>
            <a:r>
              <a:rPr lang="en-US" altLang="zh-CN" dirty="0"/>
              <a:t>Type</a:t>
            </a:r>
            <a:endParaRPr lang="zh-CN" altLang="en-US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57BFD97-6A5B-44A9-BD5E-C39BB66CDFA9}"/>
              </a:ext>
            </a:extLst>
          </p:cNvPr>
          <p:cNvCxnSpPr>
            <a:cxnSpLocks/>
            <a:stCxn id="3" idx="2"/>
            <a:endCxn id="74" idx="0"/>
          </p:cNvCxnSpPr>
          <p:nvPr/>
        </p:nvCxnSpPr>
        <p:spPr>
          <a:xfrm>
            <a:off x="6096000" y="1618976"/>
            <a:ext cx="2457450" cy="2973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86981D29-D31F-43C0-961F-BC461B4B80CB}"/>
              </a:ext>
            </a:extLst>
          </p:cNvPr>
          <p:cNvSpPr/>
          <p:nvPr/>
        </p:nvSpPr>
        <p:spPr>
          <a:xfrm>
            <a:off x="6915150" y="5895420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Tensor</a:t>
            </a:r>
          </a:p>
          <a:p>
            <a:pPr algn="ctr"/>
            <a:r>
              <a:rPr lang="en-US" altLang="zh-CN" dirty="0"/>
              <a:t>Type</a:t>
            </a:r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58357FE-EBF8-408D-BF92-F0882CA4DEE2}"/>
              </a:ext>
            </a:extLst>
          </p:cNvPr>
          <p:cNvCxnSpPr>
            <a:cxnSpLocks/>
            <a:stCxn id="74" idx="2"/>
            <a:endCxn id="78" idx="0"/>
          </p:cNvCxnSpPr>
          <p:nvPr/>
        </p:nvCxnSpPr>
        <p:spPr>
          <a:xfrm flipH="1">
            <a:off x="7734300" y="5240312"/>
            <a:ext cx="819150" cy="655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9CB95082-6965-49FE-B2B3-5F59E7EF1ECA}"/>
              </a:ext>
            </a:extLst>
          </p:cNvPr>
          <p:cNvSpPr/>
          <p:nvPr/>
        </p:nvSpPr>
        <p:spPr>
          <a:xfrm>
            <a:off x="8627572" y="5888012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DynTensor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</a:t>
            </a: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094E083-6477-4EB6-ADA6-DD3CBCFB9C2D}"/>
              </a:ext>
            </a:extLst>
          </p:cNvPr>
          <p:cNvCxnSpPr>
            <a:cxnSpLocks/>
            <a:stCxn id="74" idx="2"/>
            <a:endCxn id="82" idx="0"/>
          </p:cNvCxnSpPr>
          <p:nvPr/>
        </p:nvCxnSpPr>
        <p:spPr>
          <a:xfrm>
            <a:off x="8553450" y="5240312"/>
            <a:ext cx="893272" cy="647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CB06790-246A-4F2F-9572-FE18D40E3033}"/>
              </a:ext>
            </a:extLst>
          </p:cNvPr>
          <p:cNvCxnSpPr>
            <a:cxnSpLocks/>
            <a:stCxn id="12" idx="2"/>
            <a:endCxn id="83" idx="0"/>
          </p:cNvCxnSpPr>
          <p:nvPr/>
        </p:nvCxnSpPr>
        <p:spPr>
          <a:xfrm flipH="1">
            <a:off x="2075471" y="5240312"/>
            <a:ext cx="1713973" cy="655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36C0EC4-BF27-4D5D-A306-8BDEAF8F3ACC}"/>
              </a:ext>
            </a:extLst>
          </p:cNvPr>
          <p:cNvCxnSpPr>
            <a:cxnSpLocks/>
            <a:stCxn id="12" idx="2"/>
            <a:endCxn id="80" idx="0"/>
          </p:cNvCxnSpPr>
          <p:nvPr/>
        </p:nvCxnSpPr>
        <p:spPr>
          <a:xfrm flipH="1">
            <a:off x="3772717" y="5240312"/>
            <a:ext cx="16727" cy="647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326E1EF-E52A-4EB6-A979-288859F805A6}"/>
              </a:ext>
            </a:extLst>
          </p:cNvPr>
          <p:cNvCxnSpPr>
            <a:cxnSpLocks/>
            <a:stCxn id="12" idx="2"/>
            <a:endCxn id="76" idx="0"/>
          </p:cNvCxnSpPr>
          <p:nvPr/>
        </p:nvCxnSpPr>
        <p:spPr>
          <a:xfrm>
            <a:off x="3789444" y="5240312"/>
            <a:ext cx="1680519" cy="655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CBEA9532-84A1-46EC-8415-46F4485D5BAF}"/>
              </a:ext>
            </a:extLst>
          </p:cNvPr>
          <p:cNvSpPr/>
          <p:nvPr/>
        </p:nvSpPr>
        <p:spPr>
          <a:xfrm>
            <a:off x="4650813" y="5895420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uint8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564592E-03CF-403C-88AE-74CC054762EA}"/>
              </a:ext>
            </a:extLst>
          </p:cNvPr>
          <p:cNvSpPr/>
          <p:nvPr/>
        </p:nvSpPr>
        <p:spPr>
          <a:xfrm>
            <a:off x="2953567" y="5888012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float32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7CC91EB-B177-48A2-8D14-D6C163365230}"/>
              </a:ext>
            </a:extLst>
          </p:cNvPr>
          <p:cNvSpPr/>
          <p:nvPr/>
        </p:nvSpPr>
        <p:spPr>
          <a:xfrm>
            <a:off x="1256321" y="5895420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2FF880-8BE4-4AB5-A5A9-DCF6DAEDE077}"/>
              </a:ext>
            </a:extLst>
          </p:cNvPr>
          <p:cNvSpPr/>
          <p:nvPr/>
        </p:nvSpPr>
        <p:spPr>
          <a:xfrm>
            <a:off x="1471930" y="1666738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Incomplete</a:t>
            </a:r>
          </a:p>
          <a:p>
            <a:pPr algn="ctr"/>
            <a:r>
              <a:rPr lang="en-US" altLang="zh-CN" dirty="0"/>
              <a:t>Type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73CA39-E063-44D7-8194-8311B2A91EC3}"/>
              </a:ext>
            </a:extLst>
          </p:cNvPr>
          <p:cNvCxnSpPr>
            <a:cxnSpLocks/>
            <a:stCxn id="3" idx="2"/>
            <a:endCxn id="30" idx="3"/>
          </p:cNvCxnSpPr>
          <p:nvPr/>
        </p:nvCxnSpPr>
        <p:spPr>
          <a:xfrm flipH="1">
            <a:off x="3110230" y="1618976"/>
            <a:ext cx="2985770" cy="371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3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1A451-5C82-40AE-A5D0-AA9C7D88287E}"/>
              </a:ext>
            </a:extLst>
          </p:cNvPr>
          <p:cNvSpPr/>
          <p:nvPr/>
        </p:nvSpPr>
        <p:spPr>
          <a:xfrm>
            <a:off x="838200" y="657224"/>
            <a:ext cx="11353800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D41F5-E319-4CC4-B472-659C324F315A}"/>
              </a:ext>
            </a:extLst>
          </p:cNvPr>
          <p:cNvSpPr/>
          <p:nvPr/>
        </p:nvSpPr>
        <p:spPr>
          <a:xfrm>
            <a:off x="0" y="592931"/>
            <a:ext cx="621506" cy="1285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BFD4F-91C5-49D6-85F9-6FF3DBEDAF70}"/>
              </a:ext>
            </a:extLst>
          </p:cNvPr>
          <p:cNvSpPr txBox="1"/>
          <p:nvPr/>
        </p:nvSpPr>
        <p:spPr>
          <a:xfrm>
            <a:off x="0" y="69711"/>
            <a:ext cx="68873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vm.ir</a:t>
            </a: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基础设施</a:t>
            </a: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</a:t>
            </a:r>
            <a:r>
              <a:rPr lang="en-US" altLang="zh-CN" sz="3000" b="1" spc="180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</a:rPr>
              <a:t>lay</a:t>
            </a:r>
            <a:r>
              <a:rPr kumimoji="0" lang="en-US" altLang="zh-CN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Expr</a:t>
            </a:r>
            <a:r>
              <a:rPr kumimoji="0" lang="zh-CN" altLang="en-US" sz="3000" b="1" i="0" u="none" strike="noStrike" kern="1200" cap="none" spc="18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（部分）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B51BA6-1572-486C-9601-EAE82912904C}"/>
              </a:ext>
            </a:extLst>
          </p:cNvPr>
          <p:cNvSpPr/>
          <p:nvPr/>
        </p:nvSpPr>
        <p:spPr>
          <a:xfrm>
            <a:off x="5276850" y="876476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BaseExpr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816B96-8572-4ADA-9AF3-440B9221D72E}"/>
              </a:ext>
            </a:extLst>
          </p:cNvPr>
          <p:cNvSpPr/>
          <p:nvPr/>
        </p:nvSpPr>
        <p:spPr>
          <a:xfrm>
            <a:off x="5276850" y="1653347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RelayExpr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DC5B2D9-3B8C-443B-A8DA-EA58A000D7B3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6096000" y="1524176"/>
            <a:ext cx="0" cy="129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0932FEE-BE33-4AE7-8878-6505A4F7DACD}"/>
              </a:ext>
            </a:extLst>
          </p:cNvPr>
          <p:cNvCxnSpPr>
            <a:cxnSpLocks/>
            <a:stCxn id="23" idx="2"/>
            <a:endCxn id="155" idx="3"/>
          </p:cNvCxnSpPr>
          <p:nvPr/>
        </p:nvCxnSpPr>
        <p:spPr>
          <a:xfrm flipH="1">
            <a:off x="3229521" y="2301047"/>
            <a:ext cx="2866479" cy="842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53C55E6-533F-449B-AD65-08EEF04F3787}"/>
              </a:ext>
            </a:extLst>
          </p:cNvPr>
          <p:cNvSpPr/>
          <p:nvPr/>
        </p:nvSpPr>
        <p:spPr>
          <a:xfrm>
            <a:off x="8962479" y="2239111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GlobalVar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2FABA86-FE4B-4497-A73C-201C357F9DB5}"/>
              </a:ext>
            </a:extLst>
          </p:cNvPr>
          <p:cNvCxnSpPr>
            <a:cxnSpLocks/>
            <a:stCxn id="23" idx="2"/>
            <a:endCxn id="38" idx="1"/>
          </p:cNvCxnSpPr>
          <p:nvPr/>
        </p:nvCxnSpPr>
        <p:spPr>
          <a:xfrm>
            <a:off x="6096000" y="2301047"/>
            <a:ext cx="2866479" cy="261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ABDADD0-C18B-4E7E-AC0A-F7DA552DCCB3}"/>
              </a:ext>
            </a:extLst>
          </p:cNvPr>
          <p:cNvSpPr/>
          <p:nvPr/>
        </p:nvSpPr>
        <p:spPr>
          <a:xfrm>
            <a:off x="1407556" y="2239111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E93E6EC-849D-466A-A589-763D8815502E}"/>
              </a:ext>
            </a:extLst>
          </p:cNvPr>
          <p:cNvSpPr/>
          <p:nvPr/>
        </p:nvSpPr>
        <p:spPr>
          <a:xfrm>
            <a:off x="8781130" y="2845968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RefCreate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3A99F6F-0B47-4E2E-A63E-B32A9B496AB1}"/>
              </a:ext>
            </a:extLst>
          </p:cNvPr>
          <p:cNvCxnSpPr>
            <a:cxnSpLocks/>
            <a:stCxn id="23" idx="2"/>
            <a:endCxn id="49" idx="1"/>
          </p:cNvCxnSpPr>
          <p:nvPr/>
        </p:nvCxnSpPr>
        <p:spPr>
          <a:xfrm>
            <a:off x="6096000" y="2301047"/>
            <a:ext cx="2685130" cy="868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5A64E2E-184C-46B5-80F6-B8B7EF75B52A}"/>
              </a:ext>
            </a:extLst>
          </p:cNvPr>
          <p:cNvCxnSpPr>
            <a:cxnSpLocks/>
            <a:stCxn id="23" idx="2"/>
            <a:endCxn id="81" idx="1"/>
          </p:cNvCxnSpPr>
          <p:nvPr/>
        </p:nvCxnSpPr>
        <p:spPr>
          <a:xfrm>
            <a:off x="6096000" y="2301047"/>
            <a:ext cx="2173905" cy="268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A6D8EA9-B2D8-4DF1-A828-9EF6E45D8396}"/>
              </a:ext>
            </a:extLst>
          </p:cNvPr>
          <p:cNvCxnSpPr>
            <a:cxnSpLocks/>
            <a:stCxn id="23" idx="2"/>
            <a:endCxn id="156" idx="3"/>
          </p:cNvCxnSpPr>
          <p:nvPr/>
        </p:nvCxnSpPr>
        <p:spPr>
          <a:xfrm flipH="1">
            <a:off x="3493841" y="2301047"/>
            <a:ext cx="2602159" cy="145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D49A2E0-2B67-46BC-B3F1-CF25DF338FF8}"/>
              </a:ext>
            </a:extLst>
          </p:cNvPr>
          <p:cNvCxnSpPr>
            <a:cxnSpLocks/>
            <a:stCxn id="23" idx="2"/>
            <a:endCxn id="79" idx="1"/>
          </p:cNvCxnSpPr>
          <p:nvPr/>
        </p:nvCxnSpPr>
        <p:spPr>
          <a:xfrm>
            <a:off x="6096000" y="2301047"/>
            <a:ext cx="2322432" cy="2081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B9718F7-28D0-4213-A8A6-9A2273AE34BF}"/>
              </a:ext>
            </a:extLst>
          </p:cNvPr>
          <p:cNvCxnSpPr>
            <a:cxnSpLocks/>
            <a:stCxn id="23" idx="2"/>
            <a:endCxn id="78" idx="1"/>
          </p:cNvCxnSpPr>
          <p:nvPr/>
        </p:nvCxnSpPr>
        <p:spPr>
          <a:xfrm>
            <a:off x="6096000" y="2301047"/>
            <a:ext cx="2503781" cy="1475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83F78B7-EFF4-4CF3-BEB7-50CE74BE015E}"/>
              </a:ext>
            </a:extLst>
          </p:cNvPr>
          <p:cNvCxnSpPr>
            <a:cxnSpLocks/>
            <a:stCxn id="23" idx="2"/>
            <a:endCxn id="82" idx="1"/>
          </p:cNvCxnSpPr>
          <p:nvPr/>
        </p:nvCxnSpPr>
        <p:spPr>
          <a:xfrm>
            <a:off x="6096000" y="2301047"/>
            <a:ext cx="1989503" cy="3272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C32E673-47C9-45CC-BE7A-26CC3ED01DB3}"/>
              </a:ext>
            </a:extLst>
          </p:cNvPr>
          <p:cNvCxnSpPr>
            <a:cxnSpLocks/>
            <a:stCxn id="23" idx="2"/>
            <a:endCxn id="160" idx="3"/>
          </p:cNvCxnSpPr>
          <p:nvPr/>
        </p:nvCxnSpPr>
        <p:spPr>
          <a:xfrm flipH="1">
            <a:off x="4106497" y="2301047"/>
            <a:ext cx="1989503" cy="3252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054665B-34AB-4368-8DE5-8B0BA38D4D05}"/>
              </a:ext>
            </a:extLst>
          </p:cNvPr>
          <p:cNvCxnSpPr>
            <a:cxnSpLocks/>
            <a:stCxn id="23" idx="2"/>
            <a:endCxn id="42" idx="3"/>
          </p:cNvCxnSpPr>
          <p:nvPr/>
        </p:nvCxnSpPr>
        <p:spPr>
          <a:xfrm flipH="1">
            <a:off x="3045856" y="2301047"/>
            <a:ext cx="3050144" cy="261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20E571C-7963-44CF-9A1D-E00FEB63E3A4}"/>
              </a:ext>
            </a:extLst>
          </p:cNvPr>
          <p:cNvCxnSpPr>
            <a:cxnSpLocks/>
            <a:stCxn id="23" idx="2"/>
            <a:endCxn id="159" idx="3"/>
          </p:cNvCxnSpPr>
          <p:nvPr/>
        </p:nvCxnSpPr>
        <p:spPr>
          <a:xfrm flipH="1">
            <a:off x="3922095" y="2301047"/>
            <a:ext cx="2173905" cy="2666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4DA522F-0301-495C-B538-A83B463FD6E1}"/>
              </a:ext>
            </a:extLst>
          </p:cNvPr>
          <p:cNvCxnSpPr>
            <a:cxnSpLocks/>
            <a:stCxn id="23" idx="2"/>
            <a:endCxn id="158" idx="3"/>
          </p:cNvCxnSpPr>
          <p:nvPr/>
        </p:nvCxnSpPr>
        <p:spPr>
          <a:xfrm flipH="1">
            <a:off x="3718213" y="2301047"/>
            <a:ext cx="2377787" cy="206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11F5DF-85CB-4B6F-90C8-6AF8F6C34EA2}"/>
              </a:ext>
            </a:extLst>
          </p:cNvPr>
          <p:cNvCxnSpPr>
            <a:cxnSpLocks/>
            <a:stCxn id="23" idx="2"/>
            <a:endCxn id="56" idx="0"/>
          </p:cNvCxnSpPr>
          <p:nvPr/>
        </p:nvCxnSpPr>
        <p:spPr>
          <a:xfrm>
            <a:off x="6096000" y="2301047"/>
            <a:ext cx="878019" cy="2934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ACA2591-7948-4E86-8634-06C455EE9473}"/>
              </a:ext>
            </a:extLst>
          </p:cNvPr>
          <p:cNvSpPr/>
          <p:nvPr/>
        </p:nvSpPr>
        <p:spPr>
          <a:xfrm>
            <a:off x="7210305" y="6069700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PrimFunc</a:t>
            </a:r>
            <a:endParaRPr lang="en-US" altLang="zh-CN" dirty="0"/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TIR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65835A-EA0F-454E-A726-003A7AB3367F}"/>
              </a:ext>
            </a:extLst>
          </p:cNvPr>
          <p:cNvSpPr/>
          <p:nvPr/>
        </p:nvSpPr>
        <p:spPr>
          <a:xfrm>
            <a:off x="6154869" y="5235297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BaseFunc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A334718-DD23-4F26-8409-209BA2ADB4A1}"/>
              </a:ext>
            </a:extLst>
          </p:cNvPr>
          <p:cNvCxnSpPr>
            <a:cxnSpLocks/>
            <a:stCxn id="56" idx="2"/>
            <a:endCxn id="39" idx="0"/>
          </p:cNvCxnSpPr>
          <p:nvPr/>
        </p:nvCxnSpPr>
        <p:spPr>
          <a:xfrm>
            <a:off x="6974019" y="5882997"/>
            <a:ext cx="1055436" cy="186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9557E49-35CD-45EB-BC31-F6239BCC34BB}"/>
              </a:ext>
            </a:extLst>
          </p:cNvPr>
          <p:cNvCxnSpPr>
            <a:cxnSpLocks/>
            <a:stCxn id="23" idx="2"/>
            <a:endCxn id="71" idx="0"/>
          </p:cNvCxnSpPr>
          <p:nvPr/>
        </p:nvCxnSpPr>
        <p:spPr>
          <a:xfrm flipH="1">
            <a:off x="5151317" y="2301047"/>
            <a:ext cx="944683" cy="2933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16CFF72-197C-45E1-86F9-2D2721B0C775}"/>
              </a:ext>
            </a:extLst>
          </p:cNvPr>
          <p:cNvSpPr/>
          <p:nvPr/>
        </p:nvSpPr>
        <p:spPr>
          <a:xfrm>
            <a:off x="4332167" y="5234281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Constructer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ADT class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18379BF-5493-4A63-A43D-8CD7EAFF2964}"/>
              </a:ext>
            </a:extLst>
          </p:cNvPr>
          <p:cNvSpPr/>
          <p:nvPr/>
        </p:nvSpPr>
        <p:spPr>
          <a:xfrm>
            <a:off x="8599781" y="3452353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TempExpr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C35F51A-5279-4C8E-ABEA-C6480DCC6437}"/>
              </a:ext>
            </a:extLst>
          </p:cNvPr>
          <p:cNvSpPr/>
          <p:nvPr/>
        </p:nvSpPr>
        <p:spPr>
          <a:xfrm>
            <a:off x="8418432" y="4058738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RefRead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028AA96-31B6-48D0-9958-7041F785ED32}"/>
              </a:ext>
            </a:extLst>
          </p:cNvPr>
          <p:cNvSpPr/>
          <p:nvPr/>
        </p:nvSpPr>
        <p:spPr>
          <a:xfrm>
            <a:off x="8269905" y="4665123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RefWrite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15D6B88-10A5-4D01-8007-F5BDD01DC743}"/>
              </a:ext>
            </a:extLst>
          </p:cNvPr>
          <p:cNvSpPr/>
          <p:nvPr/>
        </p:nvSpPr>
        <p:spPr>
          <a:xfrm>
            <a:off x="8085503" y="5250124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Touple</a:t>
            </a:r>
            <a:endParaRPr lang="en-US" altLang="zh-CN" dirty="0"/>
          </a:p>
          <a:p>
            <a:pPr algn="ctr"/>
            <a:r>
              <a:rPr lang="en-US" altLang="zh-CN" dirty="0" err="1"/>
              <a:t>GetItem</a:t>
            </a:r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58D2C587-9273-40D0-BBE0-710DEFD69989}"/>
              </a:ext>
            </a:extLst>
          </p:cNvPr>
          <p:cNvSpPr/>
          <p:nvPr/>
        </p:nvSpPr>
        <p:spPr>
          <a:xfrm>
            <a:off x="1591221" y="2819328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Constant</a:t>
            </a:r>
            <a:endParaRPr lang="zh-CN" altLang="en-US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1F8E632-6F62-45B5-8310-C25F53BB22D1}"/>
              </a:ext>
            </a:extLst>
          </p:cNvPr>
          <p:cNvSpPr/>
          <p:nvPr/>
        </p:nvSpPr>
        <p:spPr>
          <a:xfrm>
            <a:off x="1855541" y="3433282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Tupel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BB535AD9-3F2C-4528-9514-68231B8322BE}"/>
              </a:ext>
            </a:extLst>
          </p:cNvPr>
          <p:cNvSpPr/>
          <p:nvPr/>
        </p:nvSpPr>
        <p:spPr>
          <a:xfrm>
            <a:off x="2079913" y="4038672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Var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28653F0-A37F-4F2D-8F56-735160EDF5D5}"/>
              </a:ext>
            </a:extLst>
          </p:cNvPr>
          <p:cNvSpPr/>
          <p:nvPr/>
        </p:nvSpPr>
        <p:spPr>
          <a:xfrm>
            <a:off x="2283795" y="4644062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7E23332-505D-4142-BD1C-B446595B918D}"/>
              </a:ext>
            </a:extLst>
          </p:cNvPr>
          <p:cNvSpPr/>
          <p:nvPr/>
        </p:nvSpPr>
        <p:spPr>
          <a:xfrm>
            <a:off x="2468197" y="5230058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Let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9E16A4F-94FF-4D5F-AC7C-916C5F3CBEFE}"/>
              </a:ext>
            </a:extLst>
          </p:cNvPr>
          <p:cNvSpPr/>
          <p:nvPr/>
        </p:nvSpPr>
        <p:spPr>
          <a:xfrm>
            <a:off x="5214954" y="6074683"/>
            <a:ext cx="16383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A59CBED-8C8D-4283-A4AD-49F6DAAAF3E9}"/>
              </a:ext>
            </a:extLst>
          </p:cNvPr>
          <p:cNvCxnSpPr>
            <a:cxnSpLocks/>
            <a:stCxn id="56" idx="2"/>
            <a:endCxn id="167" idx="0"/>
          </p:cNvCxnSpPr>
          <p:nvPr/>
        </p:nvCxnSpPr>
        <p:spPr>
          <a:xfrm flipH="1">
            <a:off x="6034104" y="5882997"/>
            <a:ext cx="939915" cy="191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9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40044</TotalTime>
  <Words>2274</Words>
  <Application>Microsoft Office PowerPoint</Application>
  <PresentationFormat>宽屏</PresentationFormat>
  <Paragraphs>253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Menlo</vt:lpstr>
      <vt:lpstr>等线</vt:lpstr>
      <vt:lpstr>等线 Light</vt:lpstr>
      <vt:lpstr>华文中宋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中华</dc:creator>
  <cp:lastModifiedBy>Lei Wang</cp:lastModifiedBy>
  <cp:revision>116</cp:revision>
  <dcterms:created xsi:type="dcterms:W3CDTF">2022-08-10T08:43:59Z</dcterms:created>
  <dcterms:modified xsi:type="dcterms:W3CDTF">2024-09-14T09:04:15Z</dcterms:modified>
</cp:coreProperties>
</file>