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1159" r:id="rId2"/>
    <p:sldId id="1160" r:id="rId3"/>
    <p:sldId id="1203" r:id="rId4"/>
    <p:sldId id="1187" r:id="rId5"/>
    <p:sldId id="1197" r:id="rId6"/>
    <p:sldId id="1201" r:id="rId7"/>
    <p:sldId id="1172" r:id="rId8"/>
  </p:sldIdLst>
  <p:sldSz cx="12192000" cy="6858000"/>
  <p:notesSz cx="6811963" cy="9945688"/>
  <p:custDataLst>
    <p:tags r:id="rId11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A4795"/>
    <a:srgbClr val="FBBCA3"/>
    <a:srgbClr val="A3D6D9"/>
    <a:srgbClr val="FF0000"/>
    <a:srgbClr val="FF9933"/>
    <a:srgbClr val="0070C0"/>
    <a:srgbClr val="1C2948"/>
    <a:srgbClr val="00B0F0"/>
    <a:srgbClr val="DF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71481" autoAdjust="0"/>
  </p:normalViewPr>
  <p:slideViewPr>
    <p:cSldViewPr snapToGrid="0" showGuides="1">
      <p:cViewPr varScale="1">
        <p:scale>
          <a:sx n="74" d="100"/>
          <a:sy n="74" d="100"/>
        </p:scale>
        <p:origin x="408" y="66"/>
      </p:cViewPr>
      <p:guideLst>
        <p:guide orient="horz" pos="226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8387" y="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/>
          <a:lstStyle>
            <a:lvl1pPr algn="r">
              <a:defRPr sz="1200"/>
            </a:lvl1pPr>
          </a:lstStyle>
          <a:p>
            <a:fld id="{33F7A549-B379-4C34-825B-70BFB0F88B3A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740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8387" y="944740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 anchor="b"/>
          <a:lstStyle>
            <a:lvl1pPr algn="r">
              <a:defRPr sz="1200"/>
            </a:lvl1pPr>
          </a:lstStyle>
          <a:p>
            <a:fld id="{2EC52559-07F0-4EB5-B465-6612A2299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>
            <a:lvl1pPr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7" y="0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>
            <a:lvl1pPr algn="r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6125"/>
            <a:ext cx="662781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4202"/>
            <a:ext cx="5449570" cy="4475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678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b" anchorCtr="0" compatLnSpc="1"/>
          <a:lstStyle>
            <a:lvl1pPr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7" y="9446678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b" anchorCtr="0" compatLnSpc="1"/>
          <a:lstStyle>
            <a:lvl1pPr algn="r" eaLnBrk="1" hangingPunct="1">
              <a:defRPr sz="13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020F7E6-B6AB-4685-9920-66673A4976C0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Triton</a:t>
            </a:r>
            <a:r>
              <a:rPr lang="zh-CN" altLang="en-US" sz="1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由OpenAI、哈佛大学、IBM等机构的研究者们共同研发,并于2021年开源，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OpenAI Triton Paper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题目中的几个关键词能够概括出其特点（语言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编译器）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2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与已有的深度学习编译器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TVM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XLA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，以及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CUDA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的区别在于：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ea"/>
              <a:buAutoNum type="circleNumDbPlain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深度学习编译器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TVM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XLA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能实现从模型到硬件端到端的优化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（简单阐述深度学习编译器从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Model-Graph-Kernel-Device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的流程）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，但多数情况下性能会差于供应商算子库，而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Triton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则面向底层的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kernel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开发问题；（对应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ea"/>
              <a:buAutoNum type="circleNumDbPlain"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Triton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的层次对应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CUDA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，但提供比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CUDA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更易用的编程模型。（对应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/>
              <a:t>指出</a:t>
            </a:r>
            <a:r>
              <a:rPr lang="en-US" altLang="zh-CN" dirty="0"/>
              <a:t>Triton</a:t>
            </a:r>
            <a:r>
              <a:rPr lang="zh-CN" altLang="en-US" dirty="0"/>
              <a:t>位于</a:t>
            </a:r>
            <a:r>
              <a:rPr lang="en-US" altLang="zh-CN" dirty="0"/>
              <a:t>Kernel</a:t>
            </a:r>
            <a:r>
              <a:rPr lang="zh-CN" altLang="en-US" dirty="0"/>
              <a:t>层次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7219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2286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kernel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算子开发：大量算子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不同数据类型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手写算子（高性能、低灵活性）能够通过对每种进行微调来实现更好的性能，但是需要更多的学习成本和开发人员，同时开发的算子库也需要不断支持；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目的：设计一款兼顾高性能和灵活性的语言，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286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灵活性可以基于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来获得（基于已有算子、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语言易用性更高）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编程模型：相较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CUDA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，使用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Triton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无需手动划分块</a:t>
            </a:r>
            <a:r>
              <a:rPr lang="zh-CN" altLang="en-US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（阐述一下表格简单）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（提一下在杜玉博“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Triton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程序”视频中演示了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Triton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程序的编写）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/>
              <a:t>+Triton</a:t>
            </a:r>
            <a:r>
              <a:rPr lang="zh-CN" altLang="en-US"/>
              <a:t>编译器实现高性能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4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对接</a:t>
            </a:r>
            <a:r>
              <a:rPr lang="en-US" altLang="zh-CN" sz="1800" dirty="0" err="1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PyTorch</a:t>
            </a:r>
            <a:r>
              <a:rPr lang="zh-CN" altLang="en-US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等框架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（可以通过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Inductor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后端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Lower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Triton Kernel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Triton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提出之时并不是基于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MLIR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架构的，后来使用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MLIR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进行了重构，设计了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Triton dialect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TritonGPU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dialect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等多层中间表示。接受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PyTorch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Inductor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生成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Triton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代码，经过不同中间表示降级和优化（简单阐述每一层级特点和做的优化，提一下在后续“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Triton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编译流程”视频分享中会详细阐述，以及后续会进行一些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Pass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分享）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最后接入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LLVM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生成不同硬件平台的高效可执行代码。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（结语）此外，</a:t>
            </a:r>
            <a:r>
              <a:rPr lang="en-US" altLang="zh-CN" sz="1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Triton</a:t>
            </a:r>
            <a:r>
              <a:rPr lang="zh-CN" altLang="en-US" sz="12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的开源促进了技术的共享和交流，使得更多的开发者参与到 Triton 的发展和改进中。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5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6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266700" algn="just" font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kern="100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6567" y="222253"/>
            <a:ext cx="2880784" cy="59039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4219" y="222253"/>
            <a:ext cx="8439149" cy="59039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 userDrawn="1"/>
        </p:nvSpPr>
        <p:spPr bwMode="auto">
          <a:xfrm>
            <a:off x="0" y="1000125"/>
            <a:ext cx="646113" cy="261938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10"/>
          <p:cNvSpPr>
            <a:spLocks noChangeArrowheads="1"/>
          </p:cNvSpPr>
          <p:nvPr userDrawn="1"/>
        </p:nvSpPr>
        <p:spPr bwMode="auto">
          <a:xfrm>
            <a:off x="703263" y="996950"/>
            <a:ext cx="11488737" cy="261938"/>
          </a:xfrm>
          <a:prstGeom prst="rect">
            <a:avLst/>
          </a:pr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8" name="Text Box 11"/>
          <p:cNvSpPr txBox="1">
            <a:spLocks noChangeArrowheads="1"/>
          </p:cNvSpPr>
          <p:nvPr userDrawn="1"/>
        </p:nvSpPr>
        <p:spPr bwMode="auto">
          <a:xfrm>
            <a:off x="261938" y="963613"/>
            <a:ext cx="4032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defRPr/>
            </a:pPr>
            <a:fld id="{679EA1FA-98DD-462E-800D-6ADA9E20B4EE}" type="slidenum">
              <a:rPr lang="en-US" altLang="zh-CN" sz="1400" b="1" smtClean="0">
                <a:solidFill>
                  <a:schemeClr val="bg1"/>
                </a:solidFill>
                <a:ea typeface="宋体" panose="02010600030101010101" pitchFamily="2" charset="-122"/>
              </a:rPr>
              <a:t>‹#›</a:t>
            </a:fld>
            <a:endParaRPr lang="en-US" altLang="zh-CN" sz="14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293688" y="222250"/>
            <a:ext cx="11523662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12C00E3-62DC-ADB9-2776-649B640B1C32}"/>
              </a:ext>
            </a:extLst>
          </p:cNvPr>
          <p:cNvSpPr txBox="1"/>
          <p:nvPr userDrawn="1"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638E6E96-7FE6-C4FA-C72F-BBADD1E223C5}"/>
              </a:ext>
            </a:extLst>
          </p:cNvPr>
          <p:cNvSpPr/>
          <p:nvPr userDrawn="1"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7694C0-E7A4-2B1F-40F3-F121B7203EAA}"/>
              </a:ext>
            </a:extLst>
          </p:cNvPr>
          <p:cNvSpPr txBox="1"/>
          <p:nvPr userDrawn="1"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AF8CA0E0-B571-C4B0-341D-F09E741A5F37}"/>
              </a:ext>
            </a:extLst>
          </p:cNvPr>
          <p:cNvSpPr/>
          <p:nvPr userDrawn="1"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9C1093-39CC-080B-4DE1-797EC1F8A5C0}"/>
              </a:ext>
            </a:extLst>
          </p:cNvPr>
          <p:cNvSpPr txBox="1"/>
          <p:nvPr userDrawn="1"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B07322-BBE0-CFAA-ED74-DEC8CECD2B06}"/>
              </a:ext>
            </a:extLst>
          </p:cNvPr>
          <p:cNvSpPr txBox="1"/>
          <p:nvPr userDrawn="1"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680" indent="-28448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keren.tech/slides/Triton_bsc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uperjomn.github.io/posts/triton-mlir-publish/" TargetMode="External"/><Relationship Id="rId4" Type="http://schemas.openxmlformats.org/officeDocument/2006/relationships/hyperlink" Target="https://openai.com/index/trito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22"/>
          <p:cNvSpPr/>
          <p:nvPr/>
        </p:nvSpPr>
        <p:spPr bwMode="auto">
          <a:xfrm>
            <a:off x="2" y="189"/>
            <a:ext cx="3404924" cy="6867783"/>
          </a:xfrm>
          <a:custGeom>
            <a:avLst/>
            <a:gdLst>
              <a:gd name="connsiteX0" fmla="*/ 0 w 9922865"/>
              <a:gd name="connsiteY0" fmla="*/ 0 h 7492075"/>
              <a:gd name="connsiteX1" fmla="*/ 9922865 w 9922865"/>
              <a:gd name="connsiteY1" fmla="*/ 0 h 7492075"/>
              <a:gd name="connsiteX2" fmla="*/ 1647718 w 9922865"/>
              <a:gd name="connsiteY2" fmla="*/ 7492075 h 7492075"/>
              <a:gd name="connsiteX3" fmla="*/ 0 w 9922865"/>
              <a:gd name="connsiteY3" fmla="*/ 7492075 h 7492075"/>
              <a:gd name="connsiteX0-1" fmla="*/ 0 w 4261582"/>
              <a:gd name="connsiteY0-2" fmla="*/ 0 h 7492075"/>
              <a:gd name="connsiteX1-3" fmla="*/ 4261582 w 4261582"/>
              <a:gd name="connsiteY1-4" fmla="*/ 11100 h 7492075"/>
              <a:gd name="connsiteX2-5" fmla="*/ 1647718 w 4261582"/>
              <a:gd name="connsiteY2-6" fmla="*/ 7492075 h 7492075"/>
              <a:gd name="connsiteX3-7" fmla="*/ 0 w 4261582"/>
              <a:gd name="connsiteY3-8" fmla="*/ 7492075 h 7492075"/>
              <a:gd name="connsiteX4" fmla="*/ 0 w 4261582"/>
              <a:gd name="connsiteY4" fmla="*/ 0 h 7492075"/>
              <a:gd name="connsiteX0-9" fmla="*/ 0 w 4261582"/>
              <a:gd name="connsiteY0-10" fmla="*/ 0 h 7503175"/>
              <a:gd name="connsiteX1-11" fmla="*/ 4261582 w 4261582"/>
              <a:gd name="connsiteY1-12" fmla="*/ 11100 h 7503175"/>
              <a:gd name="connsiteX2-13" fmla="*/ 1147825 w 4261582"/>
              <a:gd name="connsiteY2-14" fmla="*/ 7503175 h 7503175"/>
              <a:gd name="connsiteX3-15" fmla="*/ 0 w 4261582"/>
              <a:gd name="connsiteY3-16" fmla="*/ 7492075 h 7503175"/>
              <a:gd name="connsiteX4-17" fmla="*/ 0 w 4261582"/>
              <a:gd name="connsiteY4-18" fmla="*/ 0 h 7503175"/>
              <a:gd name="connsiteX0-19" fmla="*/ 0 w 4298258"/>
              <a:gd name="connsiteY0-20" fmla="*/ 0 h 7503175"/>
              <a:gd name="connsiteX1-21" fmla="*/ 4298258 w 4298258"/>
              <a:gd name="connsiteY1-22" fmla="*/ 241 h 7503175"/>
              <a:gd name="connsiteX2-23" fmla="*/ 1147825 w 4298258"/>
              <a:gd name="connsiteY2-24" fmla="*/ 7503175 h 7503175"/>
              <a:gd name="connsiteX3-25" fmla="*/ 0 w 4298258"/>
              <a:gd name="connsiteY3-26" fmla="*/ 7492075 h 7503175"/>
              <a:gd name="connsiteX4-27" fmla="*/ 0 w 4298258"/>
              <a:gd name="connsiteY4-28" fmla="*/ 0 h 7503175"/>
              <a:gd name="connsiteX0-29" fmla="*/ 0 w 4237129"/>
              <a:gd name="connsiteY0-30" fmla="*/ 0 h 7503175"/>
              <a:gd name="connsiteX1-31" fmla="*/ 4237129 w 4237129"/>
              <a:gd name="connsiteY1-32" fmla="*/ 241 h 7503175"/>
              <a:gd name="connsiteX2-33" fmla="*/ 1147825 w 4237129"/>
              <a:gd name="connsiteY2-34" fmla="*/ 7503175 h 7503175"/>
              <a:gd name="connsiteX3-35" fmla="*/ 0 w 4237129"/>
              <a:gd name="connsiteY3-36" fmla="*/ 7492075 h 7503175"/>
              <a:gd name="connsiteX4-37" fmla="*/ 0 w 4237129"/>
              <a:gd name="connsiteY4-38" fmla="*/ 0 h 7503175"/>
              <a:gd name="connsiteX0-39" fmla="*/ 0 w 4163775"/>
              <a:gd name="connsiteY0-40" fmla="*/ 0 h 7503175"/>
              <a:gd name="connsiteX1-41" fmla="*/ 4163775 w 4163775"/>
              <a:gd name="connsiteY1-42" fmla="*/ 11100 h 7503175"/>
              <a:gd name="connsiteX2-43" fmla="*/ 1147825 w 4163775"/>
              <a:gd name="connsiteY2-44" fmla="*/ 7503175 h 7503175"/>
              <a:gd name="connsiteX3-45" fmla="*/ 0 w 4163775"/>
              <a:gd name="connsiteY3-46" fmla="*/ 7492075 h 7503175"/>
              <a:gd name="connsiteX4-47" fmla="*/ 0 w 4163775"/>
              <a:gd name="connsiteY4-48" fmla="*/ 0 h 7503175"/>
              <a:gd name="connsiteX0-49" fmla="*/ 0 w 4139324"/>
              <a:gd name="connsiteY0-50" fmla="*/ 0 h 7503175"/>
              <a:gd name="connsiteX1-51" fmla="*/ 4139324 w 4139324"/>
              <a:gd name="connsiteY1-52" fmla="*/ 241 h 7503175"/>
              <a:gd name="connsiteX2-53" fmla="*/ 1147825 w 4139324"/>
              <a:gd name="connsiteY2-54" fmla="*/ 7503175 h 7503175"/>
              <a:gd name="connsiteX3-55" fmla="*/ 0 w 4139324"/>
              <a:gd name="connsiteY3-56" fmla="*/ 7492075 h 7503175"/>
              <a:gd name="connsiteX4-57" fmla="*/ 0 w 4139324"/>
              <a:gd name="connsiteY4-58" fmla="*/ 0 h 7503175"/>
              <a:gd name="connsiteX0-59" fmla="*/ 0 w 4188227"/>
              <a:gd name="connsiteY0-60" fmla="*/ 0 h 7503175"/>
              <a:gd name="connsiteX1-61" fmla="*/ 4188227 w 4188227"/>
              <a:gd name="connsiteY1-62" fmla="*/ 241 h 7503175"/>
              <a:gd name="connsiteX2-63" fmla="*/ 1147825 w 4188227"/>
              <a:gd name="connsiteY2-64" fmla="*/ 7503175 h 7503175"/>
              <a:gd name="connsiteX3-65" fmla="*/ 0 w 4188227"/>
              <a:gd name="connsiteY3-66" fmla="*/ 7492075 h 7503175"/>
              <a:gd name="connsiteX4-67" fmla="*/ 0 w 4188227"/>
              <a:gd name="connsiteY4-68" fmla="*/ 0 h 75031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4188227" h="7503175">
                <a:moveTo>
                  <a:pt x="0" y="0"/>
                </a:moveTo>
                <a:lnTo>
                  <a:pt x="4188227" y="241"/>
                </a:lnTo>
                <a:lnTo>
                  <a:pt x="1147825" y="7503175"/>
                </a:lnTo>
                <a:lnTo>
                  <a:pt x="0" y="74920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>
            <a:noAutofit/>
          </a:bodyPr>
          <a:lstStyle/>
          <a:p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5" name="任意多边形 24"/>
          <p:cNvSpPr/>
          <p:nvPr/>
        </p:nvSpPr>
        <p:spPr bwMode="auto">
          <a:xfrm>
            <a:off x="-10442" y="-9309"/>
            <a:ext cx="2894115" cy="6867561"/>
          </a:xfrm>
          <a:custGeom>
            <a:avLst/>
            <a:gdLst>
              <a:gd name="connsiteX0" fmla="*/ 0 w 9219111"/>
              <a:gd name="connsiteY0" fmla="*/ 0 h 7492076"/>
              <a:gd name="connsiteX1" fmla="*/ 9219111 w 9219111"/>
              <a:gd name="connsiteY1" fmla="*/ 0 h 7492076"/>
              <a:gd name="connsiteX2" fmla="*/ 948639 w 9219111"/>
              <a:gd name="connsiteY2" fmla="*/ 7492076 h 7492076"/>
              <a:gd name="connsiteX3" fmla="*/ 0 w 9219111"/>
              <a:gd name="connsiteY3" fmla="*/ 7492076 h 7492076"/>
              <a:gd name="connsiteX0-1" fmla="*/ 0 w 9219111"/>
              <a:gd name="connsiteY0-2" fmla="*/ 0 h 7514276"/>
              <a:gd name="connsiteX1-3" fmla="*/ 9219111 w 9219111"/>
              <a:gd name="connsiteY1-4" fmla="*/ 0 h 7514276"/>
              <a:gd name="connsiteX2-5" fmla="*/ 505931 w 9219111"/>
              <a:gd name="connsiteY2-6" fmla="*/ 7514276 h 7514276"/>
              <a:gd name="connsiteX3-7" fmla="*/ 0 w 9219111"/>
              <a:gd name="connsiteY3-8" fmla="*/ 7492076 h 7514276"/>
              <a:gd name="connsiteX4" fmla="*/ 0 w 9219111"/>
              <a:gd name="connsiteY4" fmla="*/ 0 h 7514276"/>
              <a:gd name="connsiteX0-9" fmla="*/ 0 w 3603053"/>
              <a:gd name="connsiteY0-10" fmla="*/ 0 h 7514276"/>
              <a:gd name="connsiteX1-11" fmla="*/ 3603053 w 3603053"/>
              <a:gd name="connsiteY1-12" fmla="*/ 22200 h 7514276"/>
              <a:gd name="connsiteX2-13" fmla="*/ 505931 w 3603053"/>
              <a:gd name="connsiteY2-14" fmla="*/ 7514276 h 7514276"/>
              <a:gd name="connsiteX3-15" fmla="*/ 0 w 3603053"/>
              <a:gd name="connsiteY3-16" fmla="*/ 7492076 h 7514276"/>
              <a:gd name="connsiteX4-17" fmla="*/ 0 w 3603053"/>
              <a:gd name="connsiteY4-18" fmla="*/ 0 h 7514276"/>
              <a:gd name="connsiteX0-19" fmla="*/ 0 w 3603053"/>
              <a:gd name="connsiteY0-20" fmla="*/ 0 h 7514276"/>
              <a:gd name="connsiteX1-21" fmla="*/ 3603053 w 3603053"/>
              <a:gd name="connsiteY1-22" fmla="*/ 22200 h 7514276"/>
              <a:gd name="connsiteX2-23" fmla="*/ 505931 w 3603053"/>
              <a:gd name="connsiteY2-24" fmla="*/ 7514276 h 7514276"/>
              <a:gd name="connsiteX3-25" fmla="*/ 0 w 3603053"/>
              <a:gd name="connsiteY3-26" fmla="*/ 7492076 h 7514276"/>
              <a:gd name="connsiteX4-27" fmla="*/ 0 w 3603053"/>
              <a:gd name="connsiteY4-28" fmla="*/ 0 h 7514276"/>
              <a:gd name="connsiteX0-29" fmla="*/ 0 w 3603053"/>
              <a:gd name="connsiteY0-30" fmla="*/ 0 h 7514276"/>
              <a:gd name="connsiteX1-31" fmla="*/ 3603053 w 3603053"/>
              <a:gd name="connsiteY1-32" fmla="*/ 11341 h 7514276"/>
              <a:gd name="connsiteX2-33" fmla="*/ 505931 w 3603053"/>
              <a:gd name="connsiteY2-34" fmla="*/ 7514276 h 7514276"/>
              <a:gd name="connsiteX3-35" fmla="*/ 0 w 3603053"/>
              <a:gd name="connsiteY3-36" fmla="*/ 7492076 h 7514276"/>
              <a:gd name="connsiteX4-37" fmla="*/ 0 w 3603053"/>
              <a:gd name="connsiteY4-38" fmla="*/ 0 h 7514276"/>
              <a:gd name="connsiteX0-39" fmla="*/ 0 w 3603053"/>
              <a:gd name="connsiteY0-40" fmla="*/ 0 h 7492558"/>
              <a:gd name="connsiteX1-41" fmla="*/ 3603053 w 3603053"/>
              <a:gd name="connsiteY1-42" fmla="*/ 11341 h 7492558"/>
              <a:gd name="connsiteX2-43" fmla="*/ 518305 w 3603053"/>
              <a:gd name="connsiteY2-44" fmla="*/ 7492558 h 7492558"/>
              <a:gd name="connsiteX3-45" fmla="*/ 0 w 3603053"/>
              <a:gd name="connsiteY3-46" fmla="*/ 7492076 h 7492558"/>
              <a:gd name="connsiteX4-47" fmla="*/ 0 w 3603053"/>
              <a:gd name="connsiteY4-48" fmla="*/ 0 h 7492558"/>
              <a:gd name="connsiteX0-49" fmla="*/ 0 w 3603053"/>
              <a:gd name="connsiteY0-50" fmla="*/ 10376 h 7502934"/>
              <a:gd name="connsiteX1-51" fmla="*/ 3603053 w 3603053"/>
              <a:gd name="connsiteY1-52" fmla="*/ 0 h 7502934"/>
              <a:gd name="connsiteX2-53" fmla="*/ 518305 w 3603053"/>
              <a:gd name="connsiteY2-54" fmla="*/ 7502934 h 7502934"/>
              <a:gd name="connsiteX3-55" fmla="*/ 0 w 3603053"/>
              <a:gd name="connsiteY3-56" fmla="*/ 7502452 h 7502934"/>
              <a:gd name="connsiteX4-57" fmla="*/ 0 w 3603053"/>
              <a:gd name="connsiteY4-58" fmla="*/ 10376 h 75029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603053" h="7502934">
                <a:moveTo>
                  <a:pt x="0" y="10376"/>
                </a:moveTo>
                <a:lnTo>
                  <a:pt x="3603053" y="0"/>
                </a:lnTo>
                <a:lnTo>
                  <a:pt x="518305" y="7502934"/>
                </a:lnTo>
                <a:lnTo>
                  <a:pt x="0" y="7502452"/>
                </a:lnTo>
                <a:lnTo>
                  <a:pt x="0" y="10376"/>
                </a:lnTo>
                <a:close/>
              </a:path>
            </a:pathLst>
          </a:custGeom>
          <a:solidFill>
            <a:srgbClr val="3A4795"/>
          </a:solidFill>
          <a:ln w="0">
            <a:noFill/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13" tIns="60956" rIns="121913" bIns="60956" numCol="1" anchor="t" anchorCtr="0" compatLnSpc="1">
            <a:noAutofit/>
          </a:bodyPr>
          <a:lstStyle/>
          <a:p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1702464" y="2757976"/>
            <a:ext cx="10264033" cy="101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1219200">
              <a:buNone/>
            </a:pPr>
            <a:r>
              <a:rPr lang="en-US" altLang="zh-CN" sz="6600" b="1" dirty="0">
                <a:solidFill>
                  <a:srgbClr val="3A4795"/>
                </a:solidFill>
              </a:rPr>
              <a:t>Triton</a:t>
            </a:r>
            <a:r>
              <a:rPr lang="zh-CN" altLang="en-US" sz="6600" b="1" dirty="0">
                <a:solidFill>
                  <a:srgbClr val="3A4795"/>
                </a:solidFill>
              </a:rPr>
              <a:t>概述</a:t>
            </a:r>
          </a:p>
        </p:txBody>
      </p:sp>
      <p:sp>
        <p:nvSpPr>
          <p:cNvPr id="8" name="TextBox 25"/>
          <p:cNvSpPr>
            <a:spLocks noChangeArrowheads="1"/>
          </p:cNvSpPr>
          <p:nvPr/>
        </p:nvSpPr>
        <p:spPr bwMode="auto">
          <a:xfrm>
            <a:off x="6392141" y="4946613"/>
            <a:ext cx="2230877" cy="266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b="1" dirty="0">
                <a:solidFill>
                  <a:srgbClr val="3A4795"/>
                </a:solidFill>
                <a:latin typeface="微软雅黑" panose="020B0503020204020204" pitchFamily="34" charset="-122"/>
              </a:rPr>
              <a:t>嘉宾：董贞汝</a:t>
            </a:r>
          </a:p>
          <a:p>
            <a:pPr defTabSz="1219200"/>
            <a:endParaRPr lang="zh-CN" altLang="en-US" sz="9600" b="1" dirty="0">
              <a:solidFill>
                <a:srgbClr val="3A4795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1219200"/>
            <a:endParaRPr lang="zh-CN" altLang="en-US" sz="5335" b="1" dirty="0">
              <a:solidFill>
                <a:srgbClr val="3A4795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1739548" y="524343"/>
            <a:ext cx="1725012" cy="1709479"/>
          </a:xfrm>
          <a:custGeom>
            <a:avLst/>
            <a:gdLst>
              <a:gd name="T0" fmla="*/ 1168 w 2120"/>
              <a:gd name="T1" fmla="*/ 5 h 2119"/>
              <a:gd name="T2" fmla="*/ 1374 w 2120"/>
              <a:gd name="T3" fmla="*/ 47 h 2119"/>
              <a:gd name="T4" fmla="*/ 1564 w 2120"/>
              <a:gd name="T5" fmla="*/ 127 h 2119"/>
              <a:gd name="T6" fmla="*/ 1734 w 2120"/>
              <a:gd name="T7" fmla="*/ 243 h 2119"/>
              <a:gd name="T8" fmla="*/ 1877 w 2120"/>
              <a:gd name="T9" fmla="*/ 386 h 2119"/>
              <a:gd name="T10" fmla="*/ 1991 w 2120"/>
              <a:gd name="T11" fmla="*/ 555 h 2119"/>
              <a:gd name="T12" fmla="*/ 2071 w 2120"/>
              <a:gd name="T13" fmla="*/ 743 h 2119"/>
              <a:gd name="T14" fmla="*/ 2114 w 2120"/>
              <a:gd name="T15" fmla="*/ 951 h 2119"/>
              <a:gd name="T16" fmla="*/ 2114 w 2120"/>
              <a:gd name="T17" fmla="*/ 1167 h 2119"/>
              <a:gd name="T18" fmla="*/ 2071 w 2120"/>
              <a:gd name="T19" fmla="*/ 1373 h 2119"/>
              <a:gd name="T20" fmla="*/ 1991 w 2120"/>
              <a:gd name="T21" fmla="*/ 1564 h 2119"/>
              <a:gd name="T22" fmla="*/ 1877 w 2120"/>
              <a:gd name="T23" fmla="*/ 1733 h 2119"/>
              <a:gd name="T24" fmla="*/ 1734 w 2120"/>
              <a:gd name="T25" fmla="*/ 1876 h 2119"/>
              <a:gd name="T26" fmla="*/ 1564 w 2120"/>
              <a:gd name="T27" fmla="*/ 1989 h 2119"/>
              <a:gd name="T28" fmla="*/ 1374 w 2120"/>
              <a:gd name="T29" fmla="*/ 2070 h 2119"/>
              <a:gd name="T30" fmla="*/ 1168 w 2120"/>
              <a:gd name="T31" fmla="*/ 2112 h 2119"/>
              <a:gd name="T32" fmla="*/ 952 w 2120"/>
              <a:gd name="T33" fmla="*/ 2112 h 2119"/>
              <a:gd name="T34" fmla="*/ 744 w 2120"/>
              <a:gd name="T35" fmla="*/ 2070 h 2119"/>
              <a:gd name="T36" fmla="*/ 555 w 2120"/>
              <a:gd name="T37" fmla="*/ 1989 h 2119"/>
              <a:gd name="T38" fmla="*/ 386 w 2120"/>
              <a:gd name="T39" fmla="*/ 1876 h 2119"/>
              <a:gd name="T40" fmla="*/ 243 w 2120"/>
              <a:gd name="T41" fmla="*/ 1733 h 2119"/>
              <a:gd name="T42" fmla="*/ 128 w 2120"/>
              <a:gd name="T43" fmla="*/ 1564 h 2119"/>
              <a:gd name="T44" fmla="*/ 47 w 2120"/>
              <a:gd name="T45" fmla="*/ 1373 h 2119"/>
              <a:gd name="T46" fmla="*/ 5 w 2120"/>
              <a:gd name="T47" fmla="*/ 1167 h 2119"/>
              <a:gd name="T48" fmla="*/ 5 w 2120"/>
              <a:gd name="T49" fmla="*/ 951 h 2119"/>
              <a:gd name="T50" fmla="*/ 47 w 2120"/>
              <a:gd name="T51" fmla="*/ 743 h 2119"/>
              <a:gd name="T52" fmla="*/ 128 w 2120"/>
              <a:gd name="T53" fmla="*/ 555 h 2119"/>
              <a:gd name="T54" fmla="*/ 243 w 2120"/>
              <a:gd name="T55" fmla="*/ 386 h 2119"/>
              <a:gd name="T56" fmla="*/ 386 w 2120"/>
              <a:gd name="T57" fmla="*/ 243 h 2119"/>
              <a:gd name="T58" fmla="*/ 555 w 2120"/>
              <a:gd name="T59" fmla="*/ 127 h 2119"/>
              <a:gd name="T60" fmla="*/ 744 w 2120"/>
              <a:gd name="T61" fmla="*/ 47 h 2119"/>
              <a:gd name="T62" fmla="*/ 952 w 2120"/>
              <a:gd name="T63" fmla="*/ 5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20" h="2119">
                <a:moveTo>
                  <a:pt x="1060" y="0"/>
                </a:moveTo>
                <a:lnTo>
                  <a:pt x="1168" y="5"/>
                </a:lnTo>
                <a:lnTo>
                  <a:pt x="1273" y="21"/>
                </a:lnTo>
                <a:lnTo>
                  <a:pt x="1374" y="47"/>
                </a:lnTo>
                <a:lnTo>
                  <a:pt x="1472" y="84"/>
                </a:lnTo>
                <a:lnTo>
                  <a:pt x="1564" y="127"/>
                </a:lnTo>
                <a:lnTo>
                  <a:pt x="1652" y="181"/>
                </a:lnTo>
                <a:lnTo>
                  <a:pt x="1734" y="243"/>
                </a:lnTo>
                <a:lnTo>
                  <a:pt x="1809" y="311"/>
                </a:lnTo>
                <a:lnTo>
                  <a:pt x="1877" y="386"/>
                </a:lnTo>
                <a:lnTo>
                  <a:pt x="1938" y="466"/>
                </a:lnTo>
                <a:lnTo>
                  <a:pt x="1991" y="555"/>
                </a:lnTo>
                <a:lnTo>
                  <a:pt x="2036" y="647"/>
                </a:lnTo>
                <a:lnTo>
                  <a:pt x="2071" y="743"/>
                </a:lnTo>
                <a:lnTo>
                  <a:pt x="2097" y="845"/>
                </a:lnTo>
                <a:lnTo>
                  <a:pt x="2114" y="951"/>
                </a:lnTo>
                <a:lnTo>
                  <a:pt x="2120" y="1059"/>
                </a:lnTo>
                <a:lnTo>
                  <a:pt x="2114" y="1167"/>
                </a:lnTo>
                <a:lnTo>
                  <a:pt x="2097" y="1272"/>
                </a:lnTo>
                <a:lnTo>
                  <a:pt x="2071" y="1373"/>
                </a:lnTo>
                <a:lnTo>
                  <a:pt x="2036" y="1471"/>
                </a:lnTo>
                <a:lnTo>
                  <a:pt x="1991" y="1564"/>
                </a:lnTo>
                <a:lnTo>
                  <a:pt x="1938" y="1651"/>
                </a:lnTo>
                <a:lnTo>
                  <a:pt x="1877" y="1733"/>
                </a:lnTo>
                <a:lnTo>
                  <a:pt x="1809" y="1808"/>
                </a:lnTo>
                <a:lnTo>
                  <a:pt x="1734" y="1876"/>
                </a:lnTo>
                <a:lnTo>
                  <a:pt x="1652" y="1937"/>
                </a:lnTo>
                <a:lnTo>
                  <a:pt x="1564" y="1989"/>
                </a:lnTo>
                <a:lnTo>
                  <a:pt x="1472" y="2035"/>
                </a:lnTo>
                <a:lnTo>
                  <a:pt x="1374" y="2070"/>
                </a:lnTo>
                <a:lnTo>
                  <a:pt x="1273" y="2096"/>
                </a:lnTo>
                <a:lnTo>
                  <a:pt x="1168" y="2112"/>
                </a:lnTo>
                <a:lnTo>
                  <a:pt x="1060" y="2119"/>
                </a:lnTo>
                <a:lnTo>
                  <a:pt x="952" y="2112"/>
                </a:lnTo>
                <a:lnTo>
                  <a:pt x="847" y="2096"/>
                </a:lnTo>
                <a:lnTo>
                  <a:pt x="744" y="2070"/>
                </a:lnTo>
                <a:lnTo>
                  <a:pt x="648" y="2035"/>
                </a:lnTo>
                <a:lnTo>
                  <a:pt x="555" y="1989"/>
                </a:lnTo>
                <a:lnTo>
                  <a:pt x="468" y="1937"/>
                </a:lnTo>
                <a:lnTo>
                  <a:pt x="386" y="1876"/>
                </a:lnTo>
                <a:lnTo>
                  <a:pt x="311" y="1808"/>
                </a:lnTo>
                <a:lnTo>
                  <a:pt x="243" y="1733"/>
                </a:lnTo>
                <a:lnTo>
                  <a:pt x="182" y="1651"/>
                </a:lnTo>
                <a:lnTo>
                  <a:pt x="128" y="1564"/>
                </a:lnTo>
                <a:lnTo>
                  <a:pt x="84" y="1471"/>
                </a:lnTo>
                <a:lnTo>
                  <a:pt x="47" y="1373"/>
                </a:lnTo>
                <a:lnTo>
                  <a:pt x="21" y="1272"/>
                </a:lnTo>
                <a:lnTo>
                  <a:pt x="5" y="1167"/>
                </a:lnTo>
                <a:lnTo>
                  <a:pt x="0" y="1059"/>
                </a:lnTo>
                <a:lnTo>
                  <a:pt x="5" y="951"/>
                </a:lnTo>
                <a:lnTo>
                  <a:pt x="21" y="845"/>
                </a:lnTo>
                <a:lnTo>
                  <a:pt x="47" y="743"/>
                </a:lnTo>
                <a:lnTo>
                  <a:pt x="84" y="647"/>
                </a:lnTo>
                <a:lnTo>
                  <a:pt x="128" y="555"/>
                </a:lnTo>
                <a:lnTo>
                  <a:pt x="182" y="466"/>
                </a:lnTo>
                <a:lnTo>
                  <a:pt x="243" y="386"/>
                </a:lnTo>
                <a:lnTo>
                  <a:pt x="311" y="311"/>
                </a:lnTo>
                <a:lnTo>
                  <a:pt x="386" y="243"/>
                </a:lnTo>
                <a:lnTo>
                  <a:pt x="468" y="181"/>
                </a:lnTo>
                <a:lnTo>
                  <a:pt x="555" y="127"/>
                </a:lnTo>
                <a:lnTo>
                  <a:pt x="648" y="84"/>
                </a:lnTo>
                <a:lnTo>
                  <a:pt x="744" y="47"/>
                </a:lnTo>
                <a:lnTo>
                  <a:pt x="847" y="21"/>
                </a:lnTo>
                <a:lnTo>
                  <a:pt x="952" y="5"/>
                </a:lnTo>
                <a:lnTo>
                  <a:pt x="106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  <a:effectLst>
            <a:outerShdw blurRad="444500" dist="1270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13" tIns="60956" rIns="121913" bIns="60956" numCol="1" anchor="t" anchorCtr="0" compatLnSpc="1"/>
          <a:lstStyle/>
          <a:p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10" name="流程图: 接点 9"/>
          <p:cNvSpPr/>
          <p:nvPr/>
        </p:nvSpPr>
        <p:spPr>
          <a:xfrm>
            <a:off x="1739548" y="524343"/>
            <a:ext cx="1725012" cy="1709479"/>
          </a:xfrm>
          <a:prstGeom prst="flowChartConnector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87D97B2-36D3-BBB9-7588-386D792212FB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42127838-2C52-0E05-AE1E-4BDF5E4BCAD3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9F6D37-B8CF-F3E1-E6C7-B7E7A2AEC1FA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0B6D3F18-D22B-3D80-49B9-E6D01EBB4029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B822D5D-FB6F-CA23-CB50-0D9AB94D0995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704161B-8466-3F5F-9F58-37B2A6F5F9F9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Triton</a:t>
            </a:r>
            <a:r>
              <a:rPr lang="zh-CN" altLang="en-US" dirty="0">
                <a:solidFill>
                  <a:schemeClr val="tx1"/>
                </a:solidFill>
              </a:rPr>
              <a:t>是什么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5FBEE81-0C04-7C18-F59C-84709F3C8C8E}"/>
              </a:ext>
            </a:extLst>
          </p:cNvPr>
          <p:cNvSpPr txBox="1"/>
          <p:nvPr/>
        </p:nvSpPr>
        <p:spPr>
          <a:xfrm>
            <a:off x="3256229" y="6396335"/>
            <a:ext cx="95533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[1] Philippe </a:t>
            </a:r>
            <a:r>
              <a:rPr lang="en-US" altLang="zh-CN" sz="1200" dirty="0" err="1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Tillet;H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. T. </a:t>
            </a:r>
            <a:r>
              <a:rPr lang="en-US" altLang="zh-CN" sz="1200" dirty="0" err="1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Kung;David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1200" dirty="0" err="1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Cox.Triton</a:t>
            </a:r>
            <a:r>
              <a:rPr lang="en-US" altLang="zh-CN" sz="120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: an intermediate language and compiler for tiled neural network computations[A].MAPL 2019: Proceedings of the 3rd ACM SIGPLAN International Workshop on Machine Learning and Programming Languages[C],2019</a:t>
            </a:r>
            <a:endParaRPr lang="zh-CN" altLang="en-US" sz="1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D9B8CE9-49D6-A05E-47DD-37D1A6783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37" y="1395370"/>
            <a:ext cx="10689125" cy="216890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E2F9C29-ECBC-AF75-D06A-76FEDF85D0D4}"/>
              </a:ext>
            </a:extLst>
          </p:cNvPr>
          <p:cNvSpPr txBox="1"/>
          <p:nvPr/>
        </p:nvSpPr>
        <p:spPr>
          <a:xfrm>
            <a:off x="596224" y="3656515"/>
            <a:ext cx="11193440" cy="2239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en-US" altLang="zh-CN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Intermediate </a:t>
            </a:r>
            <a:r>
              <a:rPr lang="en-US" altLang="zh-CN" b="1" kern="100" dirty="0" err="1">
                <a:effectLst/>
                <a:latin typeface="+mj-ea"/>
                <a:ea typeface="+mj-ea"/>
                <a:cs typeface="Times New Roman" panose="02020603050405020304" pitchFamily="18" charset="0"/>
              </a:rPr>
              <a:t>Lauguge</a:t>
            </a:r>
            <a:r>
              <a:rPr lang="en-US" altLang="zh-CN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基于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Python</a:t>
            </a:r>
            <a:r>
              <a:rPr lang="zh-CN" altLang="en-US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kern="1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DS</a:t>
            </a:r>
            <a:r>
              <a:rPr lang="en-US" altLang="zh-CN" kern="10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endParaRPr lang="en-US" altLang="zh-CN" kern="1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indent="-342900" algn="just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en-US" altLang="zh-CN" b="1" kern="100" dirty="0">
                <a:latin typeface="+mj-ea"/>
                <a:ea typeface="+mj-ea"/>
                <a:cs typeface="Times New Roman" panose="02020603050405020304" pitchFamily="18" charset="0"/>
              </a:rPr>
              <a:t>tiled Neural Network Compute</a:t>
            </a:r>
            <a:r>
              <a:rPr lang="zh-CN" altLang="en-US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面向</a:t>
            </a: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GPU</a:t>
            </a:r>
            <a:r>
              <a:rPr lang="zh-CN" altLang="en-US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体系特点，自动分析和实施神经网络计算的分块</a:t>
            </a:r>
            <a:endParaRPr lang="en-US" altLang="zh-CN" kern="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indent="-342900" algn="just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en-US" altLang="zh-CN" b="1" kern="100" dirty="0">
                <a:latin typeface="+mj-ea"/>
                <a:ea typeface="+mj-ea"/>
                <a:cs typeface="Times New Roman" panose="02020603050405020304" pitchFamily="18" charset="0"/>
              </a:rPr>
              <a:t>Compiler</a:t>
            </a: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编译器</a:t>
            </a:r>
            <a:endParaRPr lang="zh-CN" altLang="en-US" kern="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0E186E2-305B-4815-D3E8-4F4AADF846D4}"/>
              </a:ext>
            </a:extLst>
          </p:cNvPr>
          <p:cNvSpPr txBox="1"/>
          <p:nvPr/>
        </p:nvSpPr>
        <p:spPr>
          <a:xfrm>
            <a:off x="11357462" y="1183674"/>
            <a:ext cx="590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楷体" panose="02010609060101010101" pitchFamily="49" charset="-122"/>
              </a:rPr>
              <a:t>[1] 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>
              <a:extLst>
                <a:ext uri="{35155182-B16C-46BC-9424-99874614C6A1}">
                  <wpsdc:indentchars xmlns:lc="http://schemas.openxmlformats.org/drawingml/2006/lockedCanvas" xmlns="" xmlns:wpsdc="http://www.wps.cn/officeDocument/2017/drawingmlCustomData" val="200" checksum="282533468"/>
                </a:ext>
              </a:extLst>
            </a:pPr>
            <a:r>
              <a:rPr lang="en-US" altLang="zh-CN" b="1" kern="100" dirty="0">
                <a:latin typeface="+mj-ea"/>
                <a:ea typeface="+mj-ea"/>
                <a:cs typeface="Times New Roman" panose="02020603050405020304" pitchFamily="18" charset="0"/>
              </a:rPr>
              <a:t>Triton </a:t>
            </a:r>
            <a:r>
              <a:rPr lang="zh-CN" altLang="en-US" b="1" kern="100" dirty="0">
                <a:latin typeface="+mj-ea"/>
                <a:ea typeface="+mj-ea"/>
                <a:cs typeface="Times New Roman" panose="02020603050405020304" pitchFamily="18" charset="0"/>
              </a:rPr>
              <a:t>定位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4E01481-60A2-637E-F65F-D9DF410A2C49}"/>
              </a:ext>
            </a:extLst>
          </p:cNvPr>
          <p:cNvSpPr txBox="1"/>
          <p:nvPr/>
        </p:nvSpPr>
        <p:spPr>
          <a:xfrm>
            <a:off x="654915" y="1395537"/>
            <a:ext cx="11193440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en-US" altLang="zh-CN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VS </a:t>
            </a:r>
            <a:r>
              <a:rPr lang="zh-CN" altLang="en-US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深度学习编译器</a:t>
            </a:r>
            <a:endParaRPr lang="en-US" altLang="zh-CN" b="1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7793E0-52DA-3168-FA71-AC9B7597D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62" y="3149431"/>
            <a:ext cx="11513875" cy="250765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D66EE31-E885-2F8A-5524-CBD4A8FADBFB}"/>
              </a:ext>
            </a:extLst>
          </p:cNvPr>
          <p:cNvSpPr txBox="1"/>
          <p:nvPr/>
        </p:nvSpPr>
        <p:spPr>
          <a:xfrm>
            <a:off x="5945279" y="1395537"/>
            <a:ext cx="11193440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en-US" altLang="zh-CN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VS CUDA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129CD0C-2AED-DD05-5DBE-3F22847CEE00}"/>
              </a:ext>
            </a:extLst>
          </p:cNvPr>
          <p:cNvSpPr txBox="1"/>
          <p:nvPr/>
        </p:nvSpPr>
        <p:spPr>
          <a:xfrm>
            <a:off x="1267326" y="2086598"/>
            <a:ext cx="46361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Triton</a:t>
            </a:r>
            <a:r>
              <a:rPr lang="zh-CN" altLang="en-US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用于</a:t>
            </a: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kernel</a:t>
            </a:r>
            <a:r>
              <a:rPr lang="zh-CN" altLang="en-US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开发和编译优化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F2B1DE-6E5D-C551-2CC5-E5D4DCB1B6A1}"/>
              </a:ext>
            </a:extLst>
          </p:cNvPr>
          <p:cNvSpPr txBox="1"/>
          <p:nvPr/>
        </p:nvSpPr>
        <p:spPr>
          <a:xfrm>
            <a:off x="6472988" y="2086597"/>
            <a:ext cx="41950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Triton</a:t>
            </a:r>
            <a:r>
              <a:rPr lang="zh-CN" altLang="en-US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拥有更易用的编程模型</a:t>
            </a:r>
            <a:endParaRPr lang="zh-CN" altLang="en-US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F89CC837-322B-46E1-9357-3CCF17BC8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024" y="5723262"/>
            <a:ext cx="725917" cy="82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68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Triton</a:t>
            </a:r>
            <a:r>
              <a:rPr lang="zh-CN" altLang="en-US" dirty="0">
                <a:solidFill>
                  <a:schemeClr val="tx1"/>
                </a:solidFill>
              </a:rPr>
              <a:t>语言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2F19F03-B35C-A253-695A-B591CC27E401}"/>
              </a:ext>
            </a:extLst>
          </p:cNvPr>
          <p:cNvSpPr txBox="1"/>
          <p:nvPr/>
        </p:nvSpPr>
        <p:spPr>
          <a:xfrm>
            <a:off x="312015" y="4775832"/>
            <a:ext cx="11193440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en-US" altLang="zh-CN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VS </a:t>
            </a:r>
            <a:r>
              <a:rPr lang="zh-CN" altLang="en-US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手写</a:t>
            </a:r>
            <a:r>
              <a:rPr lang="en-US" altLang="zh-CN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Kernel</a:t>
            </a:r>
            <a:r>
              <a:rPr lang="zh-CN" altLang="en-US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算子</a:t>
            </a:r>
            <a:endParaRPr lang="en-US" altLang="zh-CN" b="1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AAF660-66D3-EE3D-C213-FDACC52D6FAA}"/>
              </a:ext>
            </a:extLst>
          </p:cNvPr>
          <p:cNvSpPr txBox="1"/>
          <p:nvPr/>
        </p:nvSpPr>
        <p:spPr>
          <a:xfrm>
            <a:off x="312015" y="1451685"/>
            <a:ext cx="11193440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en-US" altLang="zh-CN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Kernel</a:t>
            </a:r>
            <a:r>
              <a:rPr lang="zh-CN" altLang="en-US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算子开发</a:t>
            </a:r>
            <a:endParaRPr lang="en-US" altLang="zh-CN" b="1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0074E1-B005-C469-9F22-365152E98D45}"/>
              </a:ext>
            </a:extLst>
          </p:cNvPr>
          <p:cNvSpPr/>
          <p:nvPr/>
        </p:nvSpPr>
        <p:spPr>
          <a:xfrm>
            <a:off x="683795" y="2261936"/>
            <a:ext cx="1957137" cy="23083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1410E8-E691-DF25-3E47-91A67B0074D0}"/>
              </a:ext>
            </a:extLst>
          </p:cNvPr>
          <p:cNvSpPr txBox="1"/>
          <p:nvPr/>
        </p:nvSpPr>
        <p:spPr>
          <a:xfrm>
            <a:off x="683796" y="2261935"/>
            <a:ext cx="19571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Linear</a:t>
            </a:r>
          </a:p>
          <a:p>
            <a:pPr algn="ctr"/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Convolution</a:t>
            </a:r>
          </a:p>
          <a:p>
            <a:pPr algn="ctr"/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Normalization</a:t>
            </a:r>
          </a:p>
          <a:p>
            <a:pPr algn="ctr"/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Pooling</a:t>
            </a:r>
          </a:p>
          <a:p>
            <a:pPr algn="ctr"/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Loss</a:t>
            </a:r>
          </a:p>
          <a:p>
            <a:pPr algn="ctr"/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……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285F966-52DF-032B-4F44-09237101FE12}"/>
              </a:ext>
            </a:extLst>
          </p:cNvPr>
          <p:cNvSpPr/>
          <p:nvPr/>
        </p:nvSpPr>
        <p:spPr>
          <a:xfrm>
            <a:off x="3452395" y="2261936"/>
            <a:ext cx="1957137" cy="23083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DE99056-9CD3-80A4-C738-CDDFE9BD8667}"/>
              </a:ext>
            </a:extLst>
          </p:cNvPr>
          <p:cNvSpPr txBox="1"/>
          <p:nvPr/>
        </p:nvSpPr>
        <p:spPr>
          <a:xfrm>
            <a:off x="3452396" y="2261935"/>
            <a:ext cx="19571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Float64</a:t>
            </a:r>
          </a:p>
          <a:p>
            <a:pPr algn="ctr"/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Float32</a:t>
            </a:r>
          </a:p>
          <a:p>
            <a:pPr algn="ctr"/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BFloat16</a:t>
            </a:r>
          </a:p>
          <a:p>
            <a:pPr algn="ctr"/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Int64</a:t>
            </a:r>
          </a:p>
          <a:p>
            <a:pPr algn="ctr"/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Int32</a:t>
            </a:r>
          </a:p>
          <a:p>
            <a:pPr algn="ctr"/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……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90129CA-70AA-331A-EC32-3EBAF28A56CE}"/>
              </a:ext>
            </a:extLst>
          </p:cNvPr>
          <p:cNvSpPr txBox="1"/>
          <p:nvPr/>
        </p:nvSpPr>
        <p:spPr>
          <a:xfrm>
            <a:off x="2068095" y="3198167"/>
            <a:ext cx="1957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318C65-CC1F-F8AA-F5B9-C097AD3B8745}"/>
              </a:ext>
            </a:extLst>
          </p:cNvPr>
          <p:cNvSpPr txBox="1"/>
          <p:nvPr/>
        </p:nvSpPr>
        <p:spPr>
          <a:xfrm>
            <a:off x="312015" y="5473352"/>
            <a:ext cx="1957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高性能</a:t>
            </a:r>
            <a:endParaRPr lang="en-US" altLang="zh-CN" kern="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B47EED6-9AEE-493D-9CF7-AD6D0EBDC299}"/>
              </a:ext>
            </a:extLst>
          </p:cNvPr>
          <p:cNvSpPr txBox="1"/>
          <p:nvPr/>
        </p:nvSpPr>
        <p:spPr>
          <a:xfrm>
            <a:off x="466558" y="6051480"/>
            <a:ext cx="19571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低灵活性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B6C4EF5-613C-1200-ACF1-FFE4BE596C39}"/>
              </a:ext>
            </a:extLst>
          </p:cNvPr>
          <p:cNvSpPr txBox="1"/>
          <p:nvPr/>
        </p:nvSpPr>
        <p:spPr>
          <a:xfrm>
            <a:off x="6388770" y="2268736"/>
            <a:ext cx="49309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基于</a:t>
            </a: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Python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472719E-D695-D673-5FAC-26541889F759}"/>
              </a:ext>
            </a:extLst>
          </p:cNvPr>
          <p:cNvSpPr txBox="1"/>
          <p:nvPr/>
        </p:nvSpPr>
        <p:spPr>
          <a:xfrm>
            <a:off x="6283265" y="1448704"/>
            <a:ext cx="11193440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en-US" altLang="zh-CN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Triton</a:t>
            </a:r>
            <a:r>
              <a:rPr lang="zh-CN" altLang="en-US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语言</a:t>
            </a:r>
            <a:endParaRPr lang="en-US" altLang="zh-CN" b="1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98B15E2-FC6A-3C72-1708-CDA9B36A625A}"/>
              </a:ext>
            </a:extLst>
          </p:cNvPr>
          <p:cNvSpPr txBox="1"/>
          <p:nvPr/>
        </p:nvSpPr>
        <p:spPr>
          <a:xfrm>
            <a:off x="6430168" y="2826265"/>
            <a:ext cx="49309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编程模型</a:t>
            </a:r>
            <a:endParaRPr lang="en-US" altLang="zh-CN" kern="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559ED26-516C-C675-A7F1-3EC9B424C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168" y="3325167"/>
            <a:ext cx="5766467" cy="185643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899A9C9-0EA3-98ED-50C8-76E6EAB401B9}"/>
              </a:ext>
            </a:extLst>
          </p:cNvPr>
          <p:cNvSpPr txBox="1"/>
          <p:nvPr/>
        </p:nvSpPr>
        <p:spPr>
          <a:xfrm>
            <a:off x="6430168" y="5473353"/>
            <a:ext cx="5355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+ </a:t>
            </a:r>
            <a:r>
              <a:rPr lang="en-US" altLang="zh-CN" b="1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Triton</a:t>
            </a:r>
            <a:r>
              <a:rPr lang="zh-CN" altLang="en-US" b="1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编译器</a:t>
            </a:r>
            <a:r>
              <a:rPr lang="zh-CN" altLang="en-US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：兼顾</a:t>
            </a:r>
            <a:r>
              <a:rPr lang="zh-CN" altLang="en-US" b="1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高性能</a:t>
            </a:r>
            <a:r>
              <a:rPr lang="zh-CN" altLang="en-US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zh-CN" altLang="en-US" b="1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灵活性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Triton</a:t>
            </a:r>
            <a:r>
              <a:rPr lang="zh-CN" altLang="en-US" dirty="0">
                <a:solidFill>
                  <a:schemeClr val="tx1"/>
                </a:solidFill>
              </a:rPr>
              <a:t>编译器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7C33E8-2BC8-DB9A-063D-2A4CACACE4B2}"/>
              </a:ext>
            </a:extLst>
          </p:cNvPr>
          <p:cNvSpPr txBox="1"/>
          <p:nvPr/>
        </p:nvSpPr>
        <p:spPr>
          <a:xfrm>
            <a:off x="654915" y="1700337"/>
            <a:ext cx="11193440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altLang="en-US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兼容</a:t>
            </a:r>
            <a:r>
              <a:rPr lang="en-US" altLang="zh-CN" b="1" kern="100" dirty="0" err="1">
                <a:effectLst/>
                <a:latin typeface="+mj-ea"/>
                <a:ea typeface="+mj-ea"/>
                <a:cs typeface="Times New Roman" panose="02020603050405020304" pitchFamily="18" charset="0"/>
              </a:rPr>
              <a:t>PyTorch</a:t>
            </a:r>
            <a:r>
              <a:rPr lang="zh-CN" altLang="en-US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等框架</a:t>
            </a:r>
            <a:endParaRPr lang="en-US" altLang="zh-CN" b="1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E7406D-8664-084B-A502-9C4A5F273DA3}"/>
              </a:ext>
            </a:extLst>
          </p:cNvPr>
          <p:cNvSpPr txBox="1"/>
          <p:nvPr/>
        </p:nvSpPr>
        <p:spPr>
          <a:xfrm>
            <a:off x="654915" y="2486913"/>
            <a:ext cx="5339485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altLang="en-US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基于</a:t>
            </a:r>
            <a:r>
              <a:rPr lang="en-US" altLang="zh-CN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MLIR</a:t>
            </a:r>
            <a:r>
              <a:rPr lang="zh-CN" altLang="en-US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的多层中间表示与优化</a:t>
            </a:r>
            <a:endParaRPr lang="en-US" altLang="zh-CN" b="1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5E1FB5-CEC4-A635-7C6E-DEDA9835F330}"/>
              </a:ext>
            </a:extLst>
          </p:cNvPr>
          <p:cNvSpPr txBox="1"/>
          <p:nvPr/>
        </p:nvSpPr>
        <p:spPr>
          <a:xfrm>
            <a:off x="654914" y="5622989"/>
            <a:ext cx="5339485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n"/>
              <a:extLst>
                <a:ext uri="{35155182-B16C-46BC-9424-99874614C6A1}">
                  <wpsdc:indentchars xmlns="" xmlns:wpsdc="http://www.wps.cn/officeDocument/2017/drawingmlCustomData" val="200" checksum="282533468"/>
                </a:ext>
              </a:extLst>
            </a:pPr>
            <a:r>
              <a:rPr lang="zh-CN" altLang="en-US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利用</a:t>
            </a:r>
            <a:r>
              <a:rPr lang="en-US" altLang="zh-CN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LLVM</a:t>
            </a:r>
            <a:r>
              <a:rPr lang="zh-CN" altLang="en-US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生成高效执行代码</a:t>
            </a:r>
            <a:endParaRPr lang="en-US" altLang="zh-CN" b="1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4B0687-F713-F248-C928-FF5501050AE8}"/>
              </a:ext>
            </a:extLst>
          </p:cNvPr>
          <p:cNvSpPr txBox="1"/>
          <p:nvPr/>
        </p:nvSpPr>
        <p:spPr>
          <a:xfrm>
            <a:off x="439014" y="3184659"/>
            <a:ext cx="32820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Triton dialect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62887B-833C-82DA-9D50-D7B836D7623A}"/>
              </a:ext>
            </a:extLst>
          </p:cNvPr>
          <p:cNvSpPr txBox="1"/>
          <p:nvPr/>
        </p:nvSpPr>
        <p:spPr>
          <a:xfrm>
            <a:off x="439015" y="4255356"/>
            <a:ext cx="39551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altLang="zh-CN" kern="1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TritonGPU</a:t>
            </a: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dialect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6A376B-9B9D-27C5-12B6-174E159935E2}"/>
              </a:ext>
            </a:extLst>
          </p:cNvPr>
          <p:cNvSpPr txBox="1"/>
          <p:nvPr/>
        </p:nvSpPr>
        <p:spPr>
          <a:xfrm>
            <a:off x="1476138" y="3705730"/>
            <a:ext cx="39551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CSE</a:t>
            </a:r>
            <a:r>
              <a:rPr lang="zh-CN" altLang="en-US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DCE</a:t>
            </a:r>
            <a:r>
              <a:rPr lang="zh-CN" altLang="en-US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Inlining……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7421018-6AA7-CD05-6168-0D931DF508DD}"/>
              </a:ext>
            </a:extLst>
          </p:cNvPr>
          <p:cNvSpPr txBox="1"/>
          <p:nvPr/>
        </p:nvSpPr>
        <p:spPr>
          <a:xfrm>
            <a:off x="1679337" y="4836413"/>
            <a:ext cx="71344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Pipeline</a:t>
            </a:r>
            <a:r>
              <a:rPr lang="zh-CN" altLang="en-US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Prefetch</a:t>
            </a:r>
            <a:r>
              <a:rPr lang="zh-CN" altLang="en-US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endParaRPr lang="en-US" altLang="zh-CN" kern="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Coalesce</a:t>
            </a:r>
            <a:r>
              <a:rPr lang="zh-CN" altLang="en-US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Remove Layout……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A655C40-DC07-E4EC-7929-F57D6242C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266" y="1542430"/>
            <a:ext cx="5083923" cy="46616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参考资料</a:t>
            </a:r>
            <a:r>
              <a:rPr lang="en-US" altLang="zh-CN" dirty="0">
                <a:solidFill>
                  <a:schemeClr val="tx1"/>
                </a:solidFill>
              </a:rPr>
              <a:t>	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96224" y="1606081"/>
            <a:ext cx="10999551" cy="3275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[1]Philippe 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Tillet;H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T. 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Kung;David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Cox.Triton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an intermediate language and compiler for tiled neural network computations[A].MAPL 2019: Proceedings of the 3rd ACM SIGPLAN International Workshop on Machine Learning and Programming Languages[C],2019</a:t>
            </a:r>
            <a:endParaRPr lang="en-US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[2]https://www.jokeren.tech/slides/triton_next.pdf</a:t>
            </a:r>
            <a:endParaRPr lang="en-US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[3]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3"/>
              </a:rPr>
              <a:t>https://www.jokeren.tech/slides/Triton_bsc.pdf</a:t>
            </a:r>
            <a:endParaRPr lang="en-US" altLang="zh-CN" sz="2000" u="sng" kern="100" dirty="0">
              <a:solidFill>
                <a:srgbClr val="0563C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[4]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4"/>
              </a:rPr>
              <a:t>https://openai.com/index/triton/</a:t>
            </a:r>
            <a:endParaRPr lang="en-US" altLang="zh-CN" sz="2000" u="sng" kern="100" dirty="0">
              <a:solidFill>
                <a:srgbClr val="0563C1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kern="100" dirty="0"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[5]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hlinkClick r:id="rId5"/>
              </a:rPr>
              <a:t>https://superjomn.github.io/posts/triton-mlir-publish/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25468"/>
            <a:ext cx="12192000" cy="688346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470d811-ed36-445b-af96-f8507b17bc0a"/>
  <p:tag name="COMMONDATA" val="eyJoZGlkIjoiMjg5NDQ5YTM4MDgzYmUyYWQwYTg0OGViMDE2NDRiYzM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738</Words>
  <Application>Microsoft Office PowerPoint</Application>
  <PresentationFormat>宽屏</PresentationFormat>
  <Paragraphs>79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等线</vt:lpstr>
      <vt:lpstr>华文中宋</vt:lpstr>
      <vt:lpstr>楷体</vt:lpstr>
      <vt:lpstr>宋体</vt:lpstr>
      <vt:lpstr>微软雅黑</vt:lpstr>
      <vt:lpstr>Arial</vt:lpstr>
      <vt:lpstr>Calibri</vt:lpstr>
      <vt:lpstr>Times New Roman</vt:lpstr>
      <vt:lpstr>Wingdings</vt:lpstr>
      <vt:lpstr>默认设计模板</vt:lpstr>
      <vt:lpstr>PowerPoint 演示文稿</vt:lpstr>
      <vt:lpstr>Triton是什么</vt:lpstr>
      <vt:lpstr>Triton 定位</vt:lpstr>
      <vt:lpstr>Triton语言</vt:lpstr>
      <vt:lpstr>Triton编译器</vt:lpstr>
      <vt:lpstr>参考资料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深度学习</dc:title>
  <dc:creator>WangLei</dc:creator>
  <cp:lastModifiedBy>Lei Wang</cp:lastModifiedBy>
  <cp:revision>3323</cp:revision>
  <cp:lastPrinted>2018-06-09T17:02:00Z</cp:lastPrinted>
  <dcterms:created xsi:type="dcterms:W3CDTF">2016-05-18T20:32:00Z</dcterms:created>
  <dcterms:modified xsi:type="dcterms:W3CDTF">2024-09-18T00:24:01Z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2052-12.1.0.17147</vt:lpwstr>
  </property>
  <property fmtid="{D5CDD505-2E9C-101B-9397-08002B2CF9AE}" pid="3" name="ICV">
    <vt:lpwstr>451878AA0612451A8E2F5632194772A5_13</vt:lpwstr>
  </property>
</Properties>
</file>