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1159" r:id="rId2"/>
    <p:sldId id="1161" r:id="rId3"/>
    <p:sldId id="1177" r:id="rId4"/>
    <p:sldId id="1195" r:id="rId5"/>
    <p:sldId id="1197" r:id="rId6"/>
    <p:sldId id="1199" r:id="rId7"/>
    <p:sldId id="1196" r:id="rId8"/>
    <p:sldId id="1200" r:id="rId9"/>
    <p:sldId id="1198" r:id="rId10"/>
    <p:sldId id="1194" r:id="rId11"/>
    <p:sldId id="1171" r:id="rId12"/>
  </p:sldIdLst>
  <p:sldSz cx="12192000" cy="6858000"/>
  <p:notesSz cx="6811963" cy="9945688"/>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66">
          <p15:clr>
            <a:srgbClr val="A4A3A4"/>
          </p15:clr>
        </p15:guide>
        <p15:guide id="2" pos="3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699"/>
    <a:srgbClr val="A6A6A6"/>
    <a:srgbClr val="353535"/>
    <a:srgbClr val="9DC3E6"/>
    <a:srgbClr val="597085"/>
    <a:srgbClr val="7575D1"/>
    <a:srgbClr val="FBBCA3"/>
    <a:srgbClr val="BBE0E3"/>
    <a:srgbClr val="0066CC"/>
    <a:srgbClr val="3A47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76335" autoAdjust="0"/>
  </p:normalViewPr>
  <p:slideViewPr>
    <p:cSldViewPr snapToGrid="0">
      <p:cViewPr varScale="1">
        <p:scale>
          <a:sx n="79" d="100"/>
          <a:sy n="79" d="100"/>
        </p:scale>
        <p:origin x="288" y="78"/>
      </p:cViewPr>
      <p:guideLst>
        <p:guide orient="horz" pos="2266"/>
        <p:guide pos="3814"/>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2024/9/14</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618402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extLst>
      <p:ext uri="{BB962C8B-B14F-4D97-AF65-F5344CB8AC3E}">
        <p14:creationId xmlns:p14="http://schemas.microsoft.com/office/powerpoint/2010/main" val="1147472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大家好，本次视频给大家分享一篇论文，论文的题目是：面向特定领域加速器的计算图高效调度。</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a:t>
            </a:fld>
            <a:endParaRPr lang="en-US" altLang="zh-CN"/>
          </a:p>
        </p:txBody>
      </p:sp>
    </p:spTree>
    <p:extLst>
      <p:ext uri="{BB962C8B-B14F-4D97-AF65-F5344CB8AC3E}">
        <p14:creationId xmlns:p14="http://schemas.microsoft.com/office/powerpoint/2010/main" val="434920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i="0" dirty="0">
              <a:effectLst/>
              <a:latin typeface="Arial" panose="020B0604020202020204" pitchFamily="34" charset="0"/>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10</a:t>
            </a:fld>
            <a:endParaRPr lang="en-US" altLang="zh-CN"/>
          </a:p>
        </p:txBody>
      </p:sp>
    </p:spTree>
    <p:extLst>
      <p:ext uri="{BB962C8B-B14F-4D97-AF65-F5344CB8AC3E}">
        <p14:creationId xmlns:p14="http://schemas.microsoft.com/office/powerpoint/2010/main" val="1467690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r>
              <a:rPr lang="zh-CN" altLang="en-US" sz="1800" kern="100" dirty="0">
                <a:effectLst/>
                <a:latin typeface="Times New Roman" panose="02020603050405020304" pitchFamily="18" charset="0"/>
                <a:ea typeface="等线" panose="02010600030101010101" pitchFamily="2" charset="-122"/>
              </a:rPr>
              <a:t>以上是本次分享的全部内容，</a:t>
            </a:r>
            <a:r>
              <a:rPr lang="zh-CN" altLang="en-US" sz="1800" b="0" dirty="0"/>
              <a:t>想要了解更多可以去阅读论文原文，同时也欢迎大家在评论区进行交流讨论。</a:t>
            </a: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11</a:t>
            </a:fld>
            <a:endParaRPr lang="en-US" altLang="zh-CN"/>
          </a:p>
        </p:txBody>
      </p:sp>
    </p:spTree>
    <p:extLst>
      <p:ext uri="{BB962C8B-B14F-4D97-AF65-F5344CB8AC3E}">
        <p14:creationId xmlns:p14="http://schemas.microsoft.com/office/powerpoint/2010/main" val="1874586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2000" dirty="0"/>
              <a:t>论文是发表在</a:t>
            </a:r>
            <a:r>
              <a:rPr lang="en-US" altLang="zh-CN" sz="2000" dirty="0"/>
              <a:t>OSDI2023</a:t>
            </a:r>
            <a:r>
              <a:rPr lang="zh-CN" altLang="en-US" sz="2000" dirty="0"/>
              <a:t>的一篇文章，</a:t>
            </a:r>
            <a:r>
              <a:rPr lang="en-US" altLang="zh-CN" sz="2000" dirty="0"/>
              <a:t>OSDI</a:t>
            </a:r>
            <a:r>
              <a:rPr lang="zh-CN" altLang="en-US" sz="2000" dirty="0"/>
              <a:t>是操作系统领域公认的顶级会议。文章的第一作者是信息工程大学的赵捷，赵捷老师近年来在先后在多个顶级会议上发表了</a:t>
            </a:r>
            <a:r>
              <a:rPr lang="en-US" altLang="zh-CN" sz="2000" dirty="0"/>
              <a:t>AKG</a:t>
            </a:r>
            <a:r>
              <a:rPr lang="zh-CN" altLang="en-US" sz="2000" dirty="0"/>
              <a:t>、</a:t>
            </a:r>
            <a:r>
              <a:rPr lang="en-US" altLang="zh-CN" sz="2000" dirty="0"/>
              <a:t>Apollo</a:t>
            </a:r>
            <a:r>
              <a:rPr lang="zh-CN" altLang="en-US" sz="2000" dirty="0"/>
              <a:t>等深度学习编译领域相关的论文。他与上海交通大学的冯思远以及希姆计算团队共同完成了本次所分享论文的工作，本文工作也希姆计算团队项目</a:t>
            </a:r>
            <a:r>
              <a:rPr lang="en-US" altLang="zh-CN" sz="3200" b="0" i="0" dirty="0" err="1">
                <a:solidFill>
                  <a:srgbClr val="191919"/>
                </a:solidFill>
                <a:effectLst/>
                <a:latin typeface="PingFang SC"/>
              </a:rPr>
              <a:t>TensorTurbo</a:t>
            </a:r>
            <a:r>
              <a:rPr lang="zh-CN" altLang="en-US" sz="3200" b="0" i="0" dirty="0">
                <a:solidFill>
                  <a:srgbClr val="191919"/>
                </a:solidFill>
                <a:effectLst/>
                <a:latin typeface="PingFang SC"/>
              </a:rPr>
              <a:t>中的核心技术</a:t>
            </a:r>
            <a:r>
              <a:rPr lang="zh-CN" altLang="en-US" sz="2000" dirty="0"/>
              <a:t>。</a:t>
            </a:r>
            <a:endParaRPr lang="en-US" altLang="zh-CN" sz="20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3200" b="0" i="0" dirty="0">
                <a:solidFill>
                  <a:srgbClr val="191919"/>
                </a:solidFill>
                <a:effectLst/>
                <a:latin typeface="PingFang SC"/>
              </a:rPr>
              <a:t>论文主要介绍图调度技术，基于</a:t>
            </a:r>
            <a:r>
              <a:rPr lang="en-US" altLang="zh-CN" sz="3200" b="0" i="0" dirty="0">
                <a:solidFill>
                  <a:srgbClr val="191919"/>
                </a:solidFill>
                <a:effectLst/>
                <a:latin typeface="PingFang SC"/>
              </a:rPr>
              <a:t>AI</a:t>
            </a:r>
            <a:r>
              <a:rPr lang="zh-CN" altLang="en-US" sz="3200" b="0" i="0" dirty="0">
                <a:solidFill>
                  <a:srgbClr val="191919"/>
                </a:solidFill>
                <a:effectLst/>
                <a:latin typeface="PingFang SC"/>
              </a:rPr>
              <a:t>芯片的硬件特征以及模型数据分布不均的特点，尽可能的把模型运行的中间数据都驻留在片上，减小数据搬移，降低对带宽的需求。</a:t>
            </a:r>
            <a:endParaRPr lang="en-US" altLang="zh-CN" sz="20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2000" dirty="0"/>
              <a:t>论文结构</a:t>
            </a:r>
            <a:r>
              <a:rPr lang="en-US" altLang="zh-CN" sz="2000" dirty="0"/>
              <a:t>PPT</a:t>
            </a:r>
            <a:r>
              <a:rPr lang="zh-CN" altLang="en-US" sz="2000" dirty="0"/>
              <a:t>所示，首先介绍了背景和核心设计，之后围绕核心设计中的子图实例调度及其</a:t>
            </a:r>
            <a:r>
              <a:rPr lang="en-US" altLang="zh-CN" sz="2000" dirty="0"/>
              <a:t>Kernel</a:t>
            </a:r>
            <a:r>
              <a:rPr lang="zh-CN" altLang="en-US" sz="2000" dirty="0"/>
              <a:t>生成的过程进行详细介绍，最后给出了实验结果和结论。</a:t>
            </a:r>
            <a:endParaRPr lang="en-US" altLang="zh-CN" sz="20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20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20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2000"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a:t>
            </a:fld>
            <a:endParaRPr lang="en-US" altLang="zh-CN"/>
          </a:p>
        </p:txBody>
      </p:sp>
    </p:spTree>
    <p:extLst>
      <p:ext uri="{BB962C8B-B14F-4D97-AF65-F5344CB8AC3E}">
        <p14:creationId xmlns:p14="http://schemas.microsoft.com/office/powerpoint/2010/main" val="201456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随着摩尔定律的放缓，深度学习所需的算力资源</a:t>
            </a:r>
            <a:endParaRPr lang="en-US" altLang="zh-CN"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a:t>
            </a:fld>
            <a:endParaRPr lang="en-US" altLang="zh-CN"/>
          </a:p>
        </p:txBody>
      </p:sp>
    </p:spTree>
    <p:extLst>
      <p:ext uri="{BB962C8B-B14F-4D97-AF65-F5344CB8AC3E}">
        <p14:creationId xmlns:p14="http://schemas.microsoft.com/office/powerpoint/2010/main" val="1568566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a:t>
            </a:fld>
            <a:endParaRPr lang="en-US" altLang="zh-CN"/>
          </a:p>
        </p:txBody>
      </p:sp>
    </p:spTree>
    <p:extLst>
      <p:ext uri="{BB962C8B-B14F-4D97-AF65-F5344CB8AC3E}">
        <p14:creationId xmlns:p14="http://schemas.microsoft.com/office/powerpoint/2010/main" val="3601539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a:t>
            </a:fld>
            <a:endParaRPr lang="en-US" altLang="zh-CN"/>
          </a:p>
        </p:txBody>
      </p:sp>
    </p:spTree>
    <p:extLst>
      <p:ext uri="{BB962C8B-B14F-4D97-AF65-F5344CB8AC3E}">
        <p14:creationId xmlns:p14="http://schemas.microsoft.com/office/powerpoint/2010/main" val="3052465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a:t>
            </a:fld>
            <a:endParaRPr lang="en-US" altLang="zh-CN"/>
          </a:p>
        </p:txBody>
      </p:sp>
    </p:spTree>
    <p:extLst>
      <p:ext uri="{BB962C8B-B14F-4D97-AF65-F5344CB8AC3E}">
        <p14:creationId xmlns:p14="http://schemas.microsoft.com/office/powerpoint/2010/main" val="1345356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a:t>
            </a:fld>
            <a:endParaRPr lang="en-US" altLang="zh-CN"/>
          </a:p>
        </p:txBody>
      </p:sp>
    </p:spTree>
    <p:extLst>
      <p:ext uri="{BB962C8B-B14F-4D97-AF65-F5344CB8AC3E}">
        <p14:creationId xmlns:p14="http://schemas.microsoft.com/office/powerpoint/2010/main" val="1425948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8</a:t>
            </a:fld>
            <a:endParaRPr lang="en-US" altLang="zh-CN"/>
          </a:p>
        </p:txBody>
      </p:sp>
    </p:spTree>
    <p:extLst>
      <p:ext uri="{BB962C8B-B14F-4D97-AF65-F5344CB8AC3E}">
        <p14:creationId xmlns:p14="http://schemas.microsoft.com/office/powerpoint/2010/main" val="3219684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9</a:t>
            </a:fld>
            <a:endParaRPr lang="en-US" altLang="zh-CN"/>
          </a:p>
        </p:txBody>
      </p:sp>
    </p:spTree>
    <p:extLst>
      <p:ext uri="{BB962C8B-B14F-4D97-AF65-F5344CB8AC3E}">
        <p14:creationId xmlns:p14="http://schemas.microsoft.com/office/powerpoint/2010/main" val="19445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2" name="文本框 1">
            <a:extLst>
              <a:ext uri="{FF2B5EF4-FFF2-40B4-BE49-F238E27FC236}">
                <a16:creationId xmlns:a16="http://schemas.microsoft.com/office/drawing/2014/main" id="{FEA834E5-6DB0-5CC2-2167-4331BA8E51BE}"/>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12666EF6-02A7-9492-03EB-048B520875C8}"/>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4" name="流程图: 接点 3">
            <a:extLst>
              <a:ext uri="{FF2B5EF4-FFF2-40B4-BE49-F238E27FC236}">
                <a16:creationId xmlns:a16="http://schemas.microsoft.com/office/drawing/2014/main" id="{726B3F22-9858-143D-65E3-2E436CA54C64}"/>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1011D152-68D3-59D7-2412-EC68D652A727}"/>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642C998C-BB15-9162-3399-D99E282F17D3}"/>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DB7C08A-04D8-A643-65EB-7B1BBB5385E7}"/>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CA01C3F1-DC83-0F27-0AB7-FED6323EC8CB}"/>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a:extLst>
              <a:ext uri="{FF2B5EF4-FFF2-40B4-BE49-F238E27FC236}">
                <a16:creationId xmlns:a16="http://schemas.microsoft.com/office/drawing/2014/main" id="{92493908-DC5F-E157-2037-C20DB49E313C}"/>
              </a:ext>
            </a:extLst>
          </p:cNvPr>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5" name="任意多边形 24">
            <a:extLst>
              <a:ext uri="{FF2B5EF4-FFF2-40B4-BE49-F238E27FC236}">
                <a16:creationId xmlns:a16="http://schemas.microsoft.com/office/drawing/2014/main" id="{5964DB61-E884-8AAB-4FD6-6F703F5274B8}"/>
              </a:ext>
            </a:extLst>
          </p:cNvPr>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6" name="矩形 259">
            <a:extLst>
              <a:ext uri="{FF2B5EF4-FFF2-40B4-BE49-F238E27FC236}">
                <a16:creationId xmlns:a16="http://schemas.microsoft.com/office/drawing/2014/main" id="{BDF70E8F-322C-20D7-7337-95BE61AE4325}"/>
              </a:ext>
            </a:extLst>
          </p:cNvPr>
          <p:cNvSpPr>
            <a:spLocks noChangeArrowheads="1"/>
          </p:cNvSpPr>
          <p:nvPr/>
        </p:nvSpPr>
        <p:spPr bwMode="auto">
          <a:xfrm>
            <a:off x="5972346" y="1573235"/>
            <a:ext cx="5646846" cy="148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r" defTabSz="1219170">
              <a:buNone/>
            </a:pPr>
            <a:r>
              <a:rPr lang="zh-CN" altLang="en-US" sz="4400" b="1" dirty="0">
                <a:solidFill>
                  <a:srgbClr val="3A4795"/>
                </a:solidFill>
              </a:rPr>
              <a:t>面向特定领域加速器的</a:t>
            </a:r>
            <a:endParaRPr lang="en-US" altLang="zh-CN" sz="4400" b="1" dirty="0">
              <a:solidFill>
                <a:srgbClr val="3A4795"/>
              </a:solidFill>
            </a:endParaRPr>
          </a:p>
          <a:p>
            <a:pPr algn="r" defTabSz="1219170">
              <a:buNone/>
            </a:pPr>
            <a:r>
              <a:rPr lang="zh-CN" altLang="en-US" sz="4400" b="1" dirty="0">
                <a:solidFill>
                  <a:srgbClr val="3A4795"/>
                </a:solidFill>
              </a:rPr>
              <a:t>计算图高效调度</a:t>
            </a:r>
            <a:r>
              <a:rPr lang="en-US" altLang="zh-CN" sz="4400" b="1" dirty="0">
                <a:solidFill>
                  <a:srgbClr val="3A4795"/>
                </a:solidFill>
              </a:rPr>
              <a:t>          </a:t>
            </a:r>
            <a:endParaRPr lang="zh-CN" altLang="en-US" sz="4400" b="1" dirty="0">
              <a:solidFill>
                <a:srgbClr val="3A4795"/>
              </a:solidFill>
            </a:endParaRPr>
          </a:p>
        </p:txBody>
      </p:sp>
      <p:sp>
        <p:nvSpPr>
          <p:cNvPr id="8" name="TextBox 25">
            <a:extLst>
              <a:ext uri="{FF2B5EF4-FFF2-40B4-BE49-F238E27FC236}">
                <a16:creationId xmlns:a16="http://schemas.microsoft.com/office/drawing/2014/main" id="{2AF5E3FF-1CA0-5BEC-88D6-DBE0BD726C14}"/>
              </a:ext>
            </a:extLst>
          </p:cNvPr>
          <p:cNvSpPr>
            <a:spLocks noChangeArrowheads="1"/>
          </p:cNvSpPr>
          <p:nvPr/>
        </p:nvSpPr>
        <p:spPr bwMode="auto">
          <a:xfrm>
            <a:off x="10147696" y="5769228"/>
            <a:ext cx="19389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000" b="1" dirty="0">
                <a:solidFill>
                  <a:srgbClr val="3A4795"/>
                </a:solidFill>
                <a:latin typeface="微软雅黑" pitchFamily="34" charset="-122"/>
                <a:ea typeface="微软雅黑" pitchFamily="34" charset="-122"/>
              </a:rPr>
              <a:t>嘉宾：王磊</a:t>
            </a:r>
            <a:endParaRPr lang="zh-CN" altLang="en-US" sz="4800" b="1" dirty="0">
              <a:solidFill>
                <a:srgbClr val="3A4795"/>
              </a:solidFill>
              <a:latin typeface="Calibri"/>
              <a:ea typeface="宋体" panose="02010600030101010101" pitchFamily="2" charset="-122"/>
            </a:endParaRPr>
          </a:p>
        </p:txBody>
      </p:sp>
      <p:sp>
        <p:nvSpPr>
          <p:cNvPr id="9" name="Freeform 8">
            <a:extLst>
              <a:ext uri="{FF2B5EF4-FFF2-40B4-BE49-F238E27FC236}">
                <a16:creationId xmlns:a16="http://schemas.microsoft.com/office/drawing/2014/main" id="{F27A0E0E-B69F-7C6E-3E58-C07116CD2A26}"/>
              </a:ext>
            </a:extLst>
          </p:cNvPr>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7">
              <a:cs typeface="+mn-ea"/>
              <a:sym typeface="+mn-lt"/>
            </a:endParaRPr>
          </a:p>
        </p:txBody>
      </p:sp>
      <p:sp>
        <p:nvSpPr>
          <p:cNvPr id="10" name="流程图: 接点 9">
            <a:extLst>
              <a:ext uri="{FF2B5EF4-FFF2-40B4-BE49-F238E27FC236}">
                <a16:creationId xmlns:a16="http://schemas.microsoft.com/office/drawing/2014/main" id="{4CEE19F9-946D-B900-FBAF-45D515A37EAA}"/>
              </a:ext>
            </a:extLst>
          </p:cNvPr>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8B68902-CC4E-05AF-0EEE-07C0D82CC0FD}"/>
              </a:ext>
            </a:extLst>
          </p:cNvPr>
          <p:cNvSpPr txBox="1"/>
          <p:nvPr/>
        </p:nvSpPr>
        <p:spPr>
          <a:xfrm>
            <a:off x="3464560" y="1525937"/>
            <a:ext cx="6140668" cy="769441"/>
          </a:xfrm>
          <a:prstGeom prst="rect">
            <a:avLst/>
          </a:prstGeom>
          <a:noFill/>
        </p:spPr>
        <p:txBody>
          <a:bodyPr wrap="square">
            <a:spAutoFit/>
          </a:bodyPr>
          <a:lstStyle/>
          <a:p>
            <a:r>
              <a:rPr lang="zh-CN" altLang="en-US" sz="4400" b="1" dirty="0">
                <a:solidFill>
                  <a:srgbClr val="3A4795"/>
                </a:solidFill>
                <a:latin typeface="微软雅黑" panose="020B0503020204020204" pitchFamily="34" charset="-122"/>
                <a:sym typeface="Calibri" panose="020F0502020204030204" pitchFamily="34" charset="0"/>
              </a:rPr>
              <a:t>论文分享</a:t>
            </a:r>
            <a:r>
              <a:rPr lang="zh-CN" altLang="en-US" sz="4000" b="1" dirty="0">
                <a:solidFill>
                  <a:srgbClr val="3A4795"/>
                </a:solidFill>
                <a:latin typeface="微软雅黑" panose="020B0503020204020204" pitchFamily="34" charset="-122"/>
                <a:sym typeface="Calibri" panose="020F0502020204030204" pitchFamily="34" charset="0"/>
              </a:rPr>
              <a:t>：</a:t>
            </a:r>
          </a:p>
        </p:txBody>
      </p:sp>
      <p:pic>
        <p:nvPicPr>
          <p:cNvPr id="3" name="图片 2">
            <a:extLst>
              <a:ext uri="{FF2B5EF4-FFF2-40B4-BE49-F238E27FC236}">
                <a16:creationId xmlns:a16="http://schemas.microsoft.com/office/drawing/2014/main" id="{C52A68A8-1F6A-FFCF-A1D6-A8DA839CA9DF}"/>
              </a:ext>
            </a:extLst>
          </p:cNvPr>
          <p:cNvPicPr>
            <a:picLocks noChangeAspect="1"/>
          </p:cNvPicPr>
          <p:nvPr/>
        </p:nvPicPr>
        <p:blipFill>
          <a:blip r:embed="rId4"/>
          <a:stretch>
            <a:fillRect/>
          </a:stretch>
        </p:blipFill>
        <p:spPr>
          <a:xfrm>
            <a:off x="3237192" y="3142092"/>
            <a:ext cx="8394700" cy="2451723"/>
          </a:xfrm>
          <a:prstGeom prst="rect">
            <a:avLst/>
          </a:prstGeom>
        </p:spPr>
      </p:pic>
      <p:sp>
        <p:nvSpPr>
          <p:cNvPr id="2" name="文本框 1">
            <a:extLst>
              <a:ext uri="{FF2B5EF4-FFF2-40B4-BE49-F238E27FC236}">
                <a16:creationId xmlns:a16="http://schemas.microsoft.com/office/drawing/2014/main" id="{0033494A-0C95-FB91-A0CC-23A09BD2E75A}"/>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7" name="图片 6">
            <a:extLst>
              <a:ext uri="{FF2B5EF4-FFF2-40B4-BE49-F238E27FC236}">
                <a16:creationId xmlns:a16="http://schemas.microsoft.com/office/drawing/2014/main" id="{6AC2FF79-FEDF-9AFF-CED2-B7A344EB33A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11" name="流程图: 接点 10">
            <a:extLst>
              <a:ext uri="{FF2B5EF4-FFF2-40B4-BE49-F238E27FC236}">
                <a16:creationId xmlns:a16="http://schemas.microsoft.com/office/drawing/2014/main" id="{A02AF195-7CBD-5749-CF02-E4C0AA550404}"/>
              </a:ext>
            </a:extLst>
          </p:cNvPr>
          <p:cNvSpPr/>
          <p:nvPr/>
        </p:nvSpPr>
        <p:spPr>
          <a:xfrm>
            <a:off x="1328816" y="540141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C9FB661B-BFA8-9DF7-87AC-45DFA1BFF70B}"/>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4" name="流程图: 接点 13">
            <a:extLst>
              <a:ext uri="{FF2B5EF4-FFF2-40B4-BE49-F238E27FC236}">
                <a16:creationId xmlns:a16="http://schemas.microsoft.com/office/drawing/2014/main" id="{44A80682-9941-424B-78F8-1493B0A3006A}"/>
              </a:ext>
            </a:extLst>
          </p:cNvPr>
          <p:cNvSpPr/>
          <p:nvPr/>
        </p:nvSpPr>
        <p:spPr>
          <a:xfrm>
            <a:off x="9005494" y="5697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35452FE1-E37E-B92B-9658-C8CC74D208FA}"/>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6" name="文本框 15">
            <a:extLst>
              <a:ext uri="{FF2B5EF4-FFF2-40B4-BE49-F238E27FC236}">
                <a16:creationId xmlns:a16="http://schemas.microsoft.com/office/drawing/2014/main" id="{D337F2BD-ACD3-E06D-D1CF-B8ED7C5B636C}"/>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1354781333"/>
      </p:ext>
    </p:extLst>
  </p:cSld>
  <p:clrMapOvr>
    <a:masterClrMapping/>
  </p:clrMapOvr>
  <mc:AlternateContent xmlns:mc="http://schemas.openxmlformats.org/markup-compatibility/2006" xmlns:p14="http://schemas.microsoft.com/office/powerpoint/2010/main">
    <mc:Choice Requires="p14">
      <p:transition spd="slow" p14:dur="2000" advTm="8777"/>
    </mc:Choice>
    <mc:Fallback xmlns="">
      <p:transition spd="slow" advTm="87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效果</a:t>
            </a:r>
          </a:p>
        </p:txBody>
      </p:sp>
      <p:sp>
        <p:nvSpPr>
          <p:cNvPr id="3" name="文本框 2">
            <a:extLst>
              <a:ext uri="{FF2B5EF4-FFF2-40B4-BE49-F238E27FC236}">
                <a16:creationId xmlns:a16="http://schemas.microsoft.com/office/drawing/2014/main" id="{479278A2-8F02-89BC-AF1F-6093C8A53701}"/>
              </a:ext>
            </a:extLst>
          </p:cNvPr>
          <p:cNvSpPr txBox="1"/>
          <p:nvPr/>
        </p:nvSpPr>
        <p:spPr>
          <a:xfrm>
            <a:off x="8132665" y="391179"/>
            <a:ext cx="4668769" cy="584775"/>
          </a:xfrm>
          <a:prstGeom prst="rect">
            <a:avLst/>
          </a:prstGeom>
          <a:noFill/>
        </p:spPr>
        <p:txBody>
          <a:bodyPr wrap="square">
            <a:spAutoFit/>
          </a:bodyPr>
          <a:lstStyle/>
          <a:p>
            <a:r>
              <a:rPr lang="en-US" altLang="zh-CN" sz="1600" b="1" dirty="0">
                <a:solidFill>
                  <a:schemeClr val="bg1">
                    <a:lumMod val="65000"/>
                  </a:schemeClr>
                </a:solidFill>
              </a:rPr>
              <a:t>Cocktailer</a:t>
            </a:r>
            <a:r>
              <a:rPr lang="zh-CN" altLang="en-US" sz="1600" b="1" dirty="0">
                <a:solidFill>
                  <a:schemeClr val="bg1">
                    <a:lumMod val="65000"/>
                  </a:schemeClr>
                </a:solidFill>
              </a:rPr>
              <a:t> </a:t>
            </a:r>
            <a:r>
              <a:rPr lang="en-US" altLang="zh-CN" sz="1600" b="1" dirty="0">
                <a:solidFill>
                  <a:schemeClr val="bg1">
                    <a:lumMod val="65000"/>
                  </a:schemeClr>
                </a:solidFill>
              </a:rPr>
              <a:t>: Analyzing and Optimizing Dynamic Control Flow in Deep Learning </a:t>
            </a:r>
            <a:endParaRPr lang="zh-CN" altLang="en-US" sz="1600" dirty="0">
              <a:solidFill>
                <a:schemeClr val="bg1">
                  <a:lumMod val="65000"/>
                </a:schemeClr>
              </a:solidFill>
            </a:endParaRPr>
          </a:p>
        </p:txBody>
      </p:sp>
      <p:sp>
        <p:nvSpPr>
          <p:cNvPr id="85" name="文本框 84">
            <a:extLst>
              <a:ext uri="{FF2B5EF4-FFF2-40B4-BE49-F238E27FC236}">
                <a16:creationId xmlns:a16="http://schemas.microsoft.com/office/drawing/2014/main" id="{F3B7AFC8-9CFB-81B7-5397-E779FE579DE6}"/>
              </a:ext>
            </a:extLst>
          </p:cNvPr>
          <p:cNvSpPr txBox="1"/>
          <p:nvPr/>
        </p:nvSpPr>
        <p:spPr>
          <a:xfrm>
            <a:off x="668337" y="1423135"/>
            <a:ext cx="5054545" cy="1304844"/>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en-US" altLang="zh-CN" sz="1800" dirty="0"/>
              <a:t>TVM</a:t>
            </a:r>
          </a:p>
          <a:p>
            <a:pPr>
              <a:lnSpc>
                <a:spcPct val="150000"/>
              </a:lnSpc>
              <a:spcBef>
                <a:spcPts val="1200"/>
              </a:spcBef>
            </a:pPr>
            <a:r>
              <a:rPr lang="en-US" altLang="zh-CN" sz="1800" dirty="0"/>
              <a:t>      </a:t>
            </a:r>
            <a:r>
              <a:rPr lang="zh-CN" altLang="en-US" sz="1800" dirty="0"/>
              <a:t>在子图内进行算子融合，生成的</a:t>
            </a:r>
            <a:r>
              <a:rPr lang="en-US" altLang="zh-CN" sz="1800" dirty="0"/>
              <a:t>Kernel</a:t>
            </a:r>
            <a:r>
              <a:rPr lang="zh-CN" altLang="en-US" sz="1800" dirty="0"/>
              <a:t>通过</a:t>
            </a:r>
            <a:r>
              <a:rPr lang="en-US" altLang="zh-CN" sz="1800" dirty="0"/>
              <a:t>DDR</a:t>
            </a:r>
            <a:r>
              <a:rPr lang="zh-CN" altLang="en-US" sz="1800" dirty="0"/>
              <a:t>交换数据</a:t>
            </a:r>
            <a:endParaRPr lang="en-US" altLang="zh-CN" sz="1800" dirty="0"/>
          </a:p>
        </p:txBody>
      </p:sp>
      <p:sp>
        <p:nvSpPr>
          <p:cNvPr id="4" name="文本框 3">
            <a:extLst>
              <a:ext uri="{FF2B5EF4-FFF2-40B4-BE49-F238E27FC236}">
                <a16:creationId xmlns:a16="http://schemas.microsoft.com/office/drawing/2014/main" id="{9B24A73A-936B-36E4-2369-8040698797FE}"/>
              </a:ext>
            </a:extLst>
          </p:cNvPr>
          <p:cNvSpPr txBox="1"/>
          <p:nvPr/>
        </p:nvSpPr>
        <p:spPr>
          <a:xfrm>
            <a:off x="668338" y="2873931"/>
            <a:ext cx="5054544" cy="1304844"/>
          </a:xfrm>
          <a:prstGeom prst="rect">
            <a:avLst/>
          </a:prstGeom>
          <a:noFill/>
        </p:spPr>
        <p:txBody>
          <a:bodyPr wrap="square">
            <a:spAutoFit/>
          </a:bodyPr>
          <a:lstStyle/>
          <a:p>
            <a:pPr marL="342900" indent="-342900">
              <a:spcBef>
                <a:spcPts val="1200"/>
              </a:spcBef>
              <a:buFont typeface="Wingdings" panose="05000000000000000000" pitchFamily="2" charset="2"/>
              <a:buChar char="l"/>
            </a:pPr>
            <a:r>
              <a:rPr lang="en-US" altLang="zh-CN" sz="1800" dirty="0" err="1"/>
              <a:t>Astitch</a:t>
            </a:r>
            <a:endParaRPr lang="en-US" altLang="zh-CN" sz="1800" dirty="0"/>
          </a:p>
          <a:p>
            <a:pPr>
              <a:lnSpc>
                <a:spcPct val="150000"/>
              </a:lnSpc>
              <a:spcBef>
                <a:spcPts val="1200"/>
              </a:spcBef>
            </a:pPr>
            <a:r>
              <a:rPr lang="en-US" altLang="zh-CN" sz="1800" dirty="0"/>
              <a:t>      </a:t>
            </a:r>
            <a:r>
              <a:rPr lang="zh-CN" altLang="en-US" sz="1800" dirty="0"/>
              <a:t>没有对子图实例进行排序，也没有考虑计算密集型算子</a:t>
            </a:r>
            <a:endParaRPr lang="en-US" altLang="zh-CN" sz="1800" dirty="0"/>
          </a:p>
        </p:txBody>
      </p:sp>
      <p:pic>
        <p:nvPicPr>
          <p:cNvPr id="2" name="图片 1">
            <a:extLst>
              <a:ext uri="{FF2B5EF4-FFF2-40B4-BE49-F238E27FC236}">
                <a16:creationId xmlns:a16="http://schemas.microsoft.com/office/drawing/2014/main" id="{3200DC4C-D418-C722-10C5-35CFAAFD9E73}"/>
              </a:ext>
            </a:extLst>
          </p:cNvPr>
          <p:cNvPicPr>
            <a:picLocks noChangeAspect="1"/>
          </p:cNvPicPr>
          <p:nvPr/>
        </p:nvPicPr>
        <p:blipFill>
          <a:blip r:embed="rId4"/>
          <a:stretch>
            <a:fillRect/>
          </a:stretch>
        </p:blipFill>
        <p:spPr>
          <a:xfrm>
            <a:off x="5866316" y="1423135"/>
            <a:ext cx="6134956" cy="5087060"/>
          </a:xfrm>
          <a:prstGeom prst="rect">
            <a:avLst/>
          </a:prstGeom>
        </p:spPr>
      </p:pic>
      <p:sp>
        <p:nvSpPr>
          <p:cNvPr id="9" name="文本框 8">
            <a:extLst>
              <a:ext uri="{FF2B5EF4-FFF2-40B4-BE49-F238E27FC236}">
                <a16:creationId xmlns:a16="http://schemas.microsoft.com/office/drawing/2014/main" id="{254C2545-BA05-46D3-5F57-4F048D1E19FB}"/>
              </a:ext>
            </a:extLst>
          </p:cNvPr>
          <p:cNvSpPr txBox="1"/>
          <p:nvPr/>
        </p:nvSpPr>
        <p:spPr>
          <a:xfrm>
            <a:off x="740055" y="4324727"/>
            <a:ext cx="5054544" cy="1354217"/>
          </a:xfrm>
          <a:prstGeom prst="rect">
            <a:avLst/>
          </a:prstGeom>
          <a:noFill/>
        </p:spPr>
        <p:txBody>
          <a:bodyPr wrap="square">
            <a:spAutoFit/>
          </a:bodyPr>
          <a:lstStyle/>
          <a:p>
            <a:pPr marL="342900" indent="-342900">
              <a:lnSpc>
                <a:spcPct val="150000"/>
              </a:lnSpc>
              <a:spcBef>
                <a:spcPts val="1200"/>
              </a:spcBef>
              <a:buFont typeface="Wingdings" panose="05000000000000000000" pitchFamily="2" charset="2"/>
              <a:buChar char="l"/>
            </a:pPr>
            <a:r>
              <a:rPr lang="en-US" altLang="zh-CN" sz="1800" dirty="0" err="1"/>
              <a:t>GraphTurbo</a:t>
            </a:r>
            <a:endParaRPr lang="en-US" altLang="zh-CN" sz="1800" dirty="0"/>
          </a:p>
          <a:p>
            <a:pPr>
              <a:lnSpc>
                <a:spcPct val="150000"/>
              </a:lnSpc>
              <a:spcBef>
                <a:spcPts val="600"/>
              </a:spcBef>
            </a:pPr>
            <a:r>
              <a:rPr lang="en-US" altLang="zh-CN" sz="1800" dirty="0"/>
              <a:t>      TVM 11.15×        </a:t>
            </a:r>
            <a:r>
              <a:rPr lang="en-US" altLang="zh-CN" sz="1800" dirty="0" err="1"/>
              <a:t>AStitch</a:t>
            </a:r>
            <a:r>
              <a:rPr lang="en-US" altLang="zh-CN" sz="1800" dirty="0"/>
              <a:t>  6.16×  </a:t>
            </a:r>
          </a:p>
          <a:p>
            <a:pPr>
              <a:spcBef>
                <a:spcPts val="600"/>
              </a:spcBef>
            </a:pPr>
            <a:r>
              <a:rPr lang="en-US" altLang="zh-CN" sz="1800" dirty="0"/>
              <a:t>      </a:t>
            </a:r>
            <a:r>
              <a:rPr lang="zh-CN" altLang="en-US" sz="1800" dirty="0"/>
              <a:t>供应商手工实现   </a:t>
            </a:r>
            <a:r>
              <a:rPr lang="en-US" altLang="zh-CN" sz="1800" dirty="0"/>
              <a:t>1.04×</a:t>
            </a:r>
          </a:p>
        </p:txBody>
      </p:sp>
    </p:spTree>
    <p:custDataLst>
      <p:tags r:id="rId1"/>
    </p:custDataLst>
    <p:extLst>
      <p:ext uri="{BB962C8B-B14F-4D97-AF65-F5344CB8AC3E}">
        <p14:creationId xmlns:p14="http://schemas.microsoft.com/office/powerpoint/2010/main" val="1087608487"/>
      </p:ext>
    </p:extLst>
  </p:cSld>
  <p:clrMapOvr>
    <a:masterClrMapping/>
  </p:clrMapOvr>
  <mc:AlternateContent xmlns:mc="http://schemas.openxmlformats.org/markup-compatibility/2006" xmlns:p14="http://schemas.microsoft.com/office/powerpoint/2010/main">
    <mc:Choice Requires="p14">
      <p:transition spd="slow" p14:dur="2000" advTm="21263"/>
    </mc:Choice>
    <mc:Fallback xmlns="">
      <p:transition spd="slow" advTm="2126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2" name="文本框 1">
            <a:extLst>
              <a:ext uri="{FF2B5EF4-FFF2-40B4-BE49-F238E27FC236}">
                <a16:creationId xmlns:a16="http://schemas.microsoft.com/office/drawing/2014/main" id="{0E4DD8E4-D0D2-79D7-D46C-1E8C2D1A532B}"/>
              </a:ext>
            </a:extLst>
          </p:cNvPr>
          <p:cNvSpPr txBox="1"/>
          <p:nvPr/>
        </p:nvSpPr>
        <p:spPr>
          <a:xfrm>
            <a:off x="498900" y="1490022"/>
            <a:ext cx="11693100" cy="1779974"/>
          </a:xfrm>
          <a:prstGeom prst="rect">
            <a:avLst/>
          </a:prstGeom>
          <a:noFill/>
        </p:spPr>
        <p:txBody>
          <a:bodyPr wrap="square">
            <a:spAutoFit/>
          </a:bodyPr>
          <a:lstStyle/>
          <a:p>
            <a:pPr>
              <a:lnSpc>
                <a:spcPct val="150000"/>
              </a:lnSpc>
              <a:spcBef>
                <a:spcPts val="600"/>
              </a:spcBef>
            </a:pPr>
            <a:r>
              <a:rPr lang="en-US" altLang="zh-CN" sz="1800" dirty="0"/>
              <a:t>[1] Zhao J, Feng S, Dan X, et al. Effectively Scheduling Computational Graphs of Deep Neural Networks toward Their {Domain-Specific} Accelerators[C]//17th USENIX Symposium on Operating Systems Design and Implementation (OSDI 23). 2023: 719-737.</a:t>
            </a:r>
          </a:p>
          <a:p>
            <a:pPr>
              <a:lnSpc>
                <a:spcPct val="150000"/>
              </a:lnSpc>
              <a:spcBef>
                <a:spcPts val="600"/>
              </a:spcBef>
            </a:pPr>
            <a:r>
              <a:rPr lang="en-US" altLang="zh-CN" sz="1800" dirty="0"/>
              <a:t>[2]</a:t>
            </a:r>
          </a:p>
        </p:txBody>
      </p:sp>
    </p:spTree>
    <p:extLst>
      <p:ext uri="{BB962C8B-B14F-4D97-AF65-F5344CB8AC3E}">
        <p14:creationId xmlns:p14="http://schemas.microsoft.com/office/powerpoint/2010/main" val="530612711"/>
      </p:ext>
    </p:extLst>
  </p:cSld>
  <p:clrMapOvr>
    <a:masterClrMapping/>
  </p:clrMapOvr>
  <mc:AlternateContent xmlns:mc="http://schemas.openxmlformats.org/markup-compatibility/2006" xmlns:p14="http://schemas.microsoft.com/office/powerpoint/2010/main">
    <mc:Choice Requires="p14">
      <p:transition spd="slow" p14:dur="2000" advTm="10161"/>
    </mc:Choice>
    <mc:Fallback xmlns="">
      <p:transition spd="slow" advTm="1016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论文提要</a:t>
            </a:r>
          </a:p>
        </p:txBody>
      </p:sp>
      <p:sp>
        <p:nvSpPr>
          <p:cNvPr id="25" name="文本框 24">
            <a:extLst>
              <a:ext uri="{FF2B5EF4-FFF2-40B4-BE49-F238E27FC236}">
                <a16:creationId xmlns:a16="http://schemas.microsoft.com/office/drawing/2014/main" id="{29E09711-4550-47EB-B71F-80BDC6D120AE}"/>
              </a:ext>
            </a:extLst>
          </p:cNvPr>
          <p:cNvSpPr txBox="1"/>
          <p:nvPr/>
        </p:nvSpPr>
        <p:spPr>
          <a:xfrm>
            <a:off x="5178619" y="1491704"/>
            <a:ext cx="7013381" cy="1200329"/>
          </a:xfrm>
          <a:prstGeom prst="rect">
            <a:avLst/>
          </a:prstGeom>
          <a:noFill/>
        </p:spPr>
        <p:txBody>
          <a:bodyPr wrap="square">
            <a:spAutoFit/>
          </a:bodyPr>
          <a:lstStyle/>
          <a:p>
            <a:pPr>
              <a:spcBef>
                <a:spcPts val="1200"/>
              </a:spcBef>
            </a:pPr>
            <a:r>
              <a:rPr lang="en-US" altLang="zh-CN" b="1" dirty="0"/>
              <a:t>Effectively Scheduling Computational Graphs of Deep Neural Networks toward Their Domain-Specific Accelerators	                    (OSDI ’23)</a:t>
            </a:r>
          </a:p>
        </p:txBody>
      </p:sp>
      <p:pic>
        <p:nvPicPr>
          <p:cNvPr id="3" name="图片 2">
            <a:extLst>
              <a:ext uri="{FF2B5EF4-FFF2-40B4-BE49-F238E27FC236}">
                <a16:creationId xmlns:a16="http://schemas.microsoft.com/office/drawing/2014/main" id="{BE33E0AD-CF9B-C746-3D47-FB68DA3B5F0F}"/>
              </a:ext>
            </a:extLst>
          </p:cNvPr>
          <p:cNvPicPr>
            <a:picLocks noChangeAspect="1"/>
          </p:cNvPicPr>
          <p:nvPr/>
        </p:nvPicPr>
        <p:blipFill>
          <a:blip r:embed="rId4"/>
          <a:stretch>
            <a:fillRect/>
          </a:stretch>
        </p:blipFill>
        <p:spPr>
          <a:xfrm>
            <a:off x="693904" y="1320800"/>
            <a:ext cx="4350777" cy="5410200"/>
          </a:xfrm>
          <a:prstGeom prst="rect">
            <a:avLst/>
          </a:prstGeom>
          <a:ln w="38100">
            <a:solidFill>
              <a:schemeClr val="tx1"/>
            </a:solidFill>
          </a:ln>
        </p:spPr>
      </p:pic>
      <p:sp>
        <p:nvSpPr>
          <p:cNvPr id="6" name="文本框 5">
            <a:extLst>
              <a:ext uri="{FF2B5EF4-FFF2-40B4-BE49-F238E27FC236}">
                <a16:creationId xmlns:a16="http://schemas.microsoft.com/office/drawing/2014/main" id="{8AA0B266-8685-A240-1129-0741D3E01203}"/>
              </a:ext>
            </a:extLst>
          </p:cNvPr>
          <p:cNvSpPr txBox="1"/>
          <p:nvPr/>
        </p:nvSpPr>
        <p:spPr>
          <a:xfrm>
            <a:off x="5791200" y="2882533"/>
            <a:ext cx="6400800" cy="3043847"/>
          </a:xfrm>
          <a:prstGeom prst="rect">
            <a:avLst/>
          </a:prstGeom>
          <a:noFill/>
        </p:spPr>
        <p:txBody>
          <a:bodyPr wrap="square">
            <a:spAutoFit/>
          </a:bodyPr>
          <a:lstStyle/>
          <a:p>
            <a:pPr marL="342900" indent="-342900">
              <a:lnSpc>
                <a:spcPct val="120000"/>
              </a:lnSpc>
              <a:spcBef>
                <a:spcPts val="1200"/>
              </a:spcBef>
              <a:buFont typeface="Wingdings" panose="05000000000000000000" pitchFamily="2" charset="2"/>
              <a:buChar char="n"/>
            </a:pPr>
            <a:r>
              <a:rPr lang="en-US" altLang="zh-CN" sz="2000" dirty="0"/>
              <a:t>Introduction and Background</a:t>
            </a:r>
          </a:p>
          <a:p>
            <a:pPr marL="342900" indent="-342900">
              <a:lnSpc>
                <a:spcPct val="120000"/>
              </a:lnSpc>
              <a:spcBef>
                <a:spcPts val="1200"/>
              </a:spcBef>
              <a:buFont typeface="Wingdings" panose="05000000000000000000" pitchFamily="2" charset="2"/>
              <a:buChar char="n"/>
            </a:pPr>
            <a:r>
              <a:rPr lang="en-US" altLang="zh-CN" sz="2000" dirty="0"/>
              <a:t>Core Idea and Overview</a:t>
            </a:r>
          </a:p>
          <a:p>
            <a:pPr marL="342900" indent="-342900">
              <a:lnSpc>
                <a:spcPct val="120000"/>
              </a:lnSpc>
              <a:spcBef>
                <a:spcPts val="1200"/>
              </a:spcBef>
              <a:buFont typeface="Wingdings" panose="05000000000000000000" pitchFamily="2" charset="2"/>
              <a:buChar char="n"/>
            </a:pPr>
            <a:r>
              <a:rPr lang="en-US" altLang="zh-CN" sz="2000" dirty="0"/>
              <a:t>Scheduling Sub-graph Instances</a:t>
            </a:r>
          </a:p>
          <a:p>
            <a:pPr marL="342900" indent="-342900">
              <a:lnSpc>
                <a:spcPct val="120000"/>
              </a:lnSpc>
              <a:spcBef>
                <a:spcPts val="1200"/>
              </a:spcBef>
              <a:buFont typeface="Wingdings" panose="05000000000000000000" pitchFamily="2" charset="2"/>
              <a:buChar char="n"/>
            </a:pPr>
            <a:r>
              <a:rPr lang="en-US" altLang="zh-CN" sz="2000" dirty="0"/>
              <a:t>Kernel Generation for Sub-graph Instances</a:t>
            </a:r>
          </a:p>
          <a:p>
            <a:pPr marL="342900" indent="-342900">
              <a:lnSpc>
                <a:spcPct val="120000"/>
              </a:lnSpc>
              <a:spcBef>
                <a:spcPts val="1200"/>
              </a:spcBef>
              <a:buFont typeface="Wingdings" panose="05000000000000000000" pitchFamily="2" charset="2"/>
              <a:buChar char="n"/>
            </a:pPr>
            <a:r>
              <a:rPr lang="en-US" altLang="zh-CN" sz="2000" dirty="0"/>
              <a:t>Experimental Results</a:t>
            </a:r>
          </a:p>
          <a:p>
            <a:pPr marL="342900" indent="-342900">
              <a:lnSpc>
                <a:spcPct val="120000"/>
              </a:lnSpc>
              <a:spcBef>
                <a:spcPts val="1200"/>
              </a:spcBef>
              <a:buFont typeface="Wingdings" panose="05000000000000000000" pitchFamily="2" charset="2"/>
              <a:buChar char="n"/>
            </a:pPr>
            <a:r>
              <a:rPr lang="en-US" altLang="zh-CN" sz="2000" dirty="0"/>
              <a:t>Conclusion</a:t>
            </a:r>
          </a:p>
        </p:txBody>
      </p:sp>
    </p:spTree>
    <p:custDataLst>
      <p:tags r:id="rId1"/>
    </p:custDataLst>
    <p:extLst>
      <p:ext uri="{BB962C8B-B14F-4D97-AF65-F5344CB8AC3E}">
        <p14:creationId xmlns:p14="http://schemas.microsoft.com/office/powerpoint/2010/main" val="102649896"/>
      </p:ext>
    </p:extLst>
  </p:cSld>
  <p:clrMapOvr>
    <a:masterClrMapping/>
  </p:clrMapOvr>
  <mc:AlternateContent xmlns:mc="http://schemas.openxmlformats.org/markup-compatibility/2006" xmlns:p14="http://schemas.microsoft.com/office/powerpoint/2010/main">
    <mc:Choice Requires="p14">
      <p:transition spd="slow" p14:dur="2000" advTm="90752"/>
    </mc:Choice>
    <mc:Fallback xmlns="">
      <p:transition spd="slow" advTm="907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bg1">
                    <a:lumMod val="65000"/>
                  </a:schemeClr>
                </a:solidFill>
              </a:rPr>
              <a:t>背景 </a:t>
            </a:r>
            <a:r>
              <a:rPr lang="en-US" altLang="zh-CN" dirty="0">
                <a:solidFill>
                  <a:schemeClr val="bg1">
                    <a:lumMod val="65000"/>
                  </a:schemeClr>
                </a:solidFill>
              </a:rPr>
              <a:t>&gt; </a:t>
            </a:r>
            <a:r>
              <a:rPr lang="en-US" altLang="zh-CN" dirty="0">
                <a:solidFill>
                  <a:schemeClr val="tx1"/>
                </a:solidFill>
              </a:rPr>
              <a:t>DNN DSA</a:t>
            </a:r>
            <a:endParaRPr lang="zh-CN" altLang="en-US" dirty="0">
              <a:solidFill>
                <a:schemeClr val="tx1"/>
              </a:solidFill>
            </a:endParaRPr>
          </a:p>
        </p:txBody>
      </p:sp>
      <p:sp>
        <p:nvSpPr>
          <p:cNvPr id="26" name="文本框 25">
            <a:extLst>
              <a:ext uri="{FF2B5EF4-FFF2-40B4-BE49-F238E27FC236}">
                <a16:creationId xmlns:a16="http://schemas.microsoft.com/office/drawing/2014/main" id="{2CA5A1CD-2DC8-034C-8156-92F7865370B0}"/>
              </a:ext>
            </a:extLst>
          </p:cNvPr>
          <p:cNvSpPr txBox="1"/>
          <p:nvPr/>
        </p:nvSpPr>
        <p:spPr>
          <a:xfrm>
            <a:off x="668338" y="1346858"/>
            <a:ext cx="10954097" cy="429861"/>
          </a:xfrm>
          <a:prstGeom prst="rect">
            <a:avLst/>
          </a:prstGeom>
          <a:noFill/>
        </p:spPr>
        <p:txBody>
          <a:bodyPr wrap="square">
            <a:spAutoFit/>
          </a:bodyPr>
          <a:lstStyle/>
          <a:p>
            <a:pPr marL="342900" indent="-342900">
              <a:lnSpc>
                <a:spcPct val="120000"/>
              </a:lnSpc>
              <a:spcBef>
                <a:spcPts val="1200"/>
              </a:spcBef>
              <a:buFont typeface="Wingdings" panose="05000000000000000000" pitchFamily="2" charset="2"/>
              <a:buChar char="n"/>
            </a:pPr>
            <a:r>
              <a:rPr lang="zh-CN" altLang="en-US" sz="2000" dirty="0"/>
              <a:t>摩尔定律的放缓 → </a:t>
            </a:r>
            <a:r>
              <a:rPr lang="en-US" altLang="zh-CN" sz="2000" dirty="0"/>
              <a:t>DNN DSA </a:t>
            </a:r>
            <a:r>
              <a:rPr lang="zh-CN" altLang="en-US" sz="2000" dirty="0"/>
              <a:t>的发展</a:t>
            </a:r>
            <a:endParaRPr lang="en-US" altLang="zh-CN" sz="2000" dirty="0"/>
          </a:p>
        </p:txBody>
      </p:sp>
      <p:sp>
        <p:nvSpPr>
          <p:cNvPr id="12" name="文本框 11">
            <a:extLst>
              <a:ext uri="{FF2B5EF4-FFF2-40B4-BE49-F238E27FC236}">
                <a16:creationId xmlns:a16="http://schemas.microsoft.com/office/drawing/2014/main" id="{D8499252-BE56-D693-8CF5-82AD4213377C}"/>
              </a:ext>
            </a:extLst>
          </p:cNvPr>
          <p:cNvSpPr txBox="1"/>
          <p:nvPr/>
        </p:nvSpPr>
        <p:spPr>
          <a:xfrm>
            <a:off x="1252538" y="3727998"/>
            <a:ext cx="2061636"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LB</a:t>
            </a:r>
          </a:p>
        </p:txBody>
      </p:sp>
      <p:sp>
        <p:nvSpPr>
          <p:cNvPr id="3" name="文本框 2">
            <a:extLst>
              <a:ext uri="{FF2B5EF4-FFF2-40B4-BE49-F238E27FC236}">
                <a16:creationId xmlns:a16="http://schemas.microsoft.com/office/drawing/2014/main" id="{479278A2-8F02-89BC-AF1F-6093C8A53701}"/>
              </a:ext>
            </a:extLst>
          </p:cNvPr>
          <p:cNvSpPr txBox="1"/>
          <p:nvPr/>
        </p:nvSpPr>
        <p:spPr>
          <a:xfrm>
            <a:off x="5833241" y="372151"/>
            <a:ext cx="6316553" cy="584775"/>
          </a:xfrm>
          <a:prstGeom prst="rect">
            <a:avLst/>
          </a:prstGeom>
          <a:noFill/>
        </p:spPr>
        <p:txBody>
          <a:bodyPr wrap="square">
            <a:spAutoFit/>
          </a:bodyPr>
          <a:lstStyle/>
          <a:p>
            <a:pPr algn="r"/>
            <a:r>
              <a:rPr lang="en-US" altLang="zh-CN" sz="1600" b="1" dirty="0">
                <a:solidFill>
                  <a:schemeClr val="bg1">
                    <a:lumMod val="65000"/>
                  </a:schemeClr>
                </a:solidFill>
              </a:rPr>
              <a:t>Effectively Scheduling Computational Graphs of Deep Neural Networks toward Their Domain-Specific Accelerators </a:t>
            </a:r>
            <a:endParaRPr lang="zh-CN" altLang="en-US" sz="1600" dirty="0">
              <a:solidFill>
                <a:schemeClr val="bg1">
                  <a:lumMod val="65000"/>
                </a:schemeClr>
              </a:solidFill>
            </a:endParaRPr>
          </a:p>
        </p:txBody>
      </p:sp>
      <p:sp>
        <p:nvSpPr>
          <p:cNvPr id="15" name="文本框 14">
            <a:extLst>
              <a:ext uri="{FF2B5EF4-FFF2-40B4-BE49-F238E27FC236}">
                <a16:creationId xmlns:a16="http://schemas.microsoft.com/office/drawing/2014/main" id="{435955CC-7763-DA58-6211-C3679C5A1ED7}"/>
              </a:ext>
            </a:extLst>
          </p:cNvPr>
          <p:cNvSpPr txBox="1"/>
          <p:nvPr/>
        </p:nvSpPr>
        <p:spPr>
          <a:xfrm>
            <a:off x="1252538" y="4164036"/>
            <a:ext cx="1605210"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GB</a:t>
            </a:r>
          </a:p>
        </p:txBody>
      </p:sp>
      <p:sp>
        <p:nvSpPr>
          <p:cNvPr id="2" name="文本框 1">
            <a:extLst>
              <a:ext uri="{FF2B5EF4-FFF2-40B4-BE49-F238E27FC236}">
                <a16:creationId xmlns:a16="http://schemas.microsoft.com/office/drawing/2014/main" id="{962ABD4A-27EA-CE41-852C-37C9B54A041C}"/>
              </a:ext>
            </a:extLst>
          </p:cNvPr>
          <p:cNvSpPr txBox="1"/>
          <p:nvPr/>
        </p:nvSpPr>
        <p:spPr>
          <a:xfrm>
            <a:off x="1252538" y="2473466"/>
            <a:ext cx="2061636"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d</a:t>
            </a:r>
            <a:r>
              <a:rPr lang="zh-CN" altLang="en-US" sz="1800" dirty="0"/>
              <a:t>：</a:t>
            </a:r>
            <a:r>
              <a:rPr lang="en-US" altLang="zh-CN" sz="1800" dirty="0"/>
              <a:t>Cluster</a:t>
            </a:r>
          </a:p>
        </p:txBody>
      </p:sp>
      <p:sp>
        <p:nvSpPr>
          <p:cNvPr id="4" name="文本框 3">
            <a:extLst>
              <a:ext uri="{FF2B5EF4-FFF2-40B4-BE49-F238E27FC236}">
                <a16:creationId xmlns:a16="http://schemas.microsoft.com/office/drawing/2014/main" id="{AD7FE879-E769-E0D9-964F-69D2C82EE6A4}"/>
              </a:ext>
            </a:extLst>
          </p:cNvPr>
          <p:cNvSpPr txBox="1"/>
          <p:nvPr/>
        </p:nvSpPr>
        <p:spPr>
          <a:xfrm>
            <a:off x="668338" y="1849627"/>
            <a:ext cx="10954097" cy="429861"/>
          </a:xfrm>
          <a:prstGeom prst="rect">
            <a:avLst/>
          </a:prstGeom>
          <a:noFill/>
        </p:spPr>
        <p:txBody>
          <a:bodyPr wrap="square">
            <a:spAutoFit/>
          </a:bodyPr>
          <a:lstStyle/>
          <a:p>
            <a:pPr marL="342900" indent="-342900">
              <a:lnSpc>
                <a:spcPct val="120000"/>
              </a:lnSpc>
              <a:spcBef>
                <a:spcPts val="1200"/>
              </a:spcBef>
              <a:buFont typeface="Wingdings" panose="05000000000000000000" pitchFamily="2" charset="2"/>
              <a:buChar char="n"/>
            </a:pPr>
            <a:r>
              <a:rPr lang="en-US" altLang="zh-CN" sz="2000" dirty="0"/>
              <a:t>DNN DSA </a:t>
            </a:r>
            <a:r>
              <a:rPr lang="zh-CN" altLang="en-US" sz="2000" dirty="0"/>
              <a:t>抽象</a:t>
            </a:r>
            <a:endParaRPr lang="en-US" altLang="zh-CN" sz="2000" dirty="0"/>
          </a:p>
        </p:txBody>
      </p:sp>
      <p:sp>
        <p:nvSpPr>
          <p:cNvPr id="7" name="文本框 6">
            <a:extLst>
              <a:ext uri="{FF2B5EF4-FFF2-40B4-BE49-F238E27FC236}">
                <a16:creationId xmlns:a16="http://schemas.microsoft.com/office/drawing/2014/main" id="{3DAF53F7-2A5D-D758-5C85-FBEC083A5E07}"/>
              </a:ext>
            </a:extLst>
          </p:cNvPr>
          <p:cNvSpPr txBox="1"/>
          <p:nvPr/>
        </p:nvSpPr>
        <p:spPr>
          <a:xfrm>
            <a:off x="1252538" y="4577348"/>
            <a:ext cx="1605210"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DDR</a:t>
            </a:r>
          </a:p>
        </p:txBody>
      </p:sp>
      <p:sp>
        <p:nvSpPr>
          <p:cNvPr id="11" name="文本框 10">
            <a:extLst>
              <a:ext uri="{FF2B5EF4-FFF2-40B4-BE49-F238E27FC236}">
                <a16:creationId xmlns:a16="http://schemas.microsoft.com/office/drawing/2014/main" id="{DF3A9A03-F295-6283-DF93-CFCCCC4DE82D}"/>
              </a:ext>
            </a:extLst>
          </p:cNvPr>
          <p:cNvSpPr txBox="1"/>
          <p:nvPr/>
        </p:nvSpPr>
        <p:spPr>
          <a:xfrm>
            <a:off x="1252538" y="2893375"/>
            <a:ext cx="2061636"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c</a:t>
            </a:r>
            <a:r>
              <a:rPr lang="zh-CN" altLang="en-US" sz="1800" dirty="0"/>
              <a:t>：</a:t>
            </a:r>
            <a:r>
              <a:rPr lang="en-US" altLang="zh-CN" sz="1800" dirty="0"/>
              <a:t>Core</a:t>
            </a:r>
          </a:p>
        </p:txBody>
      </p:sp>
      <p:sp>
        <p:nvSpPr>
          <p:cNvPr id="21" name="文本框 20">
            <a:extLst>
              <a:ext uri="{FF2B5EF4-FFF2-40B4-BE49-F238E27FC236}">
                <a16:creationId xmlns:a16="http://schemas.microsoft.com/office/drawing/2014/main" id="{52F79119-4B75-5F68-2497-C3CE3BBC7847}"/>
              </a:ext>
            </a:extLst>
          </p:cNvPr>
          <p:cNvSpPr txBox="1"/>
          <p:nvPr/>
        </p:nvSpPr>
        <p:spPr>
          <a:xfrm>
            <a:off x="1252538" y="3336962"/>
            <a:ext cx="3116262"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u</a:t>
            </a:r>
            <a:r>
              <a:rPr lang="zh-CN" altLang="en-US" sz="1800" dirty="0"/>
              <a:t>：</a:t>
            </a:r>
            <a:r>
              <a:rPr lang="en-US" altLang="zh-CN" sz="1800" dirty="0"/>
              <a:t>CU</a:t>
            </a:r>
            <a:r>
              <a:rPr lang="zh-CN" altLang="en-US" sz="1800" dirty="0"/>
              <a:t>（</a:t>
            </a:r>
            <a:r>
              <a:rPr lang="en-US" altLang="zh-CN" sz="1800" dirty="0"/>
              <a:t>Compute Unit</a:t>
            </a:r>
            <a:r>
              <a:rPr lang="zh-CN" altLang="en-US" sz="1800" dirty="0"/>
              <a:t>）</a:t>
            </a:r>
            <a:endParaRPr lang="en-US" altLang="zh-CN" sz="1800" dirty="0"/>
          </a:p>
        </p:txBody>
      </p:sp>
      <p:pic>
        <p:nvPicPr>
          <p:cNvPr id="6" name="图片 5">
            <a:extLst>
              <a:ext uri="{FF2B5EF4-FFF2-40B4-BE49-F238E27FC236}">
                <a16:creationId xmlns:a16="http://schemas.microsoft.com/office/drawing/2014/main" id="{8B140150-E31E-B114-48B0-D0696BBC915D}"/>
              </a:ext>
            </a:extLst>
          </p:cNvPr>
          <p:cNvPicPr>
            <a:picLocks noChangeAspect="1"/>
          </p:cNvPicPr>
          <p:nvPr/>
        </p:nvPicPr>
        <p:blipFill>
          <a:blip r:embed="rId4"/>
          <a:stretch>
            <a:fillRect/>
          </a:stretch>
        </p:blipFill>
        <p:spPr>
          <a:xfrm>
            <a:off x="4766009" y="1959313"/>
            <a:ext cx="7080531" cy="4276033"/>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2740247709"/>
      </p:ext>
    </p:extLst>
  </p:cSld>
  <p:clrMapOvr>
    <a:masterClrMapping/>
  </p:clrMapOvr>
  <mc:AlternateContent xmlns:mc="http://schemas.openxmlformats.org/markup-compatibility/2006" xmlns:p14="http://schemas.microsoft.com/office/powerpoint/2010/main">
    <mc:Choice Requires="p14">
      <p:transition spd="slow" p14:dur="2000" advTm="118649"/>
    </mc:Choice>
    <mc:Fallback xmlns="">
      <p:transition spd="slow" advTm="1186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bg1">
                    <a:lumMod val="65000"/>
                  </a:schemeClr>
                </a:solidFill>
              </a:rPr>
              <a:t>背景 </a:t>
            </a:r>
            <a:r>
              <a:rPr lang="en-US" altLang="zh-CN" dirty="0">
                <a:solidFill>
                  <a:schemeClr val="bg1">
                    <a:lumMod val="65000"/>
                  </a:schemeClr>
                </a:solidFill>
              </a:rPr>
              <a:t>&gt; </a:t>
            </a:r>
            <a:r>
              <a:rPr lang="en-US" altLang="zh-CN" dirty="0">
                <a:solidFill>
                  <a:schemeClr val="tx1"/>
                </a:solidFill>
              </a:rPr>
              <a:t>DNN Models</a:t>
            </a:r>
            <a:endParaRPr lang="zh-CN" altLang="en-US" dirty="0">
              <a:solidFill>
                <a:schemeClr val="tx1"/>
              </a:solidFill>
            </a:endParaRPr>
          </a:p>
        </p:txBody>
      </p:sp>
      <p:sp>
        <p:nvSpPr>
          <p:cNvPr id="26" name="文本框 25">
            <a:extLst>
              <a:ext uri="{FF2B5EF4-FFF2-40B4-BE49-F238E27FC236}">
                <a16:creationId xmlns:a16="http://schemas.microsoft.com/office/drawing/2014/main" id="{2CA5A1CD-2DC8-034C-8156-92F7865370B0}"/>
              </a:ext>
            </a:extLst>
          </p:cNvPr>
          <p:cNvSpPr txBox="1"/>
          <p:nvPr/>
        </p:nvSpPr>
        <p:spPr>
          <a:xfrm>
            <a:off x="668338" y="1504516"/>
            <a:ext cx="2417623" cy="429861"/>
          </a:xfrm>
          <a:prstGeom prst="rect">
            <a:avLst/>
          </a:prstGeom>
          <a:noFill/>
        </p:spPr>
        <p:txBody>
          <a:bodyPr wrap="square">
            <a:spAutoFit/>
          </a:bodyPr>
          <a:lstStyle/>
          <a:p>
            <a:pPr marL="342900" indent="-342900">
              <a:lnSpc>
                <a:spcPct val="120000"/>
              </a:lnSpc>
              <a:spcBef>
                <a:spcPts val="1200"/>
              </a:spcBef>
              <a:buFont typeface="Wingdings" panose="05000000000000000000" pitchFamily="2" charset="2"/>
              <a:buChar char="n"/>
            </a:pPr>
            <a:r>
              <a:rPr lang="en-US" altLang="zh-CN" sz="2000" dirty="0"/>
              <a:t>DNN Models</a:t>
            </a:r>
          </a:p>
        </p:txBody>
      </p:sp>
      <p:sp>
        <p:nvSpPr>
          <p:cNvPr id="12" name="文本框 11">
            <a:extLst>
              <a:ext uri="{FF2B5EF4-FFF2-40B4-BE49-F238E27FC236}">
                <a16:creationId xmlns:a16="http://schemas.microsoft.com/office/drawing/2014/main" id="{D8499252-BE56-D693-8CF5-82AD4213377C}"/>
              </a:ext>
            </a:extLst>
          </p:cNvPr>
          <p:cNvSpPr txBox="1"/>
          <p:nvPr/>
        </p:nvSpPr>
        <p:spPr>
          <a:xfrm>
            <a:off x="668338" y="3355113"/>
            <a:ext cx="2061636" cy="369332"/>
          </a:xfrm>
          <a:prstGeom prst="rect">
            <a:avLst/>
          </a:prstGeom>
          <a:noFill/>
        </p:spPr>
        <p:txBody>
          <a:bodyPr wrap="square">
            <a:spAutoFit/>
          </a:bodyPr>
          <a:lstStyle/>
          <a:p>
            <a:pPr marL="285750" indent="-285750">
              <a:spcBef>
                <a:spcPts val="1200"/>
              </a:spcBef>
              <a:buFont typeface="Wingdings" panose="05000000000000000000" pitchFamily="2" charset="2"/>
              <a:buChar char="n"/>
            </a:pPr>
            <a:r>
              <a:rPr lang="zh-CN" altLang="en-US" sz="1800" dirty="0"/>
              <a:t>问题</a:t>
            </a:r>
            <a:endParaRPr lang="en-US" altLang="zh-CN" sz="1800" dirty="0"/>
          </a:p>
        </p:txBody>
      </p:sp>
      <p:sp>
        <p:nvSpPr>
          <p:cNvPr id="3" name="文本框 2">
            <a:extLst>
              <a:ext uri="{FF2B5EF4-FFF2-40B4-BE49-F238E27FC236}">
                <a16:creationId xmlns:a16="http://schemas.microsoft.com/office/drawing/2014/main" id="{479278A2-8F02-89BC-AF1F-6093C8A53701}"/>
              </a:ext>
            </a:extLst>
          </p:cNvPr>
          <p:cNvSpPr txBox="1"/>
          <p:nvPr/>
        </p:nvSpPr>
        <p:spPr>
          <a:xfrm>
            <a:off x="5833241" y="372151"/>
            <a:ext cx="6316553" cy="584775"/>
          </a:xfrm>
          <a:prstGeom prst="rect">
            <a:avLst/>
          </a:prstGeom>
          <a:noFill/>
        </p:spPr>
        <p:txBody>
          <a:bodyPr wrap="square">
            <a:spAutoFit/>
          </a:bodyPr>
          <a:lstStyle/>
          <a:p>
            <a:pPr algn="r"/>
            <a:r>
              <a:rPr lang="en-US" altLang="zh-CN" sz="1600" b="1" dirty="0">
                <a:solidFill>
                  <a:schemeClr val="bg1">
                    <a:lumMod val="65000"/>
                  </a:schemeClr>
                </a:solidFill>
              </a:rPr>
              <a:t>Effectively Scheduling Computational Graphs of Deep Neural Networks toward Their Domain-Specific Accelerators </a:t>
            </a:r>
            <a:endParaRPr lang="zh-CN" altLang="en-US" sz="1600" dirty="0">
              <a:solidFill>
                <a:schemeClr val="bg1">
                  <a:lumMod val="65000"/>
                </a:schemeClr>
              </a:solidFill>
            </a:endParaRPr>
          </a:p>
        </p:txBody>
      </p:sp>
      <p:sp>
        <p:nvSpPr>
          <p:cNvPr id="15" name="文本框 14">
            <a:extLst>
              <a:ext uri="{FF2B5EF4-FFF2-40B4-BE49-F238E27FC236}">
                <a16:creationId xmlns:a16="http://schemas.microsoft.com/office/drawing/2014/main" id="{435955CC-7763-DA58-6211-C3679C5A1ED7}"/>
              </a:ext>
            </a:extLst>
          </p:cNvPr>
          <p:cNvSpPr txBox="1"/>
          <p:nvPr/>
        </p:nvSpPr>
        <p:spPr>
          <a:xfrm>
            <a:off x="977246" y="3803070"/>
            <a:ext cx="3468630"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Kernel</a:t>
            </a:r>
            <a:r>
              <a:rPr lang="zh-CN" altLang="en-US" sz="1800" dirty="0"/>
              <a:t>间频繁的数据移动</a:t>
            </a:r>
            <a:endParaRPr lang="en-US" altLang="zh-CN" sz="1800" dirty="0"/>
          </a:p>
        </p:txBody>
      </p:sp>
      <p:sp>
        <p:nvSpPr>
          <p:cNvPr id="2" name="文本框 1">
            <a:extLst>
              <a:ext uri="{FF2B5EF4-FFF2-40B4-BE49-F238E27FC236}">
                <a16:creationId xmlns:a16="http://schemas.microsoft.com/office/drawing/2014/main" id="{962ABD4A-27EA-CE41-852C-37C9B54A041C}"/>
              </a:ext>
            </a:extLst>
          </p:cNvPr>
          <p:cNvSpPr txBox="1"/>
          <p:nvPr/>
        </p:nvSpPr>
        <p:spPr>
          <a:xfrm>
            <a:off x="1024325" y="1954977"/>
            <a:ext cx="2061636"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Stage</a:t>
            </a:r>
          </a:p>
        </p:txBody>
      </p:sp>
      <p:sp>
        <p:nvSpPr>
          <p:cNvPr id="7" name="文本框 6">
            <a:extLst>
              <a:ext uri="{FF2B5EF4-FFF2-40B4-BE49-F238E27FC236}">
                <a16:creationId xmlns:a16="http://schemas.microsoft.com/office/drawing/2014/main" id="{3DAF53F7-2A5D-D758-5C85-FBEC083A5E07}"/>
              </a:ext>
            </a:extLst>
          </p:cNvPr>
          <p:cNvSpPr txBox="1"/>
          <p:nvPr/>
        </p:nvSpPr>
        <p:spPr>
          <a:xfrm>
            <a:off x="977246" y="4225681"/>
            <a:ext cx="3468630"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错失跨层指令调度的机会</a:t>
            </a:r>
            <a:endParaRPr lang="en-US" altLang="zh-CN" sz="1800" dirty="0"/>
          </a:p>
        </p:txBody>
      </p:sp>
      <p:sp>
        <p:nvSpPr>
          <p:cNvPr id="11" name="文本框 10">
            <a:extLst>
              <a:ext uri="{FF2B5EF4-FFF2-40B4-BE49-F238E27FC236}">
                <a16:creationId xmlns:a16="http://schemas.microsoft.com/office/drawing/2014/main" id="{DF3A9A03-F295-6283-DF93-CFCCCC4DE82D}"/>
              </a:ext>
            </a:extLst>
          </p:cNvPr>
          <p:cNvSpPr txBox="1"/>
          <p:nvPr/>
        </p:nvSpPr>
        <p:spPr>
          <a:xfrm>
            <a:off x="1024325" y="2370859"/>
            <a:ext cx="2061636"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Block</a:t>
            </a:r>
          </a:p>
        </p:txBody>
      </p:sp>
      <p:sp>
        <p:nvSpPr>
          <p:cNvPr id="21" name="文本框 20">
            <a:extLst>
              <a:ext uri="{FF2B5EF4-FFF2-40B4-BE49-F238E27FC236}">
                <a16:creationId xmlns:a16="http://schemas.microsoft.com/office/drawing/2014/main" id="{52F79119-4B75-5F68-2497-C3CE3BBC7847}"/>
              </a:ext>
            </a:extLst>
          </p:cNvPr>
          <p:cNvSpPr txBox="1"/>
          <p:nvPr/>
        </p:nvSpPr>
        <p:spPr>
          <a:xfrm>
            <a:off x="1024325" y="2736892"/>
            <a:ext cx="3116262"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Layer</a:t>
            </a:r>
          </a:p>
        </p:txBody>
      </p:sp>
      <p:pic>
        <p:nvPicPr>
          <p:cNvPr id="8" name="图片 7">
            <a:extLst>
              <a:ext uri="{FF2B5EF4-FFF2-40B4-BE49-F238E27FC236}">
                <a16:creationId xmlns:a16="http://schemas.microsoft.com/office/drawing/2014/main" id="{6D263290-E8A9-99DC-D7ED-796D9C5911B3}"/>
              </a:ext>
            </a:extLst>
          </p:cNvPr>
          <p:cNvPicPr>
            <a:picLocks noChangeAspect="1"/>
          </p:cNvPicPr>
          <p:nvPr/>
        </p:nvPicPr>
        <p:blipFill>
          <a:blip r:embed="rId4"/>
          <a:stretch>
            <a:fillRect/>
          </a:stretch>
        </p:blipFill>
        <p:spPr>
          <a:xfrm>
            <a:off x="5671141" y="1372185"/>
            <a:ext cx="6413373" cy="524991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0" name="文本框 9">
            <a:extLst>
              <a:ext uri="{FF2B5EF4-FFF2-40B4-BE49-F238E27FC236}">
                <a16:creationId xmlns:a16="http://schemas.microsoft.com/office/drawing/2014/main" id="{2A49AAB7-3CB2-64B9-9FDB-96A324C074DD}"/>
              </a:ext>
            </a:extLst>
          </p:cNvPr>
          <p:cNvSpPr txBox="1"/>
          <p:nvPr/>
        </p:nvSpPr>
        <p:spPr>
          <a:xfrm>
            <a:off x="977246" y="4684582"/>
            <a:ext cx="3468630"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没有充分利用本地内存</a:t>
            </a:r>
            <a:endParaRPr lang="en-US" altLang="zh-CN" sz="1800" dirty="0"/>
          </a:p>
        </p:txBody>
      </p:sp>
    </p:spTree>
    <p:custDataLst>
      <p:tags r:id="rId1"/>
    </p:custDataLst>
    <p:extLst>
      <p:ext uri="{BB962C8B-B14F-4D97-AF65-F5344CB8AC3E}">
        <p14:creationId xmlns:p14="http://schemas.microsoft.com/office/powerpoint/2010/main" val="3279767050"/>
      </p:ext>
    </p:extLst>
  </p:cSld>
  <p:clrMapOvr>
    <a:masterClrMapping/>
  </p:clrMapOvr>
  <mc:AlternateContent xmlns:mc="http://schemas.openxmlformats.org/markup-compatibility/2006" xmlns:p14="http://schemas.microsoft.com/office/powerpoint/2010/main">
    <mc:Choice Requires="p14">
      <p:transition spd="slow" p14:dur="2000" advTm="118649"/>
    </mc:Choice>
    <mc:Fallback xmlns="">
      <p:transition spd="slow" advTm="1186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设计</a:t>
            </a:r>
          </a:p>
        </p:txBody>
      </p:sp>
      <p:sp>
        <p:nvSpPr>
          <p:cNvPr id="26" name="文本框 25">
            <a:extLst>
              <a:ext uri="{FF2B5EF4-FFF2-40B4-BE49-F238E27FC236}">
                <a16:creationId xmlns:a16="http://schemas.microsoft.com/office/drawing/2014/main" id="{2CA5A1CD-2DC8-034C-8156-92F7865370B0}"/>
              </a:ext>
            </a:extLst>
          </p:cNvPr>
          <p:cNvSpPr txBox="1"/>
          <p:nvPr/>
        </p:nvSpPr>
        <p:spPr>
          <a:xfrm>
            <a:off x="668338" y="3426507"/>
            <a:ext cx="2417623" cy="429861"/>
          </a:xfrm>
          <a:prstGeom prst="rect">
            <a:avLst/>
          </a:prstGeom>
          <a:noFill/>
        </p:spPr>
        <p:txBody>
          <a:bodyPr wrap="square">
            <a:spAutoFit/>
          </a:bodyPr>
          <a:lstStyle/>
          <a:p>
            <a:pPr marL="342900" indent="-342900">
              <a:lnSpc>
                <a:spcPct val="120000"/>
              </a:lnSpc>
              <a:spcBef>
                <a:spcPts val="1200"/>
              </a:spcBef>
              <a:buFont typeface="Wingdings" panose="05000000000000000000" pitchFamily="2" charset="2"/>
              <a:buChar char="n"/>
            </a:pPr>
            <a:r>
              <a:rPr lang="zh-CN" altLang="en-US" sz="2000" dirty="0"/>
              <a:t>解决方案</a:t>
            </a:r>
            <a:endParaRPr lang="en-US" altLang="zh-CN" sz="2000" dirty="0"/>
          </a:p>
        </p:txBody>
      </p:sp>
      <p:sp>
        <p:nvSpPr>
          <p:cNvPr id="12" name="文本框 11">
            <a:extLst>
              <a:ext uri="{FF2B5EF4-FFF2-40B4-BE49-F238E27FC236}">
                <a16:creationId xmlns:a16="http://schemas.microsoft.com/office/drawing/2014/main" id="{D8499252-BE56-D693-8CF5-82AD4213377C}"/>
              </a:ext>
            </a:extLst>
          </p:cNvPr>
          <p:cNvSpPr txBox="1"/>
          <p:nvPr/>
        </p:nvSpPr>
        <p:spPr>
          <a:xfrm>
            <a:off x="668338" y="1537511"/>
            <a:ext cx="2061636" cy="369332"/>
          </a:xfrm>
          <a:prstGeom prst="rect">
            <a:avLst/>
          </a:prstGeom>
          <a:noFill/>
        </p:spPr>
        <p:txBody>
          <a:bodyPr wrap="square">
            <a:spAutoFit/>
          </a:bodyPr>
          <a:lstStyle/>
          <a:p>
            <a:pPr marL="285750" indent="-285750">
              <a:spcBef>
                <a:spcPts val="1200"/>
              </a:spcBef>
              <a:buFont typeface="Wingdings" panose="05000000000000000000" pitchFamily="2" charset="2"/>
              <a:buChar char="n"/>
            </a:pPr>
            <a:r>
              <a:rPr lang="zh-CN" altLang="en-US" sz="1800" dirty="0"/>
              <a:t>问题</a:t>
            </a:r>
            <a:endParaRPr lang="en-US" altLang="zh-CN" sz="1800" dirty="0"/>
          </a:p>
        </p:txBody>
      </p:sp>
      <p:sp>
        <p:nvSpPr>
          <p:cNvPr id="3" name="文本框 2">
            <a:extLst>
              <a:ext uri="{FF2B5EF4-FFF2-40B4-BE49-F238E27FC236}">
                <a16:creationId xmlns:a16="http://schemas.microsoft.com/office/drawing/2014/main" id="{479278A2-8F02-89BC-AF1F-6093C8A53701}"/>
              </a:ext>
            </a:extLst>
          </p:cNvPr>
          <p:cNvSpPr txBox="1"/>
          <p:nvPr/>
        </p:nvSpPr>
        <p:spPr>
          <a:xfrm>
            <a:off x="5833241" y="372151"/>
            <a:ext cx="6316553" cy="584775"/>
          </a:xfrm>
          <a:prstGeom prst="rect">
            <a:avLst/>
          </a:prstGeom>
          <a:noFill/>
        </p:spPr>
        <p:txBody>
          <a:bodyPr wrap="square">
            <a:spAutoFit/>
          </a:bodyPr>
          <a:lstStyle/>
          <a:p>
            <a:pPr algn="r"/>
            <a:r>
              <a:rPr lang="en-US" altLang="zh-CN" sz="1600" b="1" dirty="0">
                <a:solidFill>
                  <a:schemeClr val="bg1">
                    <a:lumMod val="65000"/>
                  </a:schemeClr>
                </a:solidFill>
              </a:rPr>
              <a:t>Effectively Scheduling Computational Graphs of Deep Neural Networks toward Their Domain-Specific Accelerators </a:t>
            </a:r>
            <a:endParaRPr lang="zh-CN" altLang="en-US" sz="1600" dirty="0">
              <a:solidFill>
                <a:schemeClr val="bg1">
                  <a:lumMod val="65000"/>
                </a:schemeClr>
              </a:solidFill>
            </a:endParaRPr>
          </a:p>
        </p:txBody>
      </p:sp>
      <p:sp>
        <p:nvSpPr>
          <p:cNvPr id="15" name="文本框 14">
            <a:extLst>
              <a:ext uri="{FF2B5EF4-FFF2-40B4-BE49-F238E27FC236}">
                <a16:creationId xmlns:a16="http://schemas.microsoft.com/office/drawing/2014/main" id="{435955CC-7763-DA58-6211-C3679C5A1ED7}"/>
              </a:ext>
            </a:extLst>
          </p:cNvPr>
          <p:cNvSpPr txBox="1"/>
          <p:nvPr/>
        </p:nvSpPr>
        <p:spPr>
          <a:xfrm>
            <a:off x="977246" y="1985468"/>
            <a:ext cx="3468630"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en-US" altLang="zh-CN" sz="1800" dirty="0"/>
              <a:t>Kernel</a:t>
            </a:r>
            <a:r>
              <a:rPr lang="zh-CN" altLang="en-US" sz="1800" dirty="0"/>
              <a:t>间频繁的数据移动</a:t>
            </a:r>
            <a:endParaRPr lang="en-US" altLang="zh-CN" sz="1800" dirty="0"/>
          </a:p>
        </p:txBody>
      </p:sp>
      <p:sp>
        <p:nvSpPr>
          <p:cNvPr id="2" name="文本框 1">
            <a:extLst>
              <a:ext uri="{FF2B5EF4-FFF2-40B4-BE49-F238E27FC236}">
                <a16:creationId xmlns:a16="http://schemas.microsoft.com/office/drawing/2014/main" id="{962ABD4A-27EA-CE41-852C-37C9B54A041C}"/>
              </a:ext>
            </a:extLst>
          </p:cNvPr>
          <p:cNvSpPr txBox="1"/>
          <p:nvPr/>
        </p:nvSpPr>
        <p:spPr>
          <a:xfrm>
            <a:off x="1024324" y="3876968"/>
            <a:ext cx="4453249"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最大限度地使输入张量驻留于本地内存</a:t>
            </a:r>
            <a:endParaRPr lang="en-US" altLang="zh-CN" sz="1800" dirty="0"/>
          </a:p>
        </p:txBody>
      </p:sp>
      <p:sp>
        <p:nvSpPr>
          <p:cNvPr id="7" name="文本框 6">
            <a:extLst>
              <a:ext uri="{FF2B5EF4-FFF2-40B4-BE49-F238E27FC236}">
                <a16:creationId xmlns:a16="http://schemas.microsoft.com/office/drawing/2014/main" id="{3DAF53F7-2A5D-D758-5C85-FBEC083A5E07}"/>
              </a:ext>
            </a:extLst>
          </p:cNvPr>
          <p:cNvSpPr txBox="1"/>
          <p:nvPr/>
        </p:nvSpPr>
        <p:spPr>
          <a:xfrm>
            <a:off x="977246" y="2408079"/>
            <a:ext cx="3468630"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错失跨层指令调度的机会</a:t>
            </a:r>
            <a:endParaRPr lang="en-US" altLang="zh-CN" sz="1800" dirty="0"/>
          </a:p>
        </p:txBody>
      </p:sp>
      <p:sp>
        <p:nvSpPr>
          <p:cNvPr id="11" name="文本框 10">
            <a:extLst>
              <a:ext uri="{FF2B5EF4-FFF2-40B4-BE49-F238E27FC236}">
                <a16:creationId xmlns:a16="http://schemas.microsoft.com/office/drawing/2014/main" id="{DF3A9A03-F295-6283-DF93-CFCCCC4DE82D}"/>
              </a:ext>
            </a:extLst>
          </p:cNvPr>
          <p:cNvSpPr txBox="1"/>
          <p:nvPr/>
        </p:nvSpPr>
        <p:spPr>
          <a:xfrm>
            <a:off x="1024324" y="4346079"/>
            <a:ext cx="3421551"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子图划分后进行调度</a:t>
            </a:r>
            <a:endParaRPr lang="en-US" altLang="zh-CN" sz="1800" dirty="0"/>
          </a:p>
        </p:txBody>
      </p:sp>
      <p:sp>
        <p:nvSpPr>
          <p:cNvPr id="21" name="文本框 20">
            <a:extLst>
              <a:ext uri="{FF2B5EF4-FFF2-40B4-BE49-F238E27FC236}">
                <a16:creationId xmlns:a16="http://schemas.microsoft.com/office/drawing/2014/main" id="{52F79119-4B75-5F68-2497-C3CE3BBC7847}"/>
              </a:ext>
            </a:extLst>
          </p:cNvPr>
          <p:cNvSpPr txBox="1"/>
          <p:nvPr/>
        </p:nvSpPr>
        <p:spPr>
          <a:xfrm>
            <a:off x="1024325" y="4803037"/>
            <a:ext cx="4595143"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跨</a:t>
            </a:r>
            <a:r>
              <a:rPr lang="en-US" altLang="zh-CN" sz="1800" dirty="0"/>
              <a:t>Core</a:t>
            </a:r>
            <a:r>
              <a:rPr lang="zh-CN" altLang="en-US" sz="1800" dirty="0"/>
              <a:t>利用并行性并使本地内存饱和</a:t>
            </a:r>
            <a:endParaRPr lang="en-US" altLang="zh-CN" sz="1800" dirty="0"/>
          </a:p>
        </p:txBody>
      </p:sp>
      <p:sp>
        <p:nvSpPr>
          <p:cNvPr id="10" name="文本框 9">
            <a:extLst>
              <a:ext uri="{FF2B5EF4-FFF2-40B4-BE49-F238E27FC236}">
                <a16:creationId xmlns:a16="http://schemas.microsoft.com/office/drawing/2014/main" id="{2A49AAB7-3CB2-64B9-9FDB-96A324C074DD}"/>
              </a:ext>
            </a:extLst>
          </p:cNvPr>
          <p:cNvSpPr txBox="1"/>
          <p:nvPr/>
        </p:nvSpPr>
        <p:spPr>
          <a:xfrm>
            <a:off x="977246" y="2866980"/>
            <a:ext cx="3468630" cy="369332"/>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没有充分利用本地内存</a:t>
            </a:r>
            <a:endParaRPr lang="en-US" altLang="zh-CN" sz="1800" dirty="0"/>
          </a:p>
        </p:txBody>
      </p:sp>
      <p:pic>
        <p:nvPicPr>
          <p:cNvPr id="4" name="图片 3">
            <a:extLst>
              <a:ext uri="{FF2B5EF4-FFF2-40B4-BE49-F238E27FC236}">
                <a16:creationId xmlns:a16="http://schemas.microsoft.com/office/drawing/2014/main" id="{0AFD8AC5-7E6C-18C7-C211-8CCB0DC8A848}"/>
              </a:ext>
            </a:extLst>
          </p:cNvPr>
          <p:cNvPicPr>
            <a:picLocks noChangeAspect="1"/>
          </p:cNvPicPr>
          <p:nvPr/>
        </p:nvPicPr>
        <p:blipFill>
          <a:blip r:embed="rId4"/>
          <a:stretch>
            <a:fillRect/>
          </a:stretch>
        </p:blipFill>
        <p:spPr>
          <a:xfrm>
            <a:off x="5679917" y="2170134"/>
            <a:ext cx="6469877" cy="3307601"/>
          </a:xfrm>
          <a:prstGeom prst="rect">
            <a:avLst/>
          </a:prstGeom>
          <a:ln>
            <a:noFill/>
          </a:ln>
          <a:effectLst>
            <a:outerShdw blurRad="190500" algn="tl" rotWithShape="0">
              <a:srgbClr val="000000">
                <a:alpha val="70000"/>
              </a:srgbClr>
            </a:outerShdw>
          </a:effectLst>
        </p:spPr>
      </p:pic>
      <p:sp>
        <p:nvSpPr>
          <p:cNvPr id="6" name="文本框 5">
            <a:extLst>
              <a:ext uri="{FF2B5EF4-FFF2-40B4-BE49-F238E27FC236}">
                <a16:creationId xmlns:a16="http://schemas.microsoft.com/office/drawing/2014/main" id="{061C9069-77C5-4FB5-CD54-5849BB3FF529}"/>
              </a:ext>
            </a:extLst>
          </p:cNvPr>
          <p:cNvSpPr txBox="1"/>
          <p:nvPr/>
        </p:nvSpPr>
        <p:spPr>
          <a:xfrm>
            <a:off x="668337" y="5255615"/>
            <a:ext cx="3421551" cy="429861"/>
          </a:xfrm>
          <a:prstGeom prst="rect">
            <a:avLst/>
          </a:prstGeom>
          <a:noFill/>
        </p:spPr>
        <p:txBody>
          <a:bodyPr wrap="square">
            <a:spAutoFit/>
          </a:bodyPr>
          <a:lstStyle/>
          <a:p>
            <a:pPr marL="342900" indent="-342900">
              <a:lnSpc>
                <a:spcPct val="120000"/>
              </a:lnSpc>
              <a:spcBef>
                <a:spcPts val="1200"/>
              </a:spcBef>
              <a:buFont typeface="Wingdings" panose="05000000000000000000" pitchFamily="2" charset="2"/>
              <a:buChar char="n"/>
            </a:pPr>
            <a:r>
              <a:rPr lang="zh-CN" altLang="en-US" sz="2000" dirty="0"/>
              <a:t>详细方案</a:t>
            </a:r>
            <a:r>
              <a:rPr lang="en-US" altLang="zh-CN" sz="2000" dirty="0"/>
              <a:t>—</a:t>
            </a:r>
            <a:r>
              <a:rPr lang="en-US" altLang="zh-CN" sz="2000" dirty="0" err="1"/>
              <a:t>GraphTurbo</a:t>
            </a:r>
            <a:endParaRPr lang="en-US" altLang="zh-CN" sz="2000" dirty="0"/>
          </a:p>
        </p:txBody>
      </p:sp>
      <p:sp>
        <p:nvSpPr>
          <p:cNvPr id="13" name="文本框 12">
            <a:extLst>
              <a:ext uri="{FF2B5EF4-FFF2-40B4-BE49-F238E27FC236}">
                <a16:creationId xmlns:a16="http://schemas.microsoft.com/office/drawing/2014/main" id="{37670896-5869-E605-74FD-6161001A84A3}"/>
              </a:ext>
            </a:extLst>
          </p:cNvPr>
          <p:cNvSpPr txBox="1"/>
          <p:nvPr/>
        </p:nvSpPr>
        <p:spPr>
          <a:xfrm>
            <a:off x="1024323" y="5794112"/>
            <a:ext cx="4453249" cy="800219"/>
          </a:xfrm>
          <a:prstGeom prst="rect">
            <a:avLst/>
          </a:prstGeom>
          <a:noFill/>
        </p:spPr>
        <p:txBody>
          <a:bodyPr wrap="square">
            <a:spAutoFit/>
          </a:bodyPr>
          <a:lstStyle/>
          <a:p>
            <a:pPr marL="342900" indent="-342900">
              <a:spcBef>
                <a:spcPts val="1200"/>
              </a:spcBef>
              <a:buFont typeface="Wingdings" panose="05000000000000000000" pitchFamily="2" charset="2"/>
              <a:buChar char="u"/>
            </a:pPr>
            <a:r>
              <a:rPr lang="zh-CN" altLang="en-US" sz="1800" dirty="0"/>
              <a:t>调度子图实例</a:t>
            </a:r>
            <a:endParaRPr lang="en-US" altLang="zh-CN" sz="1800" dirty="0"/>
          </a:p>
          <a:p>
            <a:pPr marL="342900" indent="-342900">
              <a:spcBef>
                <a:spcPts val="1200"/>
              </a:spcBef>
              <a:buFont typeface="Wingdings" panose="05000000000000000000" pitchFamily="2" charset="2"/>
              <a:buChar char="u"/>
            </a:pPr>
            <a:r>
              <a:rPr lang="en-US" altLang="zh-CN" sz="1800" dirty="0"/>
              <a:t>Kernel</a:t>
            </a:r>
            <a:r>
              <a:rPr lang="zh-CN" altLang="en-US" sz="1800" dirty="0"/>
              <a:t>生成</a:t>
            </a:r>
            <a:endParaRPr lang="en-US" altLang="zh-CN" sz="1800" dirty="0"/>
          </a:p>
        </p:txBody>
      </p:sp>
    </p:spTree>
    <p:custDataLst>
      <p:tags r:id="rId1"/>
    </p:custDataLst>
    <p:extLst>
      <p:ext uri="{BB962C8B-B14F-4D97-AF65-F5344CB8AC3E}">
        <p14:creationId xmlns:p14="http://schemas.microsoft.com/office/powerpoint/2010/main" val="2294304196"/>
      </p:ext>
    </p:extLst>
  </p:cSld>
  <p:clrMapOvr>
    <a:masterClrMapping/>
  </p:clrMapOvr>
  <mc:AlternateContent xmlns:mc="http://schemas.openxmlformats.org/markup-compatibility/2006" xmlns:p14="http://schemas.microsoft.com/office/powerpoint/2010/main">
    <mc:Choice Requires="p14">
      <p:transition spd="slow" p14:dur="2000" advTm="118649"/>
    </mc:Choice>
    <mc:Fallback xmlns="">
      <p:transition spd="slow" advTm="11864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bg1">
                    <a:lumMod val="65000"/>
                  </a:schemeClr>
                </a:solidFill>
              </a:rPr>
              <a:t>设计 </a:t>
            </a:r>
            <a:r>
              <a:rPr lang="en-US" altLang="zh-CN" dirty="0">
                <a:solidFill>
                  <a:schemeClr val="bg1">
                    <a:lumMod val="65000"/>
                  </a:schemeClr>
                </a:solidFill>
              </a:rPr>
              <a:t>&gt;</a:t>
            </a:r>
            <a:r>
              <a:rPr lang="zh-CN" altLang="en-US" dirty="0">
                <a:solidFill>
                  <a:schemeClr val="tx1"/>
                </a:solidFill>
              </a:rPr>
              <a:t>调度子图实例</a:t>
            </a:r>
          </a:p>
        </p:txBody>
      </p:sp>
      <p:sp>
        <p:nvSpPr>
          <p:cNvPr id="12" name="文本框 11">
            <a:extLst>
              <a:ext uri="{FF2B5EF4-FFF2-40B4-BE49-F238E27FC236}">
                <a16:creationId xmlns:a16="http://schemas.microsoft.com/office/drawing/2014/main" id="{D8499252-BE56-D693-8CF5-82AD4213377C}"/>
              </a:ext>
            </a:extLst>
          </p:cNvPr>
          <p:cNvSpPr txBox="1"/>
          <p:nvPr/>
        </p:nvSpPr>
        <p:spPr>
          <a:xfrm>
            <a:off x="668338" y="1348324"/>
            <a:ext cx="2061636" cy="369332"/>
          </a:xfrm>
          <a:prstGeom prst="rect">
            <a:avLst/>
          </a:prstGeom>
          <a:noFill/>
        </p:spPr>
        <p:txBody>
          <a:bodyPr wrap="square">
            <a:spAutoFit/>
          </a:bodyPr>
          <a:lstStyle/>
          <a:p>
            <a:pPr marL="285750" indent="-285750">
              <a:spcBef>
                <a:spcPts val="1200"/>
              </a:spcBef>
              <a:buFont typeface="Wingdings" panose="05000000000000000000" pitchFamily="2" charset="2"/>
              <a:buChar char="n"/>
            </a:pPr>
            <a:r>
              <a:rPr lang="zh-CN" altLang="en-US" sz="1800" dirty="0"/>
              <a:t>收集划分信息</a:t>
            </a:r>
            <a:endParaRPr lang="en-US" altLang="zh-CN" sz="1800" dirty="0"/>
          </a:p>
        </p:txBody>
      </p:sp>
      <p:sp>
        <p:nvSpPr>
          <p:cNvPr id="3" name="文本框 2">
            <a:extLst>
              <a:ext uri="{FF2B5EF4-FFF2-40B4-BE49-F238E27FC236}">
                <a16:creationId xmlns:a16="http://schemas.microsoft.com/office/drawing/2014/main" id="{479278A2-8F02-89BC-AF1F-6093C8A53701}"/>
              </a:ext>
            </a:extLst>
          </p:cNvPr>
          <p:cNvSpPr txBox="1"/>
          <p:nvPr/>
        </p:nvSpPr>
        <p:spPr>
          <a:xfrm>
            <a:off x="5833241" y="372151"/>
            <a:ext cx="6316553" cy="584775"/>
          </a:xfrm>
          <a:prstGeom prst="rect">
            <a:avLst/>
          </a:prstGeom>
          <a:noFill/>
        </p:spPr>
        <p:txBody>
          <a:bodyPr wrap="square">
            <a:spAutoFit/>
          </a:bodyPr>
          <a:lstStyle/>
          <a:p>
            <a:pPr algn="r"/>
            <a:r>
              <a:rPr lang="en-US" altLang="zh-CN" sz="1600" b="1" dirty="0">
                <a:solidFill>
                  <a:schemeClr val="bg1">
                    <a:lumMod val="65000"/>
                  </a:schemeClr>
                </a:solidFill>
              </a:rPr>
              <a:t>Effectively Scheduling Computational Graphs of Deep Neural Networks toward Their Domain-Specific Accelerators </a:t>
            </a:r>
            <a:endParaRPr lang="zh-CN" altLang="en-US" sz="1600" dirty="0">
              <a:solidFill>
                <a:schemeClr val="bg1">
                  <a:lumMod val="65000"/>
                </a:schemeClr>
              </a:solidFill>
            </a:endParaRPr>
          </a:p>
        </p:txBody>
      </p:sp>
      <p:sp>
        <p:nvSpPr>
          <p:cNvPr id="14" name="文本框 13">
            <a:extLst>
              <a:ext uri="{FF2B5EF4-FFF2-40B4-BE49-F238E27FC236}">
                <a16:creationId xmlns:a16="http://schemas.microsoft.com/office/drawing/2014/main" id="{A9D4CF88-F1C6-C83B-0726-E540632719BE}"/>
              </a:ext>
            </a:extLst>
          </p:cNvPr>
          <p:cNvSpPr txBox="1"/>
          <p:nvPr/>
        </p:nvSpPr>
        <p:spPr>
          <a:xfrm>
            <a:off x="610013" y="2301882"/>
            <a:ext cx="2311345" cy="369332"/>
          </a:xfrm>
          <a:prstGeom prst="rect">
            <a:avLst/>
          </a:prstGeom>
          <a:noFill/>
        </p:spPr>
        <p:txBody>
          <a:bodyPr wrap="square">
            <a:spAutoFit/>
          </a:bodyPr>
          <a:lstStyle/>
          <a:p>
            <a:pPr marL="285750" indent="-285750">
              <a:spcBef>
                <a:spcPts val="1200"/>
              </a:spcBef>
              <a:buFont typeface="Wingdings" panose="05000000000000000000" pitchFamily="2" charset="2"/>
              <a:buChar char="n"/>
            </a:pPr>
            <a:r>
              <a:rPr lang="zh-CN" altLang="en-US" sz="1800" dirty="0"/>
              <a:t>对子图进行分组</a:t>
            </a:r>
            <a:endParaRPr lang="en-US" altLang="zh-CN" sz="1800" dirty="0"/>
          </a:p>
        </p:txBody>
      </p:sp>
      <p:graphicFrame>
        <p:nvGraphicFramePr>
          <p:cNvPr id="20" name="对象 19">
            <a:extLst>
              <a:ext uri="{FF2B5EF4-FFF2-40B4-BE49-F238E27FC236}">
                <a16:creationId xmlns:a16="http://schemas.microsoft.com/office/drawing/2014/main" id="{C5069C46-D264-4C1D-AC91-34F52B9F24E3}"/>
              </a:ext>
            </a:extLst>
          </p:cNvPr>
          <p:cNvGraphicFramePr>
            <a:graphicFrameLocks noChangeAspect="1"/>
          </p:cNvGraphicFramePr>
          <p:nvPr/>
        </p:nvGraphicFramePr>
        <p:xfrm>
          <a:off x="1219121" y="1738739"/>
          <a:ext cx="3021705" cy="400668"/>
        </p:xfrm>
        <a:graphic>
          <a:graphicData uri="http://schemas.openxmlformats.org/presentationml/2006/ole">
            <mc:AlternateContent xmlns:mc="http://schemas.openxmlformats.org/markup-compatibility/2006">
              <mc:Choice xmlns:v="urn:schemas-microsoft-com:vml" Requires="v">
                <p:oleObj name="Equation" r:id="rId4" imgW="1727200" imgH="228600" progId="Equation.DSMT4">
                  <p:embed/>
                </p:oleObj>
              </mc:Choice>
              <mc:Fallback>
                <p:oleObj name="Equation" r:id="rId4" imgW="1727200" imgH="228600" progId="Equation.DSMT4">
                  <p:embed/>
                  <p:pic>
                    <p:nvPicPr>
                      <p:cNvPr id="20" name="对象 19">
                        <a:extLst>
                          <a:ext uri="{FF2B5EF4-FFF2-40B4-BE49-F238E27FC236}">
                            <a16:creationId xmlns:a16="http://schemas.microsoft.com/office/drawing/2014/main" id="{C5069C46-D264-4C1D-AC91-34F52B9F24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121" y="1738739"/>
                        <a:ext cx="3021705" cy="400668"/>
                      </a:xfrm>
                      <a:prstGeom prst="rect">
                        <a:avLst/>
                      </a:prstGeom>
                      <a:noFill/>
                    </p:spPr>
                  </p:pic>
                </p:oleObj>
              </mc:Fallback>
            </mc:AlternateContent>
          </a:graphicData>
        </a:graphic>
      </p:graphicFrame>
      <p:sp>
        <p:nvSpPr>
          <p:cNvPr id="22" name="文本框 21">
            <a:extLst>
              <a:ext uri="{FF2B5EF4-FFF2-40B4-BE49-F238E27FC236}">
                <a16:creationId xmlns:a16="http://schemas.microsoft.com/office/drawing/2014/main" id="{5AC2CB41-96B5-BB06-EB88-20ABF78A3098}"/>
              </a:ext>
            </a:extLst>
          </p:cNvPr>
          <p:cNvSpPr txBox="1"/>
          <p:nvPr/>
        </p:nvSpPr>
        <p:spPr>
          <a:xfrm>
            <a:off x="4368532" y="1754211"/>
            <a:ext cx="3293509" cy="369332"/>
          </a:xfrm>
          <a:prstGeom prst="rect">
            <a:avLst/>
          </a:prstGeom>
          <a:noFill/>
        </p:spPr>
        <p:txBody>
          <a:bodyPr wrap="square">
            <a:spAutoFit/>
          </a:bodyPr>
          <a:lstStyle/>
          <a:p>
            <a:pPr>
              <a:spcBef>
                <a:spcPts val="1200"/>
              </a:spcBef>
            </a:pPr>
            <a:r>
              <a:rPr lang="en-US" altLang="zh-CN" sz="1800" dirty="0"/>
              <a:t>Core</a:t>
            </a:r>
            <a:r>
              <a:rPr lang="zh-CN" altLang="en-US" sz="1800" dirty="0"/>
              <a:t>数量 </a:t>
            </a:r>
            <a:r>
              <a:rPr lang="en-US" altLang="zh-CN" sz="1800" dirty="0"/>
              <a:t>LB</a:t>
            </a:r>
            <a:r>
              <a:rPr lang="zh-CN" altLang="en-US" sz="1800" dirty="0"/>
              <a:t>容量等硬件信息</a:t>
            </a:r>
            <a:endParaRPr lang="en-US" altLang="zh-CN" sz="1800" dirty="0"/>
          </a:p>
        </p:txBody>
      </p:sp>
      <p:sp>
        <p:nvSpPr>
          <p:cNvPr id="23" name="文本框 22">
            <a:extLst>
              <a:ext uri="{FF2B5EF4-FFF2-40B4-BE49-F238E27FC236}">
                <a16:creationId xmlns:a16="http://schemas.microsoft.com/office/drawing/2014/main" id="{10ED812B-5B6B-BA32-6C8D-127A5BA02BBC}"/>
              </a:ext>
            </a:extLst>
          </p:cNvPr>
          <p:cNvSpPr txBox="1"/>
          <p:nvPr/>
        </p:nvSpPr>
        <p:spPr>
          <a:xfrm>
            <a:off x="7622116" y="1744253"/>
            <a:ext cx="3697525" cy="369332"/>
          </a:xfrm>
          <a:prstGeom prst="rect">
            <a:avLst/>
          </a:prstGeom>
          <a:noFill/>
        </p:spPr>
        <p:txBody>
          <a:bodyPr wrap="square">
            <a:spAutoFit/>
          </a:bodyPr>
          <a:lstStyle/>
          <a:p>
            <a:pPr>
              <a:spcBef>
                <a:spcPts val="1200"/>
              </a:spcBef>
            </a:pPr>
            <a:r>
              <a:rPr lang="zh-CN" altLang="en-US" sz="1800" dirty="0"/>
              <a:t>输出张量 → 中间变量 → 输入张量</a:t>
            </a:r>
            <a:endParaRPr lang="en-US" altLang="zh-CN" sz="1800" dirty="0"/>
          </a:p>
        </p:txBody>
      </p:sp>
      <p:sp>
        <p:nvSpPr>
          <p:cNvPr id="24" name="文本框 23">
            <a:extLst>
              <a:ext uri="{FF2B5EF4-FFF2-40B4-BE49-F238E27FC236}">
                <a16:creationId xmlns:a16="http://schemas.microsoft.com/office/drawing/2014/main" id="{E14B886E-E6C9-80FE-1F0B-53613D8DE6BE}"/>
              </a:ext>
            </a:extLst>
          </p:cNvPr>
          <p:cNvSpPr txBox="1"/>
          <p:nvPr/>
        </p:nvSpPr>
        <p:spPr>
          <a:xfrm>
            <a:off x="1160797" y="2680370"/>
            <a:ext cx="1208769" cy="369332"/>
          </a:xfrm>
          <a:prstGeom prst="rect">
            <a:avLst/>
          </a:prstGeom>
          <a:noFill/>
        </p:spPr>
        <p:txBody>
          <a:bodyPr wrap="square">
            <a:spAutoFit/>
          </a:bodyPr>
          <a:lstStyle/>
          <a:p>
            <a:pPr>
              <a:spcBef>
                <a:spcPts val="1200"/>
              </a:spcBef>
            </a:pPr>
            <a:r>
              <a:rPr lang="zh-CN" altLang="en-US" sz="1800" dirty="0"/>
              <a:t>拓扑排序</a:t>
            </a:r>
            <a:endParaRPr lang="en-US" altLang="zh-CN" sz="1800" dirty="0"/>
          </a:p>
        </p:txBody>
      </p:sp>
      <p:sp>
        <p:nvSpPr>
          <p:cNvPr id="25" name="文本框 24">
            <a:extLst>
              <a:ext uri="{FF2B5EF4-FFF2-40B4-BE49-F238E27FC236}">
                <a16:creationId xmlns:a16="http://schemas.microsoft.com/office/drawing/2014/main" id="{A5A54033-335A-18E2-813B-7E367E447811}"/>
              </a:ext>
            </a:extLst>
          </p:cNvPr>
          <p:cNvSpPr txBox="1"/>
          <p:nvPr/>
        </p:nvSpPr>
        <p:spPr>
          <a:xfrm>
            <a:off x="1160797" y="3096416"/>
            <a:ext cx="4695033" cy="369332"/>
          </a:xfrm>
          <a:prstGeom prst="rect">
            <a:avLst/>
          </a:prstGeom>
          <a:noFill/>
        </p:spPr>
        <p:txBody>
          <a:bodyPr wrap="square">
            <a:spAutoFit/>
          </a:bodyPr>
          <a:lstStyle/>
          <a:p>
            <a:pPr>
              <a:spcBef>
                <a:spcPts val="1200"/>
              </a:spcBef>
            </a:pPr>
            <a:r>
              <a:rPr lang="zh-CN" altLang="en-US" sz="1800" dirty="0"/>
              <a:t>三种分组模式：</a:t>
            </a:r>
            <a:r>
              <a:rPr lang="en-US" altLang="zh-CN" sz="1800" dirty="0"/>
              <a:t>Straight</a:t>
            </a:r>
            <a:r>
              <a:rPr lang="zh-CN" altLang="en-US" sz="1800" dirty="0"/>
              <a:t>、</a:t>
            </a:r>
            <a:r>
              <a:rPr lang="en-US" altLang="zh-CN" sz="1800" dirty="0"/>
              <a:t>Diamond</a:t>
            </a:r>
            <a:r>
              <a:rPr lang="zh-CN" altLang="en-US" sz="1800" dirty="0"/>
              <a:t>、</a:t>
            </a:r>
            <a:r>
              <a:rPr lang="en-US" altLang="zh-CN" sz="1800" dirty="0"/>
              <a:t>Branch</a:t>
            </a:r>
          </a:p>
        </p:txBody>
      </p:sp>
      <p:pic>
        <p:nvPicPr>
          <p:cNvPr id="27" name="图片 26">
            <a:extLst>
              <a:ext uri="{FF2B5EF4-FFF2-40B4-BE49-F238E27FC236}">
                <a16:creationId xmlns:a16="http://schemas.microsoft.com/office/drawing/2014/main" id="{08CC4850-25DD-E649-F3E3-7EF96246A36E}"/>
              </a:ext>
            </a:extLst>
          </p:cNvPr>
          <p:cNvPicPr>
            <a:picLocks noChangeAspect="1"/>
          </p:cNvPicPr>
          <p:nvPr/>
        </p:nvPicPr>
        <p:blipFill>
          <a:blip r:embed="rId6"/>
          <a:stretch>
            <a:fillRect/>
          </a:stretch>
        </p:blipFill>
        <p:spPr>
          <a:xfrm>
            <a:off x="1288581" y="3511664"/>
            <a:ext cx="4633445" cy="1783982"/>
          </a:xfrm>
          <a:prstGeom prst="rect">
            <a:avLst/>
          </a:prstGeom>
        </p:spPr>
      </p:pic>
      <p:pic>
        <p:nvPicPr>
          <p:cNvPr id="2" name="图片 1">
            <a:extLst>
              <a:ext uri="{FF2B5EF4-FFF2-40B4-BE49-F238E27FC236}">
                <a16:creationId xmlns:a16="http://schemas.microsoft.com/office/drawing/2014/main" id="{A8892E8A-CDD2-AB21-71B6-C3973E151E8E}"/>
              </a:ext>
            </a:extLst>
          </p:cNvPr>
          <p:cNvPicPr>
            <a:picLocks noChangeAspect="1"/>
          </p:cNvPicPr>
          <p:nvPr/>
        </p:nvPicPr>
        <p:blipFill>
          <a:blip r:embed="rId7"/>
          <a:stretch>
            <a:fillRect/>
          </a:stretch>
        </p:blipFill>
        <p:spPr>
          <a:xfrm>
            <a:off x="6464578" y="2432844"/>
            <a:ext cx="5117657" cy="41892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ustDataLst>
      <p:tags r:id="rId1"/>
    </p:custDataLst>
    <p:extLst>
      <p:ext uri="{BB962C8B-B14F-4D97-AF65-F5344CB8AC3E}">
        <p14:creationId xmlns:p14="http://schemas.microsoft.com/office/powerpoint/2010/main" val="591094405"/>
      </p:ext>
    </p:extLst>
  </p:cSld>
  <p:clrMapOvr>
    <a:masterClrMapping/>
  </p:clrMapOvr>
  <mc:AlternateContent xmlns:mc="http://schemas.openxmlformats.org/markup-compatibility/2006" xmlns:p14="http://schemas.microsoft.com/office/powerpoint/2010/main">
    <mc:Choice Requires="p14">
      <p:transition spd="slow" p14:dur="2000" advTm="118649"/>
    </mc:Choice>
    <mc:Fallback xmlns="">
      <p:transition spd="slow" advTm="11864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bg1">
                    <a:lumMod val="65000"/>
                  </a:schemeClr>
                </a:solidFill>
              </a:rPr>
              <a:t>设计 </a:t>
            </a:r>
            <a:r>
              <a:rPr lang="en-US" altLang="zh-CN" dirty="0">
                <a:solidFill>
                  <a:schemeClr val="bg1">
                    <a:lumMod val="65000"/>
                  </a:schemeClr>
                </a:solidFill>
              </a:rPr>
              <a:t>&gt;</a:t>
            </a:r>
            <a:r>
              <a:rPr lang="zh-CN" altLang="en-US" dirty="0">
                <a:solidFill>
                  <a:schemeClr val="tx1"/>
                </a:solidFill>
              </a:rPr>
              <a:t>调度子图实例</a:t>
            </a:r>
          </a:p>
        </p:txBody>
      </p:sp>
      <p:sp>
        <p:nvSpPr>
          <p:cNvPr id="12" name="文本框 11">
            <a:extLst>
              <a:ext uri="{FF2B5EF4-FFF2-40B4-BE49-F238E27FC236}">
                <a16:creationId xmlns:a16="http://schemas.microsoft.com/office/drawing/2014/main" id="{D8499252-BE56-D693-8CF5-82AD4213377C}"/>
              </a:ext>
            </a:extLst>
          </p:cNvPr>
          <p:cNvSpPr txBox="1"/>
          <p:nvPr/>
        </p:nvSpPr>
        <p:spPr>
          <a:xfrm>
            <a:off x="668338" y="1348324"/>
            <a:ext cx="2061636" cy="369332"/>
          </a:xfrm>
          <a:prstGeom prst="rect">
            <a:avLst/>
          </a:prstGeom>
          <a:noFill/>
        </p:spPr>
        <p:txBody>
          <a:bodyPr wrap="square">
            <a:spAutoFit/>
          </a:bodyPr>
          <a:lstStyle/>
          <a:p>
            <a:pPr marL="285750" indent="-285750">
              <a:spcBef>
                <a:spcPts val="1200"/>
              </a:spcBef>
              <a:buFont typeface="Wingdings" panose="05000000000000000000" pitchFamily="2" charset="2"/>
              <a:buChar char="n"/>
            </a:pPr>
            <a:r>
              <a:rPr lang="zh-CN" altLang="en-US" sz="1800" dirty="0">
                <a:solidFill>
                  <a:schemeClr val="bg1">
                    <a:lumMod val="50000"/>
                  </a:schemeClr>
                </a:solidFill>
              </a:rPr>
              <a:t>收集划分信息</a:t>
            </a:r>
            <a:endParaRPr lang="en-US" altLang="zh-CN" sz="1800" dirty="0">
              <a:solidFill>
                <a:schemeClr val="bg1">
                  <a:lumMod val="50000"/>
                </a:schemeClr>
              </a:solidFill>
            </a:endParaRPr>
          </a:p>
        </p:txBody>
      </p:sp>
      <p:sp>
        <p:nvSpPr>
          <p:cNvPr id="3" name="文本框 2">
            <a:extLst>
              <a:ext uri="{FF2B5EF4-FFF2-40B4-BE49-F238E27FC236}">
                <a16:creationId xmlns:a16="http://schemas.microsoft.com/office/drawing/2014/main" id="{479278A2-8F02-89BC-AF1F-6093C8A53701}"/>
              </a:ext>
            </a:extLst>
          </p:cNvPr>
          <p:cNvSpPr txBox="1"/>
          <p:nvPr/>
        </p:nvSpPr>
        <p:spPr>
          <a:xfrm>
            <a:off x="5833241" y="372151"/>
            <a:ext cx="6316553" cy="584775"/>
          </a:xfrm>
          <a:prstGeom prst="rect">
            <a:avLst/>
          </a:prstGeom>
          <a:noFill/>
        </p:spPr>
        <p:txBody>
          <a:bodyPr wrap="square">
            <a:spAutoFit/>
          </a:bodyPr>
          <a:lstStyle/>
          <a:p>
            <a:pPr algn="r"/>
            <a:r>
              <a:rPr lang="en-US" altLang="zh-CN" sz="1600" b="1" dirty="0">
                <a:solidFill>
                  <a:schemeClr val="bg1">
                    <a:lumMod val="65000"/>
                  </a:schemeClr>
                </a:solidFill>
              </a:rPr>
              <a:t>Effectively Scheduling Computational Graphs of Deep Neural Networks toward Their Domain-Specific Accelerators </a:t>
            </a:r>
            <a:endParaRPr lang="zh-CN" altLang="en-US" sz="1600" dirty="0">
              <a:solidFill>
                <a:schemeClr val="bg1">
                  <a:lumMod val="65000"/>
                </a:schemeClr>
              </a:solidFill>
            </a:endParaRPr>
          </a:p>
        </p:txBody>
      </p:sp>
      <p:sp>
        <p:nvSpPr>
          <p:cNvPr id="14" name="文本框 13">
            <a:extLst>
              <a:ext uri="{FF2B5EF4-FFF2-40B4-BE49-F238E27FC236}">
                <a16:creationId xmlns:a16="http://schemas.microsoft.com/office/drawing/2014/main" id="{A9D4CF88-F1C6-C83B-0726-E540632719BE}"/>
              </a:ext>
            </a:extLst>
          </p:cNvPr>
          <p:cNvSpPr txBox="1"/>
          <p:nvPr/>
        </p:nvSpPr>
        <p:spPr>
          <a:xfrm>
            <a:off x="2907921" y="1326330"/>
            <a:ext cx="2311345" cy="369332"/>
          </a:xfrm>
          <a:prstGeom prst="rect">
            <a:avLst/>
          </a:prstGeom>
          <a:noFill/>
        </p:spPr>
        <p:txBody>
          <a:bodyPr wrap="square">
            <a:spAutoFit/>
          </a:bodyPr>
          <a:lstStyle/>
          <a:p>
            <a:pPr marL="285750" indent="-285750">
              <a:spcBef>
                <a:spcPts val="1200"/>
              </a:spcBef>
              <a:buFont typeface="Wingdings" panose="05000000000000000000" pitchFamily="2" charset="2"/>
              <a:buChar char="n"/>
            </a:pPr>
            <a:r>
              <a:rPr lang="zh-CN" altLang="en-US" sz="1800" dirty="0">
                <a:solidFill>
                  <a:schemeClr val="bg1">
                    <a:lumMod val="50000"/>
                  </a:schemeClr>
                </a:solidFill>
              </a:rPr>
              <a:t>对子图进行分组</a:t>
            </a:r>
            <a:endParaRPr lang="en-US" altLang="zh-CN" sz="1800" dirty="0">
              <a:solidFill>
                <a:schemeClr val="bg1">
                  <a:lumMod val="50000"/>
                </a:schemeClr>
              </a:solidFill>
            </a:endParaRPr>
          </a:p>
        </p:txBody>
      </p:sp>
      <p:sp>
        <p:nvSpPr>
          <p:cNvPr id="16" name="文本框 15">
            <a:extLst>
              <a:ext uri="{FF2B5EF4-FFF2-40B4-BE49-F238E27FC236}">
                <a16:creationId xmlns:a16="http://schemas.microsoft.com/office/drawing/2014/main" id="{857B29F1-2A96-1DBA-3B71-508D6E28B64F}"/>
              </a:ext>
            </a:extLst>
          </p:cNvPr>
          <p:cNvSpPr txBox="1"/>
          <p:nvPr/>
        </p:nvSpPr>
        <p:spPr>
          <a:xfrm>
            <a:off x="680633" y="1677357"/>
            <a:ext cx="2311345" cy="369332"/>
          </a:xfrm>
          <a:prstGeom prst="rect">
            <a:avLst/>
          </a:prstGeom>
          <a:noFill/>
        </p:spPr>
        <p:txBody>
          <a:bodyPr wrap="square">
            <a:spAutoFit/>
          </a:bodyPr>
          <a:lstStyle/>
          <a:p>
            <a:pPr marL="285750" indent="-285750">
              <a:spcBef>
                <a:spcPts val="1200"/>
              </a:spcBef>
              <a:buFont typeface="Wingdings" panose="05000000000000000000" pitchFamily="2" charset="2"/>
              <a:buChar char="n"/>
            </a:pPr>
            <a:r>
              <a:rPr lang="zh-CN" altLang="en-US" sz="1800" dirty="0"/>
              <a:t>子图实例排序</a:t>
            </a:r>
            <a:endParaRPr lang="en-US" altLang="zh-CN" sz="1800" dirty="0"/>
          </a:p>
        </p:txBody>
      </p:sp>
      <p:sp>
        <p:nvSpPr>
          <p:cNvPr id="17" name="文本框 16">
            <a:extLst>
              <a:ext uri="{FF2B5EF4-FFF2-40B4-BE49-F238E27FC236}">
                <a16:creationId xmlns:a16="http://schemas.microsoft.com/office/drawing/2014/main" id="{2ADEC2EC-40DD-840A-A8A3-E80FCE5BB62F}"/>
              </a:ext>
            </a:extLst>
          </p:cNvPr>
          <p:cNvSpPr txBox="1"/>
          <p:nvPr/>
        </p:nvSpPr>
        <p:spPr>
          <a:xfrm>
            <a:off x="668336" y="3926843"/>
            <a:ext cx="3651415" cy="369332"/>
          </a:xfrm>
          <a:prstGeom prst="rect">
            <a:avLst/>
          </a:prstGeom>
          <a:noFill/>
        </p:spPr>
        <p:txBody>
          <a:bodyPr wrap="square">
            <a:spAutoFit/>
          </a:bodyPr>
          <a:lstStyle/>
          <a:p>
            <a:pPr marL="285750" indent="-285750">
              <a:spcBef>
                <a:spcPts val="1200"/>
              </a:spcBef>
              <a:buFont typeface="Wingdings" panose="05000000000000000000" pitchFamily="2" charset="2"/>
              <a:buChar char="n"/>
            </a:pPr>
            <a:r>
              <a:rPr lang="zh-CN" altLang="en-US" sz="1800" dirty="0"/>
              <a:t>推断</a:t>
            </a:r>
            <a:r>
              <a:rPr lang="en-US" altLang="zh-CN" sz="1800" dirty="0"/>
              <a:t>Core</a:t>
            </a:r>
            <a:r>
              <a:rPr lang="zh-CN" altLang="en-US" sz="1800" dirty="0"/>
              <a:t>绑定和</a:t>
            </a:r>
            <a:r>
              <a:rPr lang="en-US" altLang="zh-CN" sz="1800" dirty="0"/>
              <a:t>Buffer</a:t>
            </a:r>
            <a:r>
              <a:rPr lang="zh-CN" altLang="en-US" sz="1800" dirty="0"/>
              <a:t>范围</a:t>
            </a:r>
            <a:endParaRPr lang="en-US" altLang="zh-CN" sz="1800" dirty="0"/>
          </a:p>
        </p:txBody>
      </p:sp>
      <p:sp>
        <p:nvSpPr>
          <p:cNvPr id="18" name="文本框 17">
            <a:extLst>
              <a:ext uri="{FF2B5EF4-FFF2-40B4-BE49-F238E27FC236}">
                <a16:creationId xmlns:a16="http://schemas.microsoft.com/office/drawing/2014/main" id="{8B969D02-1C4B-D509-0EA6-B7FCA70CCD41}"/>
              </a:ext>
            </a:extLst>
          </p:cNvPr>
          <p:cNvSpPr txBox="1"/>
          <p:nvPr/>
        </p:nvSpPr>
        <p:spPr>
          <a:xfrm>
            <a:off x="668336" y="4284672"/>
            <a:ext cx="3651415" cy="369332"/>
          </a:xfrm>
          <a:prstGeom prst="rect">
            <a:avLst/>
          </a:prstGeom>
          <a:noFill/>
        </p:spPr>
        <p:txBody>
          <a:bodyPr wrap="square">
            <a:spAutoFit/>
          </a:bodyPr>
          <a:lstStyle/>
          <a:p>
            <a:pPr marL="285750" indent="-285750">
              <a:spcBef>
                <a:spcPts val="1200"/>
              </a:spcBef>
              <a:buFont typeface="Wingdings" panose="05000000000000000000" pitchFamily="2" charset="2"/>
              <a:buChar char="n"/>
            </a:pPr>
            <a:r>
              <a:rPr lang="zh-CN" altLang="en-US" sz="1800" dirty="0"/>
              <a:t>连接实例的输出</a:t>
            </a:r>
            <a:endParaRPr lang="en-US" altLang="zh-CN" sz="1800" dirty="0"/>
          </a:p>
        </p:txBody>
      </p:sp>
      <p:sp>
        <p:nvSpPr>
          <p:cNvPr id="28" name="文本框 27">
            <a:extLst>
              <a:ext uri="{FF2B5EF4-FFF2-40B4-BE49-F238E27FC236}">
                <a16:creationId xmlns:a16="http://schemas.microsoft.com/office/drawing/2014/main" id="{1062B779-8635-556F-3E36-3C32246D66B2}"/>
              </a:ext>
            </a:extLst>
          </p:cNvPr>
          <p:cNvSpPr txBox="1"/>
          <p:nvPr/>
        </p:nvSpPr>
        <p:spPr>
          <a:xfrm>
            <a:off x="1231417" y="2060790"/>
            <a:ext cx="2311345" cy="369332"/>
          </a:xfrm>
          <a:prstGeom prst="rect">
            <a:avLst/>
          </a:prstGeom>
          <a:noFill/>
        </p:spPr>
        <p:txBody>
          <a:bodyPr wrap="square">
            <a:spAutoFit/>
          </a:bodyPr>
          <a:lstStyle/>
          <a:p>
            <a:pPr>
              <a:spcBef>
                <a:spcPts val="1200"/>
              </a:spcBef>
            </a:pPr>
            <a:r>
              <a:rPr lang="zh-CN" altLang="en-US" sz="1800" dirty="0"/>
              <a:t>消除实例间冗余依赖</a:t>
            </a:r>
            <a:endParaRPr lang="en-US" altLang="zh-CN" sz="1800" dirty="0"/>
          </a:p>
        </p:txBody>
      </p:sp>
      <p:sp>
        <p:nvSpPr>
          <p:cNvPr id="29" name="文本框 28">
            <a:extLst>
              <a:ext uri="{FF2B5EF4-FFF2-40B4-BE49-F238E27FC236}">
                <a16:creationId xmlns:a16="http://schemas.microsoft.com/office/drawing/2014/main" id="{AA0C5188-51DC-DC84-DD95-7371D0971E47}"/>
              </a:ext>
            </a:extLst>
          </p:cNvPr>
          <p:cNvSpPr txBox="1"/>
          <p:nvPr/>
        </p:nvSpPr>
        <p:spPr>
          <a:xfrm>
            <a:off x="4664868" y="2051111"/>
            <a:ext cx="2311345" cy="369332"/>
          </a:xfrm>
          <a:prstGeom prst="rect">
            <a:avLst/>
          </a:prstGeom>
          <a:noFill/>
        </p:spPr>
        <p:txBody>
          <a:bodyPr wrap="square">
            <a:spAutoFit/>
          </a:bodyPr>
          <a:lstStyle/>
          <a:p>
            <a:pPr>
              <a:spcBef>
                <a:spcPts val="1200"/>
              </a:spcBef>
            </a:pPr>
            <a:r>
              <a:rPr lang="zh-CN" altLang="en-US" sz="1800" dirty="0"/>
              <a:t>确定调度顺序</a:t>
            </a:r>
            <a:endParaRPr lang="en-US" altLang="zh-CN" sz="1800" dirty="0"/>
          </a:p>
        </p:txBody>
      </p:sp>
      <p:pic>
        <p:nvPicPr>
          <p:cNvPr id="30" name="图片 29">
            <a:extLst>
              <a:ext uri="{FF2B5EF4-FFF2-40B4-BE49-F238E27FC236}">
                <a16:creationId xmlns:a16="http://schemas.microsoft.com/office/drawing/2014/main" id="{A0D1F4B2-057E-0708-8F98-333DB28C23E1}"/>
              </a:ext>
            </a:extLst>
          </p:cNvPr>
          <p:cNvPicPr>
            <a:picLocks noChangeAspect="1"/>
          </p:cNvPicPr>
          <p:nvPr/>
        </p:nvPicPr>
        <p:blipFill rotWithShape="1">
          <a:blip r:embed="rId4"/>
          <a:srcRect b="9607"/>
          <a:stretch/>
        </p:blipFill>
        <p:spPr>
          <a:xfrm>
            <a:off x="970651" y="2493671"/>
            <a:ext cx="2832875" cy="1470863"/>
          </a:xfrm>
          <a:prstGeom prst="rect">
            <a:avLst/>
          </a:prstGeom>
        </p:spPr>
      </p:pic>
      <p:pic>
        <p:nvPicPr>
          <p:cNvPr id="31" name="图片 30">
            <a:extLst>
              <a:ext uri="{FF2B5EF4-FFF2-40B4-BE49-F238E27FC236}">
                <a16:creationId xmlns:a16="http://schemas.microsoft.com/office/drawing/2014/main" id="{B3306FDB-6DDA-1164-F5ED-6ABFB4DE5920}"/>
              </a:ext>
            </a:extLst>
          </p:cNvPr>
          <p:cNvPicPr>
            <a:picLocks noChangeAspect="1"/>
          </p:cNvPicPr>
          <p:nvPr/>
        </p:nvPicPr>
        <p:blipFill rotWithShape="1">
          <a:blip r:embed="rId5"/>
          <a:srcRect l="19125" t="80100" r="15672" b="13043"/>
          <a:stretch/>
        </p:blipFill>
        <p:spPr>
          <a:xfrm>
            <a:off x="4668781" y="2833012"/>
            <a:ext cx="4913586" cy="323060"/>
          </a:xfrm>
          <a:prstGeom prst="rect">
            <a:avLst/>
          </a:prstGeom>
        </p:spPr>
      </p:pic>
      <p:pic>
        <p:nvPicPr>
          <p:cNvPr id="32" name="图片 31">
            <a:extLst>
              <a:ext uri="{FF2B5EF4-FFF2-40B4-BE49-F238E27FC236}">
                <a16:creationId xmlns:a16="http://schemas.microsoft.com/office/drawing/2014/main" id="{1F881603-319B-2904-C947-7F8E260C32D4}"/>
              </a:ext>
            </a:extLst>
          </p:cNvPr>
          <p:cNvPicPr>
            <a:picLocks noChangeAspect="1"/>
          </p:cNvPicPr>
          <p:nvPr/>
        </p:nvPicPr>
        <p:blipFill rotWithShape="1">
          <a:blip r:embed="rId6"/>
          <a:srcRect t="5832" r="59764" b="12229"/>
          <a:stretch/>
        </p:blipFill>
        <p:spPr>
          <a:xfrm>
            <a:off x="1079017" y="4639309"/>
            <a:ext cx="2759405" cy="2198113"/>
          </a:xfrm>
          <a:prstGeom prst="rect">
            <a:avLst/>
          </a:prstGeom>
        </p:spPr>
      </p:pic>
    </p:spTree>
    <p:custDataLst>
      <p:tags r:id="rId1"/>
    </p:custDataLst>
    <p:extLst>
      <p:ext uri="{BB962C8B-B14F-4D97-AF65-F5344CB8AC3E}">
        <p14:creationId xmlns:p14="http://schemas.microsoft.com/office/powerpoint/2010/main" val="3535966438"/>
      </p:ext>
    </p:extLst>
  </p:cSld>
  <p:clrMapOvr>
    <a:masterClrMapping/>
  </p:clrMapOvr>
  <mc:AlternateContent xmlns:mc="http://schemas.openxmlformats.org/markup-compatibility/2006" xmlns:p14="http://schemas.microsoft.com/office/powerpoint/2010/main">
    <mc:Choice Requires="p14">
      <p:transition spd="slow" p14:dur="2000" advTm="118649"/>
    </mc:Choice>
    <mc:Fallback xmlns="">
      <p:transition spd="slow" advTm="11864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bg1">
                    <a:lumMod val="65000"/>
                  </a:schemeClr>
                </a:solidFill>
              </a:rPr>
              <a:t>设计 </a:t>
            </a:r>
            <a:r>
              <a:rPr lang="en-US" altLang="zh-CN" dirty="0">
                <a:solidFill>
                  <a:schemeClr val="bg1">
                    <a:lumMod val="65000"/>
                  </a:schemeClr>
                </a:solidFill>
              </a:rPr>
              <a:t>&gt;</a:t>
            </a:r>
            <a:r>
              <a:rPr lang="en-US" altLang="zh-CN" dirty="0">
                <a:solidFill>
                  <a:schemeClr val="tx1"/>
                </a:solidFill>
              </a:rPr>
              <a:t>Kernel</a:t>
            </a:r>
            <a:r>
              <a:rPr lang="zh-CN" altLang="en-US" dirty="0">
                <a:solidFill>
                  <a:schemeClr val="tx1"/>
                </a:solidFill>
              </a:rPr>
              <a:t>生成</a:t>
            </a:r>
          </a:p>
        </p:txBody>
      </p:sp>
      <p:sp>
        <p:nvSpPr>
          <p:cNvPr id="12" name="文本框 11">
            <a:extLst>
              <a:ext uri="{FF2B5EF4-FFF2-40B4-BE49-F238E27FC236}">
                <a16:creationId xmlns:a16="http://schemas.microsoft.com/office/drawing/2014/main" id="{D8499252-BE56-D693-8CF5-82AD4213377C}"/>
              </a:ext>
            </a:extLst>
          </p:cNvPr>
          <p:cNvSpPr txBox="1"/>
          <p:nvPr/>
        </p:nvSpPr>
        <p:spPr>
          <a:xfrm>
            <a:off x="668338" y="1537511"/>
            <a:ext cx="2061636" cy="369332"/>
          </a:xfrm>
          <a:prstGeom prst="rect">
            <a:avLst/>
          </a:prstGeom>
          <a:noFill/>
        </p:spPr>
        <p:txBody>
          <a:bodyPr wrap="square">
            <a:spAutoFit/>
          </a:bodyPr>
          <a:lstStyle/>
          <a:p>
            <a:pPr marL="285750" indent="-285750">
              <a:spcBef>
                <a:spcPts val="1200"/>
              </a:spcBef>
              <a:buFont typeface="Wingdings" panose="05000000000000000000" pitchFamily="2" charset="2"/>
              <a:buChar char="n"/>
            </a:pPr>
            <a:r>
              <a:rPr lang="zh-CN" altLang="en-US" sz="1800" dirty="0"/>
              <a:t>层内循环融合</a:t>
            </a:r>
            <a:endParaRPr lang="en-US" altLang="zh-CN" sz="1800" dirty="0"/>
          </a:p>
        </p:txBody>
      </p:sp>
      <p:sp>
        <p:nvSpPr>
          <p:cNvPr id="3" name="文本框 2">
            <a:extLst>
              <a:ext uri="{FF2B5EF4-FFF2-40B4-BE49-F238E27FC236}">
                <a16:creationId xmlns:a16="http://schemas.microsoft.com/office/drawing/2014/main" id="{479278A2-8F02-89BC-AF1F-6093C8A53701}"/>
              </a:ext>
            </a:extLst>
          </p:cNvPr>
          <p:cNvSpPr txBox="1"/>
          <p:nvPr/>
        </p:nvSpPr>
        <p:spPr>
          <a:xfrm>
            <a:off x="5959369" y="372151"/>
            <a:ext cx="6316553" cy="584775"/>
          </a:xfrm>
          <a:prstGeom prst="rect">
            <a:avLst/>
          </a:prstGeom>
          <a:noFill/>
        </p:spPr>
        <p:txBody>
          <a:bodyPr wrap="square">
            <a:spAutoFit/>
          </a:bodyPr>
          <a:lstStyle/>
          <a:p>
            <a:pPr algn="r"/>
            <a:r>
              <a:rPr lang="en-US" altLang="zh-CN" sz="1600" b="1" dirty="0">
                <a:solidFill>
                  <a:schemeClr val="bg1">
                    <a:lumMod val="65000"/>
                  </a:schemeClr>
                </a:solidFill>
              </a:rPr>
              <a:t>Effectively Scheduling Computational Graphs of Deep Neural Networks toward Their Domain-Specific Accelerators </a:t>
            </a:r>
            <a:endParaRPr lang="zh-CN" altLang="en-US" sz="1600" dirty="0">
              <a:solidFill>
                <a:schemeClr val="bg1">
                  <a:lumMod val="65000"/>
                </a:schemeClr>
              </a:solidFill>
            </a:endParaRPr>
          </a:p>
        </p:txBody>
      </p:sp>
      <p:sp>
        <p:nvSpPr>
          <p:cNvPr id="14" name="文本框 13">
            <a:extLst>
              <a:ext uri="{FF2B5EF4-FFF2-40B4-BE49-F238E27FC236}">
                <a16:creationId xmlns:a16="http://schemas.microsoft.com/office/drawing/2014/main" id="{A9D4CF88-F1C6-C83B-0726-E540632719BE}"/>
              </a:ext>
            </a:extLst>
          </p:cNvPr>
          <p:cNvSpPr txBox="1"/>
          <p:nvPr/>
        </p:nvSpPr>
        <p:spPr>
          <a:xfrm>
            <a:off x="5712323" y="1494346"/>
            <a:ext cx="2311345" cy="369332"/>
          </a:xfrm>
          <a:prstGeom prst="rect">
            <a:avLst/>
          </a:prstGeom>
          <a:noFill/>
        </p:spPr>
        <p:txBody>
          <a:bodyPr wrap="square">
            <a:spAutoFit/>
          </a:bodyPr>
          <a:lstStyle/>
          <a:p>
            <a:pPr marL="285750" indent="-285750">
              <a:spcBef>
                <a:spcPts val="1200"/>
              </a:spcBef>
              <a:buFont typeface="Wingdings" panose="05000000000000000000" pitchFamily="2" charset="2"/>
              <a:buChar char="n"/>
            </a:pPr>
            <a:r>
              <a:rPr lang="zh-CN" altLang="en-US" sz="1800" dirty="0"/>
              <a:t>跨层</a:t>
            </a:r>
            <a:r>
              <a:rPr lang="en-US" altLang="zh-CN" sz="1800" dirty="0"/>
              <a:t>/</a:t>
            </a:r>
            <a:r>
              <a:rPr lang="zh-CN" altLang="en-US" sz="1800" dirty="0"/>
              <a:t>块</a:t>
            </a:r>
            <a:r>
              <a:rPr lang="en-US" altLang="zh-CN" sz="1800" dirty="0"/>
              <a:t>Buffer</a:t>
            </a:r>
            <a:r>
              <a:rPr lang="zh-CN" altLang="en-US" sz="1800" dirty="0"/>
              <a:t>缝合</a:t>
            </a:r>
            <a:endParaRPr lang="en-US" altLang="zh-CN" sz="1800" dirty="0"/>
          </a:p>
        </p:txBody>
      </p:sp>
      <p:pic>
        <p:nvPicPr>
          <p:cNvPr id="6" name="图片 5">
            <a:extLst>
              <a:ext uri="{FF2B5EF4-FFF2-40B4-BE49-F238E27FC236}">
                <a16:creationId xmlns:a16="http://schemas.microsoft.com/office/drawing/2014/main" id="{B4C4C498-C27D-3CFF-C4E6-CEAE5A2839FC}"/>
              </a:ext>
            </a:extLst>
          </p:cNvPr>
          <p:cNvPicPr>
            <a:picLocks noChangeAspect="1"/>
          </p:cNvPicPr>
          <p:nvPr/>
        </p:nvPicPr>
        <p:blipFill>
          <a:blip r:embed="rId4"/>
          <a:stretch>
            <a:fillRect/>
          </a:stretch>
        </p:blipFill>
        <p:spPr>
          <a:xfrm>
            <a:off x="176818" y="2160844"/>
            <a:ext cx="5195282" cy="2982940"/>
          </a:xfrm>
          <a:prstGeom prst="rect">
            <a:avLst/>
          </a:prstGeom>
        </p:spPr>
      </p:pic>
      <p:pic>
        <p:nvPicPr>
          <p:cNvPr id="7" name="图片 6">
            <a:extLst>
              <a:ext uri="{FF2B5EF4-FFF2-40B4-BE49-F238E27FC236}">
                <a16:creationId xmlns:a16="http://schemas.microsoft.com/office/drawing/2014/main" id="{65E620AB-89F2-4CEE-7E5A-237684B7592B}"/>
              </a:ext>
            </a:extLst>
          </p:cNvPr>
          <p:cNvPicPr>
            <a:picLocks noChangeAspect="1"/>
          </p:cNvPicPr>
          <p:nvPr/>
        </p:nvPicPr>
        <p:blipFill rotWithShape="1">
          <a:blip r:embed="rId5"/>
          <a:srcRect l="2661" t="10895" r="6637"/>
          <a:stretch/>
        </p:blipFill>
        <p:spPr>
          <a:xfrm>
            <a:off x="5372100" y="2401098"/>
            <a:ext cx="6777995" cy="2412202"/>
          </a:xfrm>
          <a:prstGeom prst="rect">
            <a:avLst/>
          </a:prstGeom>
        </p:spPr>
      </p:pic>
    </p:spTree>
    <p:custDataLst>
      <p:tags r:id="rId1"/>
    </p:custDataLst>
    <p:extLst>
      <p:ext uri="{BB962C8B-B14F-4D97-AF65-F5344CB8AC3E}">
        <p14:creationId xmlns:p14="http://schemas.microsoft.com/office/powerpoint/2010/main" val="3568317982"/>
      </p:ext>
    </p:extLst>
  </p:cSld>
  <p:clrMapOvr>
    <a:masterClrMapping/>
  </p:clrMapOvr>
  <mc:AlternateContent xmlns:mc="http://schemas.openxmlformats.org/markup-compatibility/2006" xmlns:p14="http://schemas.microsoft.com/office/powerpoint/2010/main">
    <mc:Choice Requires="p14">
      <p:transition spd="slow" p14:dur="2000" advTm="118649"/>
    </mc:Choice>
    <mc:Fallback xmlns="">
      <p:transition spd="slow" advTm="11864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bg1">
                    <a:lumMod val="65000"/>
                  </a:schemeClr>
                </a:solidFill>
              </a:rPr>
              <a:t>设计 </a:t>
            </a:r>
            <a:r>
              <a:rPr lang="en-US" altLang="zh-CN" dirty="0">
                <a:solidFill>
                  <a:schemeClr val="bg1">
                    <a:lumMod val="65000"/>
                  </a:schemeClr>
                </a:solidFill>
              </a:rPr>
              <a:t>&gt;</a:t>
            </a:r>
            <a:r>
              <a:rPr lang="en-US" altLang="zh-CN" dirty="0">
                <a:solidFill>
                  <a:schemeClr val="tx1"/>
                </a:solidFill>
              </a:rPr>
              <a:t>Kernel</a:t>
            </a:r>
            <a:r>
              <a:rPr lang="zh-CN" altLang="en-US" dirty="0">
                <a:solidFill>
                  <a:schemeClr val="tx1"/>
                </a:solidFill>
              </a:rPr>
              <a:t>生成</a:t>
            </a:r>
          </a:p>
        </p:txBody>
      </p:sp>
      <p:sp>
        <p:nvSpPr>
          <p:cNvPr id="12" name="文本框 11">
            <a:extLst>
              <a:ext uri="{FF2B5EF4-FFF2-40B4-BE49-F238E27FC236}">
                <a16:creationId xmlns:a16="http://schemas.microsoft.com/office/drawing/2014/main" id="{D8499252-BE56-D693-8CF5-82AD4213377C}"/>
              </a:ext>
            </a:extLst>
          </p:cNvPr>
          <p:cNvSpPr txBox="1"/>
          <p:nvPr/>
        </p:nvSpPr>
        <p:spPr>
          <a:xfrm>
            <a:off x="668338" y="1537511"/>
            <a:ext cx="2061636" cy="369332"/>
          </a:xfrm>
          <a:prstGeom prst="rect">
            <a:avLst/>
          </a:prstGeom>
          <a:noFill/>
        </p:spPr>
        <p:txBody>
          <a:bodyPr wrap="square">
            <a:spAutoFit/>
          </a:bodyPr>
          <a:lstStyle/>
          <a:p>
            <a:pPr marL="285750" indent="-285750">
              <a:spcBef>
                <a:spcPts val="1200"/>
              </a:spcBef>
              <a:buFont typeface="Wingdings" panose="05000000000000000000" pitchFamily="2" charset="2"/>
              <a:buChar char="n"/>
            </a:pPr>
            <a:r>
              <a:rPr lang="zh-CN" altLang="en-US" sz="1800" dirty="0">
                <a:solidFill>
                  <a:schemeClr val="bg1">
                    <a:lumMod val="50000"/>
                  </a:schemeClr>
                </a:solidFill>
              </a:rPr>
              <a:t>层内循环融合</a:t>
            </a:r>
            <a:endParaRPr lang="en-US" altLang="zh-CN" sz="1800" dirty="0">
              <a:solidFill>
                <a:schemeClr val="bg1">
                  <a:lumMod val="50000"/>
                </a:schemeClr>
              </a:solidFill>
            </a:endParaRPr>
          </a:p>
        </p:txBody>
      </p:sp>
      <p:sp>
        <p:nvSpPr>
          <p:cNvPr id="3" name="文本框 2">
            <a:extLst>
              <a:ext uri="{FF2B5EF4-FFF2-40B4-BE49-F238E27FC236}">
                <a16:creationId xmlns:a16="http://schemas.microsoft.com/office/drawing/2014/main" id="{479278A2-8F02-89BC-AF1F-6093C8A53701}"/>
              </a:ext>
            </a:extLst>
          </p:cNvPr>
          <p:cNvSpPr txBox="1"/>
          <p:nvPr/>
        </p:nvSpPr>
        <p:spPr>
          <a:xfrm>
            <a:off x="5959369" y="372151"/>
            <a:ext cx="6316553" cy="584775"/>
          </a:xfrm>
          <a:prstGeom prst="rect">
            <a:avLst/>
          </a:prstGeom>
          <a:noFill/>
        </p:spPr>
        <p:txBody>
          <a:bodyPr wrap="square">
            <a:spAutoFit/>
          </a:bodyPr>
          <a:lstStyle/>
          <a:p>
            <a:pPr algn="r"/>
            <a:r>
              <a:rPr lang="en-US" altLang="zh-CN" sz="1600" b="1" dirty="0">
                <a:solidFill>
                  <a:schemeClr val="bg1">
                    <a:lumMod val="65000"/>
                  </a:schemeClr>
                </a:solidFill>
              </a:rPr>
              <a:t>Effectively Scheduling Computational Graphs of Deep Neural Networks toward Their Domain-Specific Accelerators </a:t>
            </a:r>
            <a:endParaRPr lang="zh-CN" altLang="en-US" sz="1600" dirty="0">
              <a:solidFill>
                <a:schemeClr val="bg1">
                  <a:lumMod val="65000"/>
                </a:schemeClr>
              </a:solidFill>
            </a:endParaRPr>
          </a:p>
        </p:txBody>
      </p:sp>
      <p:sp>
        <p:nvSpPr>
          <p:cNvPr id="14" name="文本框 13">
            <a:extLst>
              <a:ext uri="{FF2B5EF4-FFF2-40B4-BE49-F238E27FC236}">
                <a16:creationId xmlns:a16="http://schemas.microsoft.com/office/drawing/2014/main" id="{A9D4CF88-F1C6-C83B-0726-E540632719BE}"/>
              </a:ext>
            </a:extLst>
          </p:cNvPr>
          <p:cNvSpPr txBox="1"/>
          <p:nvPr/>
        </p:nvSpPr>
        <p:spPr>
          <a:xfrm>
            <a:off x="2729974" y="1539354"/>
            <a:ext cx="2311345" cy="369332"/>
          </a:xfrm>
          <a:prstGeom prst="rect">
            <a:avLst/>
          </a:prstGeom>
          <a:noFill/>
        </p:spPr>
        <p:txBody>
          <a:bodyPr wrap="square">
            <a:spAutoFit/>
          </a:bodyPr>
          <a:lstStyle/>
          <a:p>
            <a:pPr marL="285750" indent="-285750">
              <a:spcBef>
                <a:spcPts val="1200"/>
              </a:spcBef>
              <a:buFont typeface="Wingdings" panose="05000000000000000000" pitchFamily="2" charset="2"/>
              <a:buChar char="n"/>
            </a:pPr>
            <a:r>
              <a:rPr lang="zh-CN" altLang="en-US" sz="1800" dirty="0">
                <a:solidFill>
                  <a:schemeClr val="bg1">
                    <a:lumMod val="50000"/>
                  </a:schemeClr>
                </a:solidFill>
              </a:rPr>
              <a:t>跨层</a:t>
            </a:r>
            <a:r>
              <a:rPr lang="en-US" altLang="zh-CN" sz="1800" dirty="0">
                <a:solidFill>
                  <a:schemeClr val="bg1">
                    <a:lumMod val="50000"/>
                  </a:schemeClr>
                </a:solidFill>
              </a:rPr>
              <a:t>/</a:t>
            </a:r>
            <a:r>
              <a:rPr lang="zh-CN" altLang="en-US" sz="1800" dirty="0">
                <a:solidFill>
                  <a:schemeClr val="bg1">
                    <a:lumMod val="50000"/>
                  </a:schemeClr>
                </a:solidFill>
              </a:rPr>
              <a:t>块</a:t>
            </a:r>
            <a:r>
              <a:rPr lang="en-US" altLang="zh-CN" sz="1800" dirty="0">
                <a:solidFill>
                  <a:schemeClr val="bg1">
                    <a:lumMod val="50000"/>
                  </a:schemeClr>
                </a:solidFill>
              </a:rPr>
              <a:t>Buffer</a:t>
            </a:r>
            <a:r>
              <a:rPr lang="zh-CN" altLang="en-US" sz="1800" dirty="0">
                <a:solidFill>
                  <a:schemeClr val="bg1">
                    <a:lumMod val="50000"/>
                  </a:schemeClr>
                </a:solidFill>
              </a:rPr>
              <a:t>缝合</a:t>
            </a:r>
            <a:endParaRPr lang="en-US" altLang="zh-CN" sz="1800" dirty="0">
              <a:solidFill>
                <a:schemeClr val="bg1">
                  <a:lumMod val="50000"/>
                </a:schemeClr>
              </a:solidFill>
            </a:endParaRPr>
          </a:p>
        </p:txBody>
      </p:sp>
      <p:sp>
        <p:nvSpPr>
          <p:cNvPr id="16" name="文本框 15">
            <a:extLst>
              <a:ext uri="{FF2B5EF4-FFF2-40B4-BE49-F238E27FC236}">
                <a16:creationId xmlns:a16="http://schemas.microsoft.com/office/drawing/2014/main" id="{857B29F1-2A96-1DBA-3B71-508D6E28B64F}"/>
              </a:ext>
            </a:extLst>
          </p:cNvPr>
          <p:cNvSpPr txBox="1"/>
          <p:nvPr/>
        </p:nvSpPr>
        <p:spPr>
          <a:xfrm>
            <a:off x="668338" y="1906842"/>
            <a:ext cx="2311345" cy="369332"/>
          </a:xfrm>
          <a:prstGeom prst="rect">
            <a:avLst/>
          </a:prstGeom>
          <a:noFill/>
        </p:spPr>
        <p:txBody>
          <a:bodyPr wrap="square">
            <a:spAutoFit/>
          </a:bodyPr>
          <a:lstStyle/>
          <a:p>
            <a:pPr marL="285750" indent="-285750">
              <a:spcBef>
                <a:spcPts val="1200"/>
              </a:spcBef>
              <a:buFont typeface="Wingdings" panose="05000000000000000000" pitchFamily="2" charset="2"/>
              <a:buChar char="n"/>
            </a:pPr>
            <a:r>
              <a:rPr lang="zh-CN" altLang="en-US" sz="1800" dirty="0"/>
              <a:t>内存分配和重用</a:t>
            </a:r>
            <a:endParaRPr lang="en-US" altLang="zh-CN" sz="1800" dirty="0"/>
          </a:p>
        </p:txBody>
      </p:sp>
      <p:sp>
        <p:nvSpPr>
          <p:cNvPr id="17" name="文本框 16">
            <a:extLst>
              <a:ext uri="{FF2B5EF4-FFF2-40B4-BE49-F238E27FC236}">
                <a16:creationId xmlns:a16="http://schemas.microsoft.com/office/drawing/2014/main" id="{2ADEC2EC-40DD-840A-A8A3-E80FCE5BB62F}"/>
              </a:ext>
            </a:extLst>
          </p:cNvPr>
          <p:cNvSpPr txBox="1"/>
          <p:nvPr/>
        </p:nvSpPr>
        <p:spPr>
          <a:xfrm>
            <a:off x="6318611" y="1906842"/>
            <a:ext cx="3651415" cy="369332"/>
          </a:xfrm>
          <a:prstGeom prst="rect">
            <a:avLst/>
          </a:prstGeom>
          <a:noFill/>
        </p:spPr>
        <p:txBody>
          <a:bodyPr wrap="square">
            <a:spAutoFit/>
          </a:bodyPr>
          <a:lstStyle/>
          <a:p>
            <a:pPr marL="285750" indent="-285750">
              <a:spcBef>
                <a:spcPts val="1200"/>
              </a:spcBef>
              <a:buFont typeface="Wingdings" panose="05000000000000000000" pitchFamily="2" charset="2"/>
              <a:buChar char="n"/>
            </a:pPr>
            <a:r>
              <a:rPr lang="zh-CN" altLang="en-US" sz="1800" dirty="0"/>
              <a:t>跨层指令调度</a:t>
            </a:r>
            <a:endParaRPr lang="en-US" altLang="zh-CN" sz="1800" dirty="0"/>
          </a:p>
        </p:txBody>
      </p:sp>
      <p:pic>
        <p:nvPicPr>
          <p:cNvPr id="8" name="图片 7">
            <a:extLst>
              <a:ext uri="{FF2B5EF4-FFF2-40B4-BE49-F238E27FC236}">
                <a16:creationId xmlns:a16="http://schemas.microsoft.com/office/drawing/2014/main" id="{3BED8C2D-C00B-C261-9A37-3660BC78DB72}"/>
              </a:ext>
            </a:extLst>
          </p:cNvPr>
          <p:cNvPicPr>
            <a:picLocks noChangeAspect="1"/>
          </p:cNvPicPr>
          <p:nvPr/>
        </p:nvPicPr>
        <p:blipFill>
          <a:blip r:embed="rId4"/>
          <a:stretch>
            <a:fillRect/>
          </a:stretch>
        </p:blipFill>
        <p:spPr>
          <a:xfrm>
            <a:off x="668338" y="2416293"/>
            <a:ext cx="4743450" cy="3228975"/>
          </a:xfrm>
          <a:prstGeom prst="rect">
            <a:avLst/>
          </a:prstGeom>
        </p:spPr>
      </p:pic>
      <p:pic>
        <p:nvPicPr>
          <p:cNvPr id="9" name="图片 8">
            <a:extLst>
              <a:ext uri="{FF2B5EF4-FFF2-40B4-BE49-F238E27FC236}">
                <a16:creationId xmlns:a16="http://schemas.microsoft.com/office/drawing/2014/main" id="{39E66448-0C25-86D5-0DBE-B99D4D1AEFD5}"/>
              </a:ext>
            </a:extLst>
          </p:cNvPr>
          <p:cNvPicPr>
            <a:picLocks noChangeAspect="1"/>
          </p:cNvPicPr>
          <p:nvPr/>
        </p:nvPicPr>
        <p:blipFill>
          <a:blip r:embed="rId5"/>
          <a:stretch>
            <a:fillRect/>
          </a:stretch>
        </p:blipFill>
        <p:spPr>
          <a:xfrm>
            <a:off x="6430169" y="2276174"/>
            <a:ext cx="3067050" cy="1581150"/>
          </a:xfrm>
          <a:prstGeom prst="rect">
            <a:avLst/>
          </a:prstGeom>
        </p:spPr>
      </p:pic>
    </p:spTree>
    <p:custDataLst>
      <p:tags r:id="rId1"/>
    </p:custDataLst>
    <p:extLst>
      <p:ext uri="{BB962C8B-B14F-4D97-AF65-F5344CB8AC3E}">
        <p14:creationId xmlns:p14="http://schemas.microsoft.com/office/powerpoint/2010/main" val="3381727888"/>
      </p:ext>
    </p:extLst>
  </p:cSld>
  <p:clrMapOvr>
    <a:masterClrMapping/>
  </p:clrMapOvr>
  <mc:AlternateContent xmlns:mc="http://schemas.openxmlformats.org/markup-compatibility/2006" xmlns:p14="http://schemas.microsoft.com/office/powerpoint/2010/main">
    <mc:Choice Requires="p14">
      <p:transition spd="slow" p14:dur="2000" advTm="118649"/>
    </mc:Choice>
    <mc:Fallback xmlns="">
      <p:transition spd="slow" advTm="118649"/>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93.4"/>
</p:tagLst>
</file>

<file path=ppt/tags/tag2.xml><?xml version="1.0" encoding="utf-8"?>
<p:tagLst xmlns:a="http://schemas.openxmlformats.org/drawingml/2006/main" xmlns:r="http://schemas.openxmlformats.org/officeDocument/2006/relationships" xmlns:p="http://schemas.openxmlformats.org/presentationml/2006/main">
  <p:tag name="TIMING" val="|88.1|11.9|8.6"/>
</p:tagLst>
</file>

<file path=ppt/tags/tag3.xml><?xml version="1.0" encoding="utf-8"?>
<p:tagLst xmlns:a="http://schemas.openxmlformats.org/drawingml/2006/main" xmlns:r="http://schemas.openxmlformats.org/officeDocument/2006/relationships" xmlns:p="http://schemas.openxmlformats.org/presentationml/2006/main">
  <p:tag name="TIMING" val="|88.1|11.9|8.6"/>
</p:tagLst>
</file>

<file path=ppt/tags/tag4.xml><?xml version="1.0" encoding="utf-8"?>
<p:tagLst xmlns:a="http://schemas.openxmlformats.org/drawingml/2006/main" xmlns:r="http://schemas.openxmlformats.org/officeDocument/2006/relationships" xmlns:p="http://schemas.openxmlformats.org/presentationml/2006/main">
  <p:tag name="TIMING" val="|88.1|11.9|8.6"/>
</p:tagLst>
</file>

<file path=ppt/tags/tag5.xml><?xml version="1.0" encoding="utf-8"?>
<p:tagLst xmlns:a="http://schemas.openxmlformats.org/drawingml/2006/main" xmlns:r="http://schemas.openxmlformats.org/officeDocument/2006/relationships" xmlns:p="http://schemas.openxmlformats.org/presentationml/2006/main">
  <p:tag name="TIMING" val="|88.1|11.9|8.6"/>
</p:tagLst>
</file>

<file path=ppt/tags/tag6.xml><?xml version="1.0" encoding="utf-8"?>
<p:tagLst xmlns:a="http://schemas.openxmlformats.org/drawingml/2006/main" xmlns:r="http://schemas.openxmlformats.org/officeDocument/2006/relationships" xmlns:p="http://schemas.openxmlformats.org/presentationml/2006/main">
  <p:tag name="TIMING" val="|88.1|11.9|8.6"/>
</p:tagLst>
</file>

<file path=ppt/tags/tag7.xml><?xml version="1.0" encoding="utf-8"?>
<p:tagLst xmlns:a="http://schemas.openxmlformats.org/drawingml/2006/main" xmlns:r="http://schemas.openxmlformats.org/officeDocument/2006/relationships" xmlns:p="http://schemas.openxmlformats.org/presentationml/2006/main">
  <p:tag name="TIMING" val="|88.1|11.9|8.6"/>
</p:tagLst>
</file>

<file path=ppt/tags/tag8.xml><?xml version="1.0" encoding="utf-8"?>
<p:tagLst xmlns:a="http://schemas.openxmlformats.org/drawingml/2006/main" xmlns:r="http://schemas.openxmlformats.org/officeDocument/2006/relationships" xmlns:p="http://schemas.openxmlformats.org/presentationml/2006/main">
  <p:tag name="TIMING" val="|88.1|11.9|8.6"/>
</p:tagLst>
</file>

<file path=ppt/tags/tag9.xml><?xml version="1.0" encoding="utf-8"?>
<p:tagLst xmlns:a="http://schemas.openxmlformats.org/drawingml/2006/main" xmlns:r="http://schemas.openxmlformats.org/officeDocument/2006/relationships" xmlns:p="http://schemas.openxmlformats.org/presentationml/2006/main">
  <p:tag name="TIMING" val="|2.7|1"/>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23945</TotalTime>
  <Words>753</Words>
  <Application>Microsoft Office PowerPoint</Application>
  <PresentationFormat>宽屏</PresentationFormat>
  <Paragraphs>110</Paragraphs>
  <Slides>11</Slides>
  <Notes>11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0" baseType="lpstr">
      <vt:lpstr>PingFang SC</vt:lpstr>
      <vt:lpstr>华文中宋</vt:lpstr>
      <vt:lpstr>微软雅黑</vt:lpstr>
      <vt:lpstr>Arial</vt:lpstr>
      <vt:lpstr>Calibri</vt:lpstr>
      <vt:lpstr>Times New Roman</vt:lpstr>
      <vt:lpstr>Wingdings</vt:lpstr>
      <vt:lpstr>默认设计模板</vt:lpstr>
      <vt:lpstr>Equation</vt:lpstr>
      <vt:lpstr>PowerPoint 演示文稿</vt:lpstr>
      <vt:lpstr>论文提要</vt:lpstr>
      <vt:lpstr>背景 &gt; DNN DSA</vt:lpstr>
      <vt:lpstr>背景 &gt; DNN Models</vt:lpstr>
      <vt:lpstr>设计</vt:lpstr>
      <vt:lpstr>设计 &gt;调度子图实例</vt:lpstr>
      <vt:lpstr>设计 &gt;调度子图实例</vt:lpstr>
      <vt:lpstr>设计 &gt;Kernel生成</vt:lpstr>
      <vt:lpstr>设计 &gt;Kernel生成</vt:lpstr>
      <vt:lpstr>效果</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WangLei</dc:creator>
  <cp:lastModifiedBy>Lei Wang</cp:lastModifiedBy>
  <cp:revision>3278</cp:revision>
  <cp:lastPrinted>2018-06-09T17:02:00Z</cp:lastPrinted>
  <dcterms:created xsi:type="dcterms:W3CDTF">2016-05-18T20:32:00Z</dcterms:created>
  <dcterms:modified xsi:type="dcterms:W3CDTF">2024-09-14T09:09:12Z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