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59" r:id="rId2"/>
    <p:sldId id="1161" r:id="rId3"/>
    <p:sldId id="1160" r:id="rId4"/>
    <p:sldId id="1174" r:id="rId5"/>
    <p:sldId id="1175" r:id="rId6"/>
    <p:sldId id="1176" r:id="rId7"/>
    <p:sldId id="1177" r:id="rId8"/>
    <p:sldId id="1171" r:id="rId9"/>
    <p:sldId id="1178" r:id="rId10"/>
    <p:sldId id="1172" r:id="rId11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8" autoAdjust="0"/>
    <p:restoredTop sz="91904" autoAdjust="0"/>
  </p:normalViewPr>
  <p:slideViewPr>
    <p:cSldViewPr snapToGrid="0">
      <p:cViewPr varScale="1">
        <p:scale>
          <a:sx n="91" d="100"/>
          <a:sy n="91" d="100"/>
        </p:scale>
        <p:origin x="66" y="126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02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47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92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34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6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89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24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0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99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70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58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22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52E5A8-EC9B-6AB2-E55D-7C5998FBA232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A5F04C-EBB9-CDE5-4E75-E555033EEF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BBE058CA-A61C-30C1-1DA7-30D675CD3192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E4920-D0AA-AA1C-638E-396D72C65A8B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A6764414-FED3-710D-B41F-41B7268F1100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14242F-8D48-0A3E-3B63-A02EB21B92C5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32602D-2609-1C49-9E2B-AA386668D83E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mlsys.org/paper/2022/hash/069059b7ef840f0c74a814ec9237b6ec-Abstrac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>
            <a:extLst>
              <a:ext uri="{FF2B5EF4-FFF2-40B4-BE49-F238E27FC236}">
                <a16:creationId xmlns:a16="http://schemas.microsoft.com/office/drawing/2014/main" id="{92493908-DC5F-E157-2037-C20DB49E313C}"/>
              </a:ext>
            </a:extLst>
          </p:cNvPr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" fmla="*/ 0 w 4261582"/>
              <a:gd name="connsiteY0" fmla="*/ 0 h 7492075"/>
              <a:gd name="connsiteX1" fmla="*/ 4261582 w 4261582"/>
              <a:gd name="connsiteY1" fmla="*/ 11100 h 7492075"/>
              <a:gd name="connsiteX2" fmla="*/ 1647718 w 4261582"/>
              <a:gd name="connsiteY2" fmla="*/ 7492075 h 7492075"/>
              <a:gd name="connsiteX3" fmla="*/ 0 w 4261582"/>
              <a:gd name="connsiteY3" fmla="*/ 7492075 h 7492075"/>
              <a:gd name="connsiteX4" fmla="*/ 0 w 4261582"/>
              <a:gd name="connsiteY4" fmla="*/ 0 h 7492075"/>
              <a:gd name="connsiteX0" fmla="*/ 0 w 4261582"/>
              <a:gd name="connsiteY0" fmla="*/ 0 h 7503175"/>
              <a:gd name="connsiteX1" fmla="*/ 4261582 w 4261582"/>
              <a:gd name="connsiteY1" fmla="*/ 11100 h 7503175"/>
              <a:gd name="connsiteX2" fmla="*/ 1147825 w 4261582"/>
              <a:gd name="connsiteY2" fmla="*/ 7503175 h 7503175"/>
              <a:gd name="connsiteX3" fmla="*/ 0 w 4261582"/>
              <a:gd name="connsiteY3" fmla="*/ 7492075 h 7503175"/>
              <a:gd name="connsiteX4" fmla="*/ 0 w 4261582"/>
              <a:gd name="connsiteY4" fmla="*/ 0 h 7503175"/>
              <a:gd name="connsiteX0" fmla="*/ 0 w 4298258"/>
              <a:gd name="connsiteY0" fmla="*/ 0 h 7503175"/>
              <a:gd name="connsiteX1" fmla="*/ 4298258 w 4298258"/>
              <a:gd name="connsiteY1" fmla="*/ 241 h 7503175"/>
              <a:gd name="connsiteX2" fmla="*/ 1147825 w 4298258"/>
              <a:gd name="connsiteY2" fmla="*/ 7503175 h 7503175"/>
              <a:gd name="connsiteX3" fmla="*/ 0 w 4298258"/>
              <a:gd name="connsiteY3" fmla="*/ 7492075 h 7503175"/>
              <a:gd name="connsiteX4" fmla="*/ 0 w 4298258"/>
              <a:gd name="connsiteY4" fmla="*/ 0 h 7503175"/>
              <a:gd name="connsiteX0" fmla="*/ 0 w 4237129"/>
              <a:gd name="connsiteY0" fmla="*/ 0 h 7503175"/>
              <a:gd name="connsiteX1" fmla="*/ 4237129 w 4237129"/>
              <a:gd name="connsiteY1" fmla="*/ 241 h 7503175"/>
              <a:gd name="connsiteX2" fmla="*/ 1147825 w 4237129"/>
              <a:gd name="connsiteY2" fmla="*/ 7503175 h 7503175"/>
              <a:gd name="connsiteX3" fmla="*/ 0 w 4237129"/>
              <a:gd name="connsiteY3" fmla="*/ 7492075 h 7503175"/>
              <a:gd name="connsiteX4" fmla="*/ 0 w 4237129"/>
              <a:gd name="connsiteY4" fmla="*/ 0 h 7503175"/>
              <a:gd name="connsiteX0" fmla="*/ 0 w 4163775"/>
              <a:gd name="connsiteY0" fmla="*/ 0 h 7503175"/>
              <a:gd name="connsiteX1" fmla="*/ 4163775 w 4163775"/>
              <a:gd name="connsiteY1" fmla="*/ 11100 h 7503175"/>
              <a:gd name="connsiteX2" fmla="*/ 1147825 w 4163775"/>
              <a:gd name="connsiteY2" fmla="*/ 7503175 h 7503175"/>
              <a:gd name="connsiteX3" fmla="*/ 0 w 4163775"/>
              <a:gd name="connsiteY3" fmla="*/ 7492075 h 7503175"/>
              <a:gd name="connsiteX4" fmla="*/ 0 w 4163775"/>
              <a:gd name="connsiteY4" fmla="*/ 0 h 7503175"/>
              <a:gd name="connsiteX0" fmla="*/ 0 w 4139324"/>
              <a:gd name="connsiteY0" fmla="*/ 0 h 7503175"/>
              <a:gd name="connsiteX1" fmla="*/ 4139324 w 4139324"/>
              <a:gd name="connsiteY1" fmla="*/ 241 h 7503175"/>
              <a:gd name="connsiteX2" fmla="*/ 1147825 w 4139324"/>
              <a:gd name="connsiteY2" fmla="*/ 7503175 h 7503175"/>
              <a:gd name="connsiteX3" fmla="*/ 0 w 4139324"/>
              <a:gd name="connsiteY3" fmla="*/ 7492075 h 7503175"/>
              <a:gd name="connsiteX4" fmla="*/ 0 w 4139324"/>
              <a:gd name="connsiteY4" fmla="*/ 0 h 7503175"/>
              <a:gd name="connsiteX0" fmla="*/ 0 w 4188227"/>
              <a:gd name="connsiteY0" fmla="*/ 0 h 7503175"/>
              <a:gd name="connsiteX1" fmla="*/ 4188227 w 4188227"/>
              <a:gd name="connsiteY1" fmla="*/ 241 h 7503175"/>
              <a:gd name="connsiteX2" fmla="*/ 1147825 w 4188227"/>
              <a:gd name="connsiteY2" fmla="*/ 7503175 h 7503175"/>
              <a:gd name="connsiteX3" fmla="*/ 0 w 4188227"/>
              <a:gd name="connsiteY3" fmla="*/ 7492075 h 7503175"/>
              <a:gd name="connsiteX4" fmla="*/ 0 w 4188227"/>
              <a:gd name="connsiteY4" fmla="*/ 0 h 750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5" name="任意多边形 24">
            <a:extLst>
              <a:ext uri="{FF2B5EF4-FFF2-40B4-BE49-F238E27FC236}">
                <a16:creationId xmlns:a16="http://schemas.microsoft.com/office/drawing/2014/main" id="{5964DB61-E884-8AAB-4FD6-6F703F5274B8}"/>
              </a:ext>
            </a:extLst>
          </p:cNvPr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" fmla="*/ 0 w 9219111"/>
              <a:gd name="connsiteY0" fmla="*/ 0 h 7514276"/>
              <a:gd name="connsiteX1" fmla="*/ 9219111 w 9219111"/>
              <a:gd name="connsiteY1" fmla="*/ 0 h 7514276"/>
              <a:gd name="connsiteX2" fmla="*/ 505931 w 9219111"/>
              <a:gd name="connsiteY2" fmla="*/ 7514276 h 7514276"/>
              <a:gd name="connsiteX3" fmla="*/ 0 w 9219111"/>
              <a:gd name="connsiteY3" fmla="*/ 7492076 h 7514276"/>
              <a:gd name="connsiteX4" fmla="*/ 0 w 9219111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11341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492558"/>
              <a:gd name="connsiteX1" fmla="*/ 3603053 w 3603053"/>
              <a:gd name="connsiteY1" fmla="*/ 11341 h 7492558"/>
              <a:gd name="connsiteX2" fmla="*/ 518305 w 3603053"/>
              <a:gd name="connsiteY2" fmla="*/ 7492558 h 7492558"/>
              <a:gd name="connsiteX3" fmla="*/ 0 w 3603053"/>
              <a:gd name="connsiteY3" fmla="*/ 7492076 h 7492558"/>
              <a:gd name="connsiteX4" fmla="*/ 0 w 3603053"/>
              <a:gd name="connsiteY4" fmla="*/ 0 h 7492558"/>
              <a:gd name="connsiteX0" fmla="*/ 0 w 3603053"/>
              <a:gd name="connsiteY0" fmla="*/ 10376 h 7502934"/>
              <a:gd name="connsiteX1" fmla="*/ 3603053 w 3603053"/>
              <a:gd name="connsiteY1" fmla="*/ 0 h 7502934"/>
              <a:gd name="connsiteX2" fmla="*/ 518305 w 3603053"/>
              <a:gd name="connsiteY2" fmla="*/ 7502934 h 7502934"/>
              <a:gd name="connsiteX3" fmla="*/ 0 w 3603053"/>
              <a:gd name="connsiteY3" fmla="*/ 7502452 h 7502934"/>
              <a:gd name="connsiteX4" fmla="*/ 0 w 3603053"/>
              <a:gd name="connsiteY4" fmla="*/ 10376 h 75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BDF70E8F-322C-20D7-7337-95BE61AE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197" y="2426529"/>
            <a:ext cx="95899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zh-CN" altLang="en-US" sz="5400" b="1" dirty="0">
                <a:solidFill>
                  <a:srgbClr val="3A4795"/>
                </a:solidFill>
              </a:rPr>
              <a:t>图算融合论文分享：</a:t>
            </a:r>
            <a:r>
              <a:rPr lang="en-US" altLang="zh-CN" sz="5400" b="1" dirty="0">
                <a:solidFill>
                  <a:srgbClr val="3A4795"/>
                </a:solidFill>
              </a:rPr>
              <a:t>Apollo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2FC5811C-BE84-CDFE-EE6C-FFE2F3DC46F1}"/>
              </a:ext>
            </a:extLst>
          </p:cNvPr>
          <p:cNvSpPr txBox="1"/>
          <p:nvPr/>
        </p:nvSpPr>
        <p:spPr>
          <a:xfrm>
            <a:off x="8727442" y="272960"/>
            <a:ext cx="379052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srgbClr val="3A4795"/>
                </a:solidFill>
                <a:latin typeface="微软雅黑" panose="020B0503020204020204" pitchFamily="34" charset="-122"/>
              </a:rPr>
              <a:t>编译论坛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2AF5E3FF-1CA0-5BEC-88D6-DBE0BD72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15781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3A4795"/>
                </a:solidFill>
                <a:latin typeface="微软雅黑" pitchFamily="34" charset="-122"/>
                <a:ea typeface="微软雅黑" pitchFamily="34" charset="-122"/>
              </a:rPr>
              <a:t>嘉宾：赵薇</a:t>
            </a:r>
            <a:endParaRPr lang="zh-CN" altLang="en-US" sz="5333" b="1" dirty="0">
              <a:solidFill>
                <a:srgbClr val="3A4795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27A0E0E-B69F-7C6E-3E58-C07116CD2A26}"/>
              </a:ext>
            </a:extLst>
          </p:cNvPr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CEE19F9-946D-B900-FBAF-45D515A37EAA}"/>
              </a:ext>
            </a:extLst>
          </p:cNvPr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D6BD11-B374-E0FF-4E04-30CA3155E67C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011950-40D9-6FDE-3836-1693701A6F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6C3D63A1-BB4C-F722-9803-7686B2683555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4B7EF0-7F31-26F1-8779-20DBC7EA6F10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320CF5AE-BF76-C6FB-EFD6-0C583BF6A3C0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6F703-35E9-60A8-B3BA-3FA94B21420C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3CE70B-FB29-1525-25BA-4AA1F337FA4C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35478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4EB1D-63F1-6156-A997-64830784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D9EA0-7E46-AA38-49FB-C6361F43F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2734"/>
            <a:ext cx="12169445" cy="68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B94EA9-3A13-A9CF-F847-91AED1589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82"/>
          <a:stretch/>
        </p:blipFill>
        <p:spPr>
          <a:xfrm>
            <a:off x="0" y="1473318"/>
            <a:ext cx="8212924" cy="476492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论文信息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1D3D10-F960-498F-280E-8D616C7DCA2F}"/>
              </a:ext>
            </a:extLst>
          </p:cNvPr>
          <p:cNvSpPr txBox="1"/>
          <p:nvPr/>
        </p:nvSpPr>
        <p:spPr>
          <a:xfrm>
            <a:off x="7731760" y="2628781"/>
            <a:ext cx="4489283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/>
              <a:t>作者信息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华为</a:t>
            </a:r>
            <a:r>
              <a:rPr lang="en-US" altLang="zh-CN" sz="1400" dirty="0" err="1"/>
              <a:t>MindSpore</a:t>
            </a:r>
            <a:r>
              <a:rPr lang="zh-CN" altLang="en-US" sz="1400" dirty="0"/>
              <a:t>图算融合团队和赵捷、陈雷合作出品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/>
              <a:t>论文来源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机器学习系统研究方向顶级会议 </a:t>
            </a:r>
            <a:r>
              <a:rPr lang="en-US" altLang="zh-CN" sz="1400" dirty="0" err="1"/>
              <a:t>MLSys</a:t>
            </a:r>
            <a:r>
              <a:rPr lang="en-US" altLang="zh-CN" sz="1400" dirty="0"/>
              <a:t> 2022</a:t>
            </a: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41F14D4E-6FB4-F873-4793-69BBFAB0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20" y="666802"/>
            <a:ext cx="8783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Apollo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Automatic Partition-based Operator Fusion through Layer by Layer Optimization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9FEEFFF5-AC25-85EC-9E0C-4782DB94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661" y="1946264"/>
            <a:ext cx="58830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     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算子融合技术发展</a:t>
            </a:r>
            <a:endParaRPr lang="en-US" altLang="zh-CN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364DAD9-A2F8-F657-6E49-2CA7B77AD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661" y="3124200"/>
            <a:ext cx="618698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    </a:t>
            </a:r>
            <a:r>
              <a:rPr lang="en-US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lang="zh-CN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技术实现</a:t>
            </a:r>
            <a:endParaRPr lang="zh-CN" altLang="en-US" sz="3600" dirty="0">
              <a:latin typeface="Tahoma" panose="020B0604030504040204" pitchFamily="34" charset="0"/>
              <a:ea typeface="微软雅黑" pitchFamily="34" charset="-122"/>
              <a:cs typeface="Tahoma" panose="020B060403050404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EA007AEF-6DAD-CB21-84C4-5B03ECB1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661" y="4302136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Apollo</a:t>
            </a:r>
            <a:r>
              <a:rPr lang="zh-CN" altLang="en-US" sz="3600" dirty="0">
                <a:latin typeface="Tahoma" panose="020B0604030504040204" pitchFamily="34" charset="0"/>
                <a:ea typeface="微软雅黑" pitchFamily="34" charset="-122"/>
                <a:cs typeface="Tahoma" panose="020B0604030504040204" pitchFamily="34" charset="0"/>
              </a:rPr>
              <a:t>技术效果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id="{59BF765D-FB31-1CFC-6BDF-E51D9024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20" y="666802"/>
            <a:ext cx="8783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Apollo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Automatic Partition-based Operator Fusion through Layer by Layer Optimization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算子融合技术发展</a:t>
            </a: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D0981ECA-D610-22E0-CFBC-D724E832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20" y="666802"/>
            <a:ext cx="8783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Apollo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Automatic Partition-based Operator Fusion through Layer by Layer Optimization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DF907-9A2A-FD89-2E03-F8D5EB3C4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71" y="3639997"/>
            <a:ext cx="8145149" cy="3371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EA0659-FA63-B4DC-7930-B6635AF5DE22}"/>
              </a:ext>
            </a:extLst>
          </p:cNvPr>
          <p:cNvSpPr txBox="1"/>
          <p:nvPr/>
        </p:nvSpPr>
        <p:spPr>
          <a:xfrm>
            <a:off x="696432" y="1608619"/>
            <a:ext cx="9744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早期的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AI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框架，主要通过手工方式实现固定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Pattern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算子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融合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418CC4-7D5D-6D0A-E480-EE8FDD2A446B}"/>
              </a:ext>
            </a:extLst>
          </p:cNvPr>
          <p:cNvSpPr txBox="1"/>
          <p:nvPr/>
        </p:nvSpPr>
        <p:spPr>
          <a:xfrm>
            <a:off x="696432" y="2158450"/>
            <a:ext cx="96277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以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XLA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TVM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为代表的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AI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编译框架开始转向自动融合优化技术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C3746-ADAC-2043-7A02-02DF5A3EECE8}"/>
              </a:ext>
            </a:extLst>
          </p:cNvPr>
          <p:cNvSpPr txBox="1"/>
          <p:nvPr/>
        </p:nvSpPr>
        <p:spPr>
          <a:xfrm>
            <a:off x="696432" y="2708281"/>
            <a:ext cx="9000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Rammer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Astitch</a:t>
            </a:r>
            <a:r>
              <a:rPr lang="zh-CN" altLang="en-US" sz="2000" dirty="0"/>
              <a:t>的发布更好地解决了内存墙和并行墙的问题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AFC8F7-AC0B-268D-4C0F-EEB298940ABF}"/>
              </a:ext>
            </a:extLst>
          </p:cNvPr>
          <p:cNvSpPr txBox="1"/>
          <p:nvPr/>
        </p:nvSpPr>
        <p:spPr>
          <a:xfrm>
            <a:off x="696432" y="3206690"/>
            <a:ext cx="114453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Apollo</a:t>
            </a:r>
            <a:r>
              <a:rPr lang="zh-CN" altLang="en-US" sz="2000" dirty="0"/>
              <a:t>提出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了“多层规约融合”，将不同优化角度的融合技术纳入统一的框架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83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技术实现</a:t>
            </a: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D0981ECA-D610-22E0-CFBC-D724E832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20" y="666802"/>
            <a:ext cx="8783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Apollo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Automatic Partition-based Operator Fusion through Layer by Layer Optimization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7596A7-31DC-12C4-4D23-C88E0CB054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5" r="-44"/>
          <a:stretch/>
        </p:blipFill>
        <p:spPr>
          <a:xfrm>
            <a:off x="5372695" y="1424763"/>
            <a:ext cx="6190211" cy="51326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50310B-1AB3-47B5-59B5-9CD8D8634880}"/>
              </a:ext>
            </a:extLst>
          </p:cNvPr>
          <p:cNvSpPr txBox="1"/>
          <p:nvPr/>
        </p:nvSpPr>
        <p:spPr>
          <a:xfrm>
            <a:off x="796518" y="3369469"/>
            <a:ext cx="433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图划分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F017D7-1E0B-AD3B-1DF3-24FC99676029}"/>
              </a:ext>
            </a:extLst>
          </p:cNvPr>
          <p:cNvSpPr txBox="1"/>
          <p:nvPr/>
        </p:nvSpPr>
        <p:spPr>
          <a:xfrm>
            <a:off x="796518" y="4323576"/>
            <a:ext cx="433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j-ea"/>
                <a:ea typeface="+mj-ea"/>
              </a:rPr>
              <a:t>图融合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D2D875-3FA2-1F22-D0E8-65492B06A59D}"/>
              </a:ext>
            </a:extLst>
          </p:cNvPr>
          <p:cNvSpPr txBox="1"/>
          <p:nvPr/>
        </p:nvSpPr>
        <p:spPr>
          <a:xfrm>
            <a:off x="313661" y="2415362"/>
            <a:ext cx="5177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Apollo</a:t>
            </a:r>
            <a:r>
              <a:rPr lang="zh-CN" altLang="en-US" sz="2800" dirty="0"/>
              <a:t>的两个主要阶段：</a:t>
            </a:r>
            <a:endParaRPr lang="en-US" altLang="zh-CN" sz="2800" dirty="0"/>
          </a:p>
          <a:p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Apollo—</a:t>
            </a:r>
            <a:r>
              <a:rPr lang="zh-CN" altLang="en-US" dirty="0">
                <a:solidFill>
                  <a:schemeClr val="tx1"/>
                </a:solidFill>
              </a:rPr>
              <a:t>图划分</a:t>
            </a: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D0981ECA-D610-22E0-CFBC-D724E832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20" y="666802"/>
            <a:ext cx="8783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Apollo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Automatic Partition-based Operator Fusion through Layer by Layer Optimization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C47058-13AA-FB74-CEDE-14BB682E17DB}"/>
              </a:ext>
            </a:extLst>
          </p:cNvPr>
          <p:cNvSpPr txBox="1"/>
          <p:nvPr/>
        </p:nvSpPr>
        <p:spPr>
          <a:xfrm>
            <a:off x="243220" y="2451625"/>
            <a:ext cx="501966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图划分的具体步骤：</a:t>
            </a: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将所有合适做融合的算子提取出来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分解复合算子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聚合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基本算子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1C910-9B7C-FB39-7AF8-C2784B316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03" y="1676400"/>
            <a:ext cx="6858122" cy="8320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A72065-6D91-CA8B-BBCF-030E91793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23" y="2754433"/>
            <a:ext cx="6843177" cy="33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>
            <a:extLst>
              <a:ext uri="{FF2B5EF4-FFF2-40B4-BE49-F238E27FC236}">
                <a16:creationId xmlns:a16="http://schemas.microsoft.com/office/drawing/2014/main" id="{D0981ECA-D610-22E0-CFBC-D724E832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20" y="666802"/>
            <a:ext cx="8783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Apollo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Automatic Partition-based Operator Fusion through Layer by Layer Optimization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15B8DF-C72E-3C18-1512-074959E9E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6538"/>
            <a:ext cx="11523662" cy="677862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Apollo—</a:t>
            </a:r>
            <a:r>
              <a:rPr lang="zh-CN" altLang="en-US" dirty="0">
                <a:solidFill>
                  <a:schemeClr val="tx1"/>
                </a:solidFill>
              </a:rPr>
              <a:t>图融合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92380D-ED55-019F-CB80-FEB3A182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138" y="1384532"/>
            <a:ext cx="5609126" cy="15683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7E0821-86F7-5992-C2A8-2707E1A2E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415" y="2915746"/>
            <a:ext cx="5901559" cy="21168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970437-58C6-299C-471B-E3CA92900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046" y="5032561"/>
            <a:ext cx="5484295" cy="17085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CCE8F65-B4C6-E22E-79ED-BD2F1DA82886}"/>
              </a:ext>
            </a:extLst>
          </p:cNvPr>
          <p:cNvSpPr txBox="1"/>
          <p:nvPr/>
        </p:nvSpPr>
        <p:spPr>
          <a:xfrm>
            <a:off x="242339" y="2542403"/>
            <a:ext cx="472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dirty="0"/>
              <a:t>图融合的三层设计：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11C69C-7427-1364-ED00-A9A49714FFC6}"/>
              </a:ext>
            </a:extLst>
          </p:cNvPr>
          <p:cNvSpPr txBox="1"/>
          <p:nvPr/>
        </p:nvSpPr>
        <p:spPr>
          <a:xfrm>
            <a:off x="859113" y="3331620"/>
            <a:ext cx="6573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Lay I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：对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micro-graph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进行循环融合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Lay II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：在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layer I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基础上，进一步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做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Stitch Fusion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Lay III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：识别其中的无依赖融合算子进行融合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33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技术效果</a:t>
            </a: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69BBFA24-9984-5779-9592-92DFFD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320" y="666802"/>
            <a:ext cx="87833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Apollo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Automatic Partition-based Operator Fusion through Layer by Layer Optimization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4A4834-2353-B726-B9F9-DBCC3E23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52" y="1512927"/>
            <a:ext cx="7659169" cy="25912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4C14E7-4154-CD46-EF93-13AF6E14E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036" y="4333954"/>
            <a:ext cx="7562608" cy="24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05933F-FFDE-CEE4-1A03-37BA4E581589}"/>
              </a:ext>
            </a:extLst>
          </p:cNvPr>
          <p:cNvSpPr txBox="1"/>
          <p:nvPr/>
        </p:nvSpPr>
        <p:spPr>
          <a:xfrm>
            <a:off x="668338" y="1886206"/>
            <a:ext cx="116931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0" i="0" dirty="0">
                <a:solidFill>
                  <a:srgbClr val="414141"/>
                </a:solidFill>
                <a:effectLst/>
                <a:latin typeface="-apple-system"/>
              </a:rPr>
              <a:t>论文链接：</a:t>
            </a:r>
            <a:endParaRPr lang="en-US" altLang="zh-CN" sz="2800" b="0" i="0" dirty="0">
              <a:solidFill>
                <a:srgbClr val="414141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121212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Apollo: Automatic Partition-based Operator Fusion through Layer by Layer Optimization (mlsys.org)</a:t>
            </a:r>
            <a:endParaRPr lang="en-US" altLang="zh-CN" sz="28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9205586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19003</TotalTime>
  <Words>340</Words>
  <Application>Microsoft Office PowerPoint</Application>
  <PresentationFormat>宽屏</PresentationFormat>
  <Paragraphs>66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华文中宋</vt:lpstr>
      <vt:lpstr>微软雅黑</vt:lpstr>
      <vt:lpstr>Arial</vt:lpstr>
      <vt:lpstr>Calibri</vt:lpstr>
      <vt:lpstr>Impact</vt:lpstr>
      <vt:lpstr>Tahoma</vt:lpstr>
      <vt:lpstr>Times New Roman</vt:lpstr>
      <vt:lpstr>Wingdings</vt:lpstr>
      <vt:lpstr>默认设计模板</vt:lpstr>
      <vt:lpstr>PowerPoint 演示文稿</vt:lpstr>
      <vt:lpstr>论文信息</vt:lpstr>
      <vt:lpstr>目录</vt:lpstr>
      <vt:lpstr>算子融合技术发展</vt:lpstr>
      <vt:lpstr>Apollo技术实现</vt:lpstr>
      <vt:lpstr>Apollo—图划分</vt:lpstr>
      <vt:lpstr>Apollo—图融合</vt:lpstr>
      <vt:lpstr>Apollo技术效果</vt:lpstr>
      <vt:lpstr>参考资料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3252</cp:revision>
  <cp:lastPrinted>2018-06-09T17:02:00Z</cp:lastPrinted>
  <dcterms:created xsi:type="dcterms:W3CDTF">2016-05-18T20:32:00Z</dcterms:created>
  <dcterms:modified xsi:type="dcterms:W3CDTF">2024-09-14T09:10:51Z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