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1176" r:id="rId2"/>
    <p:sldId id="1181" r:id="rId3"/>
    <p:sldId id="1161" r:id="rId4"/>
    <p:sldId id="1172" r:id="rId5"/>
    <p:sldId id="1175" r:id="rId6"/>
    <p:sldId id="1174" r:id="rId7"/>
    <p:sldId id="1177" r:id="rId8"/>
    <p:sldId id="1178" r:id="rId9"/>
    <p:sldId id="1179" r:id="rId10"/>
    <p:sldId id="1180" r:id="rId11"/>
    <p:sldId id="1182" r:id="rId12"/>
    <p:sldId id="1171" r:id="rId13"/>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A4795"/>
    <a:srgbClr val="FBBCA3"/>
    <a:srgbClr val="A3D6D9"/>
    <a:srgbClr val="FF0000"/>
    <a:srgbClr val="FF9933"/>
    <a:srgbClr val="0070C0"/>
    <a:srgbClr val="1C2948"/>
    <a:srgbClr val="00B0F0"/>
    <a:srgbClr val="DF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1904" autoAdjust="0"/>
  </p:normalViewPr>
  <p:slideViewPr>
    <p:cSldViewPr snapToGrid="0">
      <p:cViewPr varScale="1">
        <p:scale>
          <a:sx n="82" d="100"/>
          <a:sy n="82" d="100"/>
        </p:scale>
        <p:origin x="78" y="522"/>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618402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extLst>
      <p:ext uri="{BB962C8B-B14F-4D97-AF65-F5344CB8AC3E}">
        <p14:creationId xmlns:p14="http://schemas.microsoft.com/office/powerpoint/2010/main" val="114747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extLst>
      <p:ext uri="{BB962C8B-B14F-4D97-AF65-F5344CB8AC3E}">
        <p14:creationId xmlns:p14="http://schemas.microsoft.com/office/powerpoint/2010/main" val="4349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extLst>
      <p:ext uri="{BB962C8B-B14F-4D97-AF65-F5344CB8AC3E}">
        <p14:creationId xmlns:p14="http://schemas.microsoft.com/office/powerpoint/2010/main" val="295013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extLst>
      <p:ext uri="{BB962C8B-B14F-4D97-AF65-F5344CB8AC3E}">
        <p14:creationId xmlns:p14="http://schemas.microsoft.com/office/powerpoint/2010/main" val="187458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extLst>
      <p:ext uri="{BB962C8B-B14F-4D97-AF65-F5344CB8AC3E}">
        <p14:creationId xmlns:p14="http://schemas.microsoft.com/office/powerpoint/2010/main" val="201456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extLst>
      <p:ext uri="{BB962C8B-B14F-4D97-AF65-F5344CB8AC3E}">
        <p14:creationId xmlns:p14="http://schemas.microsoft.com/office/powerpoint/2010/main" val="132469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extLst>
      <p:ext uri="{BB962C8B-B14F-4D97-AF65-F5344CB8AC3E}">
        <p14:creationId xmlns:p14="http://schemas.microsoft.com/office/powerpoint/2010/main" val="146379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extLst>
      <p:ext uri="{BB962C8B-B14F-4D97-AF65-F5344CB8AC3E}">
        <p14:creationId xmlns:p14="http://schemas.microsoft.com/office/powerpoint/2010/main" val="4092519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extLst>
      <p:ext uri="{BB962C8B-B14F-4D97-AF65-F5344CB8AC3E}">
        <p14:creationId xmlns:p14="http://schemas.microsoft.com/office/powerpoint/2010/main" val="4157376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extLst>
      <p:ext uri="{BB962C8B-B14F-4D97-AF65-F5344CB8AC3E}">
        <p14:creationId xmlns:p14="http://schemas.microsoft.com/office/powerpoint/2010/main" val="169257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extLst>
      <p:ext uri="{BB962C8B-B14F-4D97-AF65-F5344CB8AC3E}">
        <p14:creationId xmlns:p14="http://schemas.microsoft.com/office/powerpoint/2010/main" val="2160109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extLst>
      <p:ext uri="{BB962C8B-B14F-4D97-AF65-F5344CB8AC3E}">
        <p14:creationId xmlns:p14="http://schemas.microsoft.com/office/powerpoint/2010/main" val="401206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E395EC2D-01FE-49A6-9A92-FFEF77DAF1AA}"/>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3895B60A-4127-40C1-AFE7-742A2984ACC6}"/>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706340" y="5606239"/>
            <a:ext cx="1182668" cy="1162430"/>
          </a:xfrm>
          <a:prstGeom prst="rect">
            <a:avLst/>
          </a:prstGeom>
        </p:spPr>
      </p:pic>
      <p:sp>
        <p:nvSpPr>
          <p:cNvPr id="4" name="流程图: 接点 3">
            <a:extLst>
              <a:ext uri="{FF2B5EF4-FFF2-40B4-BE49-F238E27FC236}">
                <a16:creationId xmlns:a16="http://schemas.microsoft.com/office/drawing/2014/main" id="{FB776E12-047D-4518-CE9D-1DB7409F7E71}"/>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0E0C88A-F45D-B395-1E5B-CACFB51A884D}"/>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ED5E7BCA-2F0A-CFC3-1CCD-29A4F9650B6F}"/>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562446" y="2301949"/>
            <a:ext cx="942044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en-US" altLang="zh-CN" sz="4800" b="1" dirty="0" err="1">
                <a:solidFill>
                  <a:srgbClr val="3A4795"/>
                </a:solidFill>
              </a:rPr>
              <a:t>AStitch</a:t>
            </a:r>
            <a:r>
              <a:rPr lang="zh-CN" altLang="en-US" sz="4800" b="1" dirty="0">
                <a:solidFill>
                  <a:srgbClr val="3A4795"/>
                </a:solidFill>
              </a:rPr>
              <a:t>：机器学习访存密集计算编译优化框架</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5986130" y="4540102"/>
            <a:ext cx="20892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3200" b="1" dirty="0">
                <a:solidFill>
                  <a:srgbClr val="3A4795"/>
                </a:solidFill>
                <a:latin typeface="微软雅黑" pitchFamily="34" charset="-122"/>
              </a:rPr>
              <a:t>嘉宾：赵薇</a:t>
            </a:r>
            <a:endParaRPr lang="zh-CN" altLang="en-US" sz="3200"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198C898-C003-8B2D-CB99-9B0588914627}"/>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DBCC0998-7B78-5D88-522D-1747D813090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706340" y="5606239"/>
            <a:ext cx="1182668" cy="1162430"/>
          </a:xfrm>
          <a:prstGeom prst="rect">
            <a:avLst/>
          </a:prstGeom>
        </p:spPr>
      </p:pic>
      <p:sp>
        <p:nvSpPr>
          <p:cNvPr id="11" name="流程图: 接点 10">
            <a:extLst>
              <a:ext uri="{FF2B5EF4-FFF2-40B4-BE49-F238E27FC236}">
                <a16:creationId xmlns:a16="http://schemas.microsoft.com/office/drawing/2014/main" id="{C5DD922F-6B54-8825-025E-651EFE25AB20}"/>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C3AE0A2-286C-C162-2E37-221F831E5459}"/>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E37BD5AF-F1F0-F64F-D851-D3728C5A9E84}"/>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167519"/>
      </p:ext>
    </p:extLst>
  </p:cSld>
  <p:clrMapOvr>
    <a:masterClrMapping/>
  </p:clrMapOvr>
  <mc:AlternateContent xmlns:mc="http://schemas.openxmlformats.org/markup-compatibility/2006" xmlns:p14="http://schemas.microsoft.com/office/powerpoint/2010/main">
    <mc:Choice Requires="p14">
      <p:transition spd="slow" p14:dur="2000" advTm="10087"/>
    </mc:Choice>
    <mc:Fallback xmlns="">
      <p:transition spd="slow" advTm="1008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zh-CN" altLang="en-US" sz="3600" dirty="0">
                <a:ln w="0"/>
                <a:effectLst>
                  <a:outerShdw blurRad="38100" dist="19050" dir="2700000" algn="tl" rotWithShape="0">
                    <a:schemeClr val="dk1">
                      <a:alpha val="40000"/>
                    </a:schemeClr>
                  </a:outerShdw>
                </a:effectLst>
              </a:rPr>
              <a:t>自适应线程映射</a:t>
            </a:r>
            <a:endParaRPr lang="zh-CN" altLang="en-US" dirty="0">
              <a:solidFill>
                <a:schemeClr val="tx1"/>
              </a:solidFill>
            </a:endParaRPr>
          </a:p>
        </p:txBody>
      </p:sp>
      <p:sp>
        <p:nvSpPr>
          <p:cNvPr id="6" name="文本框 5">
            <a:extLst>
              <a:ext uri="{FF2B5EF4-FFF2-40B4-BE49-F238E27FC236}">
                <a16:creationId xmlns:a16="http://schemas.microsoft.com/office/drawing/2014/main" id="{B3449555-16A2-C9EA-2E29-678796F2F0FA}"/>
              </a:ext>
            </a:extLst>
          </p:cNvPr>
          <p:cNvSpPr txBox="1"/>
          <p:nvPr/>
        </p:nvSpPr>
        <p:spPr>
          <a:xfrm>
            <a:off x="66633" y="1371540"/>
            <a:ext cx="6161566" cy="461665"/>
          </a:xfrm>
          <a:prstGeom prst="rect">
            <a:avLst/>
          </a:prstGeom>
          <a:noFill/>
        </p:spPr>
        <p:txBody>
          <a:bodyPr wrap="square">
            <a:spAutoFit/>
          </a:bodyPr>
          <a:lstStyle/>
          <a:p>
            <a:r>
              <a:rPr lang="en-US" altLang="zh-CN" b="0" i="0" dirty="0">
                <a:solidFill>
                  <a:srgbClr val="121212"/>
                </a:solidFill>
                <a:effectLst/>
                <a:latin typeface="+mj-ea"/>
                <a:ea typeface="+mj-ea"/>
              </a:rPr>
              <a:t>Task Packing</a:t>
            </a:r>
            <a:endParaRPr lang="zh-CN" altLang="en-US" dirty="0">
              <a:latin typeface="+mj-ea"/>
              <a:ea typeface="+mj-ea"/>
            </a:endParaRPr>
          </a:p>
        </p:txBody>
      </p:sp>
      <p:sp>
        <p:nvSpPr>
          <p:cNvPr id="8" name="文本框 7">
            <a:extLst>
              <a:ext uri="{FF2B5EF4-FFF2-40B4-BE49-F238E27FC236}">
                <a16:creationId xmlns:a16="http://schemas.microsoft.com/office/drawing/2014/main" id="{F8CCDF76-DB28-E7C8-7623-90AB292C0CD0}"/>
              </a:ext>
            </a:extLst>
          </p:cNvPr>
          <p:cNvSpPr txBox="1"/>
          <p:nvPr/>
        </p:nvSpPr>
        <p:spPr>
          <a:xfrm>
            <a:off x="261071" y="1914436"/>
            <a:ext cx="11392333" cy="1569660"/>
          </a:xfrm>
          <a:prstGeom prst="rect">
            <a:avLst/>
          </a:prstGeom>
          <a:noFill/>
        </p:spPr>
        <p:txBody>
          <a:bodyPr wrap="square">
            <a:spAutoFit/>
          </a:bodyPr>
          <a:lstStyle/>
          <a:p>
            <a:r>
              <a:rPr lang="en-US" altLang="zh-CN" sz="1800" dirty="0">
                <a:solidFill>
                  <a:srgbClr val="000000"/>
                </a:solidFill>
                <a:latin typeface="微软雅黑" panose="020B0503020204020204" pitchFamily="34" charset="-122"/>
              </a:rPr>
              <a:t>Task packing</a:t>
            </a:r>
            <a:r>
              <a:rPr lang="zh-CN" altLang="zh-CN" sz="1800" dirty="0">
                <a:solidFill>
                  <a:srgbClr val="000000"/>
                </a:solidFill>
                <a:latin typeface="微软雅黑" panose="020B0503020204020204" pitchFamily="34" charset="-122"/>
              </a:rPr>
              <a:t>包括两个维度：水平</a:t>
            </a:r>
            <a:r>
              <a:rPr lang="en-US" altLang="zh-CN" sz="1800" dirty="0">
                <a:solidFill>
                  <a:srgbClr val="000000"/>
                </a:solidFill>
                <a:latin typeface="微软雅黑" panose="020B0503020204020204" pitchFamily="34" charset="-122"/>
              </a:rPr>
              <a:t>(Horizontal)</a:t>
            </a:r>
            <a:r>
              <a:rPr lang="zh-CN" altLang="zh-CN" sz="1800" dirty="0">
                <a:solidFill>
                  <a:srgbClr val="000000"/>
                </a:solidFill>
                <a:latin typeface="微软雅黑" panose="020B0503020204020204" pitchFamily="34" charset="-122"/>
              </a:rPr>
              <a:t>和垂直</a:t>
            </a:r>
            <a:r>
              <a:rPr lang="en-US" altLang="zh-CN" sz="1800" dirty="0">
                <a:solidFill>
                  <a:srgbClr val="000000"/>
                </a:solidFill>
                <a:latin typeface="微软雅黑" panose="020B0503020204020204" pitchFamily="34" charset="-122"/>
              </a:rPr>
              <a:t>(Vertical) </a:t>
            </a:r>
            <a:r>
              <a:rPr lang="zh-CN" altLang="zh-CN" sz="1800" dirty="0">
                <a:solidFill>
                  <a:srgbClr val="000000"/>
                </a:solidFill>
                <a:latin typeface="微软雅黑" panose="020B0503020204020204" pitchFamily="34" charset="-122"/>
              </a:rPr>
              <a:t>。</a:t>
            </a:r>
            <a:endParaRPr lang="en-US" altLang="zh-CN" sz="1800" dirty="0">
              <a:solidFill>
                <a:srgbClr val="000000"/>
              </a:solidFill>
              <a:latin typeface="微软雅黑" panose="020B0503020204020204" pitchFamily="34" charset="-122"/>
            </a:endParaRPr>
          </a:p>
          <a:p>
            <a:r>
              <a:rPr lang="en-US" altLang="zh-CN" sz="1800" dirty="0">
                <a:solidFill>
                  <a:srgbClr val="000000"/>
                </a:solidFill>
                <a:latin typeface="微软雅黑" panose="020B0503020204020204" pitchFamily="34" charset="-122"/>
              </a:rPr>
              <a:t>Horizontal packing</a:t>
            </a:r>
            <a:r>
              <a:rPr lang="zh-CN" altLang="zh-CN" sz="1800" dirty="0">
                <a:solidFill>
                  <a:srgbClr val="000000"/>
                </a:solidFill>
                <a:latin typeface="微软雅黑" panose="020B0503020204020204" pitchFamily="34" charset="-122"/>
              </a:rPr>
              <a:t>是将多个小</a:t>
            </a:r>
            <a:r>
              <a:rPr lang="zh-CN" altLang="en-US" sz="1800" dirty="0">
                <a:solidFill>
                  <a:srgbClr val="000000"/>
                </a:solidFill>
                <a:latin typeface="微软雅黑" panose="020B0503020204020204" pitchFamily="34" charset="-122"/>
              </a:rPr>
              <a:t>线程</a:t>
            </a:r>
            <a:r>
              <a:rPr lang="zh-CN" altLang="zh-CN" sz="1800" dirty="0">
                <a:solidFill>
                  <a:srgbClr val="000000"/>
                </a:solidFill>
                <a:latin typeface="微软雅黑" panose="020B0503020204020204" pitchFamily="34" charset="-122"/>
              </a:rPr>
              <a:t>块打包成一个大线程块，</a:t>
            </a:r>
            <a:r>
              <a:rPr lang="zh-CN" altLang="en-US" sz="1800" dirty="0">
                <a:solidFill>
                  <a:srgbClr val="000000"/>
                </a:solidFill>
                <a:latin typeface="微软雅黑" panose="020B0503020204020204" pitchFamily="34" charset="-122"/>
              </a:rPr>
              <a:t>增加</a:t>
            </a:r>
            <a:r>
              <a:rPr lang="en-US" altLang="zh-CN" sz="1800" dirty="0">
                <a:solidFill>
                  <a:srgbClr val="000000"/>
                </a:solidFill>
                <a:latin typeface="微软雅黑" panose="020B0503020204020204" pitchFamily="34" charset="-122"/>
              </a:rPr>
              <a:t>block</a:t>
            </a:r>
            <a:r>
              <a:rPr lang="zh-CN" altLang="en-US" sz="1800" dirty="0">
                <a:solidFill>
                  <a:srgbClr val="000000"/>
                </a:solidFill>
                <a:latin typeface="微软雅黑" panose="020B0503020204020204" pitchFamily="34" charset="-122"/>
              </a:rPr>
              <a:t>自身的大小，也就是增加线程数。</a:t>
            </a:r>
            <a:r>
              <a:rPr lang="en-US" altLang="zh-CN" sz="1800" dirty="0">
                <a:solidFill>
                  <a:srgbClr val="000000"/>
                </a:solidFill>
                <a:latin typeface="微软雅黑" panose="020B0503020204020204" pitchFamily="34" charset="-122"/>
              </a:rPr>
              <a:t>Vertical packing</a:t>
            </a:r>
            <a:r>
              <a:rPr lang="zh-CN" altLang="en-US" sz="1800" dirty="0">
                <a:solidFill>
                  <a:srgbClr val="000000"/>
                </a:solidFill>
                <a:latin typeface="微软雅黑" panose="020B0503020204020204" pitchFamily="34" charset="-122"/>
              </a:rPr>
              <a:t>是将多个线程块的任务打包成一个，以减少</a:t>
            </a:r>
            <a:r>
              <a:rPr lang="en-US" altLang="zh-CN" sz="1800" dirty="0">
                <a:solidFill>
                  <a:srgbClr val="000000"/>
                </a:solidFill>
                <a:latin typeface="微软雅黑" panose="020B0503020204020204" pitchFamily="34" charset="-122"/>
              </a:rPr>
              <a:t>block</a:t>
            </a:r>
            <a:r>
              <a:rPr lang="zh-CN" altLang="en-US" sz="1800" dirty="0">
                <a:solidFill>
                  <a:srgbClr val="000000"/>
                </a:solidFill>
                <a:latin typeface="微软雅黑" panose="020B0503020204020204" pitchFamily="34" charset="-122"/>
              </a:rPr>
              <a:t>的数量。</a:t>
            </a:r>
            <a:endParaRPr lang="en-US" altLang="zh-CN" sz="1800" dirty="0">
              <a:solidFill>
                <a:srgbClr val="000000"/>
              </a:solidFill>
              <a:latin typeface="微软雅黑" panose="020B0503020204020204" pitchFamily="34" charset="-122"/>
            </a:endParaRPr>
          </a:p>
          <a:p>
            <a:r>
              <a:rPr lang="en-US" altLang="zh-CN" sz="1800" dirty="0">
                <a:solidFill>
                  <a:srgbClr val="000000"/>
                </a:solidFill>
                <a:latin typeface="微软雅黑" panose="020B0503020204020204" pitchFamily="34" charset="-122"/>
              </a:rPr>
              <a:t>Task packing</a:t>
            </a:r>
            <a:r>
              <a:rPr lang="zh-CN" altLang="en-US" sz="1800" dirty="0">
                <a:solidFill>
                  <a:srgbClr val="000000"/>
                </a:solidFill>
                <a:latin typeface="微软雅黑" panose="020B0503020204020204" pitchFamily="34" charset="-122"/>
              </a:rPr>
              <a:t>保证总的</a:t>
            </a:r>
            <a:r>
              <a:rPr lang="en-US" altLang="zh-CN" sz="1800" dirty="0">
                <a:solidFill>
                  <a:srgbClr val="000000"/>
                </a:solidFill>
                <a:latin typeface="微软雅黑" panose="020B0503020204020204" pitchFamily="34" charset="-122"/>
              </a:rPr>
              <a:t>CUDA thread block</a:t>
            </a:r>
            <a:r>
              <a:rPr lang="zh-CN" altLang="en-US" sz="1800" dirty="0">
                <a:solidFill>
                  <a:srgbClr val="000000"/>
                </a:solidFill>
                <a:latin typeface="微软雅黑" panose="020B0503020204020204" pitchFamily="34" charset="-122"/>
              </a:rPr>
              <a:t>数量不大于一次</a:t>
            </a:r>
            <a:r>
              <a:rPr lang="en-US" altLang="zh-CN" sz="1800" dirty="0">
                <a:solidFill>
                  <a:srgbClr val="000000"/>
                </a:solidFill>
                <a:latin typeface="微软雅黑" panose="020B0503020204020204" pitchFamily="34" charset="-122"/>
              </a:rPr>
              <a:t>wave</a:t>
            </a:r>
            <a:r>
              <a:rPr lang="zh-CN" altLang="en-US" sz="1800" dirty="0">
                <a:solidFill>
                  <a:srgbClr val="000000"/>
                </a:solidFill>
                <a:latin typeface="微软雅黑" panose="020B0503020204020204" pitchFamily="34" charset="-122"/>
              </a:rPr>
              <a:t>可以调度的最大数量，以满足</a:t>
            </a:r>
            <a:r>
              <a:rPr lang="en-US" altLang="zh-CN" sz="1800" dirty="0">
                <a:solidFill>
                  <a:srgbClr val="000000"/>
                </a:solidFill>
                <a:latin typeface="微软雅黑" panose="020B0503020204020204" pitchFamily="34" charset="-122"/>
              </a:rPr>
              <a:t>global barrier</a:t>
            </a:r>
            <a:r>
              <a:rPr lang="zh-CN" altLang="en-US" sz="1800" dirty="0">
                <a:solidFill>
                  <a:srgbClr val="000000"/>
                </a:solidFill>
                <a:latin typeface="微软雅黑" panose="020B0503020204020204" pitchFamily="34" charset="-122"/>
              </a:rPr>
              <a:t>的要求</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10" name="文本框 9">
            <a:extLst>
              <a:ext uri="{FF2B5EF4-FFF2-40B4-BE49-F238E27FC236}">
                <a16:creationId xmlns:a16="http://schemas.microsoft.com/office/drawing/2014/main" id="{1335210B-15A0-8E9F-4057-FD0B76889A60}"/>
              </a:ext>
            </a:extLst>
          </p:cNvPr>
          <p:cNvSpPr txBox="1"/>
          <p:nvPr/>
        </p:nvSpPr>
        <p:spPr>
          <a:xfrm>
            <a:off x="166717" y="4007316"/>
            <a:ext cx="10664969" cy="369332"/>
          </a:xfrm>
          <a:prstGeom prst="rect">
            <a:avLst/>
          </a:prstGeom>
          <a:noFill/>
        </p:spPr>
        <p:txBody>
          <a:bodyPr wrap="square">
            <a:spAutoFit/>
          </a:bodyPr>
          <a:lstStyle/>
          <a:p>
            <a:pPr indent="304800"/>
            <a:r>
              <a:rPr lang="en-US" altLang="zh-CN" sz="1800" dirty="0">
                <a:solidFill>
                  <a:srgbClr val="000000"/>
                </a:solidFill>
                <a:latin typeface="微软雅黑" panose="020B0503020204020204" pitchFamily="34" charset="-122"/>
              </a:rPr>
              <a:t>Task splitting</a:t>
            </a:r>
            <a:r>
              <a:rPr lang="zh-CN" altLang="zh-CN" sz="1800" dirty="0">
                <a:solidFill>
                  <a:srgbClr val="000000"/>
                </a:solidFill>
                <a:latin typeface="微软雅黑" panose="020B0503020204020204" pitchFamily="34" charset="-122"/>
              </a:rPr>
              <a:t>是将一个线程块中的任务拆分为多个线程块，以防由于块数少而导致利用率不足。</a:t>
            </a:r>
          </a:p>
        </p:txBody>
      </p:sp>
      <p:sp>
        <p:nvSpPr>
          <p:cNvPr id="12" name="文本框 11">
            <a:extLst>
              <a:ext uri="{FF2B5EF4-FFF2-40B4-BE49-F238E27FC236}">
                <a16:creationId xmlns:a16="http://schemas.microsoft.com/office/drawing/2014/main" id="{E7B9BAE5-D776-C1B8-493A-594CAB9A1F96}"/>
              </a:ext>
            </a:extLst>
          </p:cNvPr>
          <p:cNvSpPr txBox="1"/>
          <p:nvPr/>
        </p:nvSpPr>
        <p:spPr>
          <a:xfrm>
            <a:off x="109567" y="3484096"/>
            <a:ext cx="6164406" cy="461665"/>
          </a:xfrm>
          <a:prstGeom prst="rect">
            <a:avLst/>
          </a:prstGeom>
          <a:noFill/>
        </p:spPr>
        <p:txBody>
          <a:bodyPr wrap="square">
            <a:spAutoFit/>
          </a:bodyPr>
          <a:lstStyle/>
          <a:p>
            <a:r>
              <a:rPr lang="en-US" altLang="zh-CN" dirty="0">
                <a:solidFill>
                  <a:srgbClr val="121212"/>
                </a:solidFill>
                <a:latin typeface="+mj-ea"/>
                <a:ea typeface="+mj-ea"/>
              </a:rPr>
              <a:t>Task Splitting</a:t>
            </a:r>
            <a:endParaRPr lang="zh-CN" altLang="en-US" dirty="0">
              <a:solidFill>
                <a:srgbClr val="121212"/>
              </a:solidFill>
              <a:latin typeface="+mj-ea"/>
              <a:ea typeface="+mj-ea"/>
            </a:endParaRPr>
          </a:p>
        </p:txBody>
      </p:sp>
      <p:pic>
        <p:nvPicPr>
          <p:cNvPr id="14" name="图片 13">
            <a:extLst>
              <a:ext uri="{FF2B5EF4-FFF2-40B4-BE49-F238E27FC236}">
                <a16:creationId xmlns:a16="http://schemas.microsoft.com/office/drawing/2014/main" id="{95FAA273-B5D5-36CE-4519-B22FFC3CF634}"/>
              </a:ext>
            </a:extLst>
          </p:cNvPr>
          <p:cNvPicPr>
            <a:picLocks noChangeAspect="1"/>
          </p:cNvPicPr>
          <p:nvPr/>
        </p:nvPicPr>
        <p:blipFill>
          <a:blip r:embed="rId3"/>
          <a:stretch>
            <a:fillRect/>
          </a:stretch>
        </p:blipFill>
        <p:spPr>
          <a:xfrm>
            <a:off x="3010242" y="4715202"/>
            <a:ext cx="4632272" cy="1962423"/>
          </a:xfrm>
          <a:prstGeom prst="rect">
            <a:avLst/>
          </a:prstGeom>
        </p:spPr>
      </p:pic>
    </p:spTree>
    <p:extLst>
      <p:ext uri="{BB962C8B-B14F-4D97-AF65-F5344CB8AC3E}">
        <p14:creationId xmlns:p14="http://schemas.microsoft.com/office/powerpoint/2010/main" val="426277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83548" y="258096"/>
            <a:ext cx="11523662" cy="695794"/>
          </a:xfrm>
        </p:spPr>
        <p:txBody>
          <a:bodyPr/>
          <a:lstStyle/>
          <a:p>
            <a:pPr algn="l" eaLnBrk="1" hangingPunct="1"/>
            <a:r>
              <a:rPr lang="zh-CN" altLang="en-US" dirty="0">
                <a:solidFill>
                  <a:schemeClr val="tx1"/>
                </a:solidFill>
              </a:rPr>
              <a:t>性能评估</a:t>
            </a:r>
          </a:p>
        </p:txBody>
      </p:sp>
      <p:pic>
        <p:nvPicPr>
          <p:cNvPr id="3" name="图片 2">
            <a:extLst>
              <a:ext uri="{FF2B5EF4-FFF2-40B4-BE49-F238E27FC236}">
                <a16:creationId xmlns:a16="http://schemas.microsoft.com/office/drawing/2014/main" id="{98DBE261-C307-3BFD-3C24-046EE3BC1198}"/>
              </a:ext>
            </a:extLst>
          </p:cNvPr>
          <p:cNvPicPr>
            <a:picLocks noChangeAspect="1"/>
          </p:cNvPicPr>
          <p:nvPr/>
        </p:nvPicPr>
        <p:blipFill>
          <a:blip r:embed="rId3"/>
          <a:stretch>
            <a:fillRect/>
          </a:stretch>
        </p:blipFill>
        <p:spPr>
          <a:xfrm>
            <a:off x="1915356" y="1297910"/>
            <a:ext cx="7649476" cy="5471768"/>
          </a:xfrm>
          <a:prstGeom prst="rect">
            <a:avLst/>
          </a:prstGeom>
        </p:spPr>
      </p:pic>
    </p:spTree>
    <p:extLst>
      <p:ext uri="{BB962C8B-B14F-4D97-AF65-F5344CB8AC3E}">
        <p14:creationId xmlns:p14="http://schemas.microsoft.com/office/powerpoint/2010/main" val="47534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86448" y="147575"/>
            <a:ext cx="11523662" cy="677863"/>
          </a:xfrm>
        </p:spPr>
        <p:txBody>
          <a:bodyPr/>
          <a:lstStyle/>
          <a:p>
            <a:pPr algn="l" eaLnBrk="1" hangingPunct="1"/>
            <a:r>
              <a:rPr lang="zh-CN" altLang="en-US" sz="3600" dirty="0">
                <a:ln w="0"/>
                <a:effectLst>
                  <a:outerShdw blurRad="38100" dist="19050" dir="2700000" algn="tl" rotWithShape="0">
                    <a:schemeClr val="dk1">
                      <a:alpha val="40000"/>
                    </a:schemeClr>
                  </a:outerShdw>
                </a:effectLst>
              </a:rPr>
              <a:t>总结</a:t>
            </a:r>
            <a:endParaRPr lang="zh-CN" altLang="en-US" dirty="0">
              <a:solidFill>
                <a:schemeClr val="tx1"/>
              </a:solidFill>
            </a:endParaRPr>
          </a:p>
        </p:txBody>
      </p:sp>
      <p:sp>
        <p:nvSpPr>
          <p:cNvPr id="3" name="文本框 2">
            <a:extLst>
              <a:ext uri="{FF2B5EF4-FFF2-40B4-BE49-F238E27FC236}">
                <a16:creationId xmlns:a16="http://schemas.microsoft.com/office/drawing/2014/main" id="{CE222C73-32B9-7308-C497-29DE690B21E0}"/>
              </a:ext>
            </a:extLst>
          </p:cNvPr>
          <p:cNvSpPr txBox="1"/>
          <p:nvPr/>
        </p:nvSpPr>
        <p:spPr>
          <a:xfrm>
            <a:off x="328109" y="2035848"/>
            <a:ext cx="11040340" cy="1569660"/>
          </a:xfrm>
          <a:prstGeom prst="rect">
            <a:avLst/>
          </a:prstGeom>
          <a:noFill/>
        </p:spPr>
        <p:txBody>
          <a:bodyPr wrap="square">
            <a:spAutoFit/>
          </a:bodyPr>
          <a:lstStyle/>
          <a:p>
            <a:r>
              <a:rPr lang="en-US" altLang="zh-CN" b="0" i="0" dirty="0">
                <a:solidFill>
                  <a:srgbClr val="121212"/>
                </a:solidFill>
                <a:effectLst/>
                <a:latin typeface="-apple-system"/>
              </a:rPr>
              <a:t>    </a:t>
            </a:r>
            <a:r>
              <a:rPr lang="en-US" altLang="zh-CN" b="0" i="0" dirty="0" err="1">
                <a:solidFill>
                  <a:srgbClr val="121212"/>
                </a:solidFill>
                <a:effectLst/>
                <a:latin typeface="-apple-system"/>
              </a:rPr>
              <a:t>Astitch</a:t>
            </a:r>
            <a:r>
              <a:rPr lang="zh-CN" altLang="en-US" b="0" i="0" dirty="0">
                <a:solidFill>
                  <a:srgbClr val="121212"/>
                </a:solidFill>
                <a:effectLst/>
                <a:latin typeface="-apple-system"/>
              </a:rPr>
              <a:t>针对现有</a:t>
            </a:r>
            <a:r>
              <a:rPr lang="en-US" altLang="zh-CN" dirty="0">
                <a:solidFill>
                  <a:srgbClr val="121212"/>
                </a:solidFill>
                <a:latin typeface="-apple-system"/>
              </a:rPr>
              <a:t>ML</a:t>
            </a:r>
            <a:r>
              <a:rPr lang="zh-CN" altLang="en-US" b="0" i="0" dirty="0">
                <a:solidFill>
                  <a:srgbClr val="121212"/>
                </a:solidFill>
                <a:effectLst/>
                <a:latin typeface="-apple-system"/>
              </a:rPr>
              <a:t>编译器</a:t>
            </a:r>
            <a:r>
              <a:rPr lang="zh-CN" altLang="en-US" dirty="0">
                <a:solidFill>
                  <a:srgbClr val="121212"/>
                </a:solidFill>
                <a:latin typeface="-apple-system"/>
              </a:rPr>
              <a:t>无法</a:t>
            </a:r>
            <a:r>
              <a:rPr lang="zh-CN" altLang="en-US" dirty="0"/>
              <a:t>有效地融合带有两层依赖的运算结构和</a:t>
            </a:r>
            <a:r>
              <a:rPr lang="zh-CN" altLang="en-US" b="0" i="0" dirty="0">
                <a:solidFill>
                  <a:srgbClr val="121212"/>
                </a:solidFill>
                <a:effectLst/>
                <a:latin typeface="-apple-system"/>
              </a:rPr>
              <a:t>不规则张量形状所带来的并行性问题，提出了相应的</a:t>
            </a:r>
            <a:r>
              <a:rPr lang="en-US" altLang="zh-CN" dirty="0">
                <a:solidFill>
                  <a:srgbClr val="121212"/>
                </a:solidFill>
                <a:latin typeface="-apple-system"/>
              </a:rPr>
              <a:t>Stitch</a:t>
            </a:r>
            <a:r>
              <a:rPr lang="zh-CN" altLang="en-US" dirty="0">
                <a:solidFill>
                  <a:srgbClr val="121212"/>
                </a:solidFill>
                <a:latin typeface="-apple-system"/>
              </a:rPr>
              <a:t>融合策略和</a:t>
            </a:r>
            <a:r>
              <a:rPr lang="zh-CN" altLang="en-US" b="0" i="0" dirty="0">
                <a:solidFill>
                  <a:srgbClr val="000000"/>
                </a:solidFill>
                <a:effectLst/>
                <a:latin typeface="微软雅黑" panose="020B0503020204020204" pitchFamily="34" charset="-122"/>
                <a:ea typeface="微软雅黑" panose="020B0503020204020204" pitchFamily="34" charset="-122"/>
              </a:rPr>
              <a:t>自适应线程映射技术，从两个层面的依赖关系出发，同时考虑硬件存储层次和并行度，为算子之间传递数据选择合适的存储媒介和并行策略，</a:t>
            </a:r>
            <a:r>
              <a:rPr lang="zh-CN" altLang="en-US" dirty="0">
                <a:solidFill>
                  <a:srgbClr val="121212"/>
                </a:solidFill>
                <a:latin typeface="-apple-system"/>
                <a:ea typeface="微软雅黑" panose="020B0503020204020204" pitchFamily="34" charset="-122"/>
              </a:rPr>
              <a:t>拥有</a:t>
            </a:r>
            <a:r>
              <a:rPr lang="zh-CN" altLang="en-US" b="0" i="0" dirty="0">
                <a:solidFill>
                  <a:srgbClr val="121212"/>
                </a:solidFill>
                <a:effectLst/>
                <a:latin typeface="-apple-system"/>
              </a:rPr>
              <a:t>强大的代码生成能力。</a:t>
            </a:r>
            <a:endParaRPr lang="zh-CN" altLang="en-US" dirty="0"/>
          </a:p>
        </p:txBody>
      </p:sp>
      <p:sp>
        <p:nvSpPr>
          <p:cNvPr id="4" name="文本框 3">
            <a:extLst>
              <a:ext uri="{FF2B5EF4-FFF2-40B4-BE49-F238E27FC236}">
                <a16:creationId xmlns:a16="http://schemas.microsoft.com/office/drawing/2014/main" id="{7EC34F91-2175-FA4D-6D59-1202193E6B2D}"/>
              </a:ext>
            </a:extLst>
          </p:cNvPr>
          <p:cNvSpPr txBox="1"/>
          <p:nvPr/>
        </p:nvSpPr>
        <p:spPr>
          <a:xfrm>
            <a:off x="86448" y="3977655"/>
            <a:ext cx="6154016" cy="580415"/>
          </a:xfrm>
          <a:prstGeom prst="rect">
            <a:avLst/>
          </a:prstGeom>
          <a:noFill/>
        </p:spPr>
        <p:txBody>
          <a:bodyPr wrap="square">
            <a:spAutoFit/>
          </a:bodyPr>
          <a:lstStyle/>
          <a:p>
            <a:pPr>
              <a:lnSpc>
                <a:spcPct val="150000"/>
              </a:lnSpc>
              <a:spcBef>
                <a:spcPts val="600"/>
              </a:spcBef>
            </a:pPr>
            <a:r>
              <a:rPr lang="zh-CN" altLang="en-US" dirty="0"/>
              <a:t>参考文献</a:t>
            </a:r>
            <a:endParaRPr lang="en-US" altLang="zh-CN" dirty="0"/>
          </a:p>
        </p:txBody>
      </p:sp>
      <p:sp>
        <p:nvSpPr>
          <p:cNvPr id="6" name="文本框 5">
            <a:extLst>
              <a:ext uri="{FF2B5EF4-FFF2-40B4-BE49-F238E27FC236}">
                <a16:creationId xmlns:a16="http://schemas.microsoft.com/office/drawing/2014/main" id="{EDD289BA-F83D-A321-12C1-C2B1B5824341}"/>
              </a:ext>
            </a:extLst>
          </p:cNvPr>
          <p:cNvSpPr txBox="1"/>
          <p:nvPr/>
        </p:nvSpPr>
        <p:spPr>
          <a:xfrm>
            <a:off x="50079" y="1298036"/>
            <a:ext cx="6154016" cy="580415"/>
          </a:xfrm>
          <a:prstGeom prst="rect">
            <a:avLst/>
          </a:prstGeom>
          <a:noFill/>
        </p:spPr>
        <p:txBody>
          <a:bodyPr wrap="square">
            <a:spAutoFit/>
          </a:bodyPr>
          <a:lstStyle/>
          <a:p>
            <a:pPr>
              <a:lnSpc>
                <a:spcPct val="150000"/>
              </a:lnSpc>
              <a:spcBef>
                <a:spcPts val="600"/>
              </a:spcBef>
            </a:pPr>
            <a:r>
              <a:rPr lang="zh-CN" altLang="en-US" dirty="0"/>
              <a:t>总结</a:t>
            </a:r>
            <a:endParaRPr lang="en-US" altLang="zh-CN" dirty="0"/>
          </a:p>
        </p:txBody>
      </p:sp>
      <p:sp>
        <p:nvSpPr>
          <p:cNvPr id="7" name="文本框 6">
            <a:extLst>
              <a:ext uri="{FF2B5EF4-FFF2-40B4-BE49-F238E27FC236}">
                <a16:creationId xmlns:a16="http://schemas.microsoft.com/office/drawing/2014/main" id="{78137AD1-DED9-BDF8-9CD8-9AC496712335}"/>
              </a:ext>
            </a:extLst>
          </p:cNvPr>
          <p:cNvSpPr txBox="1"/>
          <p:nvPr/>
        </p:nvSpPr>
        <p:spPr>
          <a:xfrm>
            <a:off x="454541" y="4815918"/>
            <a:ext cx="10661799" cy="830997"/>
          </a:xfrm>
          <a:prstGeom prst="rect">
            <a:avLst/>
          </a:prstGeom>
          <a:noFill/>
        </p:spPr>
        <p:txBody>
          <a:bodyPr wrap="square">
            <a:spAutoFit/>
          </a:bodyPr>
          <a:lstStyle/>
          <a:p>
            <a:r>
              <a:rPr lang="en-US" altLang="zh-CN" dirty="0" err="1"/>
              <a:t>AStitch</a:t>
            </a:r>
            <a:r>
              <a:rPr lang="en-US" altLang="zh-CN" dirty="0"/>
              <a:t>: Enabling a New Multi-dimensional Optimization Space for Memory-Intensive ML Training and Inference on Modern SIMT Architectures </a:t>
            </a:r>
            <a:endParaRPr lang="zh-CN" altLang="en-US" dirty="0"/>
          </a:p>
        </p:txBody>
      </p:sp>
    </p:spTree>
    <p:extLst>
      <p:ext uri="{BB962C8B-B14F-4D97-AF65-F5344CB8AC3E}">
        <p14:creationId xmlns:p14="http://schemas.microsoft.com/office/powerpoint/2010/main" val="53061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0666F36-98D3-13AC-8EFF-DB7620D713A3}"/>
              </a:ext>
            </a:extLst>
          </p:cNvPr>
          <p:cNvPicPr>
            <a:picLocks noChangeAspect="1"/>
          </p:cNvPicPr>
          <p:nvPr/>
        </p:nvPicPr>
        <p:blipFill>
          <a:blip r:embed="rId2"/>
          <a:stretch>
            <a:fillRect/>
          </a:stretch>
        </p:blipFill>
        <p:spPr>
          <a:xfrm>
            <a:off x="6250596" y="1362316"/>
            <a:ext cx="4295555" cy="5412236"/>
          </a:xfrm>
          <a:prstGeom prst="rect">
            <a:avLst/>
          </a:prstGeom>
        </p:spPr>
      </p:pic>
      <p:pic>
        <p:nvPicPr>
          <p:cNvPr id="11" name="图片 10">
            <a:extLst>
              <a:ext uri="{FF2B5EF4-FFF2-40B4-BE49-F238E27FC236}">
                <a16:creationId xmlns:a16="http://schemas.microsoft.com/office/drawing/2014/main" id="{C3D61976-6EE9-18CF-9385-1BDEF9F070EB}"/>
              </a:ext>
            </a:extLst>
          </p:cNvPr>
          <p:cNvPicPr>
            <a:picLocks noChangeAspect="1"/>
          </p:cNvPicPr>
          <p:nvPr/>
        </p:nvPicPr>
        <p:blipFill>
          <a:blip r:embed="rId3"/>
          <a:stretch>
            <a:fillRect/>
          </a:stretch>
        </p:blipFill>
        <p:spPr>
          <a:xfrm>
            <a:off x="672362" y="1362316"/>
            <a:ext cx="4585437" cy="5292146"/>
          </a:xfrm>
          <a:prstGeom prst="rect">
            <a:avLst/>
          </a:prstGeom>
        </p:spPr>
      </p:pic>
    </p:spTree>
    <p:extLst>
      <p:ext uri="{BB962C8B-B14F-4D97-AF65-F5344CB8AC3E}">
        <p14:creationId xmlns:p14="http://schemas.microsoft.com/office/powerpoint/2010/main" val="361881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88864" y="175992"/>
            <a:ext cx="11523662" cy="677863"/>
          </a:xfrm>
        </p:spPr>
        <p:txBody>
          <a:bodyPr/>
          <a:lstStyle/>
          <a:p>
            <a:pPr algn="l" eaLnBrk="1" hangingPunct="1"/>
            <a:r>
              <a:rPr lang="zh-CN" altLang="en-US" dirty="0">
                <a:solidFill>
                  <a:schemeClr val="tx1"/>
                </a:solidFill>
              </a:rPr>
              <a:t>目录</a:t>
            </a:r>
          </a:p>
        </p:txBody>
      </p:sp>
      <p:sp>
        <p:nvSpPr>
          <p:cNvPr id="11" name="文本框 10">
            <a:extLst>
              <a:ext uri="{FF2B5EF4-FFF2-40B4-BE49-F238E27FC236}">
                <a16:creationId xmlns:a16="http://schemas.microsoft.com/office/drawing/2014/main" id="{7B813FB2-39CE-74E0-0561-B227274DF5AC}"/>
              </a:ext>
            </a:extLst>
          </p:cNvPr>
          <p:cNvSpPr txBox="1"/>
          <p:nvPr/>
        </p:nvSpPr>
        <p:spPr>
          <a:xfrm>
            <a:off x="1232954" y="1781074"/>
            <a:ext cx="4281055"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1.</a:t>
            </a:r>
            <a:r>
              <a:rPr lang="zh-CN" altLang="en-US" sz="3600" dirty="0">
                <a:ln w="0"/>
                <a:effectLst>
                  <a:outerShdw blurRad="38100" dist="19050" dir="2700000" algn="tl" rotWithShape="0">
                    <a:schemeClr val="dk1">
                      <a:alpha val="40000"/>
                    </a:schemeClr>
                  </a:outerShdw>
                </a:effectLst>
              </a:rPr>
              <a:t>背景与挑战</a:t>
            </a:r>
          </a:p>
        </p:txBody>
      </p:sp>
      <p:sp>
        <p:nvSpPr>
          <p:cNvPr id="29" name="文本框 28">
            <a:extLst>
              <a:ext uri="{FF2B5EF4-FFF2-40B4-BE49-F238E27FC236}">
                <a16:creationId xmlns:a16="http://schemas.microsoft.com/office/drawing/2014/main" id="{97203396-2AFF-3C69-408C-2E05BECD3C1D}"/>
              </a:ext>
            </a:extLst>
          </p:cNvPr>
          <p:cNvSpPr txBox="1"/>
          <p:nvPr/>
        </p:nvSpPr>
        <p:spPr>
          <a:xfrm>
            <a:off x="1283277" y="2470322"/>
            <a:ext cx="4761332"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2.Astitch</a:t>
            </a:r>
            <a:r>
              <a:rPr lang="zh-CN" altLang="en-US" sz="3600" dirty="0">
                <a:ln w="0"/>
                <a:effectLst>
                  <a:outerShdw blurRad="38100" dist="19050" dir="2700000" algn="tl" rotWithShape="0">
                    <a:schemeClr val="dk1">
                      <a:alpha val="40000"/>
                    </a:schemeClr>
                  </a:outerShdw>
                </a:effectLst>
              </a:rPr>
              <a:t>中的解决方案</a:t>
            </a:r>
          </a:p>
        </p:txBody>
      </p:sp>
      <p:sp>
        <p:nvSpPr>
          <p:cNvPr id="30" name="文本框 29">
            <a:extLst>
              <a:ext uri="{FF2B5EF4-FFF2-40B4-BE49-F238E27FC236}">
                <a16:creationId xmlns:a16="http://schemas.microsoft.com/office/drawing/2014/main" id="{E4145E9D-A0D1-30CE-B236-9B9B08F6F32A}"/>
              </a:ext>
            </a:extLst>
          </p:cNvPr>
          <p:cNvSpPr txBox="1"/>
          <p:nvPr/>
        </p:nvSpPr>
        <p:spPr>
          <a:xfrm>
            <a:off x="1232954" y="3162668"/>
            <a:ext cx="5191951"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3.Astitch</a:t>
            </a:r>
            <a:r>
              <a:rPr lang="zh-CN" altLang="en-US" sz="3600" dirty="0">
                <a:ln w="0"/>
                <a:effectLst>
                  <a:outerShdw blurRad="38100" dist="19050" dir="2700000" algn="tl" rotWithShape="0">
                    <a:schemeClr val="dk1">
                      <a:alpha val="40000"/>
                    </a:schemeClr>
                  </a:outerShdw>
                </a:effectLst>
              </a:rPr>
              <a:t>中的</a:t>
            </a:r>
            <a:r>
              <a:rPr lang="en-US" altLang="zh-CN" sz="3600" dirty="0">
                <a:ln w="0"/>
                <a:effectLst>
                  <a:outerShdw blurRad="38100" dist="19050" dir="2700000" algn="tl" rotWithShape="0">
                    <a:schemeClr val="dk1">
                      <a:alpha val="40000"/>
                    </a:schemeClr>
                  </a:outerShdw>
                </a:effectLst>
              </a:rPr>
              <a:t>Stitch</a:t>
            </a:r>
            <a:r>
              <a:rPr lang="zh-CN" altLang="en-US" sz="3600" dirty="0">
                <a:ln w="0"/>
                <a:effectLst>
                  <a:outerShdw blurRad="38100" dist="19050" dir="2700000" algn="tl" rotWithShape="0">
                    <a:schemeClr val="dk1">
                      <a:alpha val="40000"/>
                    </a:schemeClr>
                  </a:outerShdw>
                </a:effectLst>
              </a:rPr>
              <a:t>策略</a:t>
            </a:r>
          </a:p>
        </p:txBody>
      </p:sp>
      <p:sp>
        <p:nvSpPr>
          <p:cNvPr id="31" name="文本框 30">
            <a:extLst>
              <a:ext uri="{FF2B5EF4-FFF2-40B4-BE49-F238E27FC236}">
                <a16:creationId xmlns:a16="http://schemas.microsoft.com/office/drawing/2014/main" id="{F1801DAE-BF6D-A2AD-325A-95FC32CBBFD4}"/>
              </a:ext>
            </a:extLst>
          </p:cNvPr>
          <p:cNvSpPr txBox="1"/>
          <p:nvPr/>
        </p:nvSpPr>
        <p:spPr>
          <a:xfrm>
            <a:off x="1232954" y="3841540"/>
            <a:ext cx="3881004"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4.</a:t>
            </a:r>
            <a:r>
              <a:rPr lang="zh-CN" altLang="en-US" sz="3600" dirty="0">
                <a:ln w="0"/>
                <a:effectLst>
                  <a:outerShdw blurRad="38100" dist="19050" dir="2700000" algn="tl" rotWithShape="0">
                    <a:schemeClr val="dk1">
                      <a:alpha val="40000"/>
                    </a:schemeClr>
                  </a:outerShdw>
                </a:effectLst>
              </a:rPr>
              <a:t>自适应线程映射</a:t>
            </a:r>
          </a:p>
        </p:txBody>
      </p:sp>
      <p:sp>
        <p:nvSpPr>
          <p:cNvPr id="32" name="文本框 31">
            <a:extLst>
              <a:ext uri="{FF2B5EF4-FFF2-40B4-BE49-F238E27FC236}">
                <a16:creationId xmlns:a16="http://schemas.microsoft.com/office/drawing/2014/main" id="{EC0BE334-EF0F-4A30-5668-25C9C978CB9A}"/>
              </a:ext>
            </a:extLst>
          </p:cNvPr>
          <p:cNvSpPr txBox="1"/>
          <p:nvPr/>
        </p:nvSpPr>
        <p:spPr>
          <a:xfrm>
            <a:off x="1283277" y="5177162"/>
            <a:ext cx="3881004"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6.</a:t>
            </a:r>
            <a:r>
              <a:rPr lang="zh-CN" altLang="en-US" sz="3600" dirty="0">
                <a:ln w="0"/>
                <a:effectLst>
                  <a:outerShdw blurRad="38100" dist="19050" dir="2700000" algn="tl" rotWithShape="0">
                    <a:schemeClr val="dk1">
                      <a:alpha val="40000"/>
                    </a:schemeClr>
                  </a:outerShdw>
                </a:effectLst>
              </a:rPr>
              <a:t>总结</a:t>
            </a:r>
          </a:p>
        </p:txBody>
      </p:sp>
      <p:sp>
        <p:nvSpPr>
          <p:cNvPr id="2" name="文本框 1">
            <a:extLst>
              <a:ext uri="{FF2B5EF4-FFF2-40B4-BE49-F238E27FC236}">
                <a16:creationId xmlns:a16="http://schemas.microsoft.com/office/drawing/2014/main" id="{0DD61315-8D0B-5EFE-095C-E7F3DDF65EB7}"/>
              </a:ext>
            </a:extLst>
          </p:cNvPr>
          <p:cNvSpPr txBox="1"/>
          <p:nvPr/>
        </p:nvSpPr>
        <p:spPr>
          <a:xfrm>
            <a:off x="1232954" y="4530831"/>
            <a:ext cx="3881004"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5.</a:t>
            </a:r>
            <a:r>
              <a:rPr lang="zh-CN" altLang="en-US" sz="3600" dirty="0">
                <a:ln w="0"/>
                <a:effectLst>
                  <a:outerShdw blurRad="38100" dist="19050" dir="2700000" algn="tl" rotWithShape="0">
                    <a:schemeClr val="dk1">
                      <a:alpha val="40000"/>
                    </a:schemeClr>
                  </a:outerShdw>
                </a:effectLst>
              </a:rPr>
              <a:t>性能评估</a:t>
            </a:r>
          </a:p>
        </p:txBody>
      </p:sp>
    </p:spTree>
    <p:extLst>
      <p:ext uri="{BB962C8B-B14F-4D97-AF65-F5344CB8AC3E}">
        <p14:creationId xmlns:p14="http://schemas.microsoft.com/office/powerpoint/2010/main" val="102649896"/>
      </p:ext>
    </p:extLst>
  </p:cSld>
  <p:clrMapOvr>
    <a:masterClrMapping/>
  </p:clrMapOvr>
  <mc:AlternateContent xmlns:mc="http://schemas.openxmlformats.org/markup-compatibility/2006" xmlns:p14="http://schemas.microsoft.com/office/powerpoint/2010/main">
    <mc:Choice Requires="p14">
      <p:transition spd="slow" p14:dur="2000" advTm="6256"/>
    </mc:Choice>
    <mc:Fallback xmlns="">
      <p:transition spd="slow" advTm="62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0" y="189138"/>
            <a:ext cx="11523662" cy="677863"/>
          </a:xfrm>
        </p:spPr>
        <p:txBody>
          <a:bodyPr/>
          <a:lstStyle/>
          <a:p>
            <a:pPr algn="l" eaLnBrk="1" hangingPunct="1"/>
            <a:r>
              <a:rPr lang="zh-CN" altLang="en-US" dirty="0">
                <a:solidFill>
                  <a:schemeClr val="tx1"/>
                </a:solidFill>
              </a:rPr>
              <a:t>背景与挑战</a:t>
            </a:r>
          </a:p>
        </p:txBody>
      </p:sp>
      <p:sp>
        <p:nvSpPr>
          <p:cNvPr id="33" name="文本框 32">
            <a:extLst>
              <a:ext uri="{FF2B5EF4-FFF2-40B4-BE49-F238E27FC236}">
                <a16:creationId xmlns:a16="http://schemas.microsoft.com/office/drawing/2014/main" id="{AE5BF54D-A471-B2BD-D6FB-EADDB255A459}"/>
              </a:ext>
            </a:extLst>
          </p:cNvPr>
          <p:cNvSpPr txBox="1"/>
          <p:nvPr/>
        </p:nvSpPr>
        <p:spPr>
          <a:xfrm>
            <a:off x="328612" y="1904283"/>
            <a:ext cx="11195050" cy="923330"/>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u"/>
            </a:pPr>
            <a:r>
              <a:rPr lang="zh-CN" altLang="en-US" sz="1800" dirty="0"/>
              <a:t>随着算法、硬件以及深度学习系统生态的发展，新出现的模型的性能瓶颈更多地表现在访存密集型算子上。业界主流编译器</a:t>
            </a:r>
            <a:r>
              <a:rPr lang="en-US" altLang="zh-CN" sz="1800" dirty="0"/>
              <a:t>XLA</a:t>
            </a:r>
            <a:r>
              <a:rPr lang="zh-CN" altLang="en-US" sz="1800" dirty="0"/>
              <a:t>最早开始关注访存密集型计算，但由于</a:t>
            </a:r>
            <a:r>
              <a:rPr lang="en-US" altLang="zh-CN" sz="1800" dirty="0"/>
              <a:t>XLA</a:t>
            </a:r>
            <a:r>
              <a:rPr lang="zh-CN" altLang="en-US" sz="1800" dirty="0"/>
              <a:t>采用</a:t>
            </a:r>
            <a:r>
              <a:rPr lang="en-US" altLang="zh-CN" sz="1800" dirty="0"/>
              <a:t>kernel fusion</a:t>
            </a:r>
            <a:r>
              <a:rPr lang="zh-CN" altLang="en-US" sz="1800" dirty="0"/>
              <a:t>的优化方法，没有利用</a:t>
            </a:r>
            <a:r>
              <a:rPr lang="en-US" altLang="zh-CN" sz="1800" dirty="0"/>
              <a:t>shared memory</a:t>
            </a:r>
            <a:r>
              <a:rPr lang="zh-CN" altLang="en-US" sz="1800" dirty="0"/>
              <a:t>来支持算子之间的数据传输，导致</a:t>
            </a:r>
            <a:r>
              <a:rPr lang="en-US" altLang="zh-CN" sz="1800" dirty="0"/>
              <a:t>fusion</a:t>
            </a:r>
            <a:r>
              <a:rPr lang="zh-CN" altLang="en-US" sz="1800" dirty="0"/>
              <a:t>粒度大大降低。</a:t>
            </a:r>
            <a:endParaRPr lang="zh-CN" altLang="zh-CN" sz="1800" dirty="0"/>
          </a:p>
        </p:txBody>
      </p:sp>
      <p:sp>
        <p:nvSpPr>
          <p:cNvPr id="35" name="文本框 34">
            <a:extLst>
              <a:ext uri="{FF2B5EF4-FFF2-40B4-BE49-F238E27FC236}">
                <a16:creationId xmlns:a16="http://schemas.microsoft.com/office/drawing/2014/main" id="{0E679B6C-0809-33D1-9AC5-6FAC37732E4E}"/>
              </a:ext>
            </a:extLst>
          </p:cNvPr>
          <p:cNvSpPr txBox="1"/>
          <p:nvPr/>
        </p:nvSpPr>
        <p:spPr>
          <a:xfrm>
            <a:off x="-55526" y="1393471"/>
            <a:ext cx="7226300" cy="461665"/>
          </a:xfrm>
          <a:prstGeom prst="rect">
            <a:avLst/>
          </a:prstGeom>
          <a:noFill/>
        </p:spPr>
        <p:txBody>
          <a:bodyPr wrap="square">
            <a:spAutoFit/>
          </a:bodyPr>
          <a:lstStyle/>
          <a:p>
            <a:pPr indent="266700" algn="just"/>
            <a:r>
              <a:rPr lang="zh-CN" altLang="en-US" dirty="0"/>
              <a:t>背景</a:t>
            </a:r>
          </a:p>
        </p:txBody>
      </p:sp>
      <p:sp>
        <p:nvSpPr>
          <p:cNvPr id="3" name="文本框 2">
            <a:extLst>
              <a:ext uri="{FF2B5EF4-FFF2-40B4-BE49-F238E27FC236}">
                <a16:creationId xmlns:a16="http://schemas.microsoft.com/office/drawing/2014/main" id="{EFC24E55-62AF-2337-AD73-79477C547CE4}"/>
              </a:ext>
            </a:extLst>
          </p:cNvPr>
          <p:cNvSpPr txBox="1"/>
          <p:nvPr/>
        </p:nvSpPr>
        <p:spPr>
          <a:xfrm>
            <a:off x="328612" y="4580171"/>
            <a:ext cx="6188148" cy="461665"/>
          </a:xfrm>
          <a:prstGeom prst="rect">
            <a:avLst/>
          </a:prstGeom>
          <a:noFill/>
        </p:spPr>
        <p:txBody>
          <a:bodyPr wrap="square">
            <a:spAutoFit/>
          </a:bodyPr>
          <a:lstStyle/>
          <a:p>
            <a:r>
              <a:rPr lang="zh-CN" altLang="en-US" dirty="0"/>
              <a:t>挑战</a:t>
            </a:r>
          </a:p>
        </p:txBody>
      </p:sp>
      <p:sp>
        <p:nvSpPr>
          <p:cNvPr id="6" name="文本框 5">
            <a:extLst>
              <a:ext uri="{FF2B5EF4-FFF2-40B4-BE49-F238E27FC236}">
                <a16:creationId xmlns:a16="http://schemas.microsoft.com/office/drawing/2014/main" id="{EDAD2A2F-DB9D-DDEB-346B-71FA51550C61}"/>
              </a:ext>
            </a:extLst>
          </p:cNvPr>
          <p:cNvSpPr txBox="1"/>
          <p:nvPr/>
        </p:nvSpPr>
        <p:spPr>
          <a:xfrm>
            <a:off x="328612" y="5377836"/>
            <a:ext cx="11195050" cy="1169551"/>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u"/>
            </a:pPr>
            <a:r>
              <a:rPr lang="zh-CN" altLang="en-US" sz="1800" dirty="0"/>
              <a:t>现有</a:t>
            </a:r>
            <a:r>
              <a:rPr lang="en-US" altLang="zh-CN" sz="1800" dirty="0"/>
              <a:t>ML</a:t>
            </a:r>
            <a:r>
              <a:rPr lang="zh-CN" altLang="en-US" sz="1800" dirty="0"/>
              <a:t>编译器不能够有效地融合带有两级依赖的运算结构。有些编译器以大量重计算为代价进行融合，有些直接放弃融合算子，也即是</a:t>
            </a:r>
            <a:r>
              <a:rPr lang="en-US" altLang="zh-CN" sz="1800" dirty="0"/>
              <a:t>Fusion</a:t>
            </a:r>
            <a:r>
              <a:rPr lang="zh-CN" altLang="en-US" sz="1800" dirty="0"/>
              <a:t>问题。</a:t>
            </a:r>
            <a:endParaRPr lang="en-US" altLang="zh-CN" sz="1800" dirty="0"/>
          </a:p>
          <a:p>
            <a:pPr marL="342900" indent="-342900" algn="just">
              <a:spcBef>
                <a:spcPts val="600"/>
              </a:spcBef>
              <a:spcAft>
                <a:spcPts val="600"/>
              </a:spcAft>
              <a:buFont typeface="Wingdings" panose="05000000000000000000" pitchFamily="2" charset="2"/>
              <a:buChar char="u"/>
            </a:pPr>
            <a:r>
              <a:rPr lang="zh-CN" altLang="en-US" sz="1800" dirty="0"/>
              <a:t>现有</a:t>
            </a:r>
            <a:r>
              <a:rPr lang="en-US" altLang="zh-CN" sz="1800" dirty="0"/>
              <a:t>ML</a:t>
            </a:r>
            <a:r>
              <a:rPr lang="zh-CN" altLang="en-US" sz="1800" dirty="0"/>
              <a:t>编译器对不规则张量形状的考虑不充分，导致生成的代码并行度低，也即是并行问题</a:t>
            </a:r>
            <a:r>
              <a:rPr lang="zh-CN" altLang="en-US" dirty="0"/>
              <a:t>。</a:t>
            </a:r>
            <a:endParaRPr lang="en-US" altLang="zh-CN" dirty="0"/>
          </a:p>
        </p:txBody>
      </p:sp>
      <p:pic>
        <p:nvPicPr>
          <p:cNvPr id="4" name="图片 3">
            <a:extLst>
              <a:ext uri="{FF2B5EF4-FFF2-40B4-BE49-F238E27FC236}">
                <a16:creationId xmlns:a16="http://schemas.microsoft.com/office/drawing/2014/main" id="{BD1C6DBC-FE67-A60A-8791-AE414771D632}"/>
              </a:ext>
            </a:extLst>
          </p:cNvPr>
          <p:cNvPicPr>
            <a:picLocks noChangeAspect="1"/>
          </p:cNvPicPr>
          <p:nvPr/>
        </p:nvPicPr>
        <p:blipFill>
          <a:blip r:embed="rId3"/>
          <a:stretch>
            <a:fillRect/>
          </a:stretch>
        </p:blipFill>
        <p:spPr>
          <a:xfrm>
            <a:off x="2894628" y="2925907"/>
            <a:ext cx="5441298" cy="1654264"/>
          </a:xfrm>
          <a:prstGeom prst="rect">
            <a:avLst/>
          </a:prstGeom>
        </p:spPr>
      </p:pic>
    </p:spTree>
    <p:extLst>
      <p:ext uri="{BB962C8B-B14F-4D97-AF65-F5344CB8AC3E}">
        <p14:creationId xmlns:p14="http://schemas.microsoft.com/office/powerpoint/2010/main" val="258527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83548" y="258096"/>
            <a:ext cx="11523662" cy="695794"/>
          </a:xfrm>
        </p:spPr>
        <p:txBody>
          <a:bodyPr/>
          <a:lstStyle/>
          <a:p>
            <a:pPr algn="l" eaLnBrk="1" hangingPunct="1"/>
            <a:r>
              <a:rPr lang="en-US" altLang="zh-CN" dirty="0" err="1">
                <a:solidFill>
                  <a:schemeClr val="tx1"/>
                </a:solidFill>
              </a:rPr>
              <a:t>Astitch</a:t>
            </a:r>
            <a:r>
              <a:rPr lang="zh-CN" altLang="en-US" dirty="0">
                <a:solidFill>
                  <a:schemeClr val="tx1"/>
                </a:solidFill>
              </a:rPr>
              <a:t>中的解决方案</a:t>
            </a:r>
          </a:p>
        </p:txBody>
      </p:sp>
      <p:sp>
        <p:nvSpPr>
          <p:cNvPr id="10" name="文本框 9">
            <a:extLst>
              <a:ext uri="{FF2B5EF4-FFF2-40B4-BE49-F238E27FC236}">
                <a16:creationId xmlns:a16="http://schemas.microsoft.com/office/drawing/2014/main" id="{F32FC9C1-09A5-6E95-0EB2-43CB86048E2D}"/>
              </a:ext>
            </a:extLst>
          </p:cNvPr>
          <p:cNvSpPr txBox="1"/>
          <p:nvPr/>
        </p:nvSpPr>
        <p:spPr>
          <a:xfrm>
            <a:off x="380115" y="1520785"/>
            <a:ext cx="8612371" cy="2092881"/>
          </a:xfrm>
          <a:prstGeom prst="rect">
            <a:avLst/>
          </a:prstGeom>
          <a:noFill/>
        </p:spPr>
        <p:txBody>
          <a:bodyPr wrap="square">
            <a:spAutoFit/>
          </a:bodyPr>
          <a:lstStyle/>
          <a:p>
            <a:pPr algn="just">
              <a:spcBef>
                <a:spcPts val="600"/>
              </a:spcBef>
              <a:spcAft>
                <a:spcPts val="600"/>
              </a:spcAft>
            </a:pPr>
            <a:r>
              <a:rPr lang="zh-CN" altLang="en-US" b="1" dirty="0"/>
              <a:t>针对</a:t>
            </a:r>
            <a:r>
              <a:rPr lang="en-US" altLang="zh-CN" b="1" dirty="0"/>
              <a:t>Fusion</a:t>
            </a:r>
            <a:r>
              <a:rPr lang="zh-CN" altLang="en-US" b="1" dirty="0"/>
              <a:t>问题</a:t>
            </a:r>
            <a:r>
              <a:rPr lang="zh-CN" altLang="en-US" dirty="0"/>
              <a:t>：</a:t>
            </a:r>
            <a:endParaRPr lang="en-US" altLang="zh-CN" dirty="0"/>
          </a:p>
          <a:p>
            <a:pPr algn="l"/>
            <a:r>
              <a:rPr lang="en-US" altLang="zh-CN" b="0" i="0" dirty="0" err="1">
                <a:solidFill>
                  <a:srgbClr val="121212"/>
                </a:solidFill>
                <a:effectLst/>
                <a:latin typeface="-apple-system"/>
              </a:rPr>
              <a:t>AStitch</a:t>
            </a:r>
            <a:r>
              <a:rPr lang="zh-CN" altLang="en-US" b="0" i="0" dirty="0">
                <a:solidFill>
                  <a:srgbClr val="121212"/>
                </a:solidFill>
                <a:effectLst/>
                <a:latin typeface="-apple-system"/>
              </a:rPr>
              <a:t>从两级依赖关系出发，同时考虑硬件存储层次和并行度，为算子之间传递数据选择合适的存储媒介和并行策略，提出了</a:t>
            </a:r>
            <a:r>
              <a:rPr lang="en-US" altLang="zh-CN" b="0" i="0" dirty="0">
                <a:solidFill>
                  <a:srgbClr val="121212"/>
                </a:solidFill>
                <a:effectLst/>
                <a:latin typeface="-apple-system"/>
              </a:rPr>
              <a:t>stitch</a:t>
            </a:r>
            <a:r>
              <a:rPr lang="zh-CN" altLang="en-US" b="0" i="0" dirty="0">
                <a:solidFill>
                  <a:srgbClr val="121212"/>
                </a:solidFill>
                <a:effectLst/>
                <a:latin typeface="-apple-system"/>
              </a:rPr>
              <a:t>缝合技术，并且抽象出四种</a:t>
            </a:r>
            <a:r>
              <a:rPr lang="en-US" altLang="zh-CN" b="0" i="0" dirty="0">
                <a:solidFill>
                  <a:srgbClr val="121212"/>
                </a:solidFill>
                <a:effectLst/>
                <a:latin typeface="-apple-system"/>
              </a:rPr>
              <a:t>stitch</a:t>
            </a:r>
            <a:r>
              <a:rPr lang="zh-CN" altLang="en-US" b="0" i="0" dirty="0">
                <a:solidFill>
                  <a:srgbClr val="121212"/>
                </a:solidFill>
                <a:effectLst/>
                <a:latin typeface="-apple-system"/>
              </a:rPr>
              <a:t>策略。</a:t>
            </a:r>
          </a:p>
          <a:p>
            <a:pPr algn="just">
              <a:spcBef>
                <a:spcPts val="600"/>
              </a:spcBef>
              <a:spcAft>
                <a:spcPts val="600"/>
              </a:spcAft>
            </a:pPr>
            <a:endParaRPr lang="en-US" altLang="zh-CN" dirty="0"/>
          </a:p>
        </p:txBody>
      </p:sp>
      <p:sp>
        <p:nvSpPr>
          <p:cNvPr id="12" name="文本框 11">
            <a:extLst>
              <a:ext uri="{FF2B5EF4-FFF2-40B4-BE49-F238E27FC236}">
                <a16:creationId xmlns:a16="http://schemas.microsoft.com/office/drawing/2014/main" id="{E84001FE-8631-5BBF-6553-B171DEDF92C3}"/>
              </a:ext>
            </a:extLst>
          </p:cNvPr>
          <p:cNvSpPr txBox="1"/>
          <p:nvPr/>
        </p:nvSpPr>
        <p:spPr>
          <a:xfrm>
            <a:off x="457202" y="3884466"/>
            <a:ext cx="8458199" cy="1569660"/>
          </a:xfrm>
          <a:prstGeom prst="rect">
            <a:avLst/>
          </a:prstGeom>
          <a:noFill/>
        </p:spPr>
        <p:txBody>
          <a:bodyPr wrap="square">
            <a:spAutoFit/>
          </a:bodyPr>
          <a:lstStyle/>
          <a:p>
            <a:pPr algn="l"/>
            <a:r>
              <a:rPr lang="zh-CN" altLang="en-US" b="1" i="0" dirty="0">
                <a:solidFill>
                  <a:srgbClr val="121212"/>
                </a:solidFill>
                <a:effectLst/>
                <a:latin typeface="-apple-system"/>
              </a:rPr>
              <a:t>针对并行问题：</a:t>
            </a:r>
            <a:endParaRPr lang="en-US" altLang="zh-CN" b="1" i="0" dirty="0">
              <a:solidFill>
                <a:srgbClr val="121212"/>
              </a:solidFill>
              <a:effectLst/>
              <a:latin typeface="-apple-system"/>
            </a:endParaRPr>
          </a:p>
          <a:p>
            <a:pPr algn="l"/>
            <a:r>
              <a:rPr lang="en-US" altLang="zh-CN" dirty="0" err="1">
                <a:solidFill>
                  <a:srgbClr val="121212"/>
                </a:solidFill>
                <a:latin typeface="-apple-system"/>
              </a:rPr>
              <a:t>Astitch</a:t>
            </a:r>
            <a:r>
              <a:rPr lang="zh-CN" altLang="en-US" dirty="0">
                <a:solidFill>
                  <a:srgbClr val="121212"/>
                </a:solidFill>
                <a:latin typeface="-apple-system"/>
              </a:rPr>
              <a:t>提出自适应线程映射技术，它的</a:t>
            </a:r>
            <a:r>
              <a:rPr lang="zh-CN" altLang="en-US" b="0" i="0" dirty="0">
                <a:solidFill>
                  <a:srgbClr val="121212"/>
                </a:solidFill>
                <a:effectLst/>
                <a:latin typeface="-apple-system"/>
              </a:rPr>
              <a:t>基本思想是，根据张量形状的大小特征，进行</a:t>
            </a:r>
            <a:r>
              <a:rPr lang="en-US" altLang="zh-CN" b="0" i="0" dirty="0">
                <a:solidFill>
                  <a:srgbClr val="121212"/>
                </a:solidFill>
                <a:effectLst/>
                <a:latin typeface="-apple-system"/>
              </a:rPr>
              <a:t>Task Packing</a:t>
            </a:r>
            <a:r>
              <a:rPr lang="zh-CN" altLang="en-US" b="0" i="0" dirty="0">
                <a:solidFill>
                  <a:srgbClr val="121212"/>
                </a:solidFill>
                <a:effectLst/>
                <a:latin typeface="-apple-system"/>
              </a:rPr>
              <a:t>和</a:t>
            </a:r>
            <a:r>
              <a:rPr lang="en-US" altLang="zh-CN" b="0" i="0" dirty="0">
                <a:solidFill>
                  <a:srgbClr val="121212"/>
                </a:solidFill>
                <a:effectLst/>
                <a:latin typeface="-apple-system"/>
              </a:rPr>
              <a:t>Task Splitting</a:t>
            </a:r>
            <a:r>
              <a:rPr lang="zh-CN" altLang="en-US" b="0" i="0" dirty="0">
                <a:solidFill>
                  <a:srgbClr val="121212"/>
                </a:solidFill>
                <a:effectLst/>
                <a:latin typeface="-apple-system"/>
              </a:rPr>
              <a:t>，以得到合适的</a:t>
            </a:r>
            <a:r>
              <a:rPr lang="en-US" altLang="zh-CN" b="0" i="0" dirty="0">
                <a:solidFill>
                  <a:srgbClr val="121212"/>
                </a:solidFill>
                <a:effectLst/>
                <a:latin typeface="-apple-system"/>
              </a:rPr>
              <a:t>CUDA thread block</a:t>
            </a:r>
            <a:r>
              <a:rPr lang="zh-CN" altLang="en-US" b="0" i="0" dirty="0">
                <a:solidFill>
                  <a:srgbClr val="121212"/>
                </a:solidFill>
                <a:effectLst/>
                <a:latin typeface="-apple-system"/>
              </a:rPr>
              <a:t>大小和数量。</a:t>
            </a:r>
          </a:p>
        </p:txBody>
      </p:sp>
    </p:spTree>
    <p:extLst>
      <p:ext uri="{BB962C8B-B14F-4D97-AF65-F5344CB8AC3E}">
        <p14:creationId xmlns:p14="http://schemas.microsoft.com/office/powerpoint/2010/main" val="215298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en-US" altLang="zh-CN" sz="3600" dirty="0" err="1">
                <a:ln w="0"/>
                <a:effectLst>
                  <a:outerShdw blurRad="38100" dist="19050" dir="2700000" algn="tl" rotWithShape="0">
                    <a:schemeClr val="dk1">
                      <a:alpha val="40000"/>
                    </a:schemeClr>
                  </a:outerShdw>
                </a:effectLst>
              </a:rPr>
              <a:t>Astitch</a:t>
            </a:r>
            <a:r>
              <a:rPr lang="zh-CN" altLang="en-US" sz="3600" dirty="0">
                <a:ln w="0"/>
                <a:effectLst>
                  <a:outerShdw blurRad="38100" dist="19050" dir="2700000" algn="tl" rotWithShape="0">
                    <a:schemeClr val="dk1">
                      <a:alpha val="40000"/>
                    </a:schemeClr>
                  </a:outerShdw>
                </a:effectLst>
              </a:rPr>
              <a:t>中的</a:t>
            </a:r>
            <a:r>
              <a:rPr lang="en-US" altLang="zh-CN" sz="3600" dirty="0">
                <a:ln w="0"/>
                <a:effectLst>
                  <a:outerShdw blurRad="38100" dist="19050" dir="2700000" algn="tl" rotWithShape="0">
                    <a:schemeClr val="dk1">
                      <a:alpha val="40000"/>
                    </a:schemeClr>
                  </a:outerShdw>
                </a:effectLst>
              </a:rPr>
              <a:t>Stitch</a:t>
            </a:r>
            <a:r>
              <a:rPr lang="zh-CN" altLang="en-US" sz="3600" dirty="0">
                <a:ln w="0"/>
                <a:effectLst>
                  <a:outerShdw blurRad="38100" dist="19050" dir="2700000" algn="tl" rotWithShape="0">
                    <a:schemeClr val="dk1">
                      <a:alpha val="40000"/>
                    </a:schemeClr>
                  </a:outerShdw>
                </a:effectLst>
              </a:rPr>
              <a:t>策略</a:t>
            </a:r>
            <a:endParaRPr lang="zh-CN" altLang="en-US" dirty="0">
              <a:solidFill>
                <a:schemeClr val="tx1"/>
              </a:solidFill>
            </a:endParaRPr>
          </a:p>
        </p:txBody>
      </p:sp>
      <p:sp>
        <p:nvSpPr>
          <p:cNvPr id="4" name="文本框 3">
            <a:extLst>
              <a:ext uri="{FF2B5EF4-FFF2-40B4-BE49-F238E27FC236}">
                <a16:creationId xmlns:a16="http://schemas.microsoft.com/office/drawing/2014/main" id="{073534D2-BE31-FA63-1941-7BD0F2704A52}"/>
              </a:ext>
            </a:extLst>
          </p:cNvPr>
          <p:cNvSpPr txBox="1"/>
          <p:nvPr/>
        </p:nvSpPr>
        <p:spPr>
          <a:xfrm>
            <a:off x="-98172" y="1367597"/>
            <a:ext cx="12022586" cy="830997"/>
          </a:xfrm>
          <a:prstGeom prst="rect">
            <a:avLst/>
          </a:prstGeom>
          <a:noFill/>
        </p:spPr>
        <p:txBody>
          <a:bodyPr wrap="square">
            <a:spAutoFit/>
          </a:bodyPr>
          <a:lstStyle/>
          <a:p>
            <a:pPr indent="266700" algn="just"/>
            <a:r>
              <a:rPr lang="zh-CN" altLang="en-US" dirty="0">
                <a:solidFill>
                  <a:srgbClr val="000000"/>
                </a:solidFill>
                <a:latin typeface="微软雅黑" panose="020B0503020204020204" pitchFamily="34" charset="-122"/>
              </a:rPr>
              <a:t>访</a:t>
            </a:r>
            <a:r>
              <a:rPr lang="zh-CN" altLang="en-US" b="0" i="0" dirty="0">
                <a:solidFill>
                  <a:srgbClr val="000000"/>
                </a:solidFill>
                <a:effectLst/>
                <a:latin typeface="微软雅黑" panose="020B0503020204020204" pitchFamily="34" charset="-122"/>
                <a:ea typeface="微软雅黑" panose="020B0503020204020204" pitchFamily="34" charset="-122"/>
              </a:rPr>
              <a:t>存密集型子图通常由数十个甚至数百个算子组成，存在着两个级别的依赖关系：</a:t>
            </a:r>
            <a:r>
              <a:rPr lang="en-US" altLang="zh-CN" b="0" i="0" dirty="0">
                <a:solidFill>
                  <a:srgbClr val="000000"/>
                </a:solidFill>
                <a:effectLst/>
                <a:latin typeface="微软雅黑" panose="020B0503020204020204" pitchFamily="34" charset="-122"/>
                <a:ea typeface="微软雅黑" panose="020B0503020204020204" pitchFamily="34" charset="-122"/>
              </a:rPr>
              <a:t> Operator-level </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Element-level</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dirty="0"/>
          </a:p>
        </p:txBody>
      </p:sp>
      <p:pic>
        <p:nvPicPr>
          <p:cNvPr id="8" name="图片 7">
            <a:extLst>
              <a:ext uri="{FF2B5EF4-FFF2-40B4-BE49-F238E27FC236}">
                <a16:creationId xmlns:a16="http://schemas.microsoft.com/office/drawing/2014/main" id="{8F18B78A-9C4C-4A9D-5EA2-FDCAE276B263}"/>
              </a:ext>
            </a:extLst>
          </p:cNvPr>
          <p:cNvPicPr>
            <a:picLocks noChangeAspect="1"/>
          </p:cNvPicPr>
          <p:nvPr/>
        </p:nvPicPr>
        <p:blipFill>
          <a:blip r:embed="rId3"/>
          <a:stretch>
            <a:fillRect/>
          </a:stretch>
        </p:blipFill>
        <p:spPr>
          <a:xfrm>
            <a:off x="1541720" y="3248406"/>
            <a:ext cx="7957230" cy="3373734"/>
          </a:xfrm>
          <a:prstGeom prst="rect">
            <a:avLst/>
          </a:prstGeom>
        </p:spPr>
      </p:pic>
      <p:sp>
        <p:nvSpPr>
          <p:cNvPr id="10" name="文本框 9">
            <a:extLst>
              <a:ext uri="{FF2B5EF4-FFF2-40B4-BE49-F238E27FC236}">
                <a16:creationId xmlns:a16="http://schemas.microsoft.com/office/drawing/2014/main" id="{7B9C1377-EED5-FD83-711D-10F308758C94}"/>
              </a:ext>
            </a:extLst>
          </p:cNvPr>
          <p:cNvSpPr txBox="1"/>
          <p:nvPr/>
        </p:nvSpPr>
        <p:spPr>
          <a:xfrm>
            <a:off x="66633" y="2254678"/>
            <a:ext cx="11523662" cy="830997"/>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u"/>
            </a:pPr>
            <a:r>
              <a:rPr lang="en-US" altLang="zh-CN" dirty="0">
                <a:solidFill>
                  <a:srgbClr val="000000"/>
                </a:solidFill>
                <a:latin typeface="微软雅黑" panose="020B0503020204020204" pitchFamily="34" charset="-122"/>
              </a:rPr>
              <a:t>operator level</a:t>
            </a:r>
            <a:r>
              <a:rPr lang="zh-CN" altLang="zh-CN" dirty="0">
                <a:solidFill>
                  <a:srgbClr val="000000"/>
                </a:solidFill>
                <a:latin typeface="微软雅黑" panose="020B0503020204020204" pitchFamily="34" charset="-122"/>
              </a:rPr>
              <a:t>依赖关系描述子图中表示的算子连接，例如，算子</a:t>
            </a:r>
            <a:r>
              <a:rPr lang="en-US" altLang="zh-CN" dirty="0">
                <a:solidFill>
                  <a:srgbClr val="000000"/>
                </a:solidFill>
                <a:latin typeface="微软雅黑" panose="020B0503020204020204" pitchFamily="34" charset="-122"/>
              </a:rPr>
              <a:t>B</a:t>
            </a:r>
            <a:r>
              <a:rPr lang="zh-CN" altLang="zh-CN" dirty="0">
                <a:solidFill>
                  <a:srgbClr val="000000"/>
                </a:solidFill>
                <a:latin typeface="微软雅黑" panose="020B0503020204020204" pitchFamily="34" charset="-122"/>
              </a:rPr>
              <a:t>和</a:t>
            </a:r>
            <a:r>
              <a:rPr lang="en-US" altLang="zh-CN" dirty="0">
                <a:solidFill>
                  <a:srgbClr val="000000"/>
                </a:solidFill>
                <a:latin typeface="微软雅黑" panose="020B0503020204020204" pitchFamily="34" charset="-122"/>
              </a:rPr>
              <a:t>C</a:t>
            </a:r>
            <a:r>
              <a:rPr lang="zh-CN" altLang="zh-CN" dirty="0">
                <a:solidFill>
                  <a:srgbClr val="000000"/>
                </a:solidFill>
                <a:latin typeface="微软雅黑" panose="020B0503020204020204" pitchFamily="34" charset="-122"/>
              </a:rPr>
              <a:t>依赖于中的算子</a:t>
            </a:r>
            <a:r>
              <a:rPr lang="en-US" altLang="zh-CN" dirty="0">
                <a:solidFill>
                  <a:srgbClr val="000000"/>
                </a:solidFill>
                <a:latin typeface="微软雅黑" panose="020B0503020204020204" pitchFamily="34" charset="-122"/>
              </a:rPr>
              <a:t>A</a:t>
            </a:r>
            <a:r>
              <a:rPr lang="zh-CN" altLang="zh-CN" dirty="0">
                <a:solidFill>
                  <a:srgbClr val="000000"/>
                </a:solidFill>
                <a:latin typeface="微软雅黑" panose="020B0503020204020204" pitchFamily="34" charset="-122"/>
              </a:rPr>
              <a:t>。</a:t>
            </a:r>
            <a:endParaRPr lang="en-US" altLang="zh-CN" dirty="0"/>
          </a:p>
        </p:txBody>
      </p:sp>
    </p:spTree>
    <p:extLst>
      <p:ext uri="{BB962C8B-B14F-4D97-AF65-F5344CB8AC3E}">
        <p14:creationId xmlns:p14="http://schemas.microsoft.com/office/powerpoint/2010/main" val="295899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en-US" altLang="zh-CN" sz="3600" dirty="0" err="1">
                <a:ln w="0"/>
                <a:effectLst>
                  <a:outerShdw blurRad="38100" dist="19050" dir="2700000" algn="tl" rotWithShape="0">
                    <a:schemeClr val="dk1">
                      <a:alpha val="40000"/>
                    </a:schemeClr>
                  </a:outerShdw>
                </a:effectLst>
              </a:rPr>
              <a:t>Astitch</a:t>
            </a:r>
            <a:r>
              <a:rPr lang="zh-CN" altLang="en-US" sz="3600" dirty="0">
                <a:ln w="0"/>
                <a:effectLst>
                  <a:outerShdw blurRad="38100" dist="19050" dir="2700000" algn="tl" rotWithShape="0">
                    <a:schemeClr val="dk1">
                      <a:alpha val="40000"/>
                    </a:schemeClr>
                  </a:outerShdw>
                </a:effectLst>
              </a:rPr>
              <a:t>中的</a:t>
            </a:r>
            <a:r>
              <a:rPr lang="en-US" altLang="zh-CN" sz="3600" dirty="0">
                <a:ln w="0"/>
                <a:effectLst>
                  <a:outerShdw blurRad="38100" dist="19050" dir="2700000" algn="tl" rotWithShape="0">
                    <a:schemeClr val="dk1">
                      <a:alpha val="40000"/>
                    </a:schemeClr>
                  </a:outerShdw>
                </a:effectLst>
              </a:rPr>
              <a:t>Stitch</a:t>
            </a:r>
            <a:r>
              <a:rPr lang="zh-CN" altLang="en-US" sz="3600" dirty="0">
                <a:ln w="0"/>
                <a:effectLst>
                  <a:outerShdw blurRad="38100" dist="19050" dir="2700000" algn="tl" rotWithShape="0">
                    <a:schemeClr val="dk1">
                      <a:alpha val="40000"/>
                    </a:schemeClr>
                  </a:outerShdw>
                </a:effectLst>
              </a:rPr>
              <a:t>策略</a:t>
            </a:r>
            <a:endParaRPr lang="zh-CN" altLang="en-US" dirty="0">
              <a:solidFill>
                <a:schemeClr val="tx1"/>
              </a:solidFill>
            </a:endParaRPr>
          </a:p>
        </p:txBody>
      </p:sp>
      <p:sp>
        <p:nvSpPr>
          <p:cNvPr id="10" name="文本框 9">
            <a:extLst>
              <a:ext uri="{FF2B5EF4-FFF2-40B4-BE49-F238E27FC236}">
                <a16:creationId xmlns:a16="http://schemas.microsoft.com/office/drawing/2014/main" id="{7B9C1377-EED5-FD83-711D-10F308758C94}"/>
              </a:ext>
            </a:extLst>
          </p:cNvPr>
          <p:cNvSpPr txBox="1"/>
          <p:nvPr/>
        </p:nvSpPr>
        <p:spPr>
          <a:xfrm>
            <a:off x="0" y="1411688"/>
            <a:ext cx="11523662" cy="830997"/>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u"/>
            </a:pPr>
            <a:r>
              <a:rPr lang="en-US" altLang="zh-CN" dirty="0">
                <a:solidFill>
                  <a:srgbClr val="000000"/>
                </a:solidFill>
                <a:latin typeface="微软雅黑" panose="020B0503020204020204" pitchFamily="34" charset="-122"/>
              </a:rPr>
              <a:t>element level</a:t>
            </a:r>
            <a:r>
              <a:rPr lang="zh-CN" altLang="en-US" dirty="0">
                <a:solidFill>
                  <a:srgbClr val="000000"/>
                </a:solidFill>
                <a:latin typeface="微软雅黑" panose="020B0503020204020204" pitchFamily="34" charset="-122"/>
              </a:rPr>
              <a:t>依赖表示张量内元素之间的依赖性，例如输出元素</a:t>
            </a:r>
            <a:r>
              <a:rPr lang="en-US" altLang="zh-CN" dirty="0">
                <a:solidFill>
                  <a:srgbClr val="000000"/>
                </a:solidFill>
                <a:latin typeface="微软雅黑" panose="020B0503020204020204" pitchFamily="34" charset="-122"/>
              </a:rPr>
              <a:t>9</a:t>
            </a:r>
            <a:r>
              <a:rPr lang="zh-CN" altLang="en-US" dirty="0">
                <a:solidFill>
                  <a:srgbClr val="000000"/>
                </a:solidFill>
                <a:latin typeface="微软雅黑" panose="020B0503020204020204" pitchFamily="34" charset="-122"/>
              </a:rPr>
              <a:t>依赖于输入元素</a:t>
            </a:r>
            <a:r>
              <a:rPr lang="en-US" altLang="zh-CN" dirty="0">
                <a:solidFill>
                  <a:srgbClr val="000000"/>
                </a:solidFill>
                <a:latin typeface="微软雅黑" panose="020B0503020204020204" pitchFamily="34" charset="-122"/>
              </a:rPr>
              <a:t>1,4,4.</a:t>
            </a:r>
            <a:r>
              <a:rPr lang="zh-CN" altLang="en-US" dirty="0">
                <a:solidFill>
                  <a:srgbClr val="000000"/>
                </a:solidFill>
                <a:latin typeface="微软雅黑" panose="020B0503020204020204" pitchFamily="34" charset="-122"/>
              </a:rPr>
              <a:t>。</a:t>
            </a:r>
            <a:endParaRPr lang="en-US" altLang="zh-CN" dirty="0"/>
          </a:p>
        </p:txBody>
      </p:sp>
      <p:pic>
        <p:nvPicPr>
          <p:cNvPr id="2" name="图片 1">
            <a:extLst>
              <a:ext uri="{FF2B5EF4-FFF2-40B4-BE49-F238E27FC236}">
                <a16:creationId xmlns:a16="http://schemas.microsoft.com/office/drawing/2014/main" id="{4EB483FF-FFA4-F143-5F46-6771C5E61D9B}"/>
              </a:ext>
            </a:extLst>
          </p:cNvPr>
          <p:cNvPicPr>
            <a:picLocks noChangeAspect="1"/>
          </p:cNvPicPr>
          <p:nvPr/>
        </p:nvPicPr>
        <p:blipFill>
          <a:blip r:embed="rId3"/>
          <a:stretch>
            <a:fillRect/>
          </a:stretch>
        </p:blipFill>
        <p:spPr>
          <a:xfrm>
            <a:off x="2174358" y="2855756"/>
            <a:ext cx="6475228" cy="2780455"/>
          </a:xfrm>
          <a:prstGeom prst="rect">
            <a:avLst/>
          </a:prstGeom>
        </p:spPr>
      </p:pic>
    </p:spTree>
    <p:extLst>
      <p:ext uri="{BB962C8B-B14F-4D97-AF65-F5344CB8AC3E}">
        <p14:creationId xmlns:p14="http://schemas.microsoft.com/office/powerpoint/2010/main" val="106444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en-US" altLang="zh-CN" sz="3600" dirty="0" err="1">
                <a:ln w="0"/>
                <a:effectLst>
                  <a:outerShdw blurRad="38100" dist="19050" dir="2700000" algn="tl" rotWithShape="0">
                    <a:schemeClr val="dk1">
                      <a:alpha val="40000"/>
                    </a:schemeClr>
                  </a:outerShdw>
                </a:effectLst>
              </a:rPr>
              <a:t>Atitch</a:t>
            </a:r>
            <a:r>
              <a:rPr lang="zh-CN" altLang="en-US" sz="3600" dirty="0">
                <a:ln w="0"/>
                <a:effectLst>
                  <a:outerShdw blurRad="38100" dist="19050" dir="2700000" algn="tl" rotWithShape="0">
                    <a:schemeClr val="dk1">
                      <a:alpha val="40000"/>
                    </a:schemeClr>
                  </a:outerShdw>
                </a:effectLst>
              </a:rPr>
              <a:t>中的</a:t>
            </a:r>
            <a:r>
              <a:rPr lang="en-US" altLang="zh-CN" sz="3600" dirty="0">
                <a:ln w="0"/>
                <a:effectLst>
                  <a:outerShdw blurRad="38100" dist="19050" dir="2700000" algn="tl" rotWithShape="0">
                    <a:schemeClr val="dk1">
                      <a:alpha val="40000"/>
                    </a:schemeClr>
                  </a:outerShdw>
                </a:effectLst>
              </a:rPr>
              <a:t>Stitch</a:t>
            </a:r>
            <a:r>
              <a:rPr lang="zh-CN" altLang="en-US" sz="3600" dirty="0">
                <a:ln w="0"/>
                <a:effectLst>
                  <a:outerShdw blurRad="38100" dist="19050" dir="2700000" algn="tl" rotWithShape="0">
                    <a:schemeClr val="dk1">
                      <a:alpha val="40000"/>
                    </a:schemeClr>
                  </a:outerShdw>
                </a:effectLst>
              </a:rPr>
              <a:t>策略</a:t>
            </a:r>
            <a:endParaRPr lang="zh-CN" altLang="en-US" dirty="0">
              <a:solidFill>
                <a:schemeClr val="tx1"/>
              </a:solidFill>
            </a:endParaRPr>
          </a:p>
        </p:txBody>
      </p:sp>
      <p:sp>
        <p:nvSpPr>
          <p:cNvPr id="3" name="文本框 2">
            <a:extLst>
              <a:ext uri="{FF2B5EF4-FFF2-40B4-BE49-F238E27FC236}">
                <a16:creationId xmlns:a16="http://schemas.microsoft.com/office/drawing/2014/main" id="{D612D694-90E3-9193-FD48-3AF3C9740B5C}"/>
              </a:ext>
            </a:extLst>
          </p:cNvPr>
          <p:cNvSpPr txBox="1"/>
          <p:nvPr/>
        </p:nvSpPr>
        <p:spPr>
          <a:xfrm>
            <a:off x="140399" y="1466582"/>
            <a:ext cx="11294918" cy="3416320"/>
          </a:xfrm>
          <a:prstGeom prst="rect">
            <a:avLst/>
          </a:prstGeom>
          <a:noFill/>
        </p:spPr>
        <p:txBody>
          <a:bodyPr wrap="square" rtlCol="0">
            <a:spAutoFit/>
          </a:bodyPr>
          <a:lstStyle/>
          <a:p>
            <a:r>
              <a:rPr lang="en-US" altLang="zh-CN" dirty="0">
                <a:solidFill>
                  <a:srgbClr val="000000"/>
                </a:solidFill>
                <a:latin typeface="微软雅黑" panose="020B0503020204020204" pitchFamily="34" charset="-122"/>
              </a:rPr>
              <a:t>  </a:t>
            </a:r>
            <a:r>
              <a:rPr lang="en-US" altLang="zh-CN" dirty="0" err="1">
                <a:solidFill>
                  <a:srgbClr val="000000"/>
                </a:solidFill>
                <a:latin typeface="微软雅黑" panose="020B0503020204020204" pitchFamily="34" charset="-122"/>
              </a:rPr>
              <a:t>Astitch</a:t>
            </a:r>
            <a:r>
              <a:rPr lang="zh-CN" altLang="en-US" dirty="0">
                <a:solidFill>
                  <a:srgbClr val="000000"/>
                </a:solidFill>
                <a:latin typeface="微软雅黑" panose="020B0503020204020204" pitchFamily="34" charset="-122"/>
              </a:rPr>
              <a:t>将</a:t>
            </a:r>
            <a:r>
              <a:rPr lang="en-US" altLang="zh-CN" dirty="0">
                <a:solidFill>
                  <a:srgbClr val="000000"/>
                </a:solidFill>
                <a:latin typeface="微软雅黑" panose="020B0503020204020204" pitchFamily="34" charset="-122"/>
              </a:rPr>
              <a:t>stitch</a:t>
            </a:r>
            <a:r>
              <a:rPr lang="zh-CN" altLang="en-US" dirty="0">
                <a:solidFill>
                  <a:srgbClr val="000000"/>
                </a:solidFill>
                <a:latin typeface="微软雅黑" panose="020B0503020204020204" pitchFamily="34" charset="-122"/>
              </a:rPr>
              <a:t>策略抽象为四种：无依赖（</a:t>
            </a:r>
            <a:r>
              <a:rPr lang="en-US" altLang="zh-CN" dirty="0">
                <a:solidFill>
                  <a:srgbClr val="000000"/>
                </a:solidFill>
                <a:latin typeface="微软雅黑" panose="020B0503020204020204" pitchFamily="34" charset="-122"/>
              </a:rPr>
              <a:t>Independent</a:t>
            </a:r>
            <a:r>
              <a:rPr lang="zh-CN" altLang="en-US" dirty="0">
                <a:solidFill>
                  <a:srgbClr val="000000"/>
                </a:solidFill>
                <a:latin typeface="微软雅黑" panose="020B0503020204020204" pitchFamily="34" charset="-122"/>
              </a:rPr>
              <a:t>）、本地的（</a:t>
            </a:r>
            <a:r>
              <a:rPr lang="en-US" altLang="zh-CN" dirty="0">
                <a:solidFill>
                  <a:srgbClr val="000000"/>
                </a:solidFill>
                <a:latin typeface="微软雅黑" panose="020B0503020204020204" pitchFamily="34" charset="-122"/>
              </a:rPr>
              <a:t>Local</a:t>
            </a:r>
            <a:r>
              <a:rPr lang="zh-CN" altLang="en-US" dirty="0">
                <a:solidFill>
                  <a:srgbClr val="000000"/>
                </a:solidFill>
                <a:latin typeface="微软雅黑" panose="020B0503020204020204" pitchFamily="34" charset="-122"/>
              </a:rPr>
              <a:t>）、区域的（</a:t>
            </a:r>
            <a:r>
              <a:rPr lang="en-US" altLang="zh-CN" dirty="0">
                <a:solidFill>
                  <a:srgbClr val="000000"/>
                </a:solidFill>
                <a:latin typeface="微软雅黑" panose="020B0503020204020204" pitchFamily="34" charset="-122"/>
              </a:rPr>
              <a:t>Regional</a:t>
            </a:r>
            <a:r>
              <a:rPr lang="zh-CN" altLang="en-US" dirty="0">
                <a:solidFill>
                  <a:srgbClr val="000000"/>
                </a:solidFill>
                <a:latin typeface="微软雅黑" panose="020B0503020204020204" pitchFamily="34" charset="-122"/>
              </a:rPr>
              <a:t>）和全局的（</a:t>
            </a:r>
            <a:r>
              <a:rPr lang="en-US" altLang="zh-CN" dirty="0">
                <a:solidFill>
                  <a:srgbClr val="000000"/>
                </a:solidFill>
                <a:latin typeface="微软雅黑" panose="020B0503020204020204" pitchFamily="34" charset="-122"/>
              </a:rPr>
              <a:t>Global</a:t>
            </a:r>
            <a:r>
              <a:rPr lang="zh-CN" altLang="en-US" dirty="0">
                <a:solidFill>
                  <a:srgbClr val="000000"/>
                </a:solidFill>
                <a:latin typeface="微软雅黑" panose="020B0503020204020204" pitchFamily="34" charset="-122"/>
              </a:rPr>
              <a:t>）</a:t>
            </a:r>
            <a:endParaRPr lang="en-US" altLang="zh-CN" dirty="0">
              <a:solidFill>
                <a:srgbClr val="000000"/>
              </a:solidFill>
              <a:latin typeface="微软雅黑" panose="020B0503020204020204" pitchFamily="34" charset="-122"/>
            </a:endParaRPr>
          </a:p>
          <a:p>
            <a:r>
              <a:rPr lang="en-US" altLang="zh-CN" dirty="0">
                <a:solidFill>
                  <a:srgbClr val="000000"/>
                </a:solidFill>
                <a:latin typeface="微软雅黑" panose="020B0503020204020204" pitchFamily="34" charset="-122"/>
              </a:rPr>
              <a:t>  Independent</a:t>
            </a:r>
            <a:r>
              <a:rPr lang="zh-CN" altLang="en-US" dirty="0">
                <a:solidFill>
                  <a:srgbClr val="000000"/>
                </a:solidFill>
                <a:latin typeface="微软雅黑" panose="020B0503020204020204" pitchFamily="34" charset="-122"/>
              </a:rPr>
              <a:t>策略应用于彼此独立的算子。</a:t>
            </a:r>
          </a:p>
          <a:p>
            <a:r>
              <a:rPr lang="en-US" altLang="zh-CN" dirty="0">
                <a:solidFill>
                  <a:srgbClr val="000000"/>
                </a:solidFill>
                <a:latin typeface="微软雅黑" panose="020B0503020204020204" pitchFamily="34" charset="-122"/>
              </a:rPr>
              <a:t>  Local</a:t>
            </a:r>
            <a:r>
              <a:rPr lang="zh-CN" altLang="en-US" dirty="0">
                <a:solidFill>
                  <a:srgbClr val="000000"/>
                </a:solidFill>
                <a:latin typeface="微软雅黑" panose="020B0503020204020204" pitchFamily="34" charset="-122"/>
              </a:rPr>
              <a:t>策略应用于具有元素级一对一依赖关系的算子并通过寄存器传输数据。</a:t>
            </a:r>
          </a:p>
          <a:p>
            <a:r>
              <a:rPr lang="en-US" altLang="zh-CN" dirty="0">
                <a:solidFill>
                  <a:srgbClr val="000000"/>
                </a:solidFill>
                <a:latin typeface="微软雅黑" panose="020B0503020204020204" pitchFamily="34" charset="-122"/>
              </a:rPr>
              <a:t>  Regional</a:t>
            </a:r>
            <a:r>
              <a:rPr lang="zh-CN" altLang="en-US" dirty="0">
                <a:solidFill>
                  <a:srgbClr val="000000"/>
                </a:solidFill>
                <a:latin typeface="微软雅黑" panose="020B0503020204020204" pitchFamily="34" charset="-122"/>
              </a:rPr>
              <a:t>策略应用于元素级一对多依赖关系的算子，将中间数据存储在</a:t>
            </a:r>
            <a:r>
              <a:rPr lang="en-US" altLang="zh-CN" dirty="0">
                <a:solidFill>
                  <a:srgbClr val="000000"/>
                </a:solidFill>
                <a:latin typeface="微软雅黑" panose="020B0503020204020204" pitchFamily="34" charset="-122"/>
              </a:rPr>
              <a:t>GPU</a:t>
            </a:r>
            <a:r>
              <a:rPr lang="zh-CN" altLang="en-US" dirty="0">
                <a:solidFill>
                  <a:srgbClr val="000000"/>
                </a:solidFill>
                <a:latin typeface="微软雅黑" panose="020B0503020204020204" pitchFamily="34" charset="-122"/>
              </a:rPr>
              <a:t>的</a:t>
            </a:r>
            <a:r>
              <a:rPr lang="en-US" altLang="zh-CN" dirty="0">
                <a:solidFill>
                  <a:srgbClr val="000000"/>
                </a:solidFill>
                <a:latin typeface="微软雅黑" panose="020B0503020204020204" pitchFamily="34" charset="-122"/>
              </a:rPr>
              <a:t>shared memory</a:t>
            </a:r>
            <a:r>
              <a:rPr lang="zh-CN" altLang="en-US" dirty="0">
                <a:solidFill>
                  <a:srgbClr val="000000"/>
                </a:solidFill>
                <a:latin typeface="微软雅黑" panose="020B0503020204020204" pitchFamily="34" charset="-122"/>
              </a:rPr>
              <a:t>中，支持</a:t>
            </a:r>
            <a:r>
              <a:rPr lang="en-US" altLang="zh-CN" dirty="0">
                <a:solidFill>
                  <a:srgbClr val="000000"/>
                </a:solidFill>
                <a:latin typeface="微软雅黑" panose="020B0503020204020204" pitchFamily="34" charset="-122"/>
              </a:rPr>
              <a:t>GPU thread block locality</a:t>
            </a:r>
            <a:r>
              <a:rPr lang="zh-CN" altLang="en-US" dirty="0">
                <a:solidFill>
                  <a:srgbClr val="000000"/>
                </a:solidFill>
                <a:latin typeface="微软雅黑" panose="020B0503020204020204" pitchFamily="34" charset="-122"/>
              </a:rPr>
              <a:t>。</a:t>
            </a:r>
            <a:endParaRPr lang="en-US" altLang="zh-CN" dirty="0">
              <a:solidFill>
                <a:srgbClr val="000000"/>
              </a:solidFill>
              <a:latin typeface="微软雅黑" panose="020B0503020204020204" pitchFamily="34" charset="-122"/>
            </a:endParaRPr>
          </a:p>
          <a:p>
            <a:r>
              <a:rPr lang="en-US" altLang="zh-CN" dirty="0">
                <a:solidFill>
                  <a:srgbClr val="000000"/>
                </a:solidFill>
                <a:latin typeface="微软雅黑" panose="020B0503020204020204" pitchFamily="34" charset="-122"/>
              </a:rPr>
              <a:t>  Global</a:t>
            </a:r>
            <a:r>
              <a:rPr lang="zh-CN" altLang="en-US" dirty="0">
                <a:solidFill>
                  <a:srgbClr val="000000"/>
                </a:solidFill>
                <a:latin typeface="微软雅黑" panose="020B0503020204020204" pitchFamily="34" charset="-122"/>
              </a:rPr>
              <a:t>策略处理任何复杂的依赖关系，用</a:t>
            </a:r>
            <a:r>
              <a:rPr lang="en-US" altLang="zh-CN" dirty="0">
                <a:solidFill>
                  <a:srgbClr val="000000"/>
                </a:solidFill>
                <a:latin typeface="微软雅黑" panose="020B0503020204020204" pitchFamily="34" charset="-122"/>
              </a:rPr>
              <a:t>global memory</a:t>
            </a:r>
            <a:r>
              <a:rPr lang="zh-CN" altLang="en-US" dirty="0">
                <a:solidFill>
                  <a:srgbClr val="000000"/>
                </a:solidFill>
                <a:latin typeface="微软雅黑" panose="020B0503020204020204" pitchFamily="34" charset="-122"/>
              </a:rPr>
              <a:t>做数据传输，支持全局的</a:t>
            </a:r>
            <a:r>
              <a:rPr lang="en-US" altLang="zh-CN" dirty="0">
                <a:solidFill>
                  <a:srgbClr val="000000"/>
                </a:solidFill>
                <a:latin typeface="微软雅黑" panose="020B0503020204020204" pitchFamily="34" charset="-122"/>
              </a:rPr>
              <a:t>locality</a:t>
            </a:r>
            <a:r>
              <a:rPr lang="zh-CN" altLang="en-US" dirty="0">
                <a:solidFill>
                  <a:srgbClr val="000000"/>
                </a:solidFill>
                <a:latin typeface="微软雅黑" panose="020B0503020204020204" pitchFamily="34" charset="-122"/>
              </a:rPr>
              <a:t>。</a:t>
            </a:r>
            <a:endParaRPr lang="zh-CN" altLang="en-US" sz="1200" dirty="0">
              <a:solidFill>
                <a:srgbClr val="000000"/>
              </a:solidFill>
              <a:latin typeface="微软雅黑" panose="020B0503020204020204" pitchFamily="34" charset="-122"/>
            </a:endParaRPr>
          </a:p>
          <a:p>
            <a:endParaRPr lang="zh-CN" altLang="en-US" dirty="0">
              <a:solidFill>
                <a:srgbClr val="000000"/>
              </a:solidFill>
              <a:latin typeface="微软雅黑" panose="020B0503020204020204" pitchFamily="34" charset="-122"/>
            </a:endParaRPr>
          </a:p>
        </p:txBody>
      </p:sp>
      <p:pic>
        <p:nvPicPr>
          <p:cNvPr id="4" name="图片 3">
            <a:extLst>
              <a:ext uri="{FF2B5EF4-FFF2-40B4-BE49-F238E27FC236}">
                <a16:creationId xmlns:a16="http://schemas.microsoft.com/office/drawing/2014/main" id="{AB7D5939-BC13-E6C4-F71C-0B5B7B79BB44}"/>
              </a:ext>
            </a:extLst>
          </p:cNvPr>
          <p:cNvPicPr>
            <a:picLocks noChangeAspect="1"/>
          </p:cNvPicPr>
          <p:nvPr/>
        </p:nvPicPr>
        <p:blipFill rotWithShape="1">
          <a:blip r:embed="rId3"/>
          <a:srcRect l="191" t="10882" r="-485" b="4577"/>
          <a:stretch/>
        </p:blipFill>
        <p:spPr>
          <a:xfrm>
            <a:off x="2511650" y="4674717"/>
            <a:ext cx="5581005" cy="1964083"/>
          </a:xfrm>
          <a:prstGeom prst="rect">
            <a:avLst/>
          </a:prstGeom>
        </p:spPr>
      </p:pic>
    </p:spTree>
    <p:extLst>
      <p:ext uri="{BB962C8B-B14F-4D97-AF65-F5344CB8AC3E}">
        <p14:creationId xmlns:p14="http://schemas.microsoft.com/office/powerpoint/2010/main" val="182513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en-US" altLang="zh-CN" sz="3600" dirty="0" err="1">
                <a:ln w="0"/>
                <a:effectLst>
                  <a:outerShdw blurRad="38100" dist="19050" dir="2700000" algn="tl" rotWithShape="0">
                    <a:schemeClr val="dk1">
                      <a:alpha val="40000"/>
                    </a:schemeClr>
                  </a:outerShdw>
                </a:effectLst>
              </a:rPr>
              <a:t>Atitch</a:t>
            </a:r>
            <a:r>
              <a:rPr lang="zh-CN" altLang="en-US" sz="3600" dirty="0">
                <a:ln w="0"/>
                <a:effectLst>
                  <a:outerShdw blurRad="38100" dist="19050" dir="2700000" algn="tl" rotWithShape="0">
                    <a:schemeClr val="dk1">
                      <a:alpha val="40000"/>
                    </a:schemeClr>
                  </a:outerShdw>
                </a:effectLst>
              </a:rPr>
              <a:t>中的</a:t>
            </a:r>
            <a:r>
              <a:rPr lang="en-US" altLang="zh-CN" sz="3600" dirty="0">
                <a:ln w="0"/>
                <a:effectLst>
                  <a:outerShdw blurRad="38100" dist="19050" dir="2700000" algn="tl" rotWithShape="0">
                    <a:schemeClr val="dk1">
                      <a:alpha val="40000"/>
                    </a:schemeClr>
                  </a:outerShdw>
                </a:effectLst>
              </a:rPr>
              <a:t>Stitch</a:t>
            </a:r>
            <a:r>
              <a:rPr lang="zh-CN" altLang="en-US" sz="3600" dirty="0">
                <a:ln w="0"/>
                <a:effectLst>
                  <a:outerShdw blurRad="38100" dist="19050" dir="2700000" algn="tl" rotWithShape="0">
                    <a:schemeClr val="dk1">
                      <a:alpha val="40000"/>
                    </a:schemeClr>
                  </a:outerShdw>
                </a:effectLst>
              </a:rPr>
              <a:t>策略</a:t>
            </a:r>
            <a:endParaRPr lang="zh-CN" altLang="en-US" dirty="0">
              <a:solidFill>
                <a:schemeClr val="tx1"/>
              </a:solidFill>
            </a:endParaRPr>
          </a:p>
        </p:txBody>
      </p:sp>
      <p:sp>
        <p:nvSpPr>
          <p:cNvPr id="3" name="文本框 2">
            <a:extLst>
              <a:ext uri="{FF2B5EF4-FFF2-40B4-BE49-F238E27FC236}">
                <a16:creationId xmlns:a16="http://schemas.microsoft.com/office/drawing/2014/main" id="{D612D694-90E3-9193-FD48-3AF3C9740B5C}"/>
              </a:ext>
            </a:extLst>
          </p:cNvPr>
          <p:cNvSpPr txBox="1"/>
          <p:nvPr/>
        </p:nvSpPr>
        <p:spPr>
          <a:xfrm>
            <a:off x="66633" y="1376206"/>
            <a:ext cx="11294918" cy="923330"/>
          </a:xfrm>
          <a:prstGeom prst="rect">
            <a:avLst/>
          </a:prstGeom>
          <a:noFill/>
        </p:spPr>
        <p:txBody>
          <a:bodyPr wrap="square" rtlCol="0">
            <a:spAutoFit/>
          </a:bodyPr>
          <a:lstStyle/>
          <a:p>
            <a:r>
              <a:rPr lang="zh-CN" altLang="zh-CN" sz="1800" dirty="0">
                <a:solidFill>
                  <a:srgbClr val="000000"/>
                </a:solidFill>
                <a:latin typeface="微软雅黑" panose="020B0503020204020204" pitchFamily="34" charset="-122"/>
              </a:rPr>
              <a:t>图</a:t>
            </a:r>
            <a:r>
              <a:rPr lang="zh-CN" altLang="en-US" sz="1800" dirty="0">
                <a:solidFill>
                  <a:srgbClr val="000000"/>
                </a:solidFill>
                <a:latin typeface="微软雅黑" panose="020B0503020204020204" pitchFamily="34" charset="-122"/>
              </a:rPr>
              <a:t>（</a:t>
            </a:r>
            <a:r>
              <a:rPr lang="en-US" altLang="zh-CN" sz="1800" dirty="0">
                <a:solidFill>
                  <a:srgbClr val="000000"/>
                </a:solidFill>
                <a:latin typeface="微软雅黑" panose="020B0503020204020204" pitchFamily="34" charset="-122"/>
              </a:rPr>
              <a:t>a</a:t>
            </a:r>
            <a:r>
              <a:rPr lang="zh-CN" altLang="en-US" sz="1800" dirty="0">
                <a:solidFill>
                  <a:srgbClr val="000000"/>
                </a:solidFill>
                <a:latin typeface="微软雅黑" panose="020B0503020204020204" pitchFamily="34" charset="-122"/>
              </a:rPr>
              <a:t>）</a:t>
            </a:r>
            <a:r>
              <a:rPr lang="zh-CN" altLang="zh-CN" sz="1800" dirty="0">
                <a:solidFill>
                  <a:srgbClr val="000000"/>
                </a:solidFill>
                <a:latin typeface="微软雅黑" panose="020B0503020204020204" pitchFamily="34" charset="-122"/>
              </a:rPr>
              <a:t>是一个访存密集型子图</a:t>
            </a:r>
            <a:r>
              <a:rPr lang="zh-CN" altLang="en-US" sz="1800" dirty="0">
                <a:solidFill>
                  <a:srgbClr val="000000"/>
                </a:solidFill>
                <a:latin typeface="微软雅黑" panose="020B0503020204020204" pitchFamily="34" charset="-122"/>
              </a:rPr>
              <a:t>，这里，</a:t>
            </a:r>
            <a:r>
              <a:rPr lang="zh-CN" altLang="zh-CN" sz="1800" dirty="0">
                <a:solidFill>
                  <a:srgbClr val="000000"/>
                </a:solidFill>
                <a:latin typeface="微软雅黑" panose="020B0503020204020204" pitchFamily="34" charset="-122"/>
              </a:rPr>
              <a:t>算子的</a:t>
            </a:r>
            <a:r>
              <a:rPr lang="en-US" altLang="zh-CN" sz="1800" dirty="0">
                <a:solidFill>
                  <a:srgbClr val="000000"/>
                </a:solidFill>
                <a:latin typeface="微软雅黑" panose="020B0503020204020204" pitchFamily="34" charset="-122"/>
              </a:rPr>
              <a:t>stitching</a:t>
            </a:r>
            <a:r>
              <a:rPr lang="zh-CN" altLang="en-US" sz="1800" dirty="0">
                <a:solidFill>
                  <a:srgbClr val="000000"/>
                </a:solidFill>
                <a:latin typeface="微软雅黑" panose="020B0503020204020204" pitchFamily="34" charset="-122"/>
              </a:rPr>
              <a:t>策略</a:t>
            </a:r>
            <a:r>
              <a:rPr lang="zh-CN" altLang="zh-CN" sz="1800" dirty="0">
                <a:solidFill>
                  <a:srgbClr val="000000"/>
                </a:solidFill>
                <a:latin typeface="微软雅黑" panose="020B0503020204020204" pitchFamily="34" charset="-122"/>
              </a:rPr>
              <a:t>是对于</a:t>
            </a:r>
            <a:r>
              <a:rPr lang="en-US" altLang="zh-CN" sz="1800" dirty="0">
                <a:solidFill>
                  <a:srgbClr val="000000"/>
                </a:solidFill>
                <a:latin typeface="微软雅黑" panose="020B0503020204020204" pitchFamily="34" charset="-122"/>
              </a:rPr>
              <a:t>reduce.1</a:t>
            </a:r>
            <a:r>
              <a:rPr lang="zh-CN" altLang="zh-CN" sz="1800" dirty="0">
                <a:solidFill>
                  <a:srgbClr val="000000"/>
                </a:solidFill>
                <a:latin typeface="微软雅黑" panose="020B0503020204020204" pitchFamily="34" charset="-122"/>
              </a:rPr>
              <a:t>采用</a:t>
            </a:r>
            <a:r>
              <a:rPr lang="en-US" altLang="zh-CN" sz="1800" dirty="0">
                <a:solidFill>
                  <a:srgbClr val="000000"/>
                </a:solidFill>
                <a:latin typeface="微软雅黑" panose="020B0503020204020204" pitchFamily="34" charset="-122"/>
              </a:rPr>
              <a:t>regional</a:t>
            </a:r>
            <a:r>
              <a:rPr lang="zh-CN" altLang="en-US" sz="1800" dirty="0">
                <a:solidFill>
                  <a:srgbClr val="000000"/>
                </a:solidFill>
                <a:latin typeface="微软雅黑" panose="020B0503020204020204" pitchFamily="34" charset="-122"/>
              </a:rPr>
              <a:t>策略</a:t>
            </a:r>
            <a:r>
              <a:rPr lang="zh-CN" altLang="zh-CN" sz="1800" dirty="0">
                <a:solidFill>
                  <a:srgbClr val="000000"/>
                </a:solidFill>
                <a:latin typeface="微软雅黑" panose="020B0503020204020204" pitchFamily="34" charset="-122"/>
              </a:rPr>
              <a:t>；对于</a:t>
            </a:r>
            <a:r>
              <a:rPr lang="en-US" altLang="zh-CN" sz="1800" dirty="0">
                <a:solidFill>
                  <a:srgbClr val="000000"/>
                </a:solidFill>
                <a:latin typeface="微软雅黑" panose="020B0503020204020204" pitchFamily="34" charset="-122"/>
              </a:rPr>
              <a:t>power.1</a:t>
            </a:r>
            <a:r>
              <a:rPr lang="zh-CN" altLang="zh-CN" sz="1800" dirty="0">
                <a:solidFill>
                  <a:srgbClr val="000000"/>
                </a:solidFill>
                <a:latin typeface="微软雅黑" panose="020B0503020204020204" pitchFamily="34" charset="-122"/>
              </a:rPr>
              <a:t>和</a:t>
            </a:r>
            <a:r>
              <a:rPr lang="en-US" altLang="zh-CN" sz="1800" dirty="0">
                <a:solidFill>
                  <a:srgbClr val="000000"/>
                </a:solidFill>
                <a:latin typeface="微软雅黑" panose="020B0503020204020204" pitchFamily="34" charset="-122"/>
              </a:rPr>
              <a:t>reduce.2</a:t>
            </a:r>
            <a:r>
              <a:rPr lang="zh-CN" altLang="zh-CN" sz="1800" dirty="0">
                <a:solidFill>
                  <a:srgbClr val="000000"/>
                </a:solidFill>
                <a:latin typeface="微软雅黑" panose="020B0503020204020204" pitchFamily="34" charset="-122"/>
              </a:rPr>
              <a:t>采用</a:t>
            </a:r>
            <a:r>
              <a:rPr lang="en-US" altLang="zh-CN" sz="1800" dirty="0">
                <a:solidFill>
                  <a:srgbClr val="000000"/>
                </a:solidFill>
                <a:latin typeface="微软雅黑" panose="020B0503020204020204" pitchFamily="34" charset="-122"/>
              </a:rPr>
              <a:t>global </a:t>
            </a:r>
            <a:r>
              <a:rPr lang="zh-CN" altLang="en-US" sz="1800" dirty="0">
                <a:solidFill>
                  <a:srgbClr val="000000"/>
                </a:solidFill>
                <a:latin typeface="微软雅黑" panose="020B0503020204020204" pitchFamily="34" charset="-122"/>
              </a:rPr>
              <a:t>策略</a:t>
            </a:r>
            <a:r>
              <a:rPr lang="zh-CN" altLang="zh-CN" sz="1800" dirty="0">
                <a:solidFill>
                  <a:srgbClr val="000000"/>
                </a:solidFill>
                <a:latin typeface="微软雅黑" panose="020B0503020204020204" pitchFamily="34" charset="-122"/>
              </a:rPr>
              <a:t>；对于</a:t>
            </a:r>
            <a:r>
              <a:rPr lang="en-US" altLang="zh-CN" sz="1800" dirty="0">
                <a:solidFill>
                  <a:srgbClr val="000000"/>
                </a:solidFill>
                <a:latin typeface="微软雅黑" panose="020B0503020204020204" pitchFamily="34" charset="-122"/>
              </a:rPr>
              <a:t> multiply.1</a:t>
            </a:r>
            <a:r>
              <a:rPr lang="zh-CN" altLang="zh-CN" sz="1800" dirty="0">
                <a:solidFill>
                  <a:srgbClr val="000000"/>
                </a:solidFill>
                <a:latin typeface="微软雅黑" panose="020B0503020204020204" pitchFamily="34" charset="-122"/>
              </a:rPr>
              <a:t>采用</a:t>
            </a:r>
            <a:r>
              <a:rPr lang="en-US" altLang="zh-CN" sz="1800" dirty="0">
                <a:solidFill>
                  <a:srgbClr val="000000"/>
                </a:solidFill>
                <a:latin typeface="微软雅黑" panose="020B0503020204020204" pitchFamily="34" charset="-122"/>
              </a:rPr>
              <a:t>independent</a:t>
            </a:r>
            <a:r>
              <a:rPr lang="zh-CN" altLang="en-US" sz="1800" dirty="0">
                <a:solidFill>
                  <a:srgbClr val="000000"/>
                </a:solidFill>
                <a:latin typeface="微软雅黑" panose="020B0503020204020204" pitchFamily="34" charset="-122"/>
              </a:rPr>
              <a:t>策略</a:t>
            </a:r>
            <a:r>
              <a:rPr lang="zh-CN" altLang="zh-CN" sz="1800" dirty="0">
                <a:solidFill>
                  <a:srgbClr val="000000"/>
                </a:solidFill>
                <a:latin typeface="微软雅黑" panose="020B0503020204020204" pitchFamily="34" charset="-122"/>
              </a:rPr>
              <a:t>；对于其他算子采用</a:t>
            </a:r>
            <a:r>
              <a:rPr lang="en-US" altLang="zh-CN" sz="1800" dirty="0">
                <a:solidFill>
                  <a:srgbClr val="000000"/>
                </a:solidFill>
                <a:latin typeface="微软雅黑" panose="020B0503020204020204" pitchFamily="34" charset="-122"/>
              </a:rPr>
              <a:t>local</a:t>
            </a:r>
            <a:r>
              <a:rPr lang="zh-CN" altLang="en-US" sz="1800" dirty="0">
                <a:solidFill>
                  <a:srgbClr val="000000"/>
                </a:solidFill>
                <a:latin typeface="微软雅黑" panose="020B0503020204020204" pitchFamily="34" charset="-122"/>
              </a:rPr>
              <a:t>策略。图（</a:t>
            </a:r>
            <a:r>
              <a:rPr lang="en-US" altLang="zh-CN" sz="1800" dirty="0">
                <a:solidFill>
                  <a:srgbClr val="000000"/>
                </a:solidFill>
                <a:latin typeface="微软雅黑" panose="020B0503020204020204" pitchFamily="34" charset="-122"/>
              </a:rPr>
              <a:t>b</a:t>
            </a:r>
            <a:r>
              <a:rPr lang="zh-CN" altLang="en-US" sz="1800" dirty="0">
                <a:solidFill>
                  <a:srgbClr val="000000"/>
                </a:solidFill>
                <a:latin typeface="微软雅黑" panose="020B0503020204020204" pitchFamily="34" charset="-122"/>
              </a:rPr>
              <a:t>） 和（</a:t>
            </a:r>
            <a:r>
              <a:rPr lang="en-US" altLang="zh-CN" sz="1800" dirty="0">
                <a:solidFill>
                  <a:srgbClr val="000000"/>
                </a:solidFill>
                <a:latin typeface="微软雅黑" panose="020B0503020204020204" pitchFamily="34" charset="-122"/>
              </a:rPr>
              <a:t>c</a:t>
            </a:r>
            <a:r>
              <a:rPr lang="zh-CN" altLang="en-US" sz="1800" dirty="0">
                <a:solidFill>
                  <a:srgbClr val="000000"/>
                </a:solidFill>
                <a:latin typeface="微软雅黑" panose="020B0503020204020204" pitchFamily="34" charset="-122"/>
              </a:rPr>
              <a:t>）展示了</a:t>
            </a:r>
            <a:r>
              <a:rPr lang="en-US" altLang="zh-CN" sz="1800" dirty="0">
                <a:solidFill>
                  <a:srgbClr val="000000"/>
                </a:solidFill>
                <a:latin typeface="微软雅黑" panose="020B0503020204020204" pitchFamily="34" charset="-122"/>
              </a:rPr>
              <a:t>XLA</a:t>
            </a:r>
            <a:r>
              <a:rPr lang="zh-CN" altLang="en-US" sz="1800" dirty="0">
                <a:solidFill>
                  <a:srgbClr val="000000"/>
                </a:solidFill>
                <a:latin typeface="微软雅黑" panose="020B0503020204020204" pitchFamily="34" charset="-122"/>
              </a:rPr>
              <a:t>和</a:t>
            </a:r>
            <a:r>
              <a:rPr lang="en-US" altLang="zh-CN" sz="1800" dirty="0" err="1">
                <a:solidFill>
                  <a:srgbClr val="000000"/>
                </a:solidFill>
                <a:latin typeface="微软雅黑" panose="020B0503020204020204" pitchFamily="34" charset="-122"/>
              </a:rPr>
              <a:t>AStitch</a:t>
            </a:r>
            <a:r>
              <a:rPr lang="zh-CN" altLang="en-US" sz="1800" dirty="0">
                <a:solidFill>
                  <a:srgbClr val="000000"/>
                </a:solidFill>
                <a:latin typeface="微软雅黑" panose="020B0503020204020204" pitchFamily="34" charset="-122"/>
              </a:rPr>
              <a:t>如何不同地形成针对此图生成</a:t>
            </a:r>
            <a:r>
              <a:rPr lang="en-US" altLang="zh-CN" sz="1800" dirty="0">
                <a:solidFill>
                  <a:srgbClr val="000000"/>
                </a:solidFill>
                <a:latin typeface="微软雅黑" panose="020B0503020204020204" pitchFamily="34" charset="-122"/>
              </a:rPr>
              <a:t>kernel</a:t>
            </a:r>
            <a:r>
              <a:rPr lang="zh-CN" altLang="en-US" sz="1800" dirty="0">
                <a:solidFill>
                  <a:srgbClr val="000000"/>
                </a:solidFill>
                <a:latin typeface="微软雅黑" panose="020B0503020204020204" pitchFamily="34" charset="-122"/>
              </a:rPr>
              <a:t>。</a:t>
            </a:r>
          </a:p>
        </p:txBody>
      </p:sp>
      <p:pic>
        <p:nvPicPr>
          <p:cNvPr id="7" name="图片 6">
            <a:extLst>
              <a:ext uri="{FF2B5EF4-FFF2-40B4-BE49-F238E27FC236}">
                <a16:creationId xmlns:a16="http://schemas.microsoft.com/office/drawing/2014/main" id="{60897803-73D5-6AAA-5D90-BDC8E0642A73}"/>
              </a:ext>
            </a:extLst>
          </p:cNvPr>
          <p:cNvPicPr>
            <a:picLocks noChangeAspect="1"/>
          </p:cNvPicPr>
          <p:nvPr/>
        </p:nvPicPr>
        <p:blipFill>
          <a:blip r:embed="rId3"/>
          <a:stretch>
            <a:fillRect/>
          </a:stretch>
        </p:blipFill>
        <p:spPr>
          <a:xfrm>
            <a:off x="650399" y="2897121"/>
            <a:ext cx="3726711" cy="1661344"/>
          </a:xfrm>
          <a:prstGeom prst="rect">
            <a:avLst/>
          </a:prstGeom>
        </p:spPr>
      </p:pic>
      <p:pic>
        <p:nvPicPr>
          <p:cNvPr id="10" name="图片 9">
            <a:extLst>
              <a:ext uri="{FF2B5EF4-FFF2-40B4-BE49-F238E27FC236}">
                <a16:creationId xmlns:a16="http://schemas.microsoft.com/office/drawing/2014/main" id="{F92F773D-07A4-EA4E-F0F1-E98C5F8B0ED2}"/>
              </a:ext>
            </a:extLst>
          </p:cNvPr>
          <p:cNvPicPr>
            <a:picLocks noChangeAspect="1"/>
          </p:cNvPicPr>
          <p:nvPr/>
        </p:nvPicPr>
        <p:blipFill>
          <a:blip r:embed="rId4"/>
          <a:stretch>
            <a:fillRect/>
          </a:stretch>
        </p:blipFill>
        <p:spPr>
          <a:xfrm>
            <a:off x="5390707" y="2418907"/>
            <a:ext cx="5194005" cy="4240447"/>
          </a:xfrm>
          <a:prstGeom prst="rect">
            <a:avLst/>
          </a:prstGeom>
        </p:spPr>
      </p:pic>
    </p:spTree>
    <p:extLst>
      <p:ext uri="{BB962C8B-B14F-4D97-AF65-F5344CB8AC3E}">
        <p14:creationId xmlns:p14="http://schemas.microsoft.com/office/powerpoint/2010/main" val="788046734"/>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20644</TotalTime>
  <Words>818</Words>
  <Application>Microsoft Office PowerPoint</Application>
  <PresentationFormat>宽屏</PresentationFormat>
  <Paragraphs>62</Paragraphs>
  <Slides>12</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-apple-system</vt:lpstr>
      <vt:lpstr>华文中宋</vt:lpstr>
      <vt:lpstr>微软雅黑</vt:lpstr>
      <vt:lpstr>Arial</vt:lpstr>
      <vt:lpstr>Calibri</vt:lpstr>
      <vt:lpstr>Times New Roman</vt:lpstr>
      <vt:lpstr>Wingdings</vt:lpstr>
      <vt:lpstr>默认设计模板</vt:lpstr>
      <vt:lpstr>PowerPoint 演示文稿</vt:lpstr>
      <vt:lpstr>PowerPoint 演示文稿</vt:lpstr>
      <vt:lpstr>目录</vt:lpstr>
      <vt:lpstr>背景与挑战</vt:lpstr>
      <vt:lpstr>Astitch中的解决方案</vt:lpstr>
      <vt:lpstr>Astitch中的Stitch策略</vt:lpstr>
      <vt:lpstr>Astitch中的Stitch策略</vt:lpstr>
      <vt:lpstr>Atitch中的Stitch策略</vt:lpstr>
      <vt:lpstr>Atitch中的Stitch策略</vt:lpstr>
      <vt:lpstr>自适应线程映射</vt:lpstr>
      <vt:lpstr>性能评估</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3262</cp:revision>
  <cp:lastPrinted>2018-06-09T17:02:00Z</cp:lastPrinted>
  <dcterms:created xsi:type="dcterms:W3CDTF">2016-05-18T20:32:00Z</dcterms:created>
  <dcterms:modified xsi:type="dcterms:W3CDTF">2024-09-14T09:46:23Z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