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1176" r:id="rId2"/>
    <p:sldId id="1181" r:id="rId3"/>
    <p:sldId id="1161" r:id="rId4"/>
    <p:sldId id="1172" r:id="rId5"/>
    <p:sldId id="1175" r:id="rId6"/>
    <p:sldId id="1174" r:id="rId7"/>
    <p:sldId id="1177" r:id="rId8"/>
    <p:sldId id="1178" r:id="rId9"/>
    <p:sldId id="1179" r:id="rId10"/>
    <p:sldId id="1180" r:id="rId11"/>
    <p:sldId id="1182" r:id="rId12"/>
    <p:sldId id="1171" r:id="rId13"/>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A4795"/>
    <a:srgbClr val="FBBCA3"/>
    <a:srgbClr val="A3D6D9"/>
    <a:srgbClr val="FF0000"/>
    <a:srgbClr val="FF9933"/>
    <a:srgbClr val="0070C0"/>
    <a:srgbClr val="1C2948"/>
    <a:srgbClr val="00B0F0"/>
    <a:srgbClr val="DF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1904" autoAdjust="0"/>
  </p:normalViewPr>
  <p:slideViewPr>
    <p:cSldViewPr snapToGrid="0">
      <p:cViewPr varScale="1">
        <p:scale>
          <a:sx n="82" d="100"/>
          <a:sy n="82" d="100"/>
        </p:scale>
        <p:origin x="78" y="522"/>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618402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extLst>
      <p:ext uri="{BB962C8B-B14F-4D97-AF65-F5344CB8AC3E}">
        <p14:creationId xmlns:p14="http://schemas.microsoft.com/office/powerpoint/2010/main" val="114747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extLst>
      <p:ext uri="{BB962C8B-B14F-4D97-AF65-F5344CB8AC3E}">
        <p14:creationId xmlns:p14="http://schemas.microsoft.com/office/powerpoint/2010/main" val="4349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extLst>
      <p:ext uri="{BB962C8B-B14F-4D97-AF65-F5344CB8AC3E}">
        <p14:creationId xmlns:p14="http://schemas.microsoft.com/office/powerpoint/2010/main" val="2950132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extLst>
      <p:ext uri="{BB962C8B-B14F-4D97-AF65-F5344CB8AC3E}">
        <p14:creationId xmlns:p14="http://schemas.microsoft.com/office/powerpoint/2010/main" val="187458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extLst>
      <p:ext uri="{BB962C8B-B14F-4D97-AF65-F5344CB8AC3E}">
        <p14:creationId xmlns:p14="http://schemas.microsoft.com/office/powerpoint/2010/main" val="201456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extLst>
      <p:ext uri="{BB962C8B-B14F-4D97-AF65-F5344CB8AC3E}">
        <p14:creationId xmlns:p14="http://schemas.microsoft.com/office/powerpoint/2010/main" val="132469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extLst>
      <p:ext uri="{BB962C8B-B14F-4D97-AF65-F5344CB8AC3E}">
        <p14:creationId xmlns:p14="http://schemas.microsoft.com/office/powerpoint/2010/main" val="146379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extLst>
      <p:ext uri="{BB962C8B-B14F-4D97-AF65-F5344CB8AC3E}">
        <p14:creationId xmlns:p14="http://schemas.microsoft.com/office/powerpoint/2010/main" val="4092519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extLst>
      <p:ext uri="{BB962C8B-B14F-4D97-AF65-F5344CB8AC3E}">
        <p14:creationId xmlns:p14="http://schemas.microsoft.com/office/powerpoint/2010/main" val="4157376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extLst>
      <p:ext uri="{BB962C8B-B14F-4D97-AF65-F5344CB8AC3E}">
        <p14:creationId xmlns:p14="http://schemas.microsoft.com/office/powerpoint/2010/main" val="169257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extLst>
      <p:ext uri="{BB962C8B-B14F-4D97-AF65-F5344CB8AC3E}">
        <p14:creationId xmlns:p14="http://schemas.microsoft.com/office/powerpoint/2010/main" val="2160109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extLst>
      <p:ext uri="{BB962C8B-B14F-4D97-AF65-F5344CB8AC3E}">
        <p14:creationId xmlns:p14="http://schemas.microsoft.com/office/powerpoint/2010/main" val="401206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A445E7F9-0311-EDE3-7AD6-9C2F9652CBAD}"/>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65FD018B-7211-3509-071E-33824AEC98C5}"/>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706340" y="5606239"/>
            <a:ext cx="1182668" cy="1162430"/>
          </a:xfrm>
          <a:prstGeom prst="rect">
            <a:avLst/>
          </a:prstGeom>
        </p:spPr>
      </p:pic>
      <p:sp>
        <p:nvSpPr>
          <p:cNvPr id="4" name="流程图: 接点 3">
            <a:extLst>
              <a:ext uri="{FF2B5EF4-FFF2-40B4-BE49-F238E27FC236}">
                <a16:creationId xmlns:a16="http://schemas.microsoft.com/office/drawing/2014/main" id="{05F50A35-8C7B-22CC-42E4-979F18A0269C}"/>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F265B7C-6548-8E4E-F970-BC5809A7D661}"/>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4EF5B8FD-53CF-E928-F02B-3B28C6F6A791}"/>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182642" y="2501141"/>
            <a:ext cx="9415131"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en-US" altLang="zh-CN" sz="4000" b="1" dirty="0">
                <a:solidFill>
                  <a:srgbClr val="3A4795"/>
                </a:solidFill>
              </a:rPr>
              <a:t>RAMMER</a:t>
            </a:r>
            <a:r>
              <a:rPr lang="zh-CN" altLang="en-US" sz="4000" b="1" dirty="0">
                <a:solidFill>
                  <a:srgbClr val="3A4795"/>
                </a:solidFill>
              </a:rPr>
              <a:t>：</a:t>
            </a:r>
            <a:r>
              <a:rPr lang="en-US" altLang="zh-CN" sz="4000" b="1" dirty="0">
                <a:solidFill>
                  <a:srgbClr val="3A4795"/>
                </a:solidFill>
              </a:rPr>
              <a:t>Enabling Holistic Deep Learning Compiler Optimizations with </a:t>
            </a:r>
            <a:r>
              <a:rPr lang="en-US" altLang="zh-CN" sz="4000" b="1" dirty="0" err="1">
                <a:solidFill>
                  <a:srgbClr val="3A4795"/>
                </a:solidFill>
              </a:rPr>
              <a:t>rTasks</a:t>
            </a:r>
            <a:endParaRPr lang="zh-CN" altLang="en-US" sz="4000" b="1" dirty="0">
              <a:solidFill>
                <a:srgbClr val="3A4795"/>
              </a:solidFill>
            </a:endParaRPr>
          </a:p>
        </p:txBody>
      </p:sp>
      <p:sp>
        <p:nvSpPr>
          <p:cNvPr id="7" name="TextBox 43">
            <a:extLst>
              <a:ext uri="{FF2B5EF4-FFF2-40B4-BE49-F238E27FC236}">
                <a16:creationId xmlns:a16="http://schemas.microsoft.com/office/drawing/2014/main" id="{2FC5811C-BE84-CDFE-EE6C-FFE2F3DC46F1}"/>
              </a:ext>
            </a:extLst>
          </p:cNvPr>
          <p:cNvSpPr txBox="1"/>
          <p:nvPr/>
        </p:nvSpPr>
        <p:spPr>
          <a:xfrm>
            <a:off x="10375488" y="43244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5704367" y="5110582"/>
            <a:ext cx="208929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3200" b="1" dirty="0">
                <a:solidFill>
                  <a:srgbClr val="3A4795"/>
                </a:solidFill>
                <a:latin typeface="微软雅黑" pitchFamily="34" charset="-122"/>
              </a:rPr>
              <a:t>嘉宾：赵薇</a:t>
            </a:r>
            <a:endParaRPr lang="zh-CN" altLang="en-US" sz="3200"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9167519"/>
      </p:ext>
    </p:extLst>
  </p:cSld>
  <p:clrMapOvr>
    <a:masterClrMapping/>
  </p:clrMapOvr>
  <mc:AlternateContent xmlns:mc="http://schemas.openxmlformats.org/markup-compatibility/2006" xmlns:p14="http://schemas.microsoft.com/office/powerpoint/2010/main">
    <mc:Choice Requires="p14">
      <p:transition spd="slow" p14:dur="2000" advTm="10087"/>
    </mc:Choice>
    <mc:Fallback xmlns="">
      <p:transition spd="slow" advTm="1008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en-US" altLang="zh-CN" b="0" i="0" dirty="0">
                <a:solidFill>
                  <a:srgbClr val="000000"/>
                </a:solidFill>
                <a:effectLst/>
                <a:latin typeface="微软雅黑" panose="020B0503020204020204" pitchFamily="34" charset="-122"/>
                <a:ea typeface="微软雅黑" panose="020B0503020204020204" pitchFamily="34" charset="-122"/>
              </a:rPr>
              <a:t>RAMMER</a:t>
            </a:r>
            <a:r>
              <a:rPr lang="zh-CN" altLang="en-US" b="0" i="0" dirty="0">
                <a:solidFill>
                  <a:srgbClr val="000000"/>
                </a:solidFill>
                <a:effectLst/>
                <a:latin typeface="微软雅黑" panose="020B0503020204020204" pitchFamily="34" charset="-122"/>
                <a:ea typeface="微软雅黑" panose="020B0503020204020204" pitchFamily="34" charset="-122"/>
              </a:rPr>
              <a:t>的总体工作流程</a:t>
            </a:r>
            <a:endParaRPr lang="zh-CN" altLang="en-US" dirty="0">
              <a:solidFill>
                <a:schemeClr val="tx1"/>
              </a:solidFill>
            </a:endParaRPr>
          </a:p>
        </p:txBody>
      </p:sp>
      <p:pic>
        <p:nvPicPr>
          <p:cNvPr id="2" name="图片 1">
            <a:extLst>
              <a:ext uri="{FF2B5EF4-FFF2-40B4-BE49-F238E27FC236}">
                <a16:creationId xmlns:a16="http://schemas.microsoft.com/office/drawing/2014/main" id="{3A3BC984-0995-C8E1-D44E-8F5834EC2D96}"/>
              </a:ext>
            </a:extLst>
          </p:cNvPr>
          <p:cNvPicPr>
            <a:picLocks noChangeAspect="1"/>
          </p:cNvPicPr>
          <p:nvPr/>
        </p:nvPicPr>
        <p:blipFill>
          <a:blip r:embed="rId3"/>
          <a:stretch>
            <a:fillRect/>
          </a:stretch>
        </p:blipFill>
        <p:spPr>
          <a:xfrm>
            <a:off x="1606726" y="1642832"/>
            <a:ext cx="8196492" cy="2990582"/>
          </a:xfrm>
          <a:prstGeom prst="rect">
            <a:avLst/>
          </a:prstGeom>
        </p:spPr>
      </p:pic>
      <p:sp>
        <p:nvSpPr>
          <p:cNvPr id="4" name="文本框 3">
            <a:extLst>
              <a:ext uri="{FF2B5EF4-FFF2-40B4-BE49-F238E27FC236}">
                <a16:creationId xmlns:a16="http://schemas.microsoft.com/office/drawing/2014/main" id="{2A870629-4135-9175-4FD3-CD322CC63C80}"/>
              </a:ext>
            </a:extLst>
          </p:cNvPr>
          <p:cNvSpPr txBox="1"/>
          <p:nvPr/>
        </p:nvSpPr>
        <p:spPr>
          <a:xfrm>
            <a:off x="659461" y="4758407"/>
            <a:ext cx="9800560" cy="1323439"/>
          </a:xfrm>
          <a:prstGeom prst="rect">
            <a:avLst/>
          </a:prstGeom>
          <a:noFill/>
        </p:spPr>
        <p:txBody>
          <a:bodyPr wrap="square">
            <a:spAutoFit/>
          </a:bodyPr>
          <a:lstStyle/>
          <a:p>
            <a:r>
              <a:rPr lang="en-US" altLang="zh-CN" sz="2000" dirty="0"/>
              <a:t>RAMMER</a:t>
            </a:r>
            <a:r>
              <a:rPr lang="zh-CN" altLang="en-US" sz="2000" dirty="0"/>
              <a:t>首先将输入模型转换为</a:t>
            </a:r>
            <a:r>
              <a:rPr lang="en-US" altLang="zh-CN" sz="2000" dirty="0" err="1"/>
              <a:t>rOperators</a:t>
            </a:r>
            <a:r>
              <a:rPr lang="zh-CN" altLang="en-US" sz="2000" dirty="0"/>
              <a:t>的</a:t>
            </a:r>
            <a:r>
              <a:rPr lang="en-US" altLang="zh-CN" sz="2000" dirty="0"/>
              <a:t>DFG</a:t>
            </a:r>
            <a:r>
              <a:rPr lang="zh-CN" altLang="en-US" sz="2000" dirty="0"/>
              <a:t>，在</a:t>
            </a:r>
            <a:r>
              <a:rPr lang="en-US" altLang="zh-CN" sz="2000" dirty="0"/>
              <a:t>DFG</a:t>
            </a:r>
            <a:r>
              <a:rPr lang="zh-CN" altLang="en-US" sz="2000" dirty="0"/>
              <a:t>基础上进行常见的图优化。对于来自优化后的</a:t>
            </a:r>
            <a:r>
              <a:rPr lang="en-US" altLang="zh-CN" sz="2000" dirty="0"/>
              <a:t>DFG</a:t>
            </a:r>
            <a:r>
              <a:rPr lang="zh-CN" altLang="en-US" sz="2000" dirty="0"/>
              <a:t>中的每个</a:t>
            </a:r>
            <a:r>
              <a:rPr lang="en-US" altLang="zh-CN" sz="2000" dirty="0" err="1"/>
              <a:t>rOperator</a:t>
            </a:r>
            <a:r>
              <a:rPr lang="zh-CN" altLang="en-US" sz="2000" dirty="0"/>
              <a:t>，</a:t>
            </a:r>
            <a:r>
              <a:rPr lang="en-US" altLang="zh-CN" sz="2000" dirty="0"/>
              <a:t>RAMMER</a:t>
            </a:r>
            <a:r>
              <a:rPr lang="zh-CN" altLang="en-US" sz="2000" dirty="0"/>
              <a:t>从不同的源加载一个或多个版本的</a:t>
            </a:r>
            <a:r>
              <a:rPr lang="en-US" altLang="zh-CN" sz="2000" dirty="0" err="1"/>
              <a:t>rKernel</a:t>
            </a:r>
            <a:r>
              <a:rPr lang="zh-CN" altLang="en-US" sz="2000" dirty="0"/>
              <a:t>实现。</a:t>
            </a:r>
            <a:r>
              <a:rPr lang="en-US" altLang="zh-CN" sz="2000" dirty="0"/>
              <a:t>RAMMER</a:t>
            </a:r>
            <a:r>
              <a:rPr lang="zh-CN" altLang="en-US" sz="2000" dirty="0"/>
              <a:t>编译器然后将</a:t>
            </a:r>
            <a:r>
              <a:rPr lang="en-US" altLang="zh-CN" sz="2000" dirty="0"/>
              <a:t>DFG</a:t>
            </a:r>
            <a:r>
              <a:rPr lang="zh-CN" altLang="en-US" sz="2000" dirty="0"/>
              <a:t>划分为子图并将每个子图编译为</a:t>
            </a:r>
            <a:r>
              <a:rPr lang="en-US" altLang="zh-CN" sz="2000" dirty="0" err="1"/>
              <a:t>rProgram</a:t>
            </a:r>
            <a:r>
              <a:rPr lang="zh-CN" altLang="en-US" sz="2000" dirty="0"/>
              <a:t>。作为输出，每个</a:t>
            </a:r>
            <a:r>
              <a:rPr lang="en-US" altLang="zh-CN" sz="2000" dirty="0" err="1"/>
              <a:t>rProgram</a:t>
            </a:r>
            <a:r>
              <a:rPr lang="zh-CN" altLang="en-US" sz="2000" dirty="0"/>
              <a:t>被进一步生成为在加速器上运行的设备代码。</a:t>
            </a:r>
          </a:p>
        </p:txBody>
      </p:sp>
    </p:spTree>
    <p:extLst>
      <p:ext uri="{BB962C8B-B14F-4D97-AF65-F5344CB8AC3E}">
        <p14:creationId xmlns:p14="http://schemas.microsoft.com/office/powerpoint/2010/main" val="426277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83548" y="258096"/>
            <a:ext cx="11523662" cy="695794"/>
          </a:xfrm>
        </p:spPr>
        <p:txBody>
          <a:bodyPr/>
          <a:lstStyle/>
          <a:p>
            <a:pPr algn="l" eaLnBrk="1" hangingPunct="1"/>
            <a:r>
              <a:rPr lang="zh-CN" altLang="en-US" dirty="0">
                <a:solidFill>
                  <a:schemeClr val="tx1"/>
                </a:solidFill>
              </a:rPr>
              <a:t>性能评估</a:t>
            </a:r>
          </a:p>
        </p:txBody>
      </p:sp>
      <p:pic>
        <p:nvPicPr>
          <p:cNvPr id="2" name="图片 1">
            <a:extLst>
              <a:ext uri="{FF2B5EF4-FFF2-40B4-BE49-F238E27FC236}">
                <a16:creationId xmlns:a16="http://schemas.microsoft.com/office/drawing/2014/main" id="{98BC3096-D58E-6FD6-550B-3977D1AD701B}"/>
              </a:ext>
            </a:extLst>
          </p:cNvPr>
          <p:cNvPicPr>
            <a:picLocks noChangeAspect="1"/>
          </p:cNvPicPr>
          <p:nvPr/>
        </p:nvPicPr>
        <p:blipFill>
          <a:blip r:embed="rId3"/>
          <a:stretch>
            <a:fillRect/>
          </a:stretch>
        </p:blipFill>
        <p:spPr>
          <a:xfrm>
            <a:off x="313519" y="2532948"/>
            <a:ext cx="11564961" cy="2140061"/>
          </a:xfrm>
          <a:prstGeom prst="rect">
            <a:avLst/>
          </a:prstGeom>
        </p:spPr>
      </p:pic>
      <p:sp>
        <p:nvSpPr>
          <p:cNvPr id="6" name="文本框 5">
            <a:extLst>
              <a:ext uri="{FF2B5EF4-FFF2-40B4-BE49-F238E27FC236}">
                <a16:creationId xmlns:a16="http://schemas.microsoft.com/office/drawing/2014/main" id="{2E77806D-3409-1700-5499-65A26616B42D}"/>
              </a:ext>
            </a:extLst>
          </p:cNvPr>
          <p:cNvSpPr txBox="1"/>
          <p:nvPr/>
        </p:nvSpPr>
        <p:spPr>
          <a:xfrm>
            <a:off x="2025501" y="4842302"/>
            <a:ext cx="8357192" cy="400110"/>
          </a:xfrm>
          <a:prstGeom prst="rect">
            <a:avLst/>
          </a:prstGeom>
          <a:noFill/>
        </p:spPr>
        <p:txBody>
          <a:bodyPr wrap="square">
            <a:spAutoFit/>
          </a:bodyPr>
          <a:lstStyle/>
          <a:p>
            <a:r>
              <a:rPr lang="en-US" altLang="zh-CN" sz="2000" b="0" i="0" dirty="0">
                <a:solidFill>
                  <a:srgbClr val="000000"/>
                </a:solidFill>
                <a:effectLst/>
                <a:latin typeface="微软雅黑" panose="020B0503020204020204" pitchFamily="34" charset="-122"/>
                <a:ea typeface="微软雅黑" panose="020B0503020204020204" pitchFamily="34" charset="-122"/>
              </a:rPr>
              <a:t>NVIDIA V100 GPU</a:t>
            </a:r>
            <a:r>
              <a:rPr lang="zh-CN" altLang="en-US" sz="2000" b="0" i="0" dirty="0">
                <a:solidFill>
                  <a:srgbClr val="000000"/>
                </a:solidFill>
                <a:effectLst/>
                <a:latin typeface="微软雅黑" panose="020B0503020204020204" pitchFamily="34" charset="-122"/>
                <a:ea typeface="微软雅黑" panose="020B0503020204020204" pitchFamily="34" charset="-122"/>
              </a:rPr>
              <a:t>上批量大小为</a:t>
            </a:r>
            <a:r>
              <a:rPr lang="en-US" altLang="zh-CN" sz="2000" b="0" i="0" dirty="0">
                <a:solidFill>
                  <a:srgbClr val="000000"/>
                </a:solidFill>
                <a:effectLst/>
                <a:latin typeface="微软雅黑" panose="020B0503020204020204" pitchFamily="34" charset="-122"/>
                <a:ea typeface="微软雅黑" panose="020B0503020204020204" pitchFamily="34" charset="-122"/>
              </a:rPr>
              <a:t>1</a:t>
            </a:r>
            <a:r>
              <a:rPr lang="zh-CN" altLang="en-US" sz="2000" b="0" i="0" dirty="0">
                <a:solidFill>
                  <a:srgbClr val="000000"/>
                </a:solidFill>
                <a:effectLst/>
                <a:latin typeface="微软雅黑" panose="020B0503020204020204" pitchFamily="34" charset="-122"/>
                <a:ea typeface="微软雅黑" panose="020B0503020204020204" pitchFamily="34" charset="-122"/>
              </a:rPr>
              <a:t>的端到端模型推断时间。</a:t>
            </a:r>
            <a:endParaRPr lang="zh-CN" altLang="en-US" sz="2000" dirty="0"/>
          </a:p>
        </p:txBody>
      </p:sp>
    </p:spTree>
    <p:extLst>
      <p:ext uri="{BB962C8B-B14F-4D97-AF65-F5344CB8AC3E}">
        <p14:creationId xmlns:p14="http://schemas.microsoft.com/office/powerpoint/2010/main" val="47534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86448" y="147575"/>
            <a:ext cx="11523662" cy="677863"/>
          </a:xfrm>
        </p:spPr>
        <p:txBody>
          <a:bodyPr/>
          <a:lstStyle/>
          <a:p>
            <a:pPr algn="l" eaLnBrk="1" hangingPunct="1"/>
            <a:r>
              <a:rPr lang="zh-CN" altLang="en-US" dirty="0">
                <a:solidFill>
                  <a:schemeClr val="tx1"/>
                </a:solidFill>
              </a:rPr>
              <a:t>参考文献</a:t>
            </a:r>
          </a:p>
        </p:txBody>
      </p:sp>
      <p:sp>
        <p:nvSpPr>
          <p:cNvPr id="8" name="文本框 7">
            <a:extLst>
              <a:ext uri="{FF2B5EF4-FFF2-40B4-BE49-F238E27FC236}">
                <a16:creationId xmlns:a16="http://schemas.microsoft.com/office/drawing/2014/main" id="{3782C39C-6288-04D2-472E-1498DCA5E8F8}"/>
              </a:ext>
            </a:extLst>
          </p:cNvPr>
          <p:cNvSpPr txBox="1"/>
          <p:nvPr/>
        </p:nvSpPr>
        <p:spPr>
          <a:xfrm>
            <a:off x="669851" y="2275367"/>
            <a:ext cx="9664996" cy="3416320"/>
          </a:xfrm>
          <a:prstGeom prst="rect">
            <a:avLst/>
          </a:prstGeom>
          <a:noFill/>
        </p:spPr>
        <p:txBody>
          <a:bodyPr wrap="square">
            <a:spAutoFit/>
          </a:bodyPr>
          <a:lstStyle/>
          <a:p>
            <a:pPr algn="l"/>
            <a:r>
              <a:rPr lang="en-US" altLang="zh-CN" b="1" i="0" dirty="0">
                <a:solidFill>
                  <a:srgbClr val="414141"/>
                </a:solidFill>
                <a:effectLst/>
                <a:latin typeface="-apple-system"/>
              </a:rPr>
              <a:t>Rammer: Enabling Holistic Deep Learning Compiler Optimizations with </a:t>
            </a:r>
            <a:r>
              <a:rPr lang="en-US" altLang="zh-CN" b="1" i="0" dirty="0" err="1">
                <a:solidFill>
                  <a:srgbClr val="414141"/>
                </a:solidFill>
                <a:effectLst/>
                <a:latin typeface="-apple-system"/>
              </a:rPr>
              <a:t>rTasks</a:t>
            </a:r>
            <a:endParaRPr lang="en-US" altLang="zh-CN" b="0" i="0" dirty="0">
              <a:solidFill>
                <a:srgbClr val="414141"/>
              </a:solidFill>
              <a:effectLst/>
              <a:latin typeface="-apple-system"/>
            </a:endParaRPr>
          </a:p>
          <a:p>
            <a:pPr algn="l"/>
            <a:endParaRPr lang="en-US" altLang="zh-CN" b="0" i="0" dirty="0">
              <a:solidFill>
                <a:srgbClr val="414141"/>
              </a:solidFill>
              <a:effectLst/>
              <a:latin typeface="-apple-system"/>
            </a:endParaRPr>
          </a:p>
          <a:p>
            <a:pPr algn="l"/>
            <a:r>
              <a:rPr lang="zh-CN" altLang="en-US" b="0" i="0" dirty="0">
                <a:solidFill>
                  <a:srgbClr val="414141"/>
                </a:solidFill>
                <a:effectLst/>
                <a:latin typeface="-apple-system"/>
              </a:rPr>
              <a:t>论文链接：</a:t>
            </a:r>
            <a:endParaRPr lang="en-US" altLang="zh-CN" b="0" i="0" dirty="0">
              <a:solidFill>
                <a:srgbClr val="414141"/>
              </a:solidFill>
              <a:effectLst/>
              <a:latin typeface="-apple-system"/>
            </a:endParaRPr>
          </a:p>
          <a:p>
            <a:pPr algn="l"/>
            <a:r>
              <a:rPr lang="en-US" altLang="zh-CN" b="0" i="0" dirty="0">
                <a:solidFill>
                  <a:srgbClr val="414141"/>
                </a:solidFill>
                <a:effectLst/>
                <a:latin typeface="-apple-system"/>
              </a:rPr>
              <a:t>https://www.usenix.org/conference/osdi20/presentation/ma</a:t>
            </a:r>
          </a:p>
          <a:p>
            <a:pPr algn="l"/>
            <a:endParaRPr lang="en-US" altLang="zh-CN" b="0" i="0" dirty="0">
              <a:solidFill>
                <a:srgbClr val="414141"/>
              </a:solidFill>
              <a:effectLst/>
              <a:latin typeface="-apple-system"/>
            </a:endParaRPr>
          </a:p>
          <a:p>
            <a:pPr algn="l"/>
            <a:endParaRPr lang="en-US" altLang="zh-CN" dirty="0">
              <a:solidFill>
                <a:srgbClr val="414141"/>
              </a:solidFill>
              <a:latin typeface="-apple-system"/>
            </a:endParaRPr>
          </a:p>
          <a:p>
            <a:pPr algn="l"/>
            <a:r>
              <a:rPr lang="zh-CN" altLang="en-US" b="0" i="0" dirty="0">
                <a:solidFill>
                  <a:srgbClr val="414141"/>
                </a:solidFill>
                <a:effectLst/>
                <a:latin typeface="-apple-system"/>
              </a:rPr>
              <a:t>代码地址：</a:t>
            </a:r>
            <a:endParaRPr lang="en-US" altLang="zh-CN" b="0" i="0" dirty="0">
              <a:solidFill>
                <a:srgbClr val="414141"/>
              </a:solidFill>
              <a:effectLst/>
              <a:latin typeface="-apple-system"/>
            </a:endParaRPr>
          </a:p>
          <a:p>
            <a:pPr algn="l"/>
            <a:r>
              <a:rPr lang="en-US" altLang="zh-CN" b="0" i="0" dirty="0">
                <a:solidFill>
                  <a:srgbClr val="414141"/>
                </a:solidFill>
                <a:effectLst/>
                <a:latin typeface="-apple-system"/>
              </a:rPr>
              <a:t>https://github.com/microsoft/nnfusion/</a:t>
            </a:r>
          </a:p>
        </p:txBody>
      </p:sp>
    </p:spTree>
    <p:extLst>
      <p:ext uri="{BB962C8B-B14F-4D97-AF65-F5344CB8AC3E}">
        <p14:creationId xmlns:p14="http://schemas.microsoft.com/office/powerpoint/2010/main" val="53061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255081-5B20-E4AF-B70B-20A78D713578}"/>
              </a:ext>
            </a:extLst>
          </p:cNvPr>
          <p:cNvPicPr>
            <a:picLocks noChangeAspect="1"/>
          </p:cNvPicPr>
          <p:nvPr/>
        </p:nvPicPr>
        <p:blipFill rotWithShape="1">
          <a:blip r:embed="rId2"/>
          <a:srcRect l="-247" t="-2444" r="247" b="2444"/>
          <a:stretch/>
        </p:blipFill>
        <p:spPr>
          <a:xfrm>
            <a:off x="2660090" y="1160296"/>
            <a:ext cx="6712510" cy="5649968"/>
          </a:xfrm>
          <a:prstGeom prst="rect">
            <a:avLst/>
          </a:prstGeom>
        </p:spPr>
      </p:pic>
    </p:spTree>
    <p:extLst>
      <p:ext uri="{BB962C8B-B14F-4D97-AF65-F5344CB8AC3E}">
        <p14:creationId xmlns:p14="http://schemas.microsoft.com/office/powerpoint/2010/main" val="361881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88864" y="175992"/>
            <a:ext cx="11523662" cy="677863"/>
          </a:xfrm>
        </p:spPr>
        <p:txBody>
          <a:bodyPr/>
          <a:lstStyle/>
          <a:p>
            <a:pPr algn="l" eaLnBrk="1" hangingPunct="1"/>
            <a:r>
              <a:rPr lang="zh-CN" altLang="en-US" dirty="0">
                <a:solidFill>
                  <a:schemeClr val="tx1"/>
                </a:solidFill>
              </a:rPr>
              <a:t>目录</a:t>
            </a:r>
          </a:p>
        </p:txBody>
      </p:sp>
      <p:sp>
        <p:nvSpPr>
          <p:cNvPr id="11" name="文本框 10">
            <a:extLst>
              <a:ext uri="{FF2B5EF4-FFF2-40B4-BE49-F238E27FC236}">
                <a16:creationId xmlns:a16="http://schemas.microsoft.com/office/drawing/2014/main" id="{7B813FB2-39CE-74E0-0561-B227274DF5AC}"/>
              </a:ext>
            </a:extLst>
          </p:cNvPr>
          <p:cNvSpPr txBox="1"/>
          <p:nvPr/>
        </p:nvSpPr>
        <p:spPr>
          <a:xfrm>
            <a:off x="1228906" y="2258327"/>
            <a:ext cx="4281055"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1.</a:t>
            </a:r>
            <a:r>
              <a:rPr lang="zh-CN" altLang="en-US" sz="3600" dirty="0">
                <a:ln w="0"/>
                <a:effectLst>
                  <a:outerShdw blurRad="38100" dist="19050" dir="2700000" algn="tl" rotWithShape="0">
                    <a:schemeClr val="dk1">
                      <a:alpha val="40000"/>
                    </a:schemeClr>
                  </a:outerShdw>
                </a:effectLst>
              </a:rPr>
              <a:t>背景与挑战</a:t>
            </a:r>
          </a:p>
        </p:txBody>
      </p:sp>
      <p:sp>
        <p:nvSpPr>
          <p:cNvPr id="29" name="文本框 28">
            <a:extLst>
              <a:ext uri="{FF2B5EF4-FFF2-40B4-BE49-F238E27FC236}">
                <a16:creationId xmlns:a16="http://schemas.microsoft.com/office/drawing/2014/main" id="{97203396-2AFF-3C69-408C-2E05BECD3C1D}"/>
              </a:ext>
            </a:extLst>
          </p:cNvPr>
          <p:cNvSpPr txBox="1"/>
          <p:nvPr/>
        </p:nvSpPr>
        <p:spPr>
          <a:xfrm>
            <a:off x="1228906" y="2897481"/>
            <a:ext cx="4761332"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2.</a:t>
            </a:r>
            <a:r>
              <a:rPr lang="zh-CN" altLang="en-US" sz="3600" dirty="0">
                <a:ln w="0"/>
                <a:effectLst>
                  <a:outerShdw blurRad="38100" dist="19050" dir="2700000" algn="tl" rotWithShape="0">
                    <a:schemeClr val="dk1">
                      <a:alpha val="40000"/>
                    </a:schemeClr>
                  </a:outerShdw>
                </a:effectLst>
              </a:rPr>
              <a:t>系统设计 </a:t>
            </a:r>
          </a:p>
        </p:txBody>
      </p:sp>
      <p:sp>
        <p:nvSpPr>
          <p:cNvPr id="30" name="文本框 29">
            <a:extLst>
              <a:ext uri="{FF2B5EF4-FFF2-40B4-BE49-F238E27FC236}">
                <a16:creationId xmlns:a16="http://schemas.microsoft.com/office/drawing/2014/main" id="{E4145E9D-A0D1-30CE-B236-9B9B08F6F32A}"/>
              </a:ext>
            </a:extLst>
          </p:cNvPr>
          <p:cNvSpPr txBox="1"/>
          <p:nvPr/>
        </p:nvSpPr>
        <p:spPr>
          <a:xfrm>
            <a:off x="1228906" y="3610225"/>
            <a:ext cx="5191951"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3.</a:t>
            </a:r>
            <a:r>
              <a:rPr lang="zh-CN" altLang="en-US" sz="3600" dirty="0">
                <a:ln w="0"/>
                <a:effectLst>
                  <a:outerShdw blurRad="38100" dist="19050" dir="2700000" algn="tl" rotWithShape="0">
                    <a:schemeClr val="dk1">
                      <a:alpha val="40000"/>
                    </a:schemeClr>
                  </a:outerShdw>
                </a:effectLst>
              </a:rPr>
              <a:t>总体工作流程</a:t>
            </a:r>
          </a:p>
        </p:txBody>
      </p:sp>
      <p:sp>
        <p:nvSpPr>
          <p:cNvPr id="31" name="文本框 30">
            <a:extLst>
              <a:ext uri="{FF2B5EF4-FFF2-40B4-BE49-F238E27FC236}">
                <a16:creationId xmlns:a16="http://schemas.microsoft.com/office/drawing/2014/main" id="{F1801DAE-BF6D-A2AD-325A-95FC32CBBFD4}"/>
              </a:ext>
            </a:extLst>
          </p:cNvPr>
          <p:cNvSpPr txBox="1"/>
          <p:nvPr/>
        </p:nvSpPr>
        <p:spPr>
          <a:xfrm>
            <a:off x="1228906" y="4309130"/>
            <a:ext cx="3881004" cy="646331"/>
          </a:xfrm>
          <a:prstGeom prst="rect">
            <a:avLst/>
          </a:prstGeom>
          <a:noFill/>
        </p:spPr>
        <p:txBody>
          <a:bodyPr wrap="square" rtlCol="0">
            <a:spAutoFit/>
          </a:bodyPr>
          <a:lstStyle/>
          <a:p>
            <a:r>
              <a:rPr lang="en-US" altLang="zh-CN" sz="3600" dirty="0">
                <a:ln w="0"/>
                <a:effectLst>
                  <a:outerShdw blurRad="38100" dist="19050" dir="2700000" algn="tl" rotWithShape="0">
                    <a:schemeClr val="dk1">
                      <a:alpha val="40000"/>
                    </a:schemeClr>
                  </a:outerShdw>
                </a:effectLst>
              </a:rPr>
              <a:t>4.</a:t>
            </a:r>
            <a:r>
              <a:rPr lang="zh-CN" altLang="en-US" sz="3600" dirty="0">
                <a:ln w="0"/>
                <a:effectLst>
                  <a:outerShdw blurRad="38100" dist="19050" dir="2700000" algn="tl" rotWithShape="0">
                    <a:schemeClr val="dk1">
                      <a:alpha val="40000"/>
                    </a:schemeClr>
                  </a:outerShdw>
                </a:effectLst>
              </a:rPr>
              <a:t>性能评估</a:t>
            </a:r>
          </a:p>
        </p:txBody>
      </p:sp>
    </p:spTree>
    <p:extLst>
      <p:ext uri="{BB962C8B-B14F-4D97-AF65-F5344CB8AC3E}">
        <p14:creationId xmlns:p14="http://schemas.microsoft.com/office/powerpoint/2010/main" val="102649896"/>
      </p:ext>
    </p:extLst>
  </p:cSld>
  <p:clrMapOvr>
    <a:masterClrMapping/>
  </p:clrMapOvr>
  <mc:AlternateContent xmlns:mc="http://schemas.openxmlformats.org/markup-compatibility/2006" xmlns:p14="http://schemas.microsoft.com/office/powerpoint/2010/main">
    <mc:Choice Requires="p14">
      <p:transition spd="slow" p14:dur="2000" advTm="6256"/>
    </mc:Choice>
    <mc:Fallback xmlns="">
      <p:transition spd="slow" advTm="62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0" y="189138"/>
            <a:ext cx="11523662" cy="677863"/>
          </a:xfrm>
        </p:spPr>
        <p:txBody>
          <a:bodyPr/>
          <a:lstStyle/>
          <a:p>
            <a:pPr algn="l" eaLnBrk="1" hangingPunct="1"/>
            <a:r>
              <a:rPr lang="zh-CN" altLang="en-US" dirty="0">
                <a:solidFill>
                  <a:schemeClr val="tx1"/>
                </a:solidFill>
              </a:rPr>
              <a:t>背景与挑战</a:t>
            </a:r>
          </a:p>
        </p:txBody>
      </p:sp>
      <p:sp>
        <p:nvSpPr>
          <p:cNvPr id="7" name="文本框 6">
            <a:extLst>
              <a:ext uri="{FF2B5EF4-FFF2-40B4-BE49-F238E27FC236}">
                <a16:creationId xmlns:a16="http://schemas.microsoft.com/office/drawing/2014/main" id="{C55ADE1C-6EAE-5C40-0EAF-588C52D480E3}"/>
              </a:ext>
            </a:extLst>
          </p:cNvPr>
          <p:cNvSpPr txBox="1"/>
          <p:nvPr/>
        </p:nvSpPr>
        <p:spPr>
          <a:xfrm>
            <a:off x="7043962" y="1692852"/>
            <a:ext cx="3663024" cy="1374641"/>
          </a:xfrm>
          <a:prstGeom prst="rect">
            <a:avLst/>
          </a:prstGeom>
          <a:noFill/>
        </p:spPr>
        <p:txBody>
          <a:bodyPr wrap="square" rtlCol="0">
            <a:spAutoFit/>
          </a:bodyPr>
          <a:lstStyle/>
          <a:p>
            <a:r>
              <a:rPr lang="zh-CN" altLang="zh-CN"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rPr>
              <a:t>现有的深度学习框架通常把神经网络计算抽象为由算子与依赖关系构建而成的数据流图</a:t>
            </a:r>
            <a:r>
              <a:rPr lang="en-US" altLang="zh-CN"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rPr>
              <a:t>DFG</a:t>
            </a:r>
            <a:endParaRPr lang="zh-CN" altLang="en-US" sz="2000" dirty="0">
              <a:effectLst>
                <a:outerShdw blurRad="38100" dist="38100" dir="2700000" algn="tl">
                  <a:srgbClr val="000000">
                    <a:alpha val="43137"/>
                  </a:srgbClr>
                </a:outerShdw>
              </a:effectLst>
            </a:endParaRPr>
          </a:p>
        </p:txBody>
      </p:sp>
      <p:pic>
        <p:nvPicPr>
          <p:cNvPr id="1030" name="Picture 6">
            <a:extLst>
              <a:ext uri="{FF2B5EF4-FFF2-40B4-BE49-F238E27FC236}">
                <a16:creationId xmlns:a16="http://schemas.microsoft.com/office/drawing/2014/main" id="{E078C5BE-9FFB-A115-0FAB-3827D04539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6390" y="2229522"/>
            <a:ext cx="2009554" cy="11213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C5675AB-8FD8-C9F5-EB42-601125056FC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396718"/>
            <a:ext cx="3356454" cy="832804"/>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3CB5DD07-0C79-4044-53C0-07E99A47BA48}"/>
              </a:ext>
            </a:extLst>
          </p:cNvPr>
          <p:cNvPicPr>
            <a:picLocks noChangeAspect="1"/>
          </p:cNvPicPr>
          <p:nvPr/>
        </p:nvPicPr>
        <p:blipFill>
          <a:blip r:embed="rId5"/>
          <a:stretch>
            <a:fillRect/>
          </a:stretch>
        </p:blipFill>
        <p:spPr>
          <a:xfrm>
            <a:off x="3691270" y="1396718"/>
            <a:ext cx="1502736" cy="751368"/>
          </a:xfrm>
          <a:prstGeom prst="rect">
            <a:avLst/>
          </a:prstGeom>
        </p:spPr>
      </p:pic>
      <p:sp>
        <p:nvSpPr>
          <p:cNvPr id="13" name="文本框 12">
            <a:extLst>
              <a:ext uri="{FF2B5EF4-FFF2-40B4-BE49-F238E27FC236}">
                <a16:creationId xmlns:a16="http://schemas.microsoft.com/office/drawing/2014/main" id="{631BE82B-80E0-E88C-B70E-5486C7021A89}"/>
              </a:ext>
            </a:extLst>
          </p:cNvPr>
          <p:cNvSpPr txBox="1"/>
          <p:nvPr/>
        </p:nvSpPr>
        <p:spPr>
          <a:xfrm>
            <a:off x="1147837" y="4183657"/>
            <a:ext cx="4794418" cy="1631216"/>
          </a:xfrm>
          <a:prstGeom prst="rect">
            <a:avLst/>
          </a:prstGeom>
          <a:noFill/>
        </p:spPr>
        <p:txBody>
          <a:bodyPr wrap="square" rtlCol="0">
            <a:spAutoFit/>
          </a:bodyPr>
          <a:lstStyle/>
          <a:p>
            <a:r>
              <a:rPr lang="zh-CN" altLang="en-US"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rPr>
              <a:t>两个级别的并行性：</a:t>
            </a:r>
            <a:endParaRPr lang="en-US" altLang="zh-CN"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rPr>
              <a:t>算子间并行性（</a:t>
            </a:r>
            <a:r>
              <a:rPr lang="en-US" altLang="zh-CN"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rPr>
              <a:t> inter-operator parallelism </a:t>
            </a:r>
            <a:r>
              <a:rPr lang="zh-CN" altLang="en-US"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rPr>
              <a:t>）</a:t>
            </a:r>
            <a:endParaRPr lang="en-US" altLang="zh-CN"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zh-CN" altLang="en-US"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rPr>
              <a:t>算子内并行性（</a:t>
            </a:r>
            <a:r>
              <a:rPr lang="en-US" altLang="zh-CN"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rPr>
              <a:t>intra-operator parallelism</a:t>
            </a:r>
            <a:r>
              <a:rPr lang="zh-CN" altLang="en-US" sz="2000" dirty="0">
                <a:solidFill>
                  <a:srgbClr val="000000"/>
                </a:solidFill>
                <a:effectLst>
                  <a:outerShdw blurRad="38100" dist="38100" dir="2700000" algn="tl">
                    <a:srgbClr val="000000">
                      <a:alpha val="43137"/>
                    </a:srgbClr>
                  </a:outerShdw>
                </a:effectLst>
                <a:ea typeface="等线" panose="02010600030101010101" pitchFamily="2" charset="-122"/>
                <a:cs typeface="Times New Roman" panose="02020603050405020304" pitchFamily="18" charset="0"/>
              </a:rPr>
              <a:t>）</a:t>
            </a:r>
          </a:p>
        </p:txBody>
      </p:sp>
      <p:pic>
        <p:nvPicPr>
          <p:cNvPr id="16" name="图片 15">
            <a:extLst>
              <a:ext uri="{FF2B5EF4-FFF2-40B4-BE49-F238E27FC236}">
                <a16:creationId xmlns:a16="http://schemas.microsoft.com/office/drawing/2014/main" id="{4EAABFA5-F493-82CA-9F90-9F56D72DAB03}"/>
              </a:ext>
            </a:extLst>
          </p:cNvPr>
          <p:cNvPicPr>
            <a:picLocks noChangeAspect="1"/>
          </p:cNvPicPr>
          <p:nvPr/>
        </p:nvPicPr>
        <p:blipFill>
          <a:blip r:embed="rId6"/>
          <a:stretch>
            <a:fillRect/>
          </a:stretch>
        </p:blipFill>
        <p:spPr>
          <a:xfrm>
            <a:off x="6096000" y="4011105"/>
            <a:ext cx="5411325" cy="2158692"/>
          </a:xfrm>
          <a:prstGeom prst="rect">
            <a:avLst/>
          </a:prstGeom>
        </p:spPr>
      </p:pic>
    </p:spTree>
    <p:extLst>
      <p:ext uri="{BB962C8B-B14F-4D97-AF65-F5344CB8AC3E}">
        <p14:creationId xmlns:p14="http://schemas.microsoft.com/office/powerpoint/2010/main" val="258527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83548" y="258096"/>
            <a:ext cx="11523662" cy="695794"/>
          </a:xfrm>
        </p:spPr>
        <p:txBody>
          <a:bodyPr/>
          <a:lstStyle/>
          <a:p>
            <a:pPr algn="l" eaLnBrk="1" hangingPunct="1"/>
            <a:r>
              <a:rPr lang="zh-CN" altLang="en-US" dirty="0">
                <a:solidFill>
                  <a:schemeClr val="tx1"/>
                </a:solidFill>
              </a:rPr>
              <a:t>三个挑战</a:t>
            </a:r>
          </a:p>
        </p:txBody>
      </p:sp>
      <p:pic>
        <p:nvPicPr>
          <p:cNvPr id="9" name="图片 8">
            <a:extLst>
              <a:ext uri="{FF2B5EF4-FFF2-40B4-BE49-F238E27FC236}">
                <a16:creationId xmlns:a16="http://schemas.microsoft.com/office/drawing/2014/main" id="{21D5AC8B-7333-E371-E0EA-D1B1F021F6F3}"/>
              </a:ext>
            </a:extLst>
          </p:cNvPr>
          <p:cNvPicPr>
            <a:picLocks noChangeAspect="1"/>
          </p:cNvPicPr>
          <p:nvPr/>
        </p:nvPicPr>
        <p:blipFill>
          <a:blip r:embed="rId3"/>
          <a:stretch>
            <a:fillRect/>
          </a:stretch>
        </p:blipFill>
        <p:spPr>
          <a:xfrm>
            <a:off x="7381710" y="1632737"/>
            <a:ext cx="3455341" cy="4603258"/>
          </a:xfrm>
          <a:prstGeom prst="rect">
            <a:avLst/>
          </a:prstGeom>
        </p:spPr>
      </p:pic>
      <p:sp>
        <p:nvSpPr>
          <p:cNvPr id="11" name="文本框 10">
            <a:extLst>
              <a:ext uri="{FF2B5EF4-FFF2-40B4-BE49-F238E27FC236}">
                <a16:creationId xmlns:a16="http://schemas.microsoft.com/office/drawing/2014/main" id="{8EEB08A5-238F-F7B7-09EA-61FFA9081754}"/>
              </a:ext>
            </a:extLst>
          </p:cNvPr>
          <p:cNvSpPr txBox="1"/>
          <p:nvPr/>
        </p:nvSpPr>
        <p:spPr>
          <a:xfrm>
            <a:off x="372143" y="2588161"/>
            <a:ext cx="6023344" cy="6370975"/>
          </a:xfrm>
          <a:prstGeom prst="rect">
            <a:avLst/>
          </a:prstGeom>
          <a:noFill/>
        </p:spPr>
        <p:txBody>
          <a:bodyPr wrap="square" rtlCol="0">
            <a:spAutoFit/>
          </a:bodyPr>
          <a:lstStyle/>
          <a:p>
            <a:pPr marL="342900" indent="-342900">
              <a:buFont typeface="Wingdings" panose="05000000000000000000" pitchFamily="2" charset="2"/>
              <a:buChar char="l"/>
            </a:pPr>
            <a:r>
              <a:rPr lang="zh-CN" altLang="en-US" b="0" i="0" dirty="0">
                <a:solidFill>
                  <a:srgbClr val="000000"/>
                </a:solidFill>
                <a:effectLst/>
                <a:latin typeface="微软雅黑" panose="020B0503020204020204" pitchFamily="34" charset="-122"/>
                <a:ea typeface="微软雅黑" panose="020B0503020204020204" pitchFamily="34" charset="-122"/>
              </a:rPr>
              <a:t>挑战一：算子是不透明的函数，不会暴露细粒度的算子内并行性。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171450" indent="-171450" algn="just">
              <a:buFont typeface="Wingdings" panose="05000000000000000000" pitchFamily="2" charset="2"/>
              <a:buChar char="l"/>
            </a:pPr>
            <a:r>
              <a:rPr lang="zh-CN" altLang="en-US" b="0" i="0" dirty="0">
                <a:solidFill>
                  <a:srgbClr val="000000"/>
                </a:solidFill>
                <a:effectLst/>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rPr>
              <a:t>挑战二：</a:t>
            </a:r>
            <a:r>
              <a:rPr lang="zh-CN" altLang="en-US" b="0" i="0" dirty="0">
                <a:solidFill>
                  <a:srgbClr val="000000"/>
                </a:solidFill>
                <a:effectLst/>
                <a:latin typeface="微软雅黑" panose="020B0503020204020204" pitchFamily="34" charset="-122"/>
                <a:ea typeface="微软雅黑" panose="020B0503020204020204" pitchFamily="34" charset="-122"/>
              </a:rPr>
              <a:t>加速器（例如</a:t>
            </a:r>
            <a:r>
              <a:rPr lang="en-US" altLang="zh-CN" b="0" i="0" dirty="0">
                <a:solidFill>
                  <a:srgbClr val="000000"/>
                </a:solidFill>
                <a:effectLst/>
                <a:latin typeface="微软雅黑" panose="020B0503020204020204" pitchFamily="34" charset="-122"/>
                <a:ea typeface="微软雅黑" panose="020B0503020204020204" pitchFamily="34" charset="-122"/>
              </a:rPr>
              <a:t>GPU</a:t>
            </a:r>
            <a:r>
              <a:rPr lang="zh-CN" altLang="en-US" b="0" i="0" dirty="0">
                <a:solidFill>
                  <a:srgbClr val="000000"/>
                </a:solidFill>
                <a:effectLst/>
                <a:latin typeface="微软雅黑" panose="020B0503020204020204" pitchFamily="34" charset="-122"/>
                <a:ea typeface="微软雅黑" panose="020B0503020204020204" pitchFamily="34" charset="-122"/>
              </a:rPr>
              <a:t>）不显示算子内调度的接口。</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b="0" i="0" dirty="0">
              <a:solidFill>
                <a:srgbClr val="000000"/>
              </a:solidFill>
              <a:effectLst/>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b="0" i="0" dirty="0">
                <a:solidFill>
                  <a:srgbClr val="000000"/>
                </a:solidFill>
                <a:effectLst/>
                <a:latin typeface="微软雅黑" panose="020B0503020204020204" pitchFamily="34" charset="-122"/>
                <a:ea typeface="微软雅黑" panose="020B0503020204020204" pitchFamily="34" charset="-122"/>
              </a:rPr>
              <a:t>  挑战三： 细粒度调度可能会导致更多的运行时开销。</a:t>
            </a:r>
            <a:br>
              <a:rPr lang="zh-CN" altLang="en-US" sz="1400" dirty="0"/>
            </a:br>
            <a:r>
              <a:rPr lang="en-US" altLang="zh-CN"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endParaRPr lang="en-US" altLang="zh-CN" sz="3200" dirty="0">
              <a:effectLst>
                <a:outerShdw blurRad="38100" dist="38100" dir="2700000" algn="tl">
                  <a:srgbClr val="000000">
                    <a:alpha val="43137"/>
                  </a:srgbClr>
                </a:outerShdw>
              </a:effectLst>
            </a:endParaRPr>
          </a:p>
          <a:p>
            <a:endParaRPr lang="en-US" altLang="zh-CN" sz="3200" dirty="0">
              <a:effectLst>
                <a:outerShdw blurRad="38100" dist="38100" dir="2700000" algn="tl">
                  <a:srgbClr val="000000">
                    <a:alpha val="43137"/>
                  </a:srgbClr>
                </a:outerShdw>
              </a:effectLst>
            </a:endParaRPr>
          </a:p>
          <a:p>
            <a:endParaRPr lang="en-US" altLang="zh-CN" sz="3200" dirty="0">
              <a:effectLst>
                <a:outerShdw blurRad="38100" dist="38100" dir="2700000" algn="tl">
                  <a:srgbClr val="000000">
                    <a:alpha val="43137"/>
                  </a:srgbClr>
                </a:outerShdw>
              </a:effectLst>
            </a:endParaRPr>
          </a:p>
          <a:p>
            <a:endParaRPr lang="en-US" altLang="zh-CN" sz="3200" dirty="0">
              <a:effectLst>
                <a:outerShdw blurRad="38100" dist="38100" dir="2700000" algn="tl">
                  <a:srgbClr val="000000">
                    <a:alpha val="43137"/>
                  </a:srgbClr>
                </a:outerShdw>
              </a:effectLst>
            </a:endParaRPr>
          </a:p>
          <a:p>
            <a:endParaRPr lang="en-US" altLang="zh-CN" sz="3200" dirty="0">
              <a:effectLst>
                <a:outerShdw blurRad="38100" dist="38100" dir="2700000" algn="tl">
                  <a:srgbClr val="000000">
                    <a:alpha val="43137"/>
                  </a:srgbClr>
                </a:outerShdw>
              </a:effectLst>
            </a:endParaRPr>
          </a:p>
          <a:p>
            <a:endParaRPr lang="en-US" altLang="zh-CN" sz="3200" dirty="0">
              <a:effectLst>
                <a:outerShdw blurRad="38100" dist="38100" dir="2700000" algn="tl">
                  <a:srgbClr val="000000">
                    <a:alpha val="43137"/>
                  </a:srgbClr>
                </a:outerShdw>
              </a:effectLst>
            </a:endParaRPr>
          </a:p>
          <a:p>
            <a:endParaRPr lang="zh-CN" altLang="en-US" sz="3200" dirty="0">
              <a:effectLst>
                <a:outerShdw blurRad="38100" dist="38100" dir="2700000" algn="tl">
                  <a:srgbClr val="000000">
                    <a:alpha val="43137"/>
                  </a:srgbClr>
                </a:outerShdw>
              </a:effectLst>
            </a:endParaRPr>
          </a:p>
        </p:txBody>
      </p:sp>
      <p:sp>
        <p:nvSpPr>
          <p:cNvPr id="13" name="文本框 12">
            <a:extLst>
              <a:ext uri="{FF2B5EF4-FFF2-40B4-BE49-F238E27FC236}">
                <a16:creationId xmlns:a16="http://schemas.microsoft.com/office/drawing/2014/main" id="{DD21D1AC-EE7A-AA9F-454F-20F57E5DADB0}"/>
              </a:ext>
            </a:extLst>
          </p:cNvPr>
          <p:cNvSpPr txBox="1"/>
          <p:nvPr/>
        </p:nvSpPr>
        <p:spPr>
          <a:xfrm>
            <a:off x="8210810" y="5821326"/>
            <a:ext cx="2626241" cy="307777"/>
          </a:xfrm>
          <a:prstGeom prst="rect">
            <a:avLst/>
          </a:prstGeom>
          <a:noFill/>
        </p:spPr>
        <p:txBody>
          <a:bodyPr wrap="square" rtlCol="0">
            <a:spAutoFit/>
          </a:bodyPr>
          <a:lstStyle/>
          <a:p>
            <a:r>
              <a:rPr lang="zh-CN" altLang="en-US" sz="1400" b="0" i="0" dirty="0">
                <a:solidFill>
                  <a:srgbClr val="000000"/>
                </a:solidFill>
                <a:effectLst/>
                <a:latin typeface="微软雅黑" panose="020B0503020204020204" pitchFamily="34" charset="-122"/>
                <a:ea typeface="微软雅黑" panose="020B0503020204020204" pitchFamily="34" charset="-122"/>
              </a:rPr>
              <a:t>现有</a:t>
            </a:r>
            <a:r>
              <a:rPr lang="en-US" altLang="zh-CN" sz="1400" b="0" i="0" dirty="0">
                <a:solidFill>
                  <a:srgbClr val="000000"/>
                </a:solidFill>
                <a:effectLst/>
                <a:latin typeface="微软雅黑" panose="020B0503020204020204" pitchFamily="34" charset="-122"/>
                <a:ea typeface="微软雅黑" panose="020B0503020204020204" pitchFamily="34" charset="-122"/>
              </a:rPr>
              <a:t>DNN</a:t>
            </a:r>
            <a:r>
              <a:rPr lang="zh-CN" altLang="en-US" sz="1400" b="0" i="0" dirty="0">
                <a:solidFill>
                  <a:srgbClr val="000000"/>
                </a:solidFill>
                <a:effectLst/>
                <a:latin typeface="微软雅黑" panose="020B0503020204020204" pitchFamily="34" charset="-122"/>
                <a:ea typeface="微软雅黑" panose="020B0503020204020204" pitchFamily="34" charset="-122"/>
              </a:rPr>
              <a:t>框架</a:t>
            </a:r>
            <a:endParaRPr lang="zh-CN" altLang="en-US" sz="1400" dirty="0"/>
          </a:p>
        </p:txBody>
      </p:sp>
      <p:sp>
        <p:nvSpPr>
          <p:cNvPr id="2" name="文本框 1">
            <a:extLst>
              <a:ext uri="{FF2B5EF4-FFF2-40B4-BE49-F238E27FC236}">
                <a16:creationId xmlns:a16="http://schemas.microsoft.com/office/drawing/2014/main" id="{D5425358-5B7B-D804-B7E2-951082CAAD42}"/>
              </a:ext>
            </a:extLst>
          </p:cNvPr>
          <p:cNvSpPr txBox="1"/>
          <p:nvPr/>
        </p:nvSpPr>
        <p:spPr>
          <a:xfrm>
            <a:off x="478465" y="1573619"/>
            <a:ext cx="7102549" cy="523220"/>
          </a:xfrm>
          <a:prstGeom prst="rect">
            <a:avLst/>
          </a:prstGeom>
          <a:noFill/>
        </p:spPr>
        <p:txBody>
          <a:bodyPr wrap="square" rtlCol="0">
            <a:spAutoFit/>
          </a:bodyPr>
          <a:lstStyle/>
          <a:p>
            <a:r>
              <a:rPr lang="en-US" altLang="zh-CN" sz="2800" dirty="0">
                <a:effectLst>
                  <a:outerShdw blurRad="38100" dist="38100" dir="2700000" algn="tl">
                    <a:srgbClr val="000000">
                      <a:alpha val="43137"/>
                    </a:srgbClr>
                  </a:outerShdw>
                </a:effectLst>
              </a:rPr>
              <a:t>RAMMER</a:t>
            </a:r>
            <a:r>
              <a:rPr lang="zh-CN" altLang="en-US" sz="2800" dirty="0">
                <a:effectLst>
                  <a:outerShdw blurRad="38100" dist="38100" dir="2700000" algn="tl">
                    <a:srgbClr val="000000">
                      <a:alpha val="43137"/>
                    </a:srgbClr>
                  </a:outerShdw>
                </a:effectLst>
              </a:rPr>
              <a:t>：统一算子内和算子间调度</a:t>
            </a:r>
          </a:p>
        </p:txBody>
      </p:sp>
    </p:spTree>
    <p:extLst>
      <p:ext uri="{BB962C8B-B14F-4D97-AF65-F5344CB8AC3E}">
        <p14:creationId xmlns:p14="http://schemas.microsoft.com/office/powerpoint/2010/main" val="215298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en-US" altLang="zh-CN" dirty="0">
                <a:solidFill>
                  <a:schemeClr val="tx1"/>
                </a:solidFill>
              </a:rPr>
              <a:t>RAMMER</a:t>
            </a:r>
            <a:r>
              <a:rPr lang="zh-CN" altLang="en-US" dirty="0">
                <a:solidFill>
                  <a:schemeClr val="tx1"/>
                </a:solidFill>
              </a:rPr>
              <a:t>系统设计</a:t>
            </a:r>
          </a:p>
        </p:txBody>
      </p:sp>
      <p:sp>
        <p:nvSpPr>
          <p:cNvPr id="3" name="文本框 2">
            <a:extLst>
              <a:ext uri="{FF2B5EF4-FFF2-40B4-BE49-F238E27FC236}">
                <a16:creationId xmlns:a16="http://schemas.microsoft.com/office/drawing/2014/main" id="{4D68B310-0B05-EF10-0E45-9141448E53EA}"/>
              </a:ext>
            </a:extLst>
          </p:cNvPr>
          <p:cNvSpPr txBox="1"/>
          <p:nvPr/>
        </p:nvSpPr>
        <p:spPr>
          <a:xfrm>
            <a:off x="6096000" y="2168488"/>
            <a:ext cx="5250662" cy="3600986"/>
          </a:xfrm>
          <a:prstGeom prst="rect">
            <a:avLst/>
          </a:prstGeom>
          <a:noFill/>
        </p:spPr>
        <p:txBody>
          <a:bodyPr wrap="square">
            <a:spAutoFit/>
          </a:bodyPr>
          <a:lstStyle/>
          <a:p>
            <a:pPr algn="just"/>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a:solidFill>
                  <a:srgbClr val="000000"/>
                </a:solidFill>
                <a:effectLst/>
                <a:latin typeface="Times New Roman" panose="02020603050405020304" pitchFamily="18" charset="0"/>
                <a:ea typeface="+mn-ea"/>
                <a:cs typeface="Times New Roman" panose="02020603050405020304" pitchFamily="18" charset="0"/>
              </a:rPr>
              <a:t>Rammer</a:t>
            </a:r>
            <a:r>
              <a:rPr lang="zh-CN" altLang="zh-CN" sz="2000" kern="100" dirty="0">
                <a:solidFill>
                  <a:srgbClr val="000000"/>
                </a:solidFill>
                <a:effectLst/>
                <a:latin typeface="Times New Roman" panose="02020603050405020304" pitchFamily="18" charset="0"/>
                <a:ea typeface="+mn-ea"/>
                <a:cs typeface="Times New Roman" panose="02020603050405020304" pitchFamily="18" charset="0"/>
              </a:rPr>
              <a:t>算子解析为</a:t>
            </a:r>
            <a:r>
              <a:rPr lang="en-US" altLang="zh-CN" sz="2000" kern="10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2000" kern="100" dirty="0" err="1">
                <a:solidFill>
                  <a:srgbClr val="000000"/>
                </a:solidFill>
                <a:effectLst/>
                <a:latin typeface="Times New Roman" panose="02020603050405020304" pitchFamily="18" charset="0"/>
                <a:ea typeface="+mn-ea"/>
                <a:cs typeface="Times New Roman" panose="02020603050405020304" pitchFamily="18" charset="0"/>
              </a:rPr>
              <a:t>rOperator</a:t>
            </a:r>
            <a:r>
              <a:rPr lang="en-US" altLang="zh-CN" sz="2000" kern="100" dirty="0">
                <a:solidFill>
                  <a:srgbClr val="000000"/>
                </a:solidFill>
                <a:effectLst/>
                <a:latin typeface="Times New Roman" panose="02020603050405020304" pitchFamily="18" charset="0"/>
                <a:ea typeface="+mn-ea"/>
                <a:cs typeface="Times New Roman" panose="02020603050405020304" pitchFamily="18" charset="0"/>
              </a:rPr>
              <a:t> </a:t>
            </a:r>
            <a:r>
              <a:rPr lang="zh-CN" altLang="zh-CN" sz="2000" kern="100" dirty="0">
                <a:solidFill>
                  <a:srgbClr val="000000"/>
                </a:solidFill>
                <a:effectLst/>
                <a:latin typeface="Times New Roman" panose="02020603050405020304" pitchFamily="18" charset="0"/>
                <a:ea typeface="+mn-ea"/>
                <a:cs typeface="Times New Roman" panose="02020603050405020304" pitchFamily="18" charset="0"/>
              </a:rPr>
              <a:t>并将其分解为更小的调度单元</a:t>
            </a:r>
            <a:r>
              <a:rPr lang="en-US" altLang="zh-CN" sz="2000" kern="10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2000" kern="100" dirty="0" err="1">
                <a:solidFill>
                  <a:srgbClr val="000000"/>
                </a:solidFill>
                <a:effectLst/>
                <a:latin typeface="Times New Roman" panose="02020603050405020304" pitchFamily="18" charset="0"/>
                <a:ea typeface="+mn-ea"/>
                <a:cs typeface="Times New Roman" panose="02020603050405020304" pitchFamily="18" charset="0"/>
              </a:rPr>
              <a:t>rTask</a:t>
            </a:r>
            <a:r>
              <a:rPr lang="en-US" altLang="zh-CN" sz="2000" kern="100" dirty="0">
                <a:solidFill>
                  <a:srgbClr val="000000"/>
                </a:solidFill>
                <a:effectLst/>
                <a:latin typeface="Times New Roman" panose="02020603050405020304" pitchFamily="18" charset="0"/>
                <a:ea typeface="+mn-ea"/>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mn-ea"/>
                <a:cs typeface="Times New Roman" panose="02020603050405020304" pitchFamily="18" charset="0"/>
              </a:rPr>
              <a:t>将底层的硬件抽象为由多个虚拟执行单元</a:t>
            </a:r>
            <a:r>
              <a:rPr lang="en-US" altLang="zh-CN" sz="2000" kern="100" dirty="0" err="1">
                <a:solidFill>
                  <a:srgbClr val="000000"/>
                </a:solidFill>
                <a:effectLst/>
                <a:latin typeface="Times New Roman" panose="02020603050405020304" pitchFamily="18" charset="0"/>
                <a:ea typeface="+mn-ea"/>
                <a:cs typeface="Times New Roman" panose="02020603050405020304" pitchFamily="18" charset="0"/>
              </a:rPr>
              <a:t>vEU</a:t>
            </a:r>
            <a:r>
              <a:rPr lang="zh-CN" altLang="zh-CN" sz="2000" kern="100" dirty="0">
                <a:solidFill>
                  <a:srgbClr val="000000"/>
                </a:solidFill>
                <a:effectLst/>
                <a:latin typeface="Times New Roman" panose="02020603050405020304" pitchFamily="18" charset="0"/>
                <a:ea typeface="+mn-ea"/>
                <a:cs typeface="Times New Roman" panose="02020603050405020304" pitchFamily="18" charset="0"/>
              </a:rPr>
              <a:t>组成的</a:t>
            </a:r>
            <a:r>
              <a:rPr lang="en-US" altLang="zh-CN" sz="2000" kern="100" dirty="0">
                <a:solidFill>
                  <a:srgbClr val="000000"/>
                </a:solidFill>
                <a:effectLst/>
                <a:latin typeface="Times New Roman" panose="02020603050405020304" pitchFamily="18" charset="0"/>
                <a:ea typeface="+mn-ea"/>
                <a:cs typeface="Times New Roman" panose="02020603050405020304" pitchFamily="18" charset="0"/>
              </a:rPr>
              <a:t> </a:t>
            </a:r>
            <a:r>
              <a:rPr lang="en-US" altLang="zh-CN" sz="2000" kern="100" dirty="0" err="1">
                <a:solidFill>
                  <a:srgbClr val="000000"/>
                </a:solidFill>
                <a:effectLst/>
                <a:latin typeface="Times New Roman" panose="02020603050405020304" pitchFamily="18" charset="0"/>
                <a:ea typeface="+mn-ea"/>
                <a:cs typeface="Times New Roman" panose="02020603050405020304" pitchFamily="18" charset="0"/>
              </a:rPr>
              <a:t>vDevice</a:t>
            </a:r>
            <a:r>
              <a:rPr lang="zh-CN" altLang="zh-CN" sz="2000" kern="100" dirty="0">
                <a:solidFill>
                  <a:srgbClr val="000000"/>
                </a:solidFill>
                <a:effectLst/>
                <a:latin typeface="Times New Roman" panose="02020603050405020304" pitchFamily="18" charset="0"/>
                <a:ea typeface="+mn-ea"/>
                <a:cs typeface="Times New Roman" panose="02020603050405020304" pitchFamily="18" charset="0"/>
              </a:rPr>
              <a:t>。</a:t>
            </a:r>
            <a:endParaRPr lang="en-US" altLang="zh-CN" sz="2000" kern="100" dirty="0">
              <a:solidFill>
                <a:srgbClr val="000000"/>
              </a:solidFill>
              <a:effectLst/>
              <a:latin typeface="Times New Roman" panose="02020603050405020304" pitchFamily="18" charset="0"/>
              <a:ea typeface="+mn-ea"/>
              <a:cs typeface="Times New Roman" panose="02020603050405020304" pitchFamily="18" charset="0"/>
            </a:endParaRPr>
          </a:p>
          <a:p>
            <a:pPr algn="just"/>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a:solidFill>
                  <a:srgbClr val="000000"/>
                </a:solidFill>
                <a:effectLst/>
                <a:latin typeface="Times New Roman" panose="02020603050405020304" pitchFamily="18" charset="0"/>
                <a:ea typeface="+mn-ea"/>
                <a:cs typeface="Times New Roman" panose="02020603050405020304" pitchFamily="18" charset="0"/>
              </a:rPr>
              <a:t>Rammer</a:t>
            </a:r>
            <a:r>
              <a:rPr lang="zh-CN" altLang="en-US" sz="2000" kern="100" dirty="0">
                <a:solidFill>
                  <a:srgbClr val="000000"/>
                </a:solidFill>
                <a:latin typeface="Times New Roman" panose="02020603050405020304" pitchFamily="18" charset="0"/>
                <a:ea typeface="+mn-ea"/>
                <a:cs typeface="Times New Roman" panose="02020603050405020304" pitchFamily="18" charset="0"/>
              </a:rPr>
              <a:t>将</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DFG</a:t>
            </a:r>
            <a:r>
              <a:rPr lang="zh-CN" altLang="en-US" sz="2000" kern="100" dirty="0">
                <a:solidFill>
                  <a:srgbClr val="000000"/>
                </a:solidFill>
                <a:latin typeface="Times New Roman" panose="02020603050405020304" pitchFamily="18" charset="0"/>
                <a:ea typeface="+mn-ea"/>
                <a:cs typeface="Times New Roman" panose="02020603050405020304" pitchFamily="18" charset="0"/>
              </a:rPr>
              <a:t>编译为一个称为</a:t>
            </a:r>
            <a:r>
              <a:rPr lang="en-US" altLang="zh-CN" sz="2000" kern="100" dirty="0" err="1">
                <a:solidFill>
                  <a:srgbClr val="000000"/>
                </a:solidFill>
                <a:latin typeface="Times New Roman" panose="02020603050405020304" pitchFamily="18" charset="0"/>
                <a:ea typeface="+mn-ea"/>
                <a:cs typeface="Times New Roman" panose="02020603050405020304" pitchFamily="18" charset="0"/>
              </a:rPr>
              <a:t>rProgram</a:t>
            </a:r>
            <a:r>
              <a:rPr lang="zh-CN" altLang="en-US" sz="2000" kern="100" dirty="0">
                <a:solidFill>
                  <a:srgbClr val="000000"/>
                </a:solidFill>
                <a:latin typeface="Times New Roman" panose="02020603050405020304" pitchFamily="18" charset="0"/>
                <a:ea typeface="+mn-ea"/>
                <a:cs typeface="Times New Roman" panose="02020603050405020304" pitchFamily="18" charset="0"/>
              </a:rPr>
              <a:t>的静态执行计划</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a:t>
            </a:r>
            <a:r>
              <a:rPr lang="en-US" altLang="zh-CN" sz="2000" kern="100" dirty="0" err="1">
                <a:solidFill>
                  <a:srgbClr val="000000"/>
                </a:solidFill>
                <a:latin typeface="Times New Roman" panose="02020603050405020304" pitchFamily="18" charset="0"/>
                <a:ea typeface="+mn-ea"/>
                <a:cs typeface="Times New Roman" panose="02020603050405020304" pitchFamily="18" charset="0"/>
              </a:rPr>
              <a:t>rProgram</a:t>
            </a:r>
            <a:r>
              <a:rPr lang="zh-CN" altLang="en-US" sz="2000" kern="100" dirty="0">
                <a:solidFill>
                  <a:srgbClr val="000000"/>
                </a:solidFill>
                <a:latin typeface="Times New Roman" panose="02020603050405020304" pitchFamily="18" charset="0"/>
                <a:ea typeface="+mn-ea"/>
                <a:cs typeface="Times New Roman" panose="02020603050405020304" pitchFamily="18" charset="0"/>
              </a:rPr>
              <a:t>包含一系列的</a:t>
            </a:r>
            <a:r>
              <a:rPr lang="en-US" altLang="zh-CN" sz="2000" kern="100" dirty="0" err="1">
                <a:solidFill>
                  <a:srgbClr val="000000"/>
                </a:solidFill>
                <a:latin typeface="Times New Roman" panose="02020603050405020304" pitchFamily="18" charset="0"/>
                <a:ea typeface="+mn-ea"/>
                <a:cs typeface="Times New Roman" panose="02020603050405020304" pitchFamily="18" charset="0"/>
              </a:rPr>
              <a:t>rtasks</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a:t>
            </a:r>
            <a:r>
              <a:rPr lang="zh-CN" altLang="en-US" sz="2000" kern="100" dirty="0">
                <a:solidFill>
                  <a:srgbClr val="000000"/>
                </a:solidFill>
                <a:latin typeface="Times New Roman" panose="02020603050405020304" pitchFamily="18" charset="0"/>
                <a:ea typeface="+mn-ea"/>
                <a:cs typeface="Times New Roman" panose="02020603050405020304" pitchFamily="18" charset="0"/>
              </a:rPr>
              <a:t>并通过</a:t>
            </a:r>
            <a:r>
              <a:rPr lang="en-US" altLang="zh-CN" sz="2000" kern="100" dirty="0" err="1">
                <a:solidFill>
                  <a:srgbClr val="000000"/>
                </a:solidFill>
                <a:latin typeface="Times New Roman" panose="02020603050405020304" pitchFamily="18" charset="0"/>
                <a:ea typeface="+mn-ea"/>
                <a:cs typeface="Times New Roman" panose="02020603050405020304" pitchFamily="18" charset="0"/>
              </a:rPr>
              <a:t>vDevice</a:t>
            </a:r>
            <a:r>
              <a:rPr lang="zh-CN" altLang="en-US" sz="2000" kern="100" dirty="0">
                <a:solidFill>
                  <a:srgbClr val="000000"/>
                </a:solidFill>
                <a:latin typeface="Times New Roman" panose="02020603050405020304" pitchFamily="18" charset="0"/>
                <a:ea typeface="+mn-ea"/>
                <a:cs typeface="Times New Roman" panose="02020603050405020304" pitchFamily="18" charset="0"/>
              </a:rPr>
              <a:t>抽象将其映射到硬件</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a:t>
            </a:r>
            <a:r>
              <a:rPr lang="zh-CN" altLang="zh-CN" sz="2000" kern="100" dirty="0">
                <a:solidFill>
                  <a:srgbClr val="000000"/>
                </a:solidFill>
                <a:latin typeface="Times New Roman" panose="02020603050405020304" pitchFamily="18" charset="0"/>
                <a:ea typeface="+mn-ea"/>
                <a:cs typeface="Times New Roman" panose="02020603050405020304" pitchFamily="18" charset="0"/>
              </a:rPr>
              <a:t>在这套新的抽象下</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a:t>
            </a:r>
            <a:r>
              <a:rPr lang="zh-CN" altLang="zh-CN" sz="2000" kern="100" dirty="0">
                <a:solidFill>
                  <a:srgbClr val="000000"/>
                </a:solidFill>
                <a:latin typeface="Times New Roman" panose="02020603050405020304" pitchFamily="18" charset="0"/>
                <a:ea typeface="+mn-ea"/>
                <a:cs typeface="Times New Roman" panose="02020603050405020304" pitchFamily="18" charset="0"/>
              </a:rPr>
              <a:t>用户可以通过更细粒度的</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 </a:t>
            </a:r>
            <a:r>
              <a:rPr lang="en-US" altLang="zh-CN" sz="2000" kern="100" dirty="0" err="1">
                <a:solidFill>
                  <a:srgbClr val="000000"/>
                </a:solidFill>
                <a:latin typeface="Times New Roman" panose="02020603050405020304" pitchFamily="18" charset="0"/>
                <a:ea typeface="+mn-ea"/>
                <a:cs typeface="Times New Roman" panose="02020603050405020304" pitchFamily="18" charset="0"/>
              </a:rPr>
              <a:t>rTask</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 </a:t>
            </a:r>
            <a:r>
              <a:rPr lang="zh-CN" altLang="zh-CN" sz="2000" kern="100" dirty="0">
                <a:solidFill>
                  <a:srgbClr val="000000"/>
                </a:solidFill>
                <a:latin typeface="Times New Roman" panose="02020603050405020304" pitchFamily="18" charset="0"/>
                <a:ea typeface="+mn-ea"/>
                <a:cs typeface="Times New Roman" panose="02020603050405020304" pitchFamily="18" charset="0"/>
              </a:rPr>
              <a:t>将数据流图调度到多个</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 </a:t>
            </a:r>
            <a:r>
              <a:rPr lang="en-US" altLang="zh-CN" sz="2000" kern="100" dirty="0" err="1">
                <a:solidFill>
                  <a:srgbClr val="000000"/>
                </a:solidFill>
                <a:latin typeface="Times New Roman" panose="02020603050405020304" pitchFamily="18" charset="0"/>
                <a:ea typeface="+mn-ea"/>
                <a:cs typeface="Times New Roman" panose="02020603050405020304" pitchFamily="18" charset="0"/>
              </a:rPr>
              <a:t>vEU</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 </a:t>
            </a:r>
            <a:r>
              <a:rPr lang="zh-CN" altLang="zh-CN" sz="2000" kern="100" dirty="0">
                <a:solidFill>
                  <a:srgbClr val="000000"/>
                </a:solidFill>
                <a:latin typeface="Times New Roman" panose="02020603050405020304" pitchFamily="18" charset="0"/>
                <a:ea typeface="+mn-ea"/>
                <a:cs typeface="Times New Roman" panose="02020603050405020304" pitchFamily="18" charset="0"/>
              </a:rPr>
              <a:t>之上</a:t>
            </a:r>
            <a:r>
              <a:rPr lang="zh-CN" altLang="en-US" sz="2000" kern="100" dirty="0">
                <a:solidFill>
                  <a:srgbClr val="000000"/>
                </a:solidFill>
                <a:latin typeface="Times New Roman" panose="02020603050405020304" pitchFamily="18" charset="0"/>
                <a:ea typeface="+mn-ea"/>
                <a:cs typeface="Times New Roman" panose="02020603050405020304" pitchFamily="18" charset="0"/>
              </a:rPr>
              <a:t>。</a:t>
            </a:r>
            <a:endParaRPr lang="en-US" altLang="zh-CN" sz="2000" kern="100" dirty="0">
              <a:solidFill>
                <a:srgbClr val="000000"/>
              </a:solidFill>
              <a:latin typeface="Times New Roman" panose="02020603050405020304" pitchFamily="18" charset="0"/>
              <a:ea typeface="+mn-ea"/>
              <a:cs typeface="Times New Roman" panose="02020603050405020304" pitchFamily="18" charset="0"/>
            </a:endParaRPr>
          </a:p>
          <a:p>
            <a:pPr algn="just"/>
            <a:r>
              <a:rPr lang="en-US" altLang="zh-CN" sz="2000" kern="100" dirty="0">
                <a:solidFill>
                  <a:srgbClr val="000000"/>
                </a:solidFill>
                <a:effectLst/>
                <a:latin typeface="Times New Roman" panose="02020603050405020304" pitchFamily="18" charset="0"/>
                <a:ea typeface="+mn-ea"/>
                <a:cs typeface="Times New Roman" panose="02020603050405020304" pitchFamily="18" charset="0"/>
              </a:rPr>
              <a:t>       </a:t>
            </a:r>
            <a:r>
              <a:rPr lang="zh-CN" altLang="zh-CN" sz="2000" kern="100" dirty="0">
                <a:solidFill>
                  <a:srgbClr val="000000"/>
                </a:solidFill>
                <a:latin typeface="Times New Roman" panose="02020603050405020304" pitchFamily="18" charset="0"/>
                <a:ea typeface="+mn-ea"/>
                <a:cs typeface="Times New Roman" panose="02020603050405020304" pitchFamily="18" charset="0"/>
              </a:rPr>
              <a:t>整个调度方案在编译期生成并“静态”映射到硬件计算单元上</a:t>
            </a:r>
            <a:r>
              <a:rPr lang="en-US" altLang="zh-CN" sz="2000" kern="100" dirty="0">
                <a:solidFill>
                  <a:srgbClr val="000000"/>
                </a:solidFill>
                <a:latin typeface="Times New Roman" panose="02020603050405020304" pitchFamily="18" charset="0"/>
                <a:ea typeface="+mn-ea"/>
                <a:cs typeface="Times New Roman" panose="02020603050405020304" pitchFamily="18" charset="0"/>
              </a:rPr>
              <a:t>,</a:t>
            </a:r>
            <a:r>
              <a:rPr lang="zh-CN" altLang="zh-CN" sz="2000" kern="100" dirty="0">
                <a:solidFill>
                  <a:srgbClr val="000000"/>
                </a:solidFill>
                <a:latin typeface="Times New Roman" panose="02020603050405020304" pitchFamily="18" charset="0"/>
                <a:ea typeface="+mn-ea"/>
                <a:cs typeface="Times New Roman" panose="02020603050405020304" pitchFamily="18" charset="0"/>
              </a:rPr>
              <a:t>因此可以天然地消除掉许多原本存在的调度开销。</a:t>
            </a:r>
          </a:p>
        </p:txBody>
      </p:sp>
      <p:pic>
        <p:nvPicPr>
          <p:cNvPr id="7" name="图片 6">
            <a:extLst>
              <a:ext uri="{FF2B5EF4-FFF2-40B4-BE49-F238E27FC236}">
                <a16:creationId xmlns:a16="http://schemas.microsoft.com/office/drawing/2014/main" id="{1E804B70-A1E6-84AF-920F-A8A8883DD907}"/>
              </a:ext>
            </a:extLst>
          </p:cNvPr>
          <p:cNvPicPr>
            <a:picLocks noChangeAspect="1"/>
          </p:cNvPicPr>
          <p:nvPr/>
        </p:nvPicPr>
        <p:blipFill>
          <a:blip r:embed="rId3"/>
          <a:stretch>
            <a:fillRect/>
          </a:stretch>
        </p:blipFill>
        <p:spPr>
          <a:xfrm>
            <a:off x="599715" y="1267044"/>
            <a:ext cx="3977600" cy="5194906"/>
          </a:xfrm>
          <a:prstGeom prst="rect">
            <a:avLst/>
          </a:prstGeom>
        </p:spPr>
      </p:pic>
    </p:spTree>
    <p:extLst>
      <p:ext uri="{BB962C8B-B14F-4D97-AF65-F5344CB8AC3E}">
        <p14:creationId xmlns:p14="http://schemas.microsoft.com/office/powerpoint/2010/main" val="295899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zh-CN" altLang="en-US" sz="3600" dirty="0">
                <a:ln w="0"/>
                <a:effectLst>
                  <a:outerShdw blurRad="38100" dist="19050" dir="2700000" algn="tl" rotWithShape="0">
                    <a:schemeClr val="dk1">
                      <a:alpha val="40000"/>
                    </a:schemeClr>
                  </a:outerShdw>
                </a:effectLst>
              </a:rPr>
              <a:t>解决挑战一</a:t>
            </a:r>
            <a:endParaRPr lang="zh-CN" altLang="en-US" dirty="0">
              <a:solidFill>
                <a:schemeClr val="tx1"/>
              </a:solidFill>
            </a:endParaRPr>
          </a:p>
        </p:txBody>
      </p:sp>
      <p:pic>
        <p:nvPicPr>
          <p:cNvPr id="4" name="图片 3">
            <a:extLst>
              <a:ext uri="{FF2B5EF4-FFF2-40B4-BE49-F238E27FC236}">
                <a16:creationId xmlns:a16="http://schemas.microsoft.com/office/drawing/2014/main" id="{DC4B5536-5152-4D64-53BC-EA040CA26637}"/>
              </a:ext>
            </a:extLst>
          </p:cNvPr>
          <p:cNvPicPr>
            <a:picLocks noChangeAspect="1"/>
          </p:cNvPicPr>
          <p:nvPr/>
        </p:nvPicPr>
        <p:blipFill>
          <a:blip r:embed="rId3"/>
          <a:stretch>
            <a:fillRect/>
          </a:stretch>
        </p:blipFill>
        <p:spPr>
          <a:xfrm>
            <a:off x="6421423" y="2840665"/>
            <a:ext cx="4726172" cy="2322023"/>
          </a:xfrm>
          <a:prstGeom prst="rect">
            <a:avLst/>
          </a:prstGeom>
        </p:spPr>
      </p:pic>
      <p:sp>
        <p:nvSpPr>
          <p:cNvPr id="6" name="文本框 5">
            <a:extLst>
              <a:ext uri="{FF2B5EF4-FFF2-40B4-BE49-F238E27FC236}">
                <a16:creationId xmlns:a16="http://schemas.microsoft.com/office/drawing/2014/main" id="{9CDD02B4-2BE1-57A6-560E-2E55BE24DBCB}"/>
              </a:ext>
            </a:extLst>
          </p:cNvPr>
          <p:cNvSpPr txBox="1"/>
          <p:nvPr/>
        </p:nvSpPr>
        <p:spPr>
          <a:xfrm>
            <a:off x="388089" y="1747485"/>
            <a:ext cx="4726172" cy="523220"/>
          </a:xfrm>
          <a:prstGeom prst="rect">
            <a:avLst/>
          </a:prstGeom>
          <a:noFill/>
        </p:spPr>
        <p:txBody>
          <a:bodyPr wrap="square" rtlCol="0">
            <a:spAutoFit/>
          </a:bodyPr>
          <a:lstStyle/>
          <a:p>
            <a:r>
              <a:rPr lang="en-US" altLang="zh-CN" dirty="0"/>
              <a:t> </a:t>
            </a:r>
            <a:r>
              <a:rPr lang="en-US" altLang="zh-CN" sz="2800" dirty="0" err="1"/>
              <a:t>rOperators</a:t>
            </a:r>
            <a:r>
              <a:rPr lang="zh-CN" altLang="en-US" sz="2800" dirty="0"/>
              <a:t>与</a:t>
            </a:r>
            <a:r>
              <a:rPr lang="en-US" altLang="zh-CN" sz="2800" dirty="0" err="1"/>
              <a:t>rTasks</a:t>
            </a:r>
            <a:endParaRPr lang="zh-CN" altLang="en-US" sz="2800" dirty="0"/>
          </a:p>
        </p:txBody>
      </p:sp>
      <p:sp>
        <p:nvSpPr>
          <p:cNvPr id="7" name="文本框 6">
            <a:extLst>
              <a:ext uri="{FF2B5EF4-FFF2-40B4-BE49-F238E27FC236}">
                <a16:creationId xmlns:a16="http://schemas.microsoft.com/office/drawing/2014/main" id="{06932E79-6484-7140-CCF1-4CDCB4AAB38F}"/>
              </a:ext>
            </a:extLst>
          </p:cNvPr>
          <p:cNvSpPr txBox="1"/>
          <p:nvPr/>
        </p:nvSpPr>
        <p:spPr>
          <a:xfrm>
            <a:off x="95694" y="2611955"/>
            <a:ext cx="5310961" cy="5262979"/>
          </a:xfrm>
          <a:prstGeom prst="rect">
            <a:avLst/>
          </a:prstGeom>
          <a:noFill/>
        </p:spPr>
        <p:txBody>
          <a:bodyPr wrap="square" rtlCol="0">
            <a:spAutoFit/>
          </a:bodyPr>
          <a:lstStyle/>
          <a:p>
            <a:pPr marL="342900" indent="-342900">
              <a:buFont typeface="Wingdings" panose="05000000000000000000" pitchFamily="2" charset="2"/>
              <a:buChar char="l"/>
            </a:pPr>
            <a:r>
              <a:rPr lang="en-US" altLang="zh-CN" dirty="0" err="1"/>
              <a:t>rTasks</a:t>
            </a:r>
            <a:r>
              <a:rPr lang="zh-CN" altLang="en-US" dirty="0"/>
              <a:t>是</a:t>
            </a:r>
            <a:r>
              <a:rPr lang="en-US" altLang="zh-CN" dirty="0"/>
              <a:t>EU</a:t>
            </a:r>
            <a:r>
              <a:rPr lang="zh-CN" altLang="en-US" dirty="0"/>
              <a:t>上的最小计算单元</a:t>
            </a: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en-US" altLang="zh-CN" b="0" i="0" dirty="0" err="1">
                <a:solidFill>
                  <a:srgbClr val="000000"/>
                </a:solidFill>
                <a:effectLst/>
                <a:latin typeface="微软雅黑" panose="020B0503020204020204" pitchFamily="34" charset="-122"/>
                <a:ea typeface="微软雅黑" panose="020B0503020204020204" pitchFamily="34" charset="-122"/>
              </a:rPr>
              <a:t>rOperator</a:t>
            </a:r>
            <a:r>
              <a:rPr lang="zh-CN" altLang="en-US" dirty="0">
                <a:solidFill>
                  <a:srgbClr val="000000"/>
                </a:solidFill>
                <a:latin typeface="微软雅黑" panose="020B0503020204020204" pitchFamily="34" charset="-122"/>
              </a:rPr>
              <a:t>是</a:t>
            </a:r>
            <a:r>
              <a:rPr lang="zh-CN" altLang="en-US" b="0" i="0" dirty="0">
                <a:solidFill>
                  <a:srgbClr val="000000"/>
                </a:solidFill>
                <a:effectLst/>
                <a:latin typeface="微软雅黑" panose="020B0503020204020204" pitchFamily="34" charset="-122"/>
                <a:ea typeface="微软雅黑" panose="020B0503020204020204" pitchFamily="34" charset="-122"/>
              </a:rPr>
              <a:t>为一组独立的、同质的</a:t>
            </a:r>
            <a:r>
              <a:rPr lang="en-US" altLang="zh-CN" b="0" i="0" dirty="0" err="1">
                <a:solidFill>
                  <a:srgbClr val="000000"/>
                </a:solidFill>
                <a:effectLst/>
                <a:latin typeface="微软雅黑" panose="020B0503020204020204" pitchFamily="34" charset="-122"/>
                <a:ea typeface="微软雅黑" panose="020B0503020204020204" pitchFamily="34" charset="-122"/>
              </a:rPr>
              <a:t>rTask</a:t>
            </a:r>
            <a:r>
              <a:rPr lang="zh-CN" altLang="en-US" b="0" i="0" dirty="0">
                <a:solidFill>
                  <a:srgbClr val="000000"/>
                </a:solidFill>
                <a:effectLst/>
                <a:latin typeface="微软雅黑" panose="020B0503020204020204" pitchFamily="34" charset="-122"/>
                <a:ea typeface="微软雅黑" panose="020B0503020204020204" pitchFamily="34" charset="-122"/>
              </a:rPr>
              <a:t>的集合</a:t>
            </a:r>
            <a:endParaRPr lang="en-US" altLang="zh-CN" dirty="0"/>
          </a:p>
          <a:p>
            <a:endParaRPr lang="en-US" altLang="zh-CN" dirty="0"/>
          </a:p>
          <a:p>
            <a:r>
              <a:rPr lang="zh-CN" altLang="en-US" dirty="0">
                <a:solidFill>
                  <a:srgbClr val="000000"/>
                </a:solidFill>
                <a:latin typeface="微软雅黑" panose="020B0503020204020204" pitchFamily="34" charset="-122"/>
              </a:rPr>
              <a:t>  </a:t>
            </a:r>
            <a:endParaRPr lang="en-US" altLang="zh-CN" dirty="0">
              <a:solidFill>
                <a:srgbClr val="000000"/>
              </a:solidFill>
              <a:latin typeface="微软雅黑" panose="020B0503020204020204" pitchFamily="34" charset="-122"/>
            </a:endParaRPr>
          </a:p>
          <a:p>
            <a:pPr marL="342900" indent="-342900">
              <a:buFont typeface="Wingdings" panose="05000000000000000000" pitchFamily="2" charset="2"/>
              <a:buChar char="l"/>
            </a:pPr>
            <a:r>
              <a:rPr lang="zh-CN" altLang="en-US" dirty="0">
                <a:solidFill>
                  <a:srgbClr val="000000"/>
                </a:solidFill>
                <a:latin typeface="微软雅黑" panose="020B0503020204020204" pitchFamily="34" charset="-122"/>
              </a:rPr>
              <a:t>这种抽象公开了算子内的并行性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rPr>
              <a:t>  </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06444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zh-CN" altLang="en-US" sz="3600" dirty="0">
                <a:ln w="0"/>
                <a:effectLst>
                  <a:outerShdw blurRad="38100" dist="19050" dir="2700000" algn="tl" rotWithShape="0">
                    <a:schemeClr val="dk1">
                      <a:alpha val="40000"/>
                    </a:schemeClr>
                  </a:outerShdw>
                </a:effectLst>
              </a:rPr>
              <a:t>解决挑战二</a:t>
            </a:r>
            <a:endParaRPr lang="zh-CN" altLang="en-US" dirty="0">
              <a:solidFill>
                <a:schemeClr val="tx1"/>
              </a:solidFill>
            </a:endParaRPr>
          </a:p>
        </p:txBody>
      </p:sp>
      <p:sp>
        <p:nvSpPr>
          <p:cNvPr id="6" name="文本框 5">
            <a:extLst>
              <a:ext uri="{FF2B5EF4-FFF2-40B4-BE49-F238E27FC236}">
                <a16:creationId xmlns:a16="http://schemas.microsoft.com/office/drawing/2014/main" id="{7B35F030-E43C-8BDC-45B7-06F0C5CB91E2}"/>
              </a:ext>
            </a:extLst>
          </p:cNvPr>
          <p:cNvSpPr txBox="1"/>
          <p:nvPr/>
        </p:nvSpPr>
        <p:spPr>
          <a:xfrm>
            <a:off x="311002" y="1689078"/>
            <a:ext cx="6161566" cy="523220"/>
          </a:xfrm>
          <a:prstGeom prst="rect">
            <a:avLst/>
          </a:prstGeom>
          <a:noFill/>
        </p:spPr>
        <p:txBody>
          <a:bodyPr wrap="square">
            <a:spAutoFit/>
          </a:bodyPr>
          <a:lstStyle/>
          <a:p>
            <a:pPr algn="just"/>
            <a:r>
              <a:rPr lang="en-US" altLang="zh-CN" sz="2800" dirty="0" err="1"/>
              <a:t>vEU</a:t>
            </a:r>
            <a:r>
              <a:rPr lang="zh-CN" altLang="zh-CN" sz="2800" dirty="0"/>
              <a:t>和</a:t>
            </a:r>
            <a:r>
              <a:rPr lang="en-US" altLang="zh-CN" sz="2800" dirty="0" err="1"/>
              <a:t>vDevice</a:t>
            </a:r>
            <a:endParaRPr lang="zh-CN" altLang="zh-CN" sz="2800" dirty="0"/>
          </a:p>
        </p:txBody>
      </p:sp>
      <p:sp>
        <p:nvSpPr>
          <p:cNvPr id="8" name="文本框 7">
            <a:extLst>
              <a:ext uri="{FF2B5EF4-FFF2-40B4-BE49-F238E27FC236}">
                <a16:creationId xmlns:a16="http://schemas.microsoft.com/office/drawing/2014/main" id="{E66C05DC-39A5-3ED8-A18D-BD33E45A37D2}"/>
              </a:ext>
            </a:extLst>
          </p:cNvPr>
          <p:cNvSpPr txBox="1"/>
          <p:nvPr/>
        </p:nvSpPr>
        <p:spPr>
          <a:xfrm>
            <a:off x="311002" y="2811482"/>
            <a:ext cx="6161566" cy="830997"/>
          </a:xfrm>
          <a:prstGeom prst="rect">
            <a:avLst/>
          </a:prstGeom>
          <a:noFill/>
        </p:spPr>
        <p:txBody>
          <a:bodyPr wrap="square">
            <a:spAutoFit/>
          </a:bodyPr>
          <a:lstStyle/>
          <a:p>
            <a:pPr marL="342900" indent="-342900" algn="just">
              <a:buFont typeface="Wingdings" panose="05000000000000000000" pitchFamily="2" charset="2"/>
              <a:buChar char="l"/>
            </a:pPr>
            <a:r>
              <a:rPr lang="en-US" altLang="zh-CN" dirty="0"/>
              <a:t>RAMMER</a:t>
            </a:r>
            <a:r>
              <a:rPr lang="zh-CN" altLang="zh-CN" dirty="0"/>
              <a:t>将硬件加速器抽象为软件管理的虚拟设备，称为虚拟化并行设备</a:t>
            </a:r>
            <a:r>
              <a:rPr lang="en-US" altLang="zh-CN" dirty="0" err="1"/>
              <a:t>vDevice</a:t>
            </a:r>
            <a:endParaRPr lang="zh-CN" altLang="zh-CN" dirty="0"/>
          </a:p>
        </p:txBody>
      </p:sp>
      <p:sp>
        <p:nvSpPr>
          <p:cNvPr id="10" name="文本框 9">
            <a:extLst>
              <a:ext uri="{FF2B5EF4-FFF2-40B4-BE49-F238E27FC236}">
                <a16:creationId xmlns:a16="http://schemas.microsoft.com/office/drawing/2014/main" id="{276D19F7-87D0-2745-70C9-7226AA43DEB1}"/>
              </a:ext>
            </a:extLst>
          </p:cNvPr>
          <p:cNvSpPr txBox="1"/>
          <p:nvPr/>
        </p:nvSpPr>
        <p:spPr>
          <a:xfrm>
            <a:off x="311002" y="4455048"/>
            <a:ext cx="6161566" cy="830997"/>
          </a:xfrm>
          <a:prstGeom prst="rect">
            <a:avLst/>
          </a:prstGeom>
          <a:noFill/>
        </p:spPr>
        <p:txBody>
          <a:bodyPr wrap="square">
            <a:spAutoFit/>
          </a:bodyPr>
          <a:lstStyle/>
          <a:p>
            <a:pPr marL="342900" indent="-342900" algn="just">
              <a:buFont typeface="Wingdings" panose="05000000000000000000" pitchFamily="2" charset="2"/>
              <a:buChar char="l"/>
            </a:pPr>
            <a:r>
              <a:rPr lang="en-US" altLang="zh-CN" dirty="0" err="1"/>
              <a:t>vDevice</a:t>
            </a:r>
            <a:r>
              <a:rPr lang="zh-CN" altLang="zh-CN" dirty="0"/>
              <a:t>还提供多个并行虚拟执行单元</a:t>
            </a:r>
            <a:r>
              <a:rPr lang="en-US" altLang="zh-CN" dirty="0" err="1"/>
              <a:t>vEU</a:t>
            </a:r>
            <a:r>
              <a:rPr lang="zh-CN" altLang="zh-CN" dirty="0"/>
              <a:t>，每个单元可以独立执行</a:t>
            </a:r>
            <a:r>
              <a:rPr lang="en-US" altLang="zh-CN" dirty="0" err="1"/>
              <a:t>rTask</a:t>
            </a:r>
            <a:endParaRPr lang="zh-CN" altLang="zh-CN" dirty="0"/>
          </a:p>
        </p:txBody>
      </p:sp>
      <p:pic>
        <p:nvPicPr>
          <p:cNvPr id="12" name="图片 11">
            <a:extLst>
              <a:ext uri="{FF2B5EF4-FFF2-40B4-BE49-F238E27FC236}">
                <a16:creationId xmlns:a16="http://schemas.microsoft.com/office/drawing/2014/main" id="{6352DFF2-04F9-1767-AB7E-56EE921ED570}"/>
              </a:ext>
            </a:extLst>
          </p:cNvPr>
          <p:cNvPicPr>
            <a:picLocks noChangeAspect="1"/>
          </p:cNvPicPr>
          <p:nvPr/>
        </p:nvPicPr>
        <p:blipFill>
          <a:blip r:embed="rId3"/>
          <a:stretch>
            <a:fillRect/>
          </a:stretch>
        </p:blipFill>
        <p:spPr>
          <a:xfrm>
            <a:off x="7164291" y="2213760"/>
            <a:ext cx="4364423" cy="2656786"/>
          </a:xfrm>
          <a:prstGeom prst="rect">
            <a:avLst/>
          </a:prstGeom>
        </p:spPr>
      </p:pic>
    </p:spTree>
    <p:extLst>
      <p:ext uri="{BB962C8B-B14F-4D97-AF65-F5344CB8AC3E}">
        <p14:creationId xmlns:p14="http://schemas.microsoft.com/office/powerpoint/2010/main" val="182513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633" y="198646"/>
            <a:ext cx="11523662" cy="677863"/>
          </a:xfrm>
        </p:spPr>
        <p:txBody>
          <a:bodyPr/>
          <a:lstStyle/>
          <a:p>
            <a:pPr algn="l" eaLnBrk="1" hangingPunct="1"/>
            <a:r>
              <a:rPr lang="zh-CN" altLang="en-US" sz="3600" dirty="0">
                <a:ln w="0"/>
                <a:effectLst>
                  <a:outerShdw blurRad="38100" dist="19050" dir="2700000" algn="tl" rotWithShape="0">
                    <a:schemeClr val="dk1">
                      <a:alpha val="40000"/>
                    </a:schemeClr>
                  </a:outerShdw>
                </a:effectLst>
              </a:rPr>
              <a:t>解决挑战三</a:t>
            </a:r>
            <a:endParaRPr lang="zh-CN" altLang="en-US" dirty="0">
              <a:solidFill>
                <a:schemeClr val="tx1"/>
              </a:solidFill>
            </a:endParaRPr>
          </a:p>
        </p:txBody>
      </p:sp>
      <p:sp>
        <p:nvSpPr>
          <p:cNvPr id="3" name="文本框 2">
            <a:extLst>
              <a:ext uri="{FF2B5EF4-FFF2-40B4-BE49-F238E27FC236}">
                <a16:creationId xmlns:a16="http://schemas.microsoft.com/office/drawing/2014/main" id="{D612D694-90E3-9193-FD48-3AF3C9740B5C}"/>
              </a:ext>
            </a:extLst>
          </p:cNvPr>
          <p:cNvSpPr txBox="1"/>
          <p:nvPr/>
        </p:nvSpPr>
        <p:spPr>
          <a:xfrm>
            <a:off x="347333" y="1600605"/>
            <a:ext cx="11294918" cy="523220"/>
          </a:xfrm>
          <a:prstGeom prst="rect">
            <a:avLst/>
          </a:prstGeom>
          <a:noFill/>
        </p:spPr>
        <p:txBody>
          <a:bodyPr wrap="square" rtlCol="0">
            <a:spAutoFit/>
          </a:bodyPr>
          <a:lstStyle/>
          <a:p>
            <a:pPr algn="just"/>
            <a:r>
              <a:rPr lang="en-US" altLang="zh-CN" sz="2800" dirty="0" err="1"/>
              <a:t>rProgram</a:t>
            </a:r>
            <a:endParaRPr lang="zh-CN" altLang="en-US" sz="2800" dirty="0"/>
          </a:p>
        </p:txBody>
      </p:sp>
      <p:sp>
        <p:nvSpPr>
          <p:cNvPr id="4" name="文本框 3">
            <a:extLst>
              <a:ext uri="{FF2B5EF4-FFF2-40B4-BE49-F238E27FC236}">
                <a16:creationId xmlns:a16="http://schemas.microsoft.com/office/drawing/2014/main" id="{AF445FC8-FFB3-68A5-BE3B-B20ECE3F77DB}"/>
              </a:ext>
            </a:extLst>
          </p:cNvPr>
          <p:cNvSpPr txBox="1"/>
          <p:nvPr/>
        </p:nvSpPr>
        <p:spPr>
          <a:xfrm>
            <a:off x="146772" y="2450023"/>
            <a:ext cx="6164406" cy="461665"/>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在编译时生成执行计划（</a:t>
            </a:r>
            <a:r>
              <a:rPr lang="en-US" altLang="zh-CN" b="0" i="0" dirty="0" err="1">
                <a:solidFill>
                  <a:srgbClr val="000000"/>
                </a:solidFill>
                <a:effectLst/>
                <a:latin typeface="微软雅黑" panose="020B0503020204020204" pitchFamily="34" charset="-122"/>
                <a:ea typeface="微软雅黑" panose="020B0503020204020204" pitchFamily="34" charset="-122"/>
              </a:rPr>
              <a:t>rProgram</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pic>
        <p:nvPicPr>
          <p:cNvPr id="6" name="图片 5">
            <a:extLst>
              <a:ext uri="{FF2B5EF4-FFF2-40B4-BE49-F238E27FC236}">
                <a16:creationId xmlns:a16="http://schemas.microsoft.com/office/drawing/2014/main" id="{27E52B37-DEAD-8512-247E-64E35C5BC385}"/>
              </a:ext>
            </a:extLst>
          </p:cNvPr>
          <p:cNvPicPr>
            <a:picLocks noChangeAspect="1"/>
          </p:cNvPicPr>
          <p:nvPr/>
        </p:nvPicPr>
        <p:blipFill>
          <a:blip r:embed="rId3"/>
          <a:stretch>
            <a:fillRect/>
          </a:stretch>
        </p:blipFill>
        <p:spPr>
          <a:xfrm>
            <a:off x="6511902" y="1475874"/>
            <a:ext cx="5390121" cy="4940877"/>
          </a:xfrm>
          <a:prstGeom prst="rect">
            <a:avLst/>
          </a:prstGeom>
        </p:spPr>
      </p:pic>
      <p:sp>
        <p:nvSpPr>
          <p:cNvPr id="9" name="文本框 8">
            <a:extLst>
              <a:ext uri="{FF2B5EF4-FFF2-40B4-BE49-F238E27FC236}">
                <a16:creationId xmlns:a16="http://schemas.microsoft.com/office/drawing/2014/main" id="{D5FB4290-92BC-18C3-0950-9BA985DF9602}"/>
              </a:ext>
            </a:extLst>
          </p:cNvPr>
          <p:cNvSpPr txBox="1"/>
          <p:nvPr/>
        </p:nvSpPr>
        <p:spPr>
          <a:xfrm>
            <a:off x="436493" y="3284593"/>
            <a:ext cx="6164406" cy="2062103"/>
          </a:xfrm>
          <a:prstGeom prst="rect">
            <a:avLst/>
          </a:prstGeom>
          <a:noFill/>
        </p:spPr>
        <p:txBody>
          <a:bodyPr wrap="square">
            <a:spAutoFit/>
          </a:bodyPr>
          <a:lstStyle/>
          <a:p>
            <a:pPr marL="342900" indent="-342900">
              <a:buFont typeface="Wingdings" panose="05000000000000000000" pitchFamily="2" charset="2"/>
              <a:buChar char="l"/>
            </a:pPr>
            <a:r>
              <a:rPr lang="zh-CN" altLang="en-US" b="0" i="0" dirty="0">
                <a:solidFill>
                  <a:srgbClr val="000000"/>
                </a:solidFill>
                <a:effectLst/>
                <a:latin typeface="微软雅黑" panose="020B0503020204020204" pitchFamily="34" charset="-122"/>
                <a:ea typeface="微软雅黑" panose="020B0503020204020204" pitchFamily="34" charset="-122"/>
              </a:rPr>
              <a:t>机制：调度接口和分析器</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sz="1200" dirty="0">
                <a:solidFill>
                  <a:srgbClr val="000000"/>
                </a:solidFill>
                <a:latin typeface="微软雅黑" panose="020B0503020204020204" pitchFamily="34" charset="-122"/>
              </a:rPr>
              <a:t>       </a:t>
            </a:r>
            <a:r>
              <a:rPr lang="zh-CN" altLang="en-US" sz="1200" b="0" i="0" dirty="0">
                <a:solidFill>
                  <a:srgbClr val="000000"/>
                </a:solidFill>
                <a:effectLst/>
                <a:latin typeface="微软雅黑" panose="020B0503020204020204" pitchFamily="34" charset="-122"/>
                <a:ea typeface="微软雅黑" panose="020B0503020204020204" pitchFamily="34" charset="-122"/>
              </a:rPr>
              <a:t>两个调度接口，</a:t>
            </a:r>
            <a:r>
              <a:rPr lang="en-US" altLang="zh-CN" sz="1200" b="0" i="0" dirty="0">
                <a:solidFill>
                  <a:srgbClr val="000000"/>
                </a:solidFill>
                <a:effectLst/>
                <a:latin typeface="微软雅黑" panose="020B0503020204020204" pitchFamily="34" charset="-122"/>
                <a:ea typeface="微软雅黑" panose="020B0503020204020204" pitchFamily="34" charset="-122"/>
              </a:rPr>
              <a:t>Append</a:t>
            </a:r>
            <a:r>
              <a:rPr lang="zh-CN" altLang="en-US" sz="1200" b="0" i="0" dirty="0">
                <a:solidFill>
                  <a:srgbClr val="000000"/>
                </a:solidFill>
                <a:effectLst/>
                <a:latin typeface="微软雅黑" panose="020B0503020204020204" pitchFamily="34" charset="-122"/>
                <a:ea typeface="微软雅黑" panose="020B0503020204020204" pitchFamily="34" charset="-122"/>
              </a:rPr>
              <a:t>和</a:t>
            </a:r>
            <a:r>
              <a:rPr lang="en-US" altLang="zh-CN" sz="1200" b="0" i="0" dirty="0">
                <a:solidFill>
                  <a:srgbClr val="000000"/>
                </a:solidFill>
                <a:effectLst/>
                <a:latin typeface="微软雅黑" panose="020B0503020204020204" pitchFamily="34" charset="-122"/>
                <a:ea typeface="微软雅黑" panose="020B0503020204020204" pitchFamily="34" charset="-122"/>
              </a:rPr>
              <a:t>Wait</a:t>
            </a:r>
            <a:r>
              <a:rPr lang="zh-CN" altLang="en-US" sz="1200" dirty="0">
                <a:solidFill>
                  <a:srgbClr val="000000"/>
                </a:solidFill>
                <a:latin typeface="微软雅黑" panose="020B0503020204020204" pitchFamily="34" charset="-122"/>
              </a:rPr>
              <a:t>；分析器提供三种类型的信息。</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endParaRPr lang="en-US" altLang="zh-CN" sz="2000" dirty="0">
              <a:solidFill>
                <a:srgbClr val="000000"/>
              </a:solidFill>
              <a:latin typeface="微软雅黑" panose="020B0503020204020204" pitchFamily="34" charset="-122"/>
            </a:endParaRPr>
          </a:p>
          <a:p>
            <a:pPr marL="342900" indent="-342900">
              <a:buFont typeface="Wingdings" panose="05000000000000000000" pitchFamily="2" charset="2"/>
              <a:buChar char="l"/>
            </a:pPr>
            <a:r>
              <a:rPr lang="zh-CN" altLang="en-US" b="0" i="0" dirty="0">
                <a:solidFill>
                  <a:srgbClr val="000000"/>
                </a:solidFill>
                <a:effectLst/>
                <a:latin typeface="微软雅黑" panose="020B0503020204020204" pitchFamily="34" charset="-122"/>
                <a:ea typeface="微软雅黑" panose="020B0503020204020204" pitchFamily="34" charset="-122"/>
              </a:rPr>
              <a:t>策略：</a:t>
            </a:r>
            <a:r>
              <a:rPr lang="en-US" altLang="zh-CN" b="0" i="0" dirty="0">
                <a:solidFill>
                  <a:srgbClr val="000000"/>
                </a:solidFill>
                <a:effectLst/>
                <a:latin typeface="微软雅黑" panose="020B0503020204020204" pitchFamily="34" charset="-122"/>
                <a:ea typeface="微软雅黑" panose="020B0503020204020204" pitchFamily="34" charset="-122"/>
              </a:rPr>
              <a:t>Wavefront Scheduling Policy</a:t>
            </a:r>
          </a:p>
          <a:p>
            <a:r>
              <a:rPr lang="en-US" altLang="zh-CN" sz="1200" dirty="0">
                <a:solidFill>
                  <a:srgbClr val="000000"/>
                </a:solidFill>
                <a:latin typeface="微软雅黑" panose="020B0503020204020204" pitchFamily="34" charset="-122"/>
              </a:rPr>
              <a:t>      </a:t>
            </a:r>
            <a:r>
              <a:rPr lang="en-US" altLang="zh-CN" sz="1200" dirty="0" err="1">
                <a:solidFill>
                  <a:srgbClr val="000000"/>
                </a:solidFill>
                <a:latin typeface="微软雅黑" panose="020B0503020204020204" pitchFamily="34" charset="-122"/>
              </a:rPr>
              <a:t>rOperator</a:t>
            </a:r>
            <a:r>
              <a:rPr lang="zh-CN" altLang="en-US" sz="1200" dirty="0">
                <a:solidFill>
                  <a:srgbClr val="000000"/>
                </a:solidFill>
                <a:latin typeface="微软雅黑" panose="020B0503020204020204" pitchFamily="34" charset="-122"/>
              </a:rPr>
              <a:t>的实现称为</a:t>
            </a:r>
            <a:r>
              <a:rPr lang="en-US" altLang="zh-CN" sz="1200" dirty="0" err="1">
                <a:solidFill>
                  <a:srgbClr val="000000"/>
                </a:solidFill>
                <a:latin typeface="微软雅黑" panose="020B0503020204020204" pitchFamily="34" charset="-122"/>
              </a:rPr>
              <a:t>rKernel</a:t>
            </a:r>
            <a:r>
              <a:rPr lang="zh-CN" altLang="en-US" sz="1200" dirty="0">
                <a:solidFill>
                  <a:srgbClr val="000000"/>
                </a:solidFill>
                <a:latin typeface="微软雅黑" panose="020B0503020204020204" pitchFamily="34" charset="-122"/>
              </a:rPr>
              <a:t>，它实现了具体的</a:t>
            </a:r>
            <a:r>
              <a:rPr lang="en-US" altLang="zh-CN" sz="1200" dirty="0" err="1">
                <a:solidFill>
                  <a:srgbClr val="000000"/>
                </a:solidFill>
                <a:latin typeface="微软雅黑" panose="020B0503020204020204" pitchFamily="34" charset="-122"/>
              </a:rPr>
              <a:t>rTask</a:t>
            </a:r>
            <a:r>
              <a:rPr lang="zh-CN" altLang="en-US" sz="1200" dirty="0">
                <a:solidFill>
                  <a:srgbClr val="000000"/>
                </a:solidFill>
                <a:latin typeface="微软雅黑" panose="020B0503020204020204" pitchFamily="34" charset="-122"/>
              </a:rPr>
              <a:t>计算逻辑，并决定了</a:t>
            </a:r>
            <a:r>
              <a:rPr lang="en-US" altLang="zh-CN" sz="1200" dirty="0" err="1">
                <a:solidFill>
                  <a:srgbClr val="000000"/>
                </a:solidFill>
                <a:latin typeface="微软雅黑" panose="020B0503020204020204" pitchFamily="34" charset="-122"/>
              </a:rPr>
              <a:t>rTask</a:t>
            </a:r>
            <a:r>
              <a:rPr lang="zh-CN" altLang="en-US" sz="1200" dirty="0">
                <a:solidFill>
                  <a:srgbClr val="000000"/>
                </a:solidFill>
                <a:latin typeface="微软雅黑" panose="020B0503020204020204" pitchFamily="34" charset="-122"/>
              </a:rPr>
              <a:t>的总数。</a:t>
            </a:r>
            <a:r>
              <a:rPr lang="en-US" altLang="zh-CN" sz="1200" dirty="0">
                <a:solidFill>
                  <a:srgbClr val="000000"/>
                </a:solidFill>
                <a:latin typeface="微软雅黑" panose="020B0503020204020204" pitchFamily="34" charset="-122"/>
              </a:rPr>
              <a:t>Rammer</a:t>
            </a:r>
            <a:r>
              <a:rPr lang="zh-CN" altLang="en-US" sz="1200" dirty="0">
                <a:solidFill>
                  <a:srgbClr val="000000"/>
                </a:solidFill>
                <a:latin typeface="微软雅黑" panose="020B0503020204020204" pitchFamily="34" charset="-122"/>
              </a:rPr>
              <a:t>中为每一个</a:t>
            </a:r>
            <a:r>
              <a:rPr lang="en-US" altLang="zh-CN" sz="1200" dirty="0" err="1">
                <a:solidFill>
                  <a:srgbClr val="000000"/>
                </a:solidFill>
                <a:latin typeface="微软雅黑" panose="020B0503020204020204" pitchFamily="34" charset="-122"/>
              </a:rPr>
              <a:t>roperator</a:t>
            </a:r>
            <a:r>
              <a:rPr lang="zh-CN" altLang="en-US" sz="1200" dirty="0">
                <a:solidFill>
                  <a:srgbClr val="000000"/>
                </a:solidFill>
                <a:latin typeface="微软雅黑" panose="020B0503020204020204" pitchFamily="34" charset="-122"/>
              </a:rPr>
              <a:t>都实现了一种或多种</a:t>
            </a:r>
            <a:r>
              <a:rPr lang="en-US" altLang="zh-CN" sz="1200" dirty="0" err="1">
                <a:solidFill>
                  <a:srgbClr val="000000"/>
                </a:solidFill>
                <a:latin typeface="微软雅黑" panose="020B0503020204020204" pitchFamily="34" charset="-122"/>
              </a:rPr>
              <a:t>rkernels</a:t>
            </a:r>
            <a:r>
              <a:rPr lang="zh-CN" altLang="en-US" sz="1200" dirty="0">
                <a:solidFill>
                  <a:srgbClr val="000000"/>
                </a:solidFill>
                <a:latin typeface="微软雅黑" panose="020B0503020204020204" pitchFamily="34" charset="-122"/>
              </a:rPr>
              <a:t>。有的</a:t>
            </a:r>
            <a:r>
              <a:rPr lang="en-US" altLang="zh-CN" sz="1200" dirty="0">
                <a:solidFill>
                  <a:srgbClr val="000000"/>
                </a:solidFill>
                <a:latin typeface="微软雅黑" panose="020B0503020204020204" pitchFamily="34" charset="-122"/>
              </a:rPr>
              <a:t>kernel</a:t>
            </a:r>
            <a:r>
              <a:rPr lang="zh-CN" altLang="en-US" sz="1200" dirty="0">
                <a:solidFill>
                  <a:srgbClr val="000000"/>
                </a:solidFill>
                <a:latin typeface="微软雅黑" panose="020B0503020204020204" pitchFamily="34" charset="-122"/>
              </a:rPr>
              <a:t>计算很块（</a:t>
            </a:r>
            <a:r>
              <a:rPr lang="en-US" altLang="zh-CN" sz="1200" dirty="0">
                <a:solidFill>
                  <a:srgbClr val="000000"/>
                </a:solidFill>
                <a:latin typeface="微软雅黑" panose="020B0503020204020204" pitchFamily="34" charset="-122"/>
              </a:rPr>
              <a:t>fast</a:t>
            </a:r>
            <a:r>
              <a:rPr lang="zh-CN" altLang="en-US" sz="1200" dirty="0">
                <a:solidFill>
                  <a:srgbClr val="000000"/>
                </a:solidFill>
                <a:latin typeface="微软雅黑" panose="020B0503020204020204" pitchFamily="34" charset="-122"/>
              </a:rPr>
              <a:t>），有的</a:t>
            </a:r>
            <a:r>
              <a:rPr lang="en-US" altLang="zh-CN" sz="1200" dirty="0">
                <a:solidFill>
                  <a:srgbClr val="000000"/>
                </a:solidFill>
                <a:latin typeface="微软雅黑" panose="020B0503020204020204" pitchFamily="34" charset="-122"/>
              </a:rPr>
              <a:t>kernel</a:t>
            </a:r>
            <a:r>
              <a:rPr lang="zh-CN" altLang="en-US" sz="1200" dirty="0">
                <a:solidFill>
                  <a:srgbClr val="000000"/>
                </a:solidFill>
                <a:latin typeface="微软雅黑" panose="020B0503020204020204" pitchFamily="34" charset="-122"/>
              </a:rPr>
              <a:t>使用资源较少（</a:t>
            </a:r>
            <a:r>
              <a:rPr lang="en-US" altLang="zh-CN" sz="1200" dirty="0">
                <a:solidFill>
                  <a:srgbClr val="000000"/>
                </a:solidFill>
                <a:latin typeface="微软雅黑" panose="020B0503020204020204" pitchFamily="34" charset="-122"/>
              </a:rPr>
              <a:t>resource-efficient</a:t>
            </a:r>
            <a:r>
              <a:rPr lang="zh-CN" altLang="en-US" sz="1200" dirty="0">
                <a:solidFill>
                  <a:srgbClr val="000000"/>
                </a:solidFill>
                <a:latin typeface="微软雅黑" panose="020B0503020204020204" pitchFamily="34" charset="-122"/>
              </a:rPr>
              <a:t>）。</a:t>
            </a:r>
            <a:r>
              <a:rPr lang="en-US" altLang="zh-CN" sz="1200" dirty="0">
                <a:solidFill>
                  <a:srgbClr val="000000"/>
                </a:solidFill>
                <a:latin typeface="微软雅黑" panose="020B0503020204020204" pitchFamily="34" charset="-122"/>
              </a:rPr>
              <a:t>Rammer</a:t>
            </a:r>
            <a:r>
              <a:rPr lang="zh-CN" altLang="en-US" sz="1200" dirty="0">
                <a:solidFill>
                  <a:srgbClr val="000000"/>
                </a:solidFill>
                <a:latin typeface="微软雅黑" panose="020B0503020204020204" pitchFamily="34" charset="-122"/>
              </a:rPr>
              <a:t>默认使用</a:t>
            </a:r>
            <a:r>
              <a:rPr lang="en-US" altLang="zh-CN" sz="1200" dirty="0">
                <a:solidFill>
                  <a:srgbClr val="000000"/>
                </a:solidFill>
                <a:latin typeface="微软雅黑" panose="020B0503020204020204" pitchFamily="34" charset="-122"/>
              </a:rPr>
              <a:t>fastest kernels</a:t>
            </a:r>
            <a:r>
              <a:rPr lang="zh-CN" altLang="en-US" sz="1200" dirty="0">
                <a:solidFill>
                  <a:srgbClr val="000000"/>
                </a:solidFill>
                <a:latin typeface="微软雅黑" panose="020B0503020204020204" pitchFamily="34" charset="-122"/>
              </a:rPr>
              <a:t>；在资源比较紧张、可以占满所有</a:t>
            </a:r>
            <a:r>
              <a:rPr lang="en-US" altLang="zh-CN" sz="1200" dirty="0">
                <a:solidFill>
                  <a:srgbClr val="000000"/>
                </a:solidFill>
                <a:latin typeface="微软雅黑" panose="020B0503020204020204" pitchFamily="34" charset="-122"/>
              </a:rPr>
              <a:t>EU</a:t>
            </a:r>
            <a:r>
              <a:rPr lang="zh-CN" altLang="en-US" sz="1200" dirty="0">
                <a:solidFill>
                  <a:srgbClr val="000000"/>
                </a:solidFill>
                <a:latin typeface="微软雅黑" panose="020B0503020204020204" pitchFamily="34" charset="-122"/>
              </a:rPr>
              <a:t>的时候，使用</a:t>
            </a:r>
            <a:r>
              <a:rPr lang="en-US" altLang="zh-CN" sz="1200" dirty="0">
                <a:solidFill>
                  <a:srgbClr val="000000"/>
                </a:solidFill>
                <a:latin typeface="微软雅黑" panose="020B0503020204020204" pitchFamily="34" charset="-122"/>
              </a:rPr>
              <a:t>resource-efficient kernels</a:t>
            </a:r>
            <a:r>
              <a:rPr lang="zh-CN" altLang="en-US" sz="1200" dirty="0">
                <a:solidFill>
                  <a:srgbClr val="000000"/>
                </a:solidFill>
                <a:latin typeface="微软雅黑" panose="020B0503020204020204" pitchFamily="34" charset="-122"/>
              </a:rPr>
              <a:t>。</a:t>
            </a:r>
          </a:p>
        </p:txBody>
      </p:sp>
    </p:spTree>
    <p:extLst>
      <p:ext uri="{BB962C8B-B14F-4D97-AF65-F5344CB8AC3E}">
        <p14:creationId xmlns:p14="http://schemas.microsoft.com/office/powerpoint/2010/main" val="788046734"/>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21868</TotalTime>
  <Words>623</Words>
  <Application>Microsoft Office PowerPoint</Application>
  <PresentationFormat>宽屏</PresentationFormat>
  <Paragraphs>78</Paragraphs>
  <Slides>12</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-apple-system</vt:lpstr>
      <vt:lpstr>等线</vt:lpstr>
      <vt:lpstr>华文中宋</vt:lpstr>
      <vt:lpstr>微软雅黑</vt:lpstr>
      <vt:lpstr>Arial</vt:lpstr>
      <vt:lpstr>Calibri</vt:lpstr>
      <vt:lpstr>Times New Roman</vt:lpstr>
      <vt:lpstr>Wingdings</vt:lpstr>
      <vt:lpstr>默认设计模板</vt:lpstr>
      <vt:lpstr>PowerPoint 演示文稿</vt:lpstr>
      <vt:lpstr>PowerPoint 演示文稿</vt:lpstr>
      <vt:lpstr>目录</vt:lpstr>
      <vt:lpstr>背景与挑战</vt:lpstr>
      <vt:lpstr>三个挑战</vt:lpstr>
      <vt:lpstr>RAMMER系统设计</vt:lpstr>
      <vt:lpstr>解决挑战一</vt:lpstr>
      <vt:lpstr>解决挑战二</vt:lpstr>
      <vt:lpstr>解决挑战三</vt:lpstr>
      <vt:lpstr>RAMMER的总体工作流程</vt:lpstr>
      <vt:lpstr>性能评估</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3267</cp:revision>
  <cp:lastPrinted>2018-06-09T17:02:00Z</cp:lastPrinted>
  <dcterms:created xsi:type="dcterms:W3CDTF">2016-05-18T20:32:00Z</dcterms:created>
  <dcterms:modified xsi:type="dcterms:W3CDTF">2024-09-14T09:56:59Z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