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4" r:id="rId2"/>
    <p:sldId id="317" r:id="rId3"/>
    <p:sldId id="303" r:id="rId4"/>
    <p:sldId id="304" r:id="rId5"/>
    <p:sldId id="307" r:id="rId6"/>
    <p:sldId id="308" r:id="rId7"/>
    <p:sldId id="319" r:id="rId8"/>
    <p:sldId id="309" r:id="rId9"/>
    <p:sldId id="310" r:id="rId10"/>
    <p:sldId id="31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9" autoAdjust="0"/>
    <p:restoredTop sz="94660"/>
  </p:normalViewPr>
  <p:slideViewPr>
    <p:cSldViewPr snapToGrid="0">
      <p:cViewPr varScale="1">
        <p:scale>
          <a:sx n="80" d="100"/>
          <a:sy n="80" d="100"/>
        </p:scale>
        <p:origin x="78" y="61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D6086-AD06-4FE8-B4FC-34E0DF280368}" type="datetimeFigureOut">
              <a:rPr lang="zh-CN" altLang="en-US" smtClean="0"/>
              <a:t>2024/9/14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B266EC-9612-4EC7-9051-15FCD3CE5990}" type="slidenum">
              <a:rPr lang="zh-CN" altLang="en-US" smtClean="0"/>
              <a:t>‹#›</a:t>
            </a:fld>
            <a:endParaRPr lang="zh-CN" altLang="en-US"/>
          </a:p>
        </p:txBody>
      </p:sp>
    </p:spTree>
    <p:extLst>
      <p:ext uri="{BB962C8B-B14F-4D97-AF65-F5344CB8AC3E}">
        <p14:creationId xmlns:p14="http://schemas.microsoft.com/office/powerpoint/2010/main" val="4286518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29417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C8D4FC-F71F-4C63-B7E9-267CC00D076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1023A5F-9E90-4608-8F25-47EC7F2E13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6DF7001-B815-4C37-A949-6597BA86E558}"/>
              </a:ext>
            </a:extLst>
          </p:cNvPr>
          <p:cNvSpPr>
            <a:spLocks noGrp="1"/>
          </p:cNvSpPr>
          <p:nvPr>
            <p:ph type="dt" sz="half" idx="10"/>
          </p:nvPr>
        </p:nvSpPr>
        <p:spPr/>
        <p:txBody>
          <a:bodyPr/>
          <a:lstStyle/>
          <a:p>
            <a:fld id="{26DC9F98-F364-4404-A8BE-F7AA51D160C1}" type="datetimeFigureOut">
              <a:rPr lang="zh-CN" altLang="en-US" smtClean="0"/>
              <a:t>2024/9/14</a:t>
            </a:fld>
            <a:endParaRPr lang="zh-CN" altLang="en-US"/>
          </a:p>
        </p:txBody>
      </p:sp>
      <p:sp>
        <p:nvSpPr>
          <p:cNvPr id="5" name="页脚占位符 4">
            <a:extLst>
              <a:ext uri="{FF2B5EF4-FFF2-40B4-BE49-F238E27FC236}">
                <a16:creationId xmlns:a16="http://schemas.microsoft.com/office/drawing/2014/main" id="{F0F59216-FEA0-4FE8-825A-92C91E1363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1F019B-878D-4C40-8FA8-05717C58C03E}"/>
              </a:ext>
            </a:extLst>
          </p:cNvPr>
          <p:cNvSpPr>
            <a:spLocks noGrp="1"/>
          </p:cNvSpPr>
          <p:nvPr>
            <p:ph type="sldNum" sz="quarter" idx="12"/>
          </p:nvPr>
        </p:nvSpPr>
        <p:spPr/>
        <p:txBody>
          <a:bodyPr/>
          <a:lstStyle/>
          <a:p>
            <a:fld id="{AD3C2AB1-7A73-499B-AB4B-0B5D6D380EE6}" type="slidenum">
              <a:rPr lang="zh-CN" altLang="en-US" smtClean="0"/>
              <a:t>‹#›</a:t>
            </a:fld>
            <a:endParaRPr lang="zh-CN" altLang="en-US"/>
          </a:p>
        </p:txBody>
      </p:sp>
    </p:spTree>
    <p:extLst>
      <p:ext uri="{BB962C8B-B14F-4D97-AF65-F5344CB8AC3E}">
        <p14:creationId xmlns:p14="http://schemas.microsoft.com/office/powerpoint/2010/main" val="2497494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4B8B69-6B20-47BB-A1D0-246224272D0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677FC20-2E8B-4E4B-B51F-4F45E5FDBAB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EF7D80-4641-44F5-84B9-4F50C1431AAA}"/>
              </a:ext>
            </a:extLst>
          </p:cNvPr>
          <p:cNvSpPr>
            <a:spLocks noGrp="1"/>
          </p:cNvSpPr>
          <p:nvPr>
            <p:ph type="dt" sz="half" idx="10"/>
          </p:nvPr>
        </p:nvSpPr>
        <p:spPr/>
        <p:txBody>
          <a:bodyPr/>
          <a:lstStyle/>
          <a:p>
            <a:fld id="{26DC9F98-F364-4404-A8BE-F7AA51D160C1}" type="datetimeFigureOut">
              <a:rPr lang="zh-CN" altLang="en-US" smtClean="0"/>
              <a:t>2024/9/14</a:t>
            </a:fld>
            <a:endParaRPr lang="zh-CN" altLang="en-US"/>
          </a:p>
        </p:txBody>
      </p:sp>
      <p:sp>
        <p:nvSpPr>
          <p:cNvPr id="5" name="页脚占位符 4">
            <a:extLst>
              <a:ext uri="{FF2B5EF4-FFF2-40B4-BE49-F238E27FC236}">
                <a16:creationId xmlns:a16="http://schemas.microsoft.com/office/drawing/2014/main" id="{ED361BEF-B289-41B1-A09D-EB13DD6E89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A95E8C-B56C-48A3-A8FC-0782950772F5}"/>
              </a:ext>
            </a:extLst>
          </p:cNvPr>
          <p:cNvSpPr>
            <a:spLocks noGrp="1"/>
          </p:cNvSpPr>
          <p:nvPr>
            <p:ph type="sldNum" sz="quarter" idx="12"/>
          </p:nvPr>
        </p:nvSpPr>
        <p:spPr/>
        <p:txBody>
          <a:bodyPr/>
          <a:lstStyle/>
          <a:p>
            <a:fld id="{AD3C2AB1-7A73-499B-AB4B-0B5D6D380EE6}" type="slidenum">
              <a:rPr lang="zh-CN" altLang="en-US" smtClean="0"/>
              <a:t>‹#›</a:t>
            </a:fld>
            <a:endParaRPr lang="zh-CN" altLang="en-US"/>
          </a:p>
        </p:txBody>
      </p:sp>
    </p:spTree>
    <p:extLst>
      <p:ext uri="{BB962C8B-B14F-4D97-AF65-F5344CB8AC3E}">
        <p14:creationId xmlns:p14="http://schemas.microsoft.com/office/powerpoint/2010/main" val="1077962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066210-8E1F-428F-B9D0-6B256713CB6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9C77A12-3C0F-4A82-BBC6-7BAD24EA6E9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87975B2-9555-4E61-8A6C-747C0528F82F}"/>
              </a:ext>
            </a:extLst>
          </p:cNvPr>
          <p:cNvSpPr>
            <a:spLocks noGrp="1"/>
          </p:cNvSpPr>
          <p:nvPr>
            <p:ph type="dt" sz="half" idx="10"/>
          </p:nvPr>
        </p:nvSpPr>
        <p:spPr/>
        <p:txBody>
          <a:bodyPr/>
          <a:lstStyle/>
          <a:p>
            <a:fld id="{26DC9F98-F364-4404-A8BE-F7AA51D160C1}" type="datetimeFigureOut">
              <a:rPr lang="zh-CN" altLang="en-US" smtClean="0"/>
              <a:t>2024/9/14</a:t>
            </a:fld>
            <a:endParaRPr lang="zh-CN" altLang="en-US"/>
          </a:p>
        </p:txBody>
      </p:sp>
      <p:sp>
        <p:nvSpPr>
          <p:cNvPr id="5" name="页脚占位符 4">
            <a:extLst>
              <a:ext uri="{FF2B5EF4-FFF2-40B4-BE49-F238E27FC236}">
                <a16:creationId xmlns:a16="http://schemas.microsoft.com/office/drawing/2014/main" id="{0901C46E-DC35-4601-90DD-C74749F7A9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6C4466-F973-4F7C-A1ED-EE4CE8FEEAC0}"/>
              </a:ext>
            </a:extLst>
          </p:cNvPr>
          <p:cNvSpPr>
            <a:spLocks noGrp="1"/>
          </p:cNvSpPr>
          <p:nvPr>
            <p:ph type="sldNum" sz="quarter" idx="12"/>
          </p:nvPr>
        </p:nvSpPr>
        <p:spPr/>
        <p:txBody>
          <a:bodyPr/>
          <a:lstStyle/>
          <a:p>
            <a:fld id="{AD3C2AB1-7A73-499B-AB4B-0B5D6D380EE6}" type="slidenum">
              <a:rPr lang="zh-CN" altLang="en-US" smtClean="0"/>
              <a:t>‹#›</a:t>
            </a:fld>
            <a:endParaRPr lang="zh-CN" altLang="en-US"/>
          </a:p>
        </p:txBody>
      </p:sp>
    </p:spTree>
    <p:extLst>
      <p:ext uri="{BB962C8B-B14F-4D97-AF65-F5344CB8AC3E}">
        <p14:creationId xmlns:p14="http://schemas.microsoft.com/office/powerpoint/2010/main" val="4145348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29A1B0-E432-42F1-852C-723E9353450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68021EA-8497-463B-9A15-B17AD3AAB25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420EF2D-DB7A-42CF-8ADF-287CFFEE4802}"/>
              </a:ext>
            </a:extLst>
          </p:cNvPr>
          <p:cNvSpPr>
            <a:spLocks noGrp="1"/>
          </p:cNvSpPr>
          <p:nvPr>
            <p:ph type="dt" sz="half" idx="10"/>
          </p:nvPr>
        </p:nvSpPr>
        <p:spPr/>
        <p:txBody>
          <a:bodyPr/>
          <a:lstStyle/>
          <a:p>
            <a:fld id="{26DC9F98-F364-4404-A8BE-F7AA51D160C1}" type="datetimeFigureOut">
              <a:rPr lang="zh-CN" altLang="en-US" smtClean="0"/>
              <a:t>2024/9/14</a:t>
            </a:fld>
            <a:endParaRPr lang="zh-CN" altLang="en-US"/>
          </a:p>
        </p:txBody>
      </p:sp>
      <p:sp>
        <p:nvSpPr>
          <p:cNvPr id="5" name="页脚占位符 4">
            <a:extLst>
              <a:ext uri="{FF2B5EF4-FFF2-40B4-BE49-F238E27FC236}">
                <a16:creationId xmlns:a16="http://schemas.microsoft.com/office/drawing/2014/main" id="{F3780727-57E3-46D6-86F3-0A19196178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AF6589-3230-49D6-B132-C9647A1217ED}"/>
              </a:ext>
            </a:extLst>
          </p:cNvPr>
          <p:cNvSpPr>
            <a:spLocks noGrp="1"/>
          </p:cNvSpPr>
          <p:nvPr>
            <p:ph type="sldNum" sz="quarter" idx="12"/>
          </p:nvPr>
        </p:nvSpPr>
        <p:spPr/>
        <p:txBody>
          <a:bodyPr/>
          <a:lstStyle/>
          <a:p>
            <a:fld id="{AD3C2AB1-7A73-499B-AB4B-0B5D6D380EE6}" type="slidenum">
              <a:rPr lang="zh-CN" altLang="en-US" smtClean="0"/>
              <a:t>‹#›</a:t>
            </a:fld>
            <a:endParaRPr lang="zh-CN" altLang="en-US"/>
          </a:p>
        </p:txBody>
      </p:sp>
    </p:spTree>
    <p:extLst>
      <p:ext uri="{BB962C8B-B14F-4D97-AF65-F5344CB8AC3E}">
        <p14:creationId xmlns:p14="http://schemas.microsoft.com/office/powerpoint/2010/main" val="258674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A549A-E4DA-47E6-A111-1658532F8AF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F3456D1-BCF9-411C-B674-B00CD7E49C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237BCE2-ED66-48FA-B31C-66A4C193FB4B}"/>
              </a:ext>
            </a:extLst>
          </p:cNvPr>
          <p:cNvSpPr>
            <a:spLocks noGrp="1"/>
          </p:cNvSpPr>
          <p:nvPr>
            <p:ph type="dt" sz="half" idx="10"/>
          </p:nvPr>
        </p:nvSpPr>
        <p:spPr/>
        <p:txBody>
          <a:bodyPr/>
          <a:lstStyle/>
          <a:p>
            <a:fld id="{26DC9F98-F364-4404-A8BE-F7AA51D160C1}" type="datetimeFigureOut">
              <a:rPr lang="zh-CN" altLang="en-US" smtClean="0"/>
              <a:t>2024/9/14</a:t>
            </a:fld>
            <a:endParaRPr lang="zh-CN" altLang="en-US"/>
          </a:p>
        </p:txBody>
      </p:sp>
      <p:sp>
        <p:nvSpPr>
          <p:cNvPr id="5" name="页脚占位符 4">
            <a:extLst>
              <a:ext uri="{FF2B5EF4-FFF2-40B4-BE49-F238E27FC236}">
                <a16:creationId xmlns:a16="http://schemas.microsoft.com/office/drawing/2014/main" id="{22BEA50F-CA33-4E2F-AAEC-1B1E32BBC6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54634C-B205-401F-9E74-FAA14896F129}"/>
              </a:ext>
            </a:extLst>
          </p:cNvPr>
          <p:cNvSpPr>
            <a:spLocks noGrp="1"/>
          </p:cNvSpPr>
          <p:nvPr>
            <p:ph type="sldNum" sz="quarter" idx="12"/>
          </p:nvPr>
        </p:nvSpPr>
        <p:spPr/>
        <p:txBody>
          <a:bodyPr/>
          <a:lstStyle/>
          <a:p>
            <a:fld id="{AD3C2AB1-7A73-499B-AB4B-0B5D6D380EE6}" type="slidenum">
              <a:rPr lang="zh-CN" altLang="en-US" smtClean="0"/>
              <a:t>‹#›</a:t>
            </a:fld>
            <a:endParaRPr lang="zh-CN" altLang="en-US"/>
          </a:p>
        </p:txBody>
      </p:sp>
    </p:spTree>
    <p:extLst>
      <p:ext uri="{BB962C8B-B14F-4D97-AF65-F5344CB8AC3E}">
        <p14:creationId xmlns:p14="http://schemas.microsoft.com/office/powerpoint/2010/main" val="1158485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F8A56-C431-4FC0-B2C4-BC88C58A30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0AAE074-5B48-4DAD-8B0E-4373C0E808D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1594AD5-7149-43AC-A894-D04599B8CCA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F353E85-768F-495B-B937-515F384B9EDD}"/>
              </a:ext>
            </a:extLst>
          </p:cNvPr>
          <p:cNvSpPr>
            <a:spLocks noGrp="1"/>
          </p:cNvSpPr>
          <p:nvPr>
            <p:ph type="dt" sz="half" idx="10"/>
          </p:nvPr>
        </p:nvSpPr>
        <p:spPr/>
        <p:txBody>
          <a:bodyPr/>
          <a:lstStyle/>
          <a:p>
            <a:fld id="{26DC9F98-F364-4404-A8BE-F7AA51D160C1}" type="datetimeFigureOut">
              <a:rPr lang="zh-CN" altLang="en-US" smtClean="0"/>
              <a:t>2024/9/14</a:t>
            </a:fld>
            <a:endParaRPr lang="zh-CN" altLang="en-US"/>
          </a:p>
        </p:txBody>
      </p:sp>
      <p:sp>
        <p:nvSpPr>
          <p:cNvPr id="6" name="页脚占位符 5">
            <a:extLst>
              <a:ext uri="{FF2B5EF4-FFF2-40B4-BE49-F238E27FC236}">
                <a16:creationId xmlns:a16="http://schemas.microsoft.com/office/drawing/2014/main" id="{6A6A6E7C-76CF-4AA9-A101-B8945629EC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7EF87E-63D5-40C0-88C0-FA328DEB9138}"/>
              </a:ext>
            </a:extLst>
          </p:cNvPr>
          <p:cNvSpPr>
            <a:spLocks noGrp="1"/>
          </p:cNvSpPr>
          <p:nvPr>
            <p:ph type="sldNum" sz="quarter" idx="12"/>
          </p:nvPr>
        </p:nvSpPr>
        <p:spPr/>
        <p:txBody>
          <a:bodyPr/>
          <a:lstStyle/>
          <a:p>
            <a:fld id="{AD3C2AB1-7A73-499B-AB4B-0B5D6D380EE6}" type="slidenum">
              <a:rPr lang="zh-CN" altLang="en-US" smtClean="0"/>
              <a:t>‹#›</a:t>
            </a:fld>
            <a:endParaRPr lang="zh-CN" altLang="en-US"/>
          </a:p>
        </p:txBody>
      </p:sp>
    </p:spTree>
    <p:extLst>
      <p:ext uri="{BB962C8B-B14F-4D97-AF65-F5344CB8AC3E}">
        <p14:creationId xmlns:p14="http://schemas.microsoft.com/office/powerpoint/2010/main" val="2799004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031BF-9B87-4259-8313-DC841CC7ABB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86DB64E-B410-4F09-A304-BFFADEC7F2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F50AFC6-188A-4654-9058-5010BDD68C8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47645C4-2D7B-48F8-8283-503A908654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2F26A7A-277B-4AA1-952C-4FED5884B6C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6B042A9-4EB8-4260-8401-0BA48C337EC5}"/>
              </a:ext>
            </a:extLst>
          </p:cNvPr>
          <p:cNvSpPr>
            <a:spLocks noGrp="1"/>
          </p:cNvSpPr>
          <p:nvPr>
            <p:ph type="dt" sz="half" idx="10"/>
          </p:nvPr>
        </p:nvSpPr>
        <p:spPr/>
        <p:txBody>
          <a:bodyPr/>
          <a:lstStyle/>
          <a:p>
            <a:fld id="{26DC9F98-F364-4404-A8BE-F7AA51D160C1}" type="datetimeFigureOut">
              <a:rPr lang="zh-CN" altLang="en-US" smtClean="0"/>
              <a:t>2024/9/14</a:t>
            </a:fld>
            <a:endParaRPr lang="zh-CN" altLang="en-US"/>
          </a:p>
        </p:txBody>
      </p:sp>
      <p:sp>
        <p:nvSpPr>
          <p:cNvPr id="8" name="页脚占位符 7">
            <a:extLst>
              <a:ext uri="{FF2B5EF4-FFF2-40B4-BE49-F238E27FC236}">
                <a16:creationId xmlns:a16="http://schemas.microsoft.com/office/drawing/2014/main" id="{91D563EB-BA29-4733-869D-A0113BB0CFA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0B29C6-C650-4528-A1A6-721F55530771}"/>
              </a:ext>
            </a:extLst>
          </p:cNvPr>
          <p:cNvSpPr>
            <a:spLocks noGrp="1"/>
          </p:cNvSpPr>
          <p:nvPr>
            <p:ph type="sldNum" sz="quarter" idx="12"/>
          </p:nvPr>
        </p:nvSpPr>
        <p:spPr/>
        <p:txBody>
          <a:bodyPr/>
          <a:lstStyle/>
          <a:p>
            <a:fld id="{AD3C2AB1-7A73-499B-AB4B-0B5D6D380EE6}" type="slidenum">
              <a:rPr lang="zh-CN" altLang="en-US" smtClean="0"/>
              <a:t>‹#›</a:t>
            </a:fld>
            <a:endParaRPr lang="zh-CN" altLang="en-US"/>
          </a:p>
        </p:txBody>
      </p:sp>
    </p:spTree>
    <p:extLst>
      <p:ext uri="{BB962C8B-B14F-4D97-AF65-F5344CB8AC3E}">
        <p14:creationId xmlns:p14="http://schemas.microsoft.com/office/powerpoint/2010/main" val="3377649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8E89E-63A2-4DDA-B865-9650DDA2E29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A3A8032-77E0-4C1F-A90D-D81BF878D444}"/>
              </a:ext>
            </a:extLst>
          </p:cNvPr>
          <p:cNvSpPr>
            <a:spLocks noGrp="1"/>
          </p:cNvSpPr>
          <p:nvPr>
            <p:ph type="dt" sz="half" idx="10"/>
          </p:nvPr>
        </p:nvSpPr>
        <p:spPr/>
        <p:txBody>
          <a:bodyPr/>
          <a:lstStyle/>
          <a:p>
            <a:fld id="{26DC9F98-F364-4404-A8BE-F7AA51D160C1}" type="datetimeFigureOut">
              <a:rPr lang="zh-CN" altLang="en-US" smtClean="0"/>
              <a:t>2024/9/14</a:t>
            </a:fld>
            <a:endParaRPr lang="zh-CN" altLang="en-US"/>
          </a:p>
        </p:txBody>
      </p:sp>
      <p:sp>
        <p:nvSpPr>
          <p:cNvPr id="4" name="页脚占位符 3">
            <a:extLst>
              <a:ext uri="{FF2B5EF4-FFF2-40B4-BE49-F238E27FC236}">
                <a16:creationId xmlns:a16="http://schemas.microsoft.com/office/drawing/2014/main" id="{476C8E70-4B2E-4142-B861-0ECEF6D35C1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5230376-F522-43F6-A152-125E7CE17733}"/>
              </a:ext>
            </a:extLst>
          </p:cNvPr>
          <p:cNvSpPr>
            <a:spLocks noGrp="1"/>
          </p:cNvSpPr>
          <p:nvPr>
            <p:ph type="sldNum" sz="quarter" idx="12"/>
          </p:nvPr>
        </p:nvSpPr>
        <p:spPr/>
        <p:txBody>
          <a:bodyPr/>
          <a:lstStyle/>
          <a:p>
            <a:fld id="{AD3C2AB1-7A73-499B-AB4B-0B5D6D380EE6}" type="slidenum">
              <a:rPr lang="zh-CN" altLang="en-US" smtClean="0"/>
              <a:t>‹#›</a:t>
            </a:fld>
            <a:endParaRPr lang="zh-CN" altLang="en-US"/>
          </a:p>
        </p:txBody>
      </p:sp>
    </p:spTree>
    <p:extLst>
      <p:ext uri="{BB962C8B-B14F-4D97-AF65-F5344CB8AC3E}">
        <p14:creationId xmlns:p14="http://schemas.microsoft.com/office/powerpoint/2010/main" val="2721989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E0C4E0B-4E1F-41C3-9B56-547856CC43AD}"/>
              </a:ext>
            </a:extLst>
          </p:cNvPr>
          <p:cNvSpPr>
            <a:spLocks noGrp="1"/>
          </p:cNvSpPr>
          <p:nvPr>
            <p:ph type="dt" sz="half" idx="10"/>
          </p:nvPr>
        </p:nvSpPr>
        <p:spPr/>
        <p:txBody>
          <a:bodyPr/>
          <a:lstStyle/>
          <a:p>
            <a:fld id="{26DC9F98-F364-4404-A8BE-F7AA51D160C1}" type="datetimeFigureOut">
              <a:rPr lang="zh-CN" altLang="en-US" smtClean="0"/>
              <a:t>2024/9/14</a:t>
            </a:fld>
            <a:endParaRPr lang="zh-CN" altLang="en-US"/>
          </a:p>
        </p:txBody>
      </p:sp>
      <p:sp>
        <p:nvSpPr>
          <p:cNvPr id="3" name="页脚占位符 2">
            <a:extLst>
              <a:ext uri="{FF2B5EF4-FFF2-40B4-BE49-F238E27FC236}">
                <a16:creationId xmlns:a16="http://schemas.microsoft.com/office/drawing/2014/main" id="{91582F89-BBC6-4A5B-85E1-A0E77F3C4B3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99B82C4-FC32-4375-B559-B7EF5B9E281C}"/>
              </a:ext>
            </a:extLst>
          </p:cNvPr>
          <p:cNvSpPr>
            <a:spLocks noGrp="1"/>
          </p:cNvSpPr>
          <p:nvPr>
            <p:ph type="sldNum" sz="quarter" idx="12"/>
          </p:nvPr>
        </p:nvSpPr>
        <p:spPr/>
        <p:txBody>
          <a:bodyPr/>
          <a:lstStyle/>
          <a:p>
            <a:fld id="{AD3C2AB1-7A73-499B-AB4B-0B5D6D380EE6}" type="slidenum">
              <a:rPr lang="zh-CN" altLang="en-US" smtClean="0"/>
              <a:t>‹#›</a:t>
            </a:fld>
            <a:endParaRPr lang="zh-CN" altLang="en-US"/>
          </a:p>
        </p:txBody>
      </p:sp>
    </p:spTree>
    <p:extLst>
      <p:ext uri="{BB962C8B-B14F-4D97-AF65-F5344CB8AC3E}">
        <p14:creationId xmlns:p14="http://schemas.microsoft.com/office/powerpoint/2010/main" val="3925096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BD2FD-1972-41EF-84D6-9D462CF0E74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9EB2D73-4D0C-4D75-A112-50E2DE2829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AD9F363-7D12-4284-90DF-7C51509BC5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8499421-BA7D-40CB-9CDA-D19FB6C629ED}"/>
              </a:ext>
            </a:extLst>
          </p:cNvPr>
          <p:cNvSpPr>
            <a:spLocks noGrp="1"/>
          </p:cNvSpPr>
          <p:nvPr>
            <p:ph type="dt" sz="half" idx="10"/>
          </p:nvPr>
        </p:nvSpPr>
        <p:spPr/>
        <p:txBody>
          <a:bodyPr/>
          <a:lstStyle/>
          <a:p>
            <a:fld id="{26DC9F98-F364-4404-A8BE-F7AA51D160C1}" type="datetimeFigureOut">
              <a:rPr lang="zh-CN" altLang="en-US" smtClean="0"/>
              <a:t>2024/9/14</a:t>
            </a:fld>
            <a:endParaRPr lang="zh-CN" altLang="en-US"/>
          </a:p>
        </p:txBody>
      </p:sp>
      <p:sp>
        <p:nvSpPr>
          <p:cNvPr id="6" name="页脚占位符 5">
            <a:extLst>
              <a:ext uri="{FF2B5EF4-FFF2-40B4-BE49-F238E27FC236}">
                <a16:creationId xmlns:a16="http://schemas.microsoft.com/office/drawing/2014/main" id="{7E674E19-7C47-47FC-A047-6BF5DEA302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4FA4B7-40A4-4E22-AC5E-BAC0CBE7F7ED}"/>
              </a:ext>
            </a:extLst>
          </p:cNvPr>
          <p:cNvSpPr>
            <a:spLocks noGrp="1"/>
          </p:cNvSpPr>
          <p:nvPr>
            <p:ph type="sldNum" sz="quarter" idx="12"/>
          </p:nvPr>
        </p:nvSpPr>
        <p:spPr/>
        <p:txBody>
          <a:bodyPr/>
          <a:lstStyle/>
          <a:p>
            <a:fld id="{AD3C2AB1-7A73-499B-AB4B-0B5D6D380EE6}" type="slidenum">
              <a:rPr lang="zh-CN" altLang="en-US" smtClean="0"/>
              <a:t>‹#›</a:t>
            </a:fld>
            <a:endParaRPr lang="zh-CN" altLang="en-US"/>
          </a:p>
        </p:txBody>
      </p:sp>
    </p:spTree>
    <p:extLst>
      <p:ext uri="{BB962C8B-B14F-4D97-AF65-F5344CB8AC3E}">
        <p14:creationId xmlns:p14="http://schemas.microsoft.com/office/powerpoint/2010/main" val="2636253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47CEE6-BDE1-47F3-8D94-0899981E982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D5AB5F0-F3C0-4FE5-BAFD-A8D336E903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DCAF06B-FA79-4A8A-8687-A9A8868A6D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C1F2579-34C5-48D1-A8B5-2EE5D6B76212}"/>
              </a:ext>
            </a:extLst>
          </p:cNvPr>
          <p:cNvSpPr>
            <a:spLocks noGrp="1"/>
          </p:cNvSpPr>
          <p:nvPr>
            <p:ph type="dt" sz="half" idx="10"/>
          </p:nvPr>
        </p:nvSpPr>
        <p:spPr/>
        <p:txBody>
          <a:bodyPr/>
          <a:lstStyle/>
          <a:p>
            <a:fld id="{26DC9F98-F364-4404-A8BE-F7AA51D160C1}" type="datetimeFigureOut">
              <a:rPr lang="zh-CN" altLang="en-US" smtClean="0"/>
              <a:t>2024/9/14</a:t>
            </a:fld>
            <a:endParaRPr lang="zh-CN" altLang="en-US"/>
          </a:p>
        </p:txBody>
      </p:sp>
      <p:sp>
        <p:nvSpPr>
          <p:cNvPr id="6" name="页脚占位符 5">
            <a:extLst>
              <a:ext uri="{FF2B5EF4-FFF2-40B4-BE49-F238E27FC236}">
                <a16:creationId xmlns:a16="http://schemas.microsoft.com/office/drawing/2014/main" id="{AA932CE5-486D-42FA-BD8B-068F5DA8D4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CD5DEA-9796-4952-8898-120761F135B8}"/>
              </a:ext>
            </a:extLst>
          </p:cNvPr>
          <p:cNvSpPr>
            <a:spLocks noGrp="1"/>
          </p:cNvSpPr>
          <p:nvPr>
            <p:ph type="sldNum" sz="quarter" idx="12"/>
          </p:nvPr>
        </p:nvSpPr>
        <p:spPr/>
        <p:txBody>
          <a:bodyPr/>
          <a:lstStyle/>
          <a:p>
            <a:fld id="{AD3C2AB1-7A73-499B-AB4B-0B5D6D380EE6}" type="slidenum">
              <a:rPr lang="zh-CN" altLang="en-US" smtClean="0"/>
              <a:t>‹#›</a:t>
            </a:fld>
            <a:endParaRPr lang="zh-CN" altLang="en-US"/>
          </a:p>
        </p:txBody>
      </p:sp>
    </p:spTree>
    <p:extLst>
      <p:ext uri="{BB962C8B-B14F-4D97-AF65-F5344CB8AC3E}">
        <p14:creationId xmlns:p14="http://schemas.microsoft.com/office/powerpoint/2010/main" val="65343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1455EC-2A3C-45E6-8725-E7E63CF193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652C9FC-7E48-40A9-969F-ADCB34EB33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D2FF8E-9997-4AD4-B788-78AAD5CE9C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DC9F98-F364-4404-A8BE-F7AA51D160C1}" type="datetimeFigureOut">
              <a:rPr lang="zh-CN" altLang="en-US" smtClean="0"/>
              <a:t>2024/9/14</a:t>
            </a:fld>
            <a:endParaRPr lang="zh-CN" altLang="en-US"/>
          </a:p>
        </p:txBody>
      </p:sp>
      <p:sp>
        <p:nvSpPr>
          <p:cNvPr id="5" name="页脚占位符 4">
            <a:extLst>
              <a:ext uri="{FF2B5EF4-FFF2-40B4-BE49-F238E27FC236}">
                <a16:creationId xmlns:a16="http://schemas.microsoft.com/office/drawing/2014/main" id="{C1DD8BEC-23F5-4B2F-AC29-31214FFDB9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218F3DA-B47A-487F-BE52-D679C1D779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3C2AB1-7A73-499B-AB4B-0B5D6D380EE6}" type="slidenum">
              <a:rPr lang="zh-CN" altLang="en-US" smtClean="0"/>
              <a:t>‹#›</a:t>
            </a:fld>
            <a:endParaRPr lang="zh-CN" altLang="en-US"/>
          </a:p>
        </p:txBody>
      </p:sp>
      <p:sp>
        <p:nvSpPr>
          <p:cNvPr id="7" name="文本框 6">
            <a:extLst>
              <a:ext uri="{FF2B5EF4-FFF2-40B4-BE49-F238E27FC236}">
                <a16:creationId xmlns:a16="http://schemas.microsoft.com/office/drawing/2014/main" id="{C4D132B2-6D1E-58D0-6C84-86EE1C82162A}"/>
              </a:ext>
            </a:extLst>
          </p:cNvPr>
          <p:cNvSpPr txBox="1"/>
          <p:nvPr userDrawn="1"/>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8" name="图片 7">
            <a:extLst>
              <a:ext uri="{FF2B5EF4-FFF2-40B4-BE49-F238E27FC236}">
                <a16:creationId xmlns:a16="http://schemas.microsoft.com/office/drawing/2014/main" id="{9857077F-03C9-0786-10F7-63393FB7079B}"/>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l="53462" t="20366" r="20656" b="34409"/>
          <a:stretch/>
        </p:blipFill>
        <p:spPr>
          <a:xfrm>
            <a:off x="10706340" y="5606239"/>
            <a:ext cx="1182668" cy="1162430"/>
          </a:xfrm>
          <a:prstGeom prst="rect">
            <a:avLst/>
          </a:prstGeom>
        </p:spPr>
      </p:pic>
      <p:sp>
        <p:nvSpPr>
          <p:cNvPr id="9" name="流程图: 接点 8">
            <a:extLst>
              <a:ext uri="{FF2B5EF4-FFF2-40B4-BE49-F238E27FC236}">
                <a16:creationId xmlns:a16="http://schemas.microsoft.com/office/drawing/2014/main" id="{643795E5-56F8-4450-8E6A-051673214674}"/>
              </a:ext>
            </a:extLst>
          </p:cNvPr>
          <p:cNvSpPr/>
          <p:nvPr userDrawn="1"/>
        </p:nvSpPr>
        <p:spPr>
          <a:xfrm>
            <a:off x="1328816" y="540141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05056106-BF62-3C1F-A2CD-45BA5D8A90BA}"/>
              </a:ext>
            </a:extLst>
          </p:cNvPr>
          <p:cNvSpPr txBox="1"/>
          <p:nvPr userDrawn="1"/>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1" name="流程图: 接点 10">
            <a:extLst>
              <a:ext uri="{FF2B5EF4-FFF2-40B4-BE49-F238E27FC236}">
                <a16:creationId xmlns:a16="http://schemas.microsoft.com/office/drawing/2014/main" id="{CE452507-0AC2-D4A0-D914-4804CA5214E7}"/>
              </a:ext>
            </a:extLst>
          </p:cNvPr>
          <p:cNvSpPr/>
          <p:nvPr userDrawn="1"/>
        </p:nvSpPr>
        <p:spPr>
          <a:xfrm>
            <a:off x="9005494" y="5697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0694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任意多边形 22"/>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 fmla="*/ 0 w 4261582"/>
              <a:gd name="connsiteY0" fmla="*/ 0 h 7492075"/>
              <a:gd name="connsiteX1" fmla="*/ 4261582 w 4261582"/>
              <a:gd name="connsiteY1" fmla="*/ 11100 h 7492075"/>
              <a:gd name="connsiteX2" fmla="*/ 1647718 w 4261582"/>
              <a:gd name="connsiteY2" fmla="*/ 7492075 h 7492075"/>
              <a:gd name="connsiteX3" fmla="*/ 0 w 4261582"/>
              <a:gd name="connsiteY3" fmla="*/ 7492075 h 7492075"/>
              <a:gd name="connsiteX4" fmla="*/ 0 w 4261582"/>
              <a:gd name="connsiteY4" fmla="*/ 0 h 7492075"/>
              <a:gd name="connsiteX0" fmla="*/ 0 w 4261582"/>
              <a:gd name="connsiteY0" fmla="*/ 0 h 7503175"/>
              <a:gd name="connsiteX1" fmla="*/ 4261582 w 4261582"/>
              <a:gd name="connsiteY1" fmla="*/ 11100 h 7503175"/>
              <a:gd name="connsiteX2" fmla="*/ 1147825 w 4261582"/>
              <a:gd name="connsiteY2" fmla="*/ 7503175 h 7503175"/>
              <a:gd name="connsiteX3" fmla="*/ 0 w 4261582"/>
              <a:gd name="connsiteY3" fmla="*/ 7492075 h 7503175"/>
              <a:gd name="connsiteX4" fmla="*/ 0 w 4261582"/>
              <a:gd name="connsiteY4" fmla="*/ 0 h 7503175"/>
              <a:gd name="connsiteX0" fmla="*/ 0 w 4298258"/>
              <a:gd name="connsiteY0" fmla="*/ 0 h 7503175"/>
              <a:gd name="connsiteX1" fmla="*/ 4298258 w 4298258"/>
              <a:gd name="connsiteY1" fmla="*/ 241 h 7503175"/>
              <a:gd name="connsiteX2" fmla="*/ 1147825 w 4298258"/>
              <a:gd name="connsiteY2" fmla="*/ 7503175 h 7503175"/>
              <a:gd name="connsiteX3" fmla="*/ 0 w 4298258"/>
              <a:gd name="connsiteY3" fmla="*/ 7492075 h 7503175"/>
              <a:gd name="connsiteX4" fmla="*/ 0 w 4298258"/>
              <a:gd name="connsiteY4" fmla="*/ 0 h 7503175"/>
              <a:gd name="connsiteX0" fmla="*/ 0 w 4237129"/>
              <a:gd name="connsiteY0" fmla="*/ 0 h 7503175"/>
              <a:gd name="connsiteX1" fmla="*/ 4237129 w 4237129"/>
              <a:gd name="connsiteY1" fmla="*/ 241 h 7503175"/>
              <a:gd name="connsiteX2" fmla="*/ 1147825 w 4237129"/>
              <a:gd name="connsiteY2" fmla="*/ 7503175 h 7503175"/>
              <a:gd name="connsiteX3" fmla="*/ 0 w 4237129"/>
              <a:gd name="connsiteY3" fmla="*/ 7492075 h 7503175"/>
              <a:gd name="connsiteX4" fmla="*/ 0 w 4237129"/>
              <a:gd name="connsiteY4" fmla="*/ 0 h 7503175"/>
              <a:gd name="connsiteX0" fmla="*/ 0 w 4163775"/>
              <a:gd name="connsiteY0" fmla="*/ 0 h 7503175"/>
              <a:gd name="connsiteX1" fmla="*/ 4163775 w 4163775"/>
              <a:gd name="connsiteY1" fmla="*/ 11100 h 7503175"/>
              <a:gd name="connsiteX2" fmla="*/ 1147825 w 4163775"/>
              <a:gd name="connsiteY2" fmla="*/ 7503175 h 7503175"/>
              <a:gd name="connsiteX3" fmla="*/ 0 w 4163775"/>
              <a:gd name="connsiteY3" fmla="*/ 7492075 h 7503175"/>
              <a:gd name="connsiteX4" fmla="*/ 0 w 4163775"/>
              <a:gd name="connsiteY4" fmla="*/ 0 h 7503175"/>
              <a:gd name="connsiteX0" fmla="*/ 0 w 4139324"/>
              <a:gd name="connsiteY0" fmla="*/ 0 h 7503175"/>
              <a:gd name="connsiteX1" fmla="*/ 4139324 w 4139324"/>
              <a:gd name="connsiteY1" fmla="*/ 241 h 7503175"/>
              <a:gd name="connsiteX2" fmla="*/ 1147825 w 4139324"/>
              <a:gd name="connsiteY2" fmla="*/ 7503175 h 7503175"/>
              <a:gd name="connsiteX3" fmla="*/ 0 w 4139324"/>
              <a:gd name="connsiteY3" fmla="*/ 7492075 h 7503175"/>
              <a:gd name="connsiteX4" fmla="*/ 0 w 4139324"/>
              <a:gd name="connsiteY4" fmla="*/ 0 h 7503175"/>
              <a:gd name="connsiteX0" fmla="*/ 0 w 4188227"/>
              <a:gd name="connsiteY0" fmla="*/ 0 h 7503175"/>
              <a:gd name="connsiteX1" fmla="*/ 4188227 w 4188227"/>
              <a:gd name="connsiteY1" fmla="*/ 241 h 7503175"/>
              <a:gd name="connsiteX2" fmla="*/ 1147825 w 4188227"/>
              <a:gd name="connsiteY2" fmla="*/ 7503175 h 7503175"/>
              <a:gd name="connsiteX3" fmla="*/ 0 w 4188227"/>
              <a:gd name="connsiteY3" fmla="*/ 7492075 h 7503175"/>
              <a:gd name="connsiteX4" fmla="*/ 0 w 4188227"/>
              <a:gd name="connsiteY4" fmla="*/ 0 h 7503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707"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ea"/>
              <a:sym typeface="+mn-lt"/>
            </a:endParaRPr>
          </a:p>
        </p:txBody>
      </p:sp>
      <p:sp>
        <p:nvSpPr>
          <p:cNvPr id="25" name="任意多边形 24"/>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 fmla="*/ 0 w 9219111"/>
              <a:gd name="connsiteY0" fmla="*/ 0 h 7514276"/>
              <a:gd name="connsiteX1" fmla="*/ 9219111 w 9219111"/>
              <a:gd name="connsiteY1" fmla="*/ 0 h 7514276"/>
              <a:gd name="connsiteX2" fmla="*/ 505931 w 9219111"/>
              <a:gd name="connsiteY2" fmla="*/ 7514276 h 7514276"/>
              <a:gd name="connsiteX3" fmla="*/ 0 w 9219111"/>
              <a:gd name="connsiteY3" fmla="*/ 7492076 h 7514276"/>
              <a:gd name="connsiteX4" fmla="*/ 0 w 9219111"/>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11341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492558"/>
              <a:gd name="connsiteX1" fmla="*/ 3603053 w 3603053"/>
              <a:gd name="connsiteY1" fmla="*/ 11341 h 7492558"/>
              <a:gd name="connsiteX2" fmla="*/ 518305 w 3603053"/>
              <a:gd name="connsiteY2" fmla="*/ 7492558 h 7492558"/>
              <a:gd name="connsiteX3" fmla="*/ 0 w 3603053"/>
              <a:gd name="connsiteY3" fmla="*/ 7492076 h 7492558"/>
              <a:gd name="connsiteX4" fmla="*/ 0 w 3603053"/>
              <a:gd name="connsiteY4" fmla="*/ 0 h 7492558"/>
              <a:gd name="connsiteX0" fmla="*/ 0 w 3603053"/>
              <a:gd name="connsiteY0" fmla="*/ 10376 h 7502934"/>
              <a:gd name="connsiteX1" fmla="*/ 3603053 w 3603053"/>
              <a:gd name="connsiteY1" fmla="*/ 0 h 7502934"/>
              <a:gd name="connsiteX2" fmla="*/ 518305 w 3603053"/>
              <a:gd name="connsiteY2" fmla="*/ 7502934 h 7502934"/>
              <a:gd name="connsiteX3" fmla="*/ 0 w 3603053"/>
              <a:gd name="connsiteY3" fmla="*/ 7502452 h 7502934"/>
              <a:gd name="connsiteX4" fmla="*/ 0 w 3603053"/>
              <a:gd name="connsiteY4" fmla="*/ 10376 h 7502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707"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ea"/>
              <a:sym typeface="+mn-lt"/>
            </a:endParaRPr>
          </a:p>
        </p:txBody>
      </p:sp>
      <p:sp>
        <p:nvSpPr>
          <p:cNvPr id="14" name="矩形 259"/>
          <p:cNvSpPr>
            <a:spLocks noChangeArrowheads="1"/>
          </p:cNvSpPr>
          <p:nvPr/>
        </p:nvSpPr>
        <p:spPr bwMode="auto">
          <a:xfrm>
            <a:off x="3538088" y="2102418"/>
            <a:ext cx="7649316"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1219170">
              <a:buNone/>
            </a:pPr>
            <a:r>
              <a:rPr lang="zh-CN" altLang="en-US" sz="6000" b="1" dirty="0">
                <a:solidFill>
                  <a:srgbClr val="3A4795"/>
                </a:solidFill>
              </a:rPr>
              <a:t>动态</a:t>
            </a:r>
            <a:r>
              <a:rPr lang="en-US" altLang="zh-CN" sz="6000" b="1" dirty="0">
                <a:solidFill>
                  <a:srgbClr val="3A4795"/>
                </a:solidFill>
              </a:rPr>
              <a:t>shape</a:t>
            </a:r>
            <a:r>
              <a:rPr lang="zh-CN" altLang="en-US" sz="6000" b="1" dirty="0">
                <a:solidFill>
                  <a:srgbClr val="3A4795"/>
                </a:solidFill>
              </a:rPr>
              <a:t>深度学习算子自动调优</a:t>
            </a:r>
            <a:r>
              <a:rPr lang="en-US" altLang="zh-CN" sz="6000" b="1" dirty="0">
                <a:solidFill>
                  <a:srgbClr val="3A4795"/>
                </a:solidFill>
              </a:rPr>
              <a:t>DietCode</a:t>
            </a:r>
            <a:endParaRPr lang="zh-CN" altLang="en-US" sz="6000" b="1" dirty="0">
              <a:solidFill>
                <a:srgbClr val="3A4795"/>
              </a:solidFill>
            </a:endParaRPr>
          </a:p>
        </p:txBody>
      </p:sp>
      <p:sp>
        <p:nvSpPr>
          <p:cNvPr id="19" name="TextBox 43"/>
          <p:cNvSpPr txBox="1"/>
          <p:nvPr/>
        </p:nvSpPr>
        <p:spPr>
          <a:xfrm>
            <a:off x="9151833" y="1127699"/>
            <a:ext cx="2881142" cy="502765"/>
          </a:xfrm>
          <a:prstGeom prst="rect">
            <a:avLst/>
          </a:prstGeom>
          <a:noFill/>
        </p:spPr>
        <p:txBody>
          <a:bodyPr wrap="square"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zh-CN" altLang="en-US" sz="2667" b="1" i="0" u="none" strike="noStrike" kern="1200" cap="none" spc="0" normalizeH="0" baseline="0" noProof="0" dirty="0">
                <a:ln>
                  <a:noFill/>
                </a:ln>
                <a:solidFill>
                  <a:srgbClr val="3A4795"/>
                </a:solidFill>
                <a:effectLst/>
                <a:uLnTx/>
                <a:uFillTx/>
                <a:latin typeface="微软雅黑" panose="020B0503020204020204" pitchFamily="34" charset="-122"/>
                <a:ea typeface="微软雅黑" panose="020B0503020204020204" pitchFamily="34" charset="-122"/>
                <a:cs typeface="+mn-cs"/>
              </a:rPr>
              <a:t>编译论坛 </a:t>
            </a:r>
            <a:endParaRPr kumimoji="0" lang="zh-CN" altLang="en-US" sz="1800" b="1" i="0" u="none" strike="noStrike" kern="1200" cap="none" spc="0" normalizeH="0" baseline="0" noProof="0" dirty="0">
              <a:ln>
                <a:noFill/>
              </a:ln>
              <a:solidFill>
                <a:srgbClr val="3A4795"/>
              </a:solidFill>
              <a:effectLst/>
              <a:uLnTx/>
              <a:uFillTx/>
              <a:latin typeface="微软雅黑" panose="020B0503020204020204" pitchFamily="34" charset="-122"/>
              <a:ea typeface="微软雅黑" panose="020B0503020204020204" pitchFamily="34" charset="-122"/>
              <a:cs typeface="+mn-cs"/>
            </a:endParaRPr>
          </a:p>
        </p:txBody>
      </p:sp>
      <p:sp>
        <p:nvSpPr>
          <p:cNvPr id="21" name="TextBox 25"/>
          <p:cNvSpPr>
            <a:spLocks noChangeArrowheads="1"/>
          </p:cNvSpPr>
          <p:nvPr/>
        </p:nvSpPr>
        <p:spPr bwMode="auto">
          <a:xfrm>
            <a:off x="5859581" y="5308985"/>
            <a:ext cx="19389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A4795"/>
                </a:solidFill>
                <a:effectLst/>
                <a:uLnTx/>
                <a:uFillTx/>
                <a:latin typeface="微软雅黑" pitchFamily="34" charset="-122"/>
                <a:ea typeface="微软雅黑" pitchFamily="34" charset="-122"/>
                <a:cs typeface="+mn-cs"/>
              </a:rPr>
              <a:t>嘉宾：王一帆</a:t>
            </a:r>
            <a:endParaRPr kumimoji="0" lang="zh-CN" altLang="en-US" sz="5333" b="1" i="0" u="none" strike="noStrike" kern="1200" cap="none" spc="0" normalizeH="0" baseline="0" noProof="0" dirty="0">
              <a:ln>
                <a:noFill/>
              </a:ln>
              <a:solidFill>
                <a:srgbClr val="3A4795"/>
              </a:solidFill>
              <a:effectLst/>
              <a:uLnTx/>
              <a:uFillTx/>
              <a:latin typeface="Calibri"/>
              <a:ea typeface="宋体" panose="02010600030101010101" pitchFamily="2" charset="-122"/>
              <a:cs typeface="+mn-cs"/>
            </a:endParaRPr>
          </a:p>
        </p:txBody>
      </p:sp>
      <p:sp>
        <p:nvSpPr>
          <p:cNvPr id="9" name="Freeform 8"/>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707"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ea"/>
              <a:sym typeface="+mn-lt"/>
            </a:endParaRPr>
          </a:p>
        </p:txBody>
      </p:sp>
      <p:sp>
        <p:nvSpPr>
          <p:cNvPr id="10" name="流程图: 接点 9"/>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77622729"/>
      </p:ext>
    </p:extLst>
  </p:cSld>
  <p:clrMapOvr>
    <a:masterClrMapping/>
  </p:clrMapOvr>
  <mc:AlternateContent xmlns:mc="http://schemas.openxmlformats.org/markup-compatibility/2006" xmlns:p14="http://schemas.microsoft.com/office/powerpoint/2010/main">
    <mc:Choice Requires="p14">
      <p:transition spd="slow" p14:dur="2000" advTm="12021"/>
    </mc:Choice>
    <mc:Fallback xmlns="">
      <p:transition spd="slow" advTm="1202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A1A451-5C82-40AE-A5D0-AA9C7D88287E}"/>
              </a:ext>
            </a:extLst>
          </p:cNvPr>
          <p:cNvSpPr/>
          <p:nvPr/>
        </p:nvSpPr>
        <p:spPr>
          <a:xfrm>
            <a:off x="838200" y="657224"/>
            <a:ext cx="11353800" cy="128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a:extLst>
              <a:ext uri="{FF2B5EF4-FFF2-40B4-BE49-F238E27FC236}">
                <a16:creationId xmlns:a16="http://schemas.microsoft.com/office/drawing/2014/main" id="{D27D41F5-E319-4CC4-B472-659C324F315A}"/>
              </a:ext>
            </a:extLst>
          </p:cNvPr>
          <p:cNvSpPr/>
          <p:nvPr/>
        </p:nvSpPr>
        <p:spPr>
          <a:xfrm>
            <a:off x="0" y="592931"/>
            <a:ext cx="621506" cy="128587"/>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文本框 5">
            <a:extLst>
              <a:ext uri="{FF2B5EF4-FFF2-40B4-BE49-F238E27FC236}">
                <a16:creationId xmlns:a16="http://schemas.microsoft.com/office/drawing/2014/main" id="{93CBFD4F-91C5-49D6-85F9-6FF3DBEDAF70}"/>
              </a:ext>
            </a:extLst>
          </p:cNvPr>
          <p:cNvSpPr txBox="1"/>
          <p:nvPr/>
        </p:nvSpPr>
        <p:spPr>
          <a:xfrm>
            <a:off x="0" y="69711"/>
            <a:ext cx="1000274" cy="553998"/>
          </a:xfrm>
          <a:prstGeom prst="rect">
            <a:avLst/>
          </a:prstGeom>
          <a:noFill/>
        </p:spPr>
        <p:txBody>
          <a:bodyPr wrap="none" rtlCol="0">
            <a:spAutoFit/>
          </a:bodyPr>
          <a:lstStyle/>
          <a:p>
            <a:pPr marL="0" marR="0" lvl="0" indent="0" algn="l" defTabSz="685800" rtl="0" eaLnBrk="0" fontAlgn="auto" latinLnBrk="0" hangingPunct="0">
              <a:lnSpc>
                <a:spcPct val="100000"/>
              </a:lnSpc>
              <a:spcBef>
                <a:spcPct val="0"/>
              </a:spcBef>
              <a:spcAft>
                <a:spcPct val="0"/>
              </a:spcAft>
              <a:buClrTx/>
              <a:buSzTx/>
              <a:buFontTx/>
              <a:buNone/>
              <a:tabLst/>
              <a:defRPr/>
            </a:pPr>
            <a:r>
              <a:rPr lang="zh-CN" altLang="en-US" sz="3000" b="1" spc="180" dirty="0">
                <a:solidFill>
                  <a:srgbClr val="4472C4"/>
                </a:solidFill>
                <a:latin typeface="微软雅黑" panose="020B0503020204020204" charset="-122"/>
                <a:ea typeface="微软雅黑" panose="020B0503020204020204" charset="-122"/>
              </a:rPr>
              <a:t>性能</a:t>
            </a:r>
            <a:endParaRPr kumimoji="0" lang="zh-CN" altLang="en-US" sz="3000" b="1" i="0" u="none" strike="noStrike" kern="1200" cap="none" spc="180" normalizeH="0" baseline="0" noProof="0" dirty="0">
              <a:ln>
                <a:noFill/>
              </a:ln>
              <a:solidFill>
                <a:srgbClr val="4472C4"/>
              </a:solidFill>
              <a:effectLst/>
              <a:uLnTx/>
              <a:uFillTx/>
              <a:latin typeface="微软雅黑" panose="020B0503020204020204" charset="-122"/>
              <a:ea typeface="微软雅黑" panose="020B0503020204020204" charset="-122"/>
              <a:cs typeface="+mn-cs"/>
            </a:endParaRPr>
          </a:p>
        </p:txBody>
      </p:sp>
      <p:pic>
        <p:nvPicPr>
          <p:cNvPr id="10" name="图片 9">
            <a:extLst>
              <a:ext uri="{FF2B5EF4-FFF2-40B4-BE49-F238E27FC236}">
                <a16:creationId xmlns:a16="http://schemas.microsoft.com/office/drawing/2014/main" id="{23378D64-C139-68C9-37E0-D34DA09B1BE9}"/>
              </a:ext>
            </a:extLst>
          </p:cNvPr>
          <p:cNvPicPr>
            <a:picLocks noChangeAspect="1"/>
          </p:cNvPicPr>
          <p:nvPr/>
        </p:nvPicPr>
        <p:blipFill>
          <a:blip r:embed="rId2"/>
          <a:stretch>
            <a:fillRect/>
          </a:stretch>
        </p:blipFill>
        <p:spPr>
          <a:xfrm>
            <a:off x="826171" y="2915264"/>
            <a:ext cx="6474702" cy="1738343"/>
          </a:xfrm>
          <a:prstGeom prst="rect">
            <a:avLst/>
          </a:prstGeom>
        </p:spPr>
      </p:pic>
      <p:pic>
        <p:nvPicPr>
          <p:cNvPr id="12" name="图片 11">
            <a:extLst>
              <a:ext uri="{FF2B5EF4-FFF2-40B4-BE49-F238E27FC236}">
                <a16:creationId xmlns:a16="http://schemas.microsoft.com/office/drawing/2014/main" id="{A2F2EE6C-A81F-2107-E446-A8CD2C84EA4B}"/>
              </a:ext>
            </a:extLst>
          </p:cNvPr>
          <p:cNvPicPr>
            <a:picLocks noChangeAspect="1"/>
          </p:cNvPicPr>
          <p:nvPr/>
        </p:nvPicPr>
        <p:blipFill>
          <a:blip r:embed="rId3"/>
          <a:stretch>
            <a:fillRect/>
          </a:stretch>
        </p:blipFill>
        <p:spPr>
          <a:xfrm>
            <a:off x="731385" y="785811"/>
            <a:ext cx="6569488" cy="1738343"/>
          </a:xfrm>
          <a:prstGeom prst="rect">
            <a:avLst/>
          </a:prstGeom>
        </p:spPr>
      </p:pic>
      <p:pic>
        <p:nvPicPr>
          <p:cNvPr id="14" name="图片 13">
            <a:extLst>
              <a:ext uri="{FF2B5EF4-FFF2-40B4-BE49-F238E27FC236}">
                <a16:creationId xmlns:a16="http://schemas.microsoft.com/office/drawing/2014/main" id="{72B26A6C-61F1-98E7-A3CB-C36FB1B196F6}"/>
              </a:ext>
            </a:extLst>
          </p:cNvPr>
          <p:cNvPicPr>
            <a:picLocks noChangeAspect="1"/>
          </p:cNvPicPr>
          <p:nvPr/>
        </p:nvPicPr>
        <p:blipFill>
          <a:blip r:embed="rId4"/>
          <a:stretch>
            <a:fillRect/>
          </a:stretch>
        </p:blipFill>
        <p:spPr>
          <a:xfrm>
            <a:off x="731385" y="4786312"/>
            <a:ext cx="6569488" cy="1738343"/>
          </a:xfrm>
          <a:prstGeom prst="rect">
            <a:avLst/>
          </a:prstGeom>
        </p:spPr>
      </p:pic>
      <p:sp>
        <p:nvSpPr>
          <p:cNvPr id="16" name="文本框 15">
            <a:extLst>
              <a:ext uri="{FF2B5EF4-FFF2-40B4-BE49-F238E27FC236}">
                <a16:creationId xmlns:a16="http://schemas.microsoft.com/office/drawing/2014/main" id="{773F7995-D5B1-47BD-80E7-AE19878F8BE6}"/>
              </a:ext>
            </a:extLst>
          </p:cNvPr>
          <p:cNvSpPr txBox="1"/>
          <p:nvPr/>
        </p:nvSpPr>
        <p:spPr>
          <a:xfrm>
            <a:off x="7621068" y="2397494"/>
            <a:ext cx="3986213" cy="1754326"/>
          </a:xfrm>
          <a:prstGeom prst="rect">
            <a:avLst/>
          </a:prstGeom>
          <a:noFill/>
        </p:spPr>
        <p:txBody>
          <a:bodyPr wrap="square">
            <a:spAutoFit/>
          </a:bodyPr>
          <a:lstStyle/>
          <a:p>
            <a:r>
              <a:rPr lang="zh-CN" altLang="en-US" dirty="0">
                <a:solidFill>
                  <a:schemeClr val="tx1">
                    <a:lumMod val="65000"/>
                    <a:lumOff val="35000"/>
                  </a:schemeClr>
                </a:solidFill>
                <a:ea typeface="思源黑体 CN Normal" panose="020B0400000000000000" pitchFamily="34" charset="-122"/>
              </a:rPr>
              <a:t>评估表明，在DietCode上，可以将自动调度时间显著缩短5.88倍（如果包括所有可能的形状，则预测为94.1倍），同时在端到端的完整最先进DNN模型上，性能比最先进的自动调度程序高69.5%，比供应商库高18.6%。</a:t>
            </a:r>
          </a:p>
        </p:txBody>
      </p:sp>
    </p:spTree>
    <p:extLst>
      <p:ext uri="{BB962C8B-B14F-4D97-AF65-F5344CB8AC3E}">
        <p14:creationId xmlns:p14="http://schemas.microsoft.com/office/powerpoint/2010/main" val="776224390"/>
      </p:ext>
    </p:extLst>
  </p:cSld>
  <p:clrMapOvr>
    <a:masterClrMapping/>
  </p:clrMapOvr>
  <mc:AlternateContent xmlns:mc="http://schemas.openxmlformats.org/markup-compatibility/2006" xmlns:p14="http://schemas.microsoft.com/office/powerpoint/2010/main">
    <mc:Choice Requires="p14">
      <p:transition spd="slow" p14:dur="2000" advTm="47989"/>
    </mc:Choice>
    <mc:Fallback xmlns="">
      <p:transition spd="slow" advTm="4798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A1A451-5C82-40AE-A5D0-AA9C7D88287E}"/>
              </a:ext>
            </a:extLst>
          </p:cNvPr>
          <p:cNvSpPr/>
          <p:nvPr/>
        </p:nvSpPr>
        <p:spPr>
          <a:xfrm>
            <a:off x="838200" y="657224"/>
            <a:ext cx="11353800" cy="128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a:extLst>
              <a:ext uri="{FF2B5EF4-FFF2-40B4-BE49-F238E27FC236}">
                <a16:creationId xmlns:a16="http://schemas.microsoft.com/office/drawing/2014/main" id="{D27D41F5-E319-4CC4-B472-659C324F315A}"/>
              </a:ext>
            </a:extLst>
          </p:cNvPr>
          <p:cNvSpPr/>
          <p:nvPr/>
        </p:nvSpPr>
        <p:spPr>
          <a:xfrm>
            <a:off x="0" y="592931"/>
            <a:ext cx="621506" cy="128587"/>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文本框 5">
            <a:extLst>
              <a:ext uri="{FF2B5EF4-FFF2-40B4-BE49-F238E27FC236}">
                <a16:creationId xmlns:a16="http://schemas.microsoft.com/office/drawing/2014/main" id="{93CBFD4F-91C5-49D6-85F9-6FF3DBEDAF70}"/>
              </a:ext>
            </a:extLst>
          </p:cNvPr>
          <p:cNvSpPr txBox="1"/>
          <p:nvPr/>
        </p:nvSpPr>
        <p:spPr>
          <a:xfrm>
            <a:off x="0" y="69711"/>
            <a:ext cx="2163093" cy="553998"/>
          </a:xfrm>
          <a:prstGeom prst="rect">
            <a:avLst/>
          </a:prstGeom>
          <a:noFill/>
        </p:spPr>
        <p:txBody>
          <a:bodyPr wrap="none" rtlCol="0">
            <a:spAutoFit/>
          </a:bodyPr>
          <a:lstStyle/>
          <a:p>
            <a:pPr marL="0" marR="0" lvl="0" indent="0" algn="l" defTabSz="685800" rtl="0" eaLnBrk="0" fontAlgn="auto" latinLnBrk="0" hangingPunct="0">
              <a:lnSpc>
                <a:spcPct val="100000"/>
              </a:lnSpc>
              <a:spcBef>
                <a:spcPct val="0"/>
              </a:spcBef>
              <a:spcAft>
                <a:spcPct val="0"/>
              </a:spcAft>
              <a:buClrTx/>
              <a:buSzTx/>
              <a:buFontTx/>
              <a:buNone/>
              <a:tabLst/>
              <a:defRPr/>
            </a:pPr>
            <a:r>
              <a:rPr kumimoji="0" lang="en-US" altLang="zh-CN" sz="3000" b="1" i="0" u="none" strike="noStrike" kern="1200" cap="none" spc="180" normalizeH="0" baseline="0" noProof="0" dirty="0">
                <a:ln>
                  <a:noFill/>
                </a:ln>
                <a:solidFill>
                  <a:srgbClr val="4472C4"/>
                </a:solidFill>
                <a:effectLst/>
                <a:uLnTx/>
                <a:uFillTx/>
                <a:latin typeface="微软雅黑" panose="020B0503020204020204" charset="-122"/>
                <a:ea typeface="微软雅黑" panose="020B0503020204020204" charset="-122"/>
                <a:cs typeface="+mn-cs"/>
              </a:rPr>
              <a:t>DietCode</a:t>
            </a:r>
            <a:endParaRPr kumimoji="0" lang="zh-CN" altLang="en-US" sz="3000" b="1" i="0" u="none" strike="noStrike" kern="1200" cap="none" spc="180" normalizeH="0" baseline="0" noProof="0" dirty="0">
              <a:ln>
                <a:noFill/>
              </a:ln>
              <a:solidFill>
                <a:srgbClr val="4472C4"/>
              </a:solidFill>
              <a:effectLst/>
              <a:uLnTx/>
              <a:uFillTx/>
              <a:latin typeface="微软雅黑" panose="020B0503020204020204" charset="-122"/>
              <a:ea typeface="微软雅黑" panose="020B0503020204020204" charset="-122"/>
              <a:cs typeface="+mn-cs"/>
            </a:endParaRPr>
          </a:p>
        </p:txBody>
      </p:sp>
      <p:pic>
        <p:nvPicPr>
          <p:cNvPr id="3" name="图片 2">
            <a:extLst>
              <a:ext uri="{FF2B5EF4-FFF2-40B4-BE49-F238E27FC236}">
                <a16:creationId xmlns:a16="http://schemas.microsoft.com/office/drawing/2014/main" id="{85311BFE-02AB-0994-4EDE-0A392FB87752}"/>
              </a:ext>
            </a:extLst>
          </p:cNvPr>
          <p:cNvPicPr>
            <a:picLocks noChangeAspect="1"/>
          </p:cNvPicPr>
          <p:nvPr/>
        </p:nvPicPr>
        <p:blipFill>
          <a:blip r:embed="rId2"/>
          <a:stretch>
            <a:fillRect/>
          </a:stretch>
        </p:blipFill>
        <p:spPr>
          <a:xfrm>
            <a:off x="3797559" y="1010520"/>
            <a:ext cx="5305844" cy="5362288"/>
          </a:xfrm>
          <a:prstGeom prst="rect">
            <a:avLst/>
          </a:prstGeom>
        </p:spPr>
      </p:pic>
    </p:spTree>
    <p:extLst>
      <p:ext uri="{BB962C8B-B14F-4D97-AF65-F5344CB8AC3E}">
        <p14:creationId xmlns:p14="http://schemas.microsoft.com/office/powerpoint/2010/main" val="1957230032"/>
      </p:ext>
    </p:extLst>
  </p:cSld>
  <p:clrMapOvr>
    <a:masterClrMapping/>
  </p:clrMapOvr>
  <mc:AlternateContent xmlns:mc="http://schemas.openxmlformats.org/markup-compatibility/2006" xmlns:p14="http://schemas.microsoft.com/office/powerpoint/2010/main">
    <mc:Choice Requires="p14">
      <p:transition spd="slow" p14:dur="2000" advTm="4979"/>
    </mc:Choice>
    <mc:Fallback xmlns="">
      <p:transition spd="slow" advTm="497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A1A451-5C82-40AE-A5D0-AA9C7D88287E}"/>
              </a:ext>
            </a:extLst>
          </p:cNvPr>
          <p:cNvSpPr/>
          <p:nvPr/>
        </p:nvSpPr>
        <p:spPr>
          <a:xfrm>
            <a:off x="838200" y="657224"/>
            <a:ext cx="11353800" cy="128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a:extLst>
              <a:ext uri="{FF2B5EF4-FFF2-40B4-BE49-F238E27FC236}">
                <a16:creationId xmlns:a16="http://schemas.microsoft.com/office/drawing/2014/main" id="{D27D41F5-E319-4CC4-B472-659C324F315A}"/>
              </a:ext>
            </a:extLst>
          </p:cNvPr>
          <p:cNvSpPr/>
          <p:nvPr/>
        </p:nvSpPr>
        <p:spPr>
          <a:xfrm>
            <a:off x="0" y="592931"/>
            <a:ext cx="621506" cy="128587"/>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文本框 5">
            <a:extLst>
              <a:ext uri="{FF2B5EF4-FFF2-40B4-BE49-F238E27FC236}">
                <a16:creationId xmlns:a16="http://schemas.microsoft.com/office/drawing/2014/main" id="{93CBFD4F-91C5-49D6-85F9-6FF3DBEDAF70}"/>
              </a:ext>
            </a:extLst>
          </p:cNvPr>
          <p:cNvSpPr txBox="1"/>
          <p:nvPr/>
        </p:nvSpPr>
        <p:spPr>
          <a:xfrm>
            <a:off x="0" y="69711"/>
            <a:ext cx="1000274" cy="553998"/>
          </a:xfrm>
          <a:prstGeom prst="rect">
            <a:avLst/>
          </a:prstGeom>
          <a:noFill/>
        </p:spPr>
        <p:txBody>
          <a:bodyPr wrap="none" rtlCol="0">
            <a:spAutoFit/>
          </a:bodyPr>
          <a:lstStyle/>
          <a:p>
            <a:pPr marL="0" marR="0" lvl="0" indent="0" algn="l" defTabSz="685800" rtl="0" eaLnBrk="0" fontAlgn="auto" latinLnBrk="0" hangingPunct="0">
              <a:lnSpc>
                <a:spcPct val="100000"/>
              </a:lnSpc>
              <a:spcBef>
                <a:spcPct val="0"/>
              </a:spcBef>
              <a:spcAft>
                <a:spcPct val="0"/>
              </a:spcAft>
              <a:buClrTx/>
              <a:buSzTx/>
              <a:buFontTx/>
              <a:buNone/>
              <a:tabLst/>
              <a:defRPr/>
            </a:pPr>
            <a:r>
              <a:rPr lang="zh-CN" altLang="en-US" sz="3000" b="1" spc="180" dirty="0">
                <a:solidFill>
                  <a:srgbClr val="4472C4"/>
                </a:solidFill>
                <a:latin typeface="微软雅黑" panose="020B0503020204020204" charset="-122"/>
                <a:ea typeface="微软雅黑" panose="020B0503020204020204" charset="-122"/>
              </a:rPr>
              <a:t>目录</a:t>
            </a:r>
            <a:endParaRPr kumimoji="0" lang="zh-CN" altLang="en-US" sz="3000" b="1" i="0" u="none" strike="noStrike" kern="1200" cap="none" spc="180" normalizeH="0" baseline="0" noProof="0" dirty="0">
              <a:ln>
                <a:noFill/>
              </a:ln>
              <a:solidFill>
                <a:srgbClr val="4472C4"/>
              </a:solidFill>
              <a:effectLst/>
              <a:uLnTx/>
              <a:uFillTx/>
              <a:latin typeface="微软雅黑" panose="020B0503020204020204" charset="-122"/>
              <a:ea typeface="微软雅黑" panose="020B0503020204020204" charset="-122"/>
              <a:cs typeface="+mn-cs"/>
            </a:endParaRPr>
          </a:p>
        </p:txBody>
      </p:sp>
      <p:sp>
        <p:nvSpPr>
          <p:cNvPr id="2" name="文本框 1">
            <a:extLst>
              <a:ext uri="{FF2B5EF4-FFF2-40B4-BE49-F238E27FC236}">
                <a16:creationId xmlns:a16="http://schemas.microsoft.com/office/drawing/2014/main" id="{AB13408F-8C35-0014-5D98-D4352627C862}"/>
              </a:ext>
            </a:extLst>
          </p:cNvPr>
          <p:cNvSpPr txBox="1"/>
          <p:nvPr/>
        </p:nvSpPr>
        <p:spPr>
          <a:xfrm>
            <a:off x="3856653" y="1407099"/>
            <a:ext cx="3540713" cy="646331"/>
          </a:xfrm>
          <a:prstGeom prst="rect">
            <a:avLst/>
          </a:prstGeom>
          <a:noFill/>
        </p:spPr>
        <p:txBody>
          <a:bodyPr wrap="none" rtlCol="0">
            <a:spAutoFit/>
          </a:bodyPr>
          <a:lstStyle/>
          <a:p>
            <a:pPr marL="0" marR="0" lvl="0" indent="0" algn="l" defTabSz="685800" rtl="0" eaLnBrk="0" fontAlgn="auto" latinLnBrk="0" hangingPunct="0">
              <a:lnSpc>
                <a:spcPct val="100000"/>
              </a:lnSpc>
              <a:spcBef>
                <a:spcPct val="0"/>
              </a:spcBef>
              <a:spcAft>
                <a:spcPct val="0"/>
              </a:spcAft>
              <a:buClrTx/>
              <a:buSzTx/>
              <a:buFontTx/>
              <a:buNone/>
              <a:tabLst/>
              <a:defRPr/>
            </a:pPr>
            <a:r>
              <a:rPr lang="en-US" altLang="zh-CN" sz="3600" b="1" spc="180" dirty="0">
                <a:solidFill>
                  <a:srgbClr val="4472C4"/>
                </a:solidFill>
                <a:latin typeface="微软雅黑" panose="020B0503020204020204" charset="-122"/>
                <a:ea typeface="微软雅黑" panose="020B0503020204020204" charset="-122"/>
              </a:rPr>
              <a:t>01. </a:t>
            </a:r>
            <a:r>
              <a:rPr lang="zh-CN" altLang="en-US" sz="3600" b="1" spc="180" dirty="0">
                <a:solidFill>
                  <a:srgbClr val="4472C4"/>
                </a:solidFill>
                <a:latin typeface="微软雅黑" panose="020B0503020204020204" charset="-122"/>
                <a:ea typeface="微软雅黑" panose="020B0503020204020204" charset="-122"/>
              </a:rPr>
              <a:t>背景与动机</a:t>
            </a:r>
            <a:endParaRPr kumimoji="0" lang="zh-CN" altLang="en-US" sz="3600" b="1" i="0" u="none" strike="noStrike" kern="1200" cap="none" spc="180" normalizeH="0" baseline="0" noProof="0" dirty="0">
              <a:ln>
                <a:noFill/>
              </a:ln>
              <a:solidFill>
                <a:srgbClr val="4472C4"/>
              </a:solidFill>
              <a:effectLst/>
              <a:uLnTx/>
              <a:uFillTx/>
              <a:latin typeface="微软雅黑" panose="020B0503020204020204" charset="-122"/>
              <a:ea typeface="微软雅黑" panose="020B0503020204020204" charset="-122"/>
              <a:cs typeface="+mn-cs"/>
            </a:endParaRPr>
          </a:p>
        </p:txBody>
      </p:sp>
      <p:sp>
        <p:nvSpPr>
          <p:cNvPr id="3" name="文本框 2">
            <a:extLst>
              <a:ext uri="{FF2B5EF4-FFF2-40B4-BE49-F238E27FC236}">
                <a16:creationId xmlns:a16="http://schemas.microsoft.com/office/drawing/2014/main" id="{CB620CD3-F698-A993-7668-858769157B18}"/>
              </a:ext>
            </a:extLst>
          </p:cNvPr>
          <p:cNvSpPr txBox="1"/>
          <p:nvPr/>
        </p:nvSpPr>
        <p:spPr>
          <a:xfrm>
            <a:off x="3856653" y="2259661"/>
            <a:ext cx="3144451" cy="646331"/>
          </a:xfrm>
          <a:prstGeom prst="rect">
            <a:avLst/>
          </a:prstGeom>
          <a:noFill/>
        </p:spPr>
        <p:txBody>
          <a:bodyPr wrap="none" rtlCol="0">
            <a:spAutoFit/>
          </a:bodyPr>
          <a:lstStyle/>
          <a:p>
            <a:pPr marL="0" marR="0" lvl="0" indent="0" algn="l" defTabSz="685800" rtl="0" eaLnBrk="0" fontAlgn="auto" latinLnBrk="0" hangingPunct="0">
              <a:lnSpc>
                <a:spcPct val="100000"/>
              </a:lnSpc>
              <a:spcBef>
                <a:spcPct val="0"/>
              </a:spcBef>
              <a:spcAft>
                <a:spcPct val="0"/>
              </a:spcAft>
              <a:buClrTx/>
              <a:buSzTx/>
              <a:buFontTx/>
              <a:buNone/>
              <a:tabLst/>
              <a:defRPr/>
            </a:pPr>
            <a:r>
              <a:rPr kumimoji="0" lang="en-US" altLang="zh-CN" sz="3600" b="1" i="0" u="none" strike="noStrike" kern="1200" cap="none" spc="180" normalizeH="0" baseline="0" noProof="0" dirty="0">
                <a:ln>
                  <a:noFill/>
                </a:ln>
                <a:solidFill>
                  <a:srgbClr val="4472C4"/>
                </a:solidFill>
                <a:effectLst/>
                <a:uLnTx/>
                <a:uFillTx/>
                <a:latin typeface="微软雅黑" panose="020B0503020204020204" charset="-122"/>
                <a:ea typeface="微软雅黑" panose="020B0503020204020204" charset="-122"/>
                <a:cs typeface="+mn-cs"/>
              </a:rPr>
              <a:t>02. </a:t>
            </a:r>
            <a:r>
              <a:rPr kumimoji="0" lang="zh-CN" altLang="en-US" sz="3600" b="1" i="0" u="none" strike="noStrike" kern="1200" cap="none" spc="180" normalizeH="0" baseline="0" noProof="0" dirty="0">
                <a:ln>
                  <a:noFill/>
                </a:ln>
                <a:solidFill>
                  <a:srgbClr val="4472C4"/>
                </a:solidFill>
                <a:effectLst/>
                <a:uLnTx/>
                <a:uFillTx/>
                <a:latin typeface="微软雅黑" panose="020B0503020204020204" charset="-122"/>
                <a:ea typeface="微软雅黑" panose="020B0503020204020204" charset="-122"/>
                <a:cs typeface="+mn-cs"/>
              </a:rPr>
              <a:t>主体思路</a:t>
            </a:r>
          </a:p>
        </p:txBody>
      </p:sp>
      <p:sp>
        <p:nvSpPr>
          <p:cNvPr id="7" name="文本框 6">
            <a:extLst>
              <a:ext uri="{FF2B5EF4-FFF2-40B4-BE49-F238E27FC236}">
                <a16:creationId xmlns:a16="http://schemas.microsoft.com/office/drawing/2014/main" id="{B38253F2-27B3-9049-F84E-E24B9F7188F6}"/>
              </a:ext>
            </a:extLst>
          </p:cNvPr>
          <p:cNvSpPr txBox="1"/>
          <p:nvPr/>
        </p:nvSpPr>
        <p:spPr>
          <a:xfrm>
            <a:off x="3856653" y="3112223"/>
            <a:ext cx="4994957" cy="646331"/>
          </a:xfrm>
          <a:prstGeom prst="rect">
            <a:avLst/>
          </a:prstGeom>
          <a:noFill/>
        </p:spPr>
        <p:txBody>
          <a:bodyPr wrap="none" rtlCol="0">
            <a:spAutoFit/>
          </a:bodyPr>
          <a:lstStyle/>
          <a:p>
            <a:pPr marL="0" marR="0" lvl="0" indent="0" algn="l" defTabSz="685800" rtl="0" eaLnBrk="0" fontAlgn="auto" latinLnBrk="0" hangingPunct="0">
              <a:lnSpc>
                <a:spcPct val="100000"/>
              </a:lnSpc>
              <a:spcBef>
                <a:spcPct val="0"/>
              </a:spcBef>
              <a:spcAft>
                <a:spcPct val="0"/>
              </a:spcAft>
              <a:buClrTx/>
              <a:buSzTx/>
              <a:buFontTx/>
              <a:buNone/>
              <a:tabLst/>
              <a:defRPr/>
            </a:pPr>
            <a:r>
              <a:rPr kumimoji="0" lang="en-US" altLang="zh-CN" sz="3600" b="1" i="0" u="none" strike="noStrike" kern="1200" cap="none" spc="180" normalizeH="0" baseline="0" noProof="0" dirty="0">
                <a:ln>
                  <a:noFill/>
                </a:ln>
                <a:solidFill>
                  <a:srgbClr val="4472C4"/>
                </a:solidFill>
                <a:effectLst/>
                <a:uLnTx/>
                <a:uFillTx/>
                <a:latin typeface="微软雅黑" panose="020B0503020204020204" charset="-122"/>
                <a:ea typeface="微软雅黑" panose="020B0503020204020204" charset="-122"/>
                <a:cs typeface="+mn-cs"/>
              </a:rPr>
              <a:t>03. </a:t>
            </a:r>
            <a:r>
              <a:rPr kumimoji="0" lang="zh-CN" altLang="en-US" sz="3600" b="1" i="0" u="none" strike="noStrike" kern="1200" cap="none" spc="180" normalizeH="0" baseline="0" noProof="0" dirty="0">
                <a:ln>
                  <a:noFill/>
                </a:ln>
                <a:solidFill>
                  <a:srgbClr val="4472C4"/>
                </a:solidFill>
                <a:effectLst/>
                <a:uLnTx/>
                <a:uFillTx/>
                <a:latin typeface="微软雅黑" panose="020B0503020204020204" charset="-122"/>
                <a:ea typeface="微软雅黑" panose="020B0503020204020204" charset="-122"/>
                <a:cs typeface="+mn-cs"/>
              </a:rPr>
              <a:t>形状通用搜索空间</a:t>
            </a:r>
          </a:p>
        </p:txBody>
      </p:sp>
      <p:sp>
        <p:nvSpPr>
          <p:cNvPr id="8" name="文本框 7">
            <a:extLst>
              <a:ext uri="{FF2B5EF4-FFF2-40B4-BE49-F238E27FC236}">
                <a16:creationId xmlns:a16="http://schemas.microsoft.com/office/drawing/2014/main" id="{CB745BBD-8FE5-9031-A869-E083E3325EBC}"/>
              </a:ext>
            </a:extLst>
          </p:cNvPr>
          <p:cNvSpPr txBox="1"/>
          <p:nvPr/>
        </p:nvSpPr>
        <p:spPr>
          <a:xfrm>
            <a:off x="3856653" y="3964785"/>
            <a:ext cx="3055965" cy="646331"/>
          </a:xfrm>
          <a:prstGeom prst="rect">
            <a:avLst/>
          </a:prstGeom>
          <a:noFill/>
        </p:spPr>
        <p:txBody>
          <a:bodyPr wrap="none" rtlCol="0">
            <a:spAutoFit/>
          </a:bodyPr>
          <a:lstStyle/>
          <a:p>
            <a:pPr marL="0" marR="0" lvl="0" indent="0" algn="l" defTabSz="685800" rtl="0" eaLnBrk="0" fontAlgn="auto" latinLnBrk="0" hangingPunct="0">
              <a:lnSpc>
                <a:spcPct val="100000"/>
              </a:lnSpc>
              <a:spcBef>
                <a:spcPct val="0"/>
              </a:spcBef>
              <a:spcAft>
                <a:spcPct val="0"/>
              </a:spcAft>
              <a:buClrTx/>
              <a:buSzTx/>
              <a:buFontTx/>
              <a:buNone/>
              <a:tabLst/>
              <a:defRPr/>
            </a:pPr>
            <a:r>
              <a:rPr kumimoji="0" lang="en-US" altLang="zh-CN" sz="3600" b="1" i="0" u="none" strike="noStrike" kern="1200" cap="none" spc="180" normalizeH="0" baseline="0" noProof="0" dirty="0">
                <a:ln>
                  <a:noFill/>
                </a:ln>
                <a:solidFill>
                  <a:srgbClr val="4472C4"/>
                </a:solidFill>
                <a:effectLst/>
                <a:uLnTx/>
                <a:uFillTx/>
                <a:latin typeface="微软雅黑" panose="020B0503020204020204" charset="-122"/>
                <a:ea typeface="微软雅黑" panose="020B0503020204020204" charset="-122"/>
                <a:cs typeface="+mn-cs"/>
              </a:rPr>
              <a:t>04. </a:t>
            </a:r>
            <a:r>
              <a:rPr lang="zh-CN" altLang="en-US" sz="3600" b="1" spc="180" dirty="0">
                <a:solidFill>
                  <a:srgbClr val="4472C4"/>
                </a:solidFill>
                <a:latin typeface="微软雅黑" panose="020B0503020204020204" charset="-122"/>
                <a:ea typeface="微软雅黑" panose="020B0503020204020204" charset="-122"/>
              </a:rPr>
              <a:t>成本模型</a:t>
            </a:r>
            <a:endParaRPr kumimoji="0" lang="zh-CN" altLang="en-US" sz="3600" b="1" i="0" u="none" strike="noStrike" kern="1200" cap="none" spc="180" normalizeH="0" baseline="0" noProof="0" dirty="0">
              <a:ln>
                <a:noFill/>
              </a:ln>
              <a:solidFill>
                <a:srgbClr val="4472C4"/>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BBE189FC-940D-A170-FA39-74BB6129B7CB}"/>
              </a:ext>
            </a:extLst>
          </p:cNvPr>
          <p:cNvSpPr txBox="1"/>
          <p:nvPr/>
        </p:nvSpPr>
        <p:spPr>
          <a:xfrm>
            <a:off x="3856652" y="4817347"/>
            <a:ext cx="3540713" cy="646331"/>
          </a:xfrm>
          <a:prstGeom prst="rect">
            <a:avLst/>
          </a:prstGeom>
          <a:noFill/>
        </p:spPr>
        <p:txBody>
          <a:bodyPr wrap="none" rtlCol="0">
            <a:spAutoFit/>
          </a:bodyPr>
          <a:lstStyle/>
          <a:p>
            <a:pPr marL="0" marR="0" lvl="0" indent="0" algn="l" defTabSz="685800" rtl="0" eaLnBrk="0" fontAlgn="auto" latinLnBrk="0" hangingPunct="0">
              <a:lnSpc>
                <a:spcPct val="100000"/>
              </a:lnSpc>
              <a:spcBef>
                <a:spcPct val="0"/>
              </a:spcBef>
              <a:spcAft>
                <a:spcPct val="0"/>
              </a:spcAft>
              <a:buClrTx/>
              <a:buSzTx/>
              <a:buFontTx/>
              <a:buNone/>
              <a:tabLst/>
              <a:defRPr/>
            </a:pPr>
            <a:r>
              <a:rPr kumimoji="0" lang="en-US" altLang="zh-CN" sz="3600" b="1" i="0" u="none" strike="noStrike" kern="1200" cap="none" spc="180" normalizeH="0" baseline="0" noProof="0" dirty="0">
                <a:ln>
                  <a:noFill/>
                </a:ln>
                <a:solidFill>
                  <a:srgbClr val="4472C4"/>
                </a:solidFill>
                <a:effectLst/>
                <a:uLnTx/>
                <a:uFillTx/>
                <a:latin typeface="微软雅黑" panose="020B0503020204020204" charset="-122"/>
                <a:ea typeface="微软雅黑" panose="020B0503020204020204" charset="-122"/>
                <a:cs typeface="+mn-cs"/>
              </a:rPr>
              <a:t>05.</a:t>
            </a:r>
            <a:r>
              <a:rPr kumimoji="0" lang="zh-CN" altLang="en-US" sz="3600" b="1" i="0" u="none" strike="noStrike" kern="1200" cap="none" spc="180" normalizeH="0" baseline="0" noProof="0" dirty="0">
                <a:ln>
                  <a:noFill/>
                </a:ln>
                <a:solidFill>
                  <a:srgbClr val="4472C4"/>
                </a:solidFill>
                <a:effectLst/>
                <a:uLnTx/>
                <a:uFillTx/>
                <a:latin typeface="微软雅黑" panose="020B0503020204020204" charset="-122"/>
                <a:ea typeface="微软雅黑" panose="020B0503020204020204" charset="-122"/>
                <a:cs typeface="+mn-cs"/>
              </a:rPr>
              <a:t> 自动</a:t>
            </a:r>
            <a:r>
              <a:rPr lang="zh-CN" altLang="en-US" sz="3600" b="1" spc="180" dirty="0">
                <a:solidFill>
                  <a:srgbClr val="4472C4"/>
                </a:solidFill>
                <a:latin typeface="微软雅黑" panose="020B0503020204020204" charset="-122"/>
                <a:ea typeface="微软雅黑" panose="020B0503020204020204" charset="-122"/>
              </a:rPr>
              <a:t>调度</a:t>
            </a:r>
            <a:r>
              <a:rPr kumimoji="0" lang="zh-CN" altLang="en-US" sz="3600" b="1" i="0" u="none" strike="noStrike" kern="1200" cap="none" spc="180" normalizeH="0" baseline="0" noProof="0" dirty="0">
                <a:ln>
                  <a:noFill/>
                </a:ln>
                <a:solidFill>
                  <a:srgbClr val="4472C4"/>
                </a:solidFill>
                <a:effectLst/>
                <a:uLnTx/>
                <a:uFillTx/>
                <a:latin typeface="微软雅黑" panose="020B0503020204020204" charset="-122"/>
                <a:ea typeface="微软雅黑" panose="020B0503020204020204" charset="-122"/>
                <a:cs typeface="+mn-cs"/>
              </a:rPr>
              <a:t>器</a:t>
            </a:r>
          </a:p>
        </p:txBody>
      </p:sp>
      <p:sp>
        <p:nvSpPr>
          <p:cNvPr id="10" name="文本框 9">
            <a:extLst>
              <a:ext uri="{FF2B5EF4-FFF2-40B4-BE49-F238E27FC236}">
                <a16:creationId xmlns:a16="http://schemas.microsoft.com/office/drawing/2014/main" id="{3BEA9356-6A08-9DAF-5FA2-26749ED558B8}"/>
              </a:ext>
            </a:extLst>
          </p:cNvPr>
          <p:cNvSpPr txBox="1"/>
          <p:nvPr/>
        </p:nvSpPr>
        <p:spPr>
          <a:xfrm>
            <a:off x="3856652" y="5669909"/>
            <a:ext cx="2247410" cy="646331"/>
          </a:xfrm>
          <a:prstGeom prst="rect">
            <a:avLst/>
          </a:prstGeom>
          <a:noFill/>
        </p:spPr>
        <p:txBody>
          <a:bodyPr wrap="none" rtlCol="0">
            <a:spAutoFit/>
          </a:bodyPr>
          <a:lstStyle/>
          <a:p>
            <a:pPr marL="0" marR="0" lvl="0" indent="0" algn="l" defTabSz="685800" rtl="0" eaLnBrk="0" fontAlgn="auto" latinLnBrk="0" hangingPunct="0">
              <a:lnSpc>
                <a:spcPct val="100000"/>
              </a:lnSpc>
              <a:spcBef>
                <a:spcPct val="0"/>
              </a:spcBef>
              <a:spcAft>
                <a:spcPct val="0"/>
              </a:spcAft>
              <a:buClrTx/>
              <a:buSzTx/>
              <a:buFontTx/>
              <a:buNone/>
              <a:tabLst/>
              <a:defRPr/>
            </a:pPr>
            <a:r>
              <a:rPr lang="en-US" altLang="zh-CN" sz="3600" b="1" spc="180" dirty="0">
                <a:solidFill>
                  <a:srgbClr val="4472C4"/>
                </a:solidFill>
                <a:latin typeface="微软雅黑" panose="020B0503020204020204" charset="-122"/>
                <a:ea typeface="微软雅黑" panose="020B0503020204020204" charset="-122"/>
              </a:rPr>
              <a:t>06</a:t>
            </a:r>
            <a:r>
              <a:rPr kumimoji="0" lang="en-US" altLang="zh-CN" sz="3600" b="1" i="0" u="none" strike="noStrike" kern="1200" cap="none" spc="180" normalizeH="0" baseline="0" noProof="0" dirty="0">
                <a:ln>
                  <a:noFill/>
                </a:ln>
                <a:solidFill>
                  <a:srgbClr val="4472C4"/>
                </a:solidFill>
                <a:effectLst/>
                <a:uLnTx/>
                <a:uFillTx/>
                <a:latin typeface="微软雅黑" panose="020B0503020204020204" charset="-122"/>
                <a:ea typeface="微软雅黑" panose="020B0503020204020204" charset="-122"/>
                <a:cs typeface="+mn-cs"/>
              </a:rPr>
              <a:t>. </a:t>
            </a:r>
            <a:r>
              <a:rPr kumimoji="0" lang="zh-CN" altLang="en-US" sz="3600" b="1" i="0" u="none" strike="noStrike" kern="1200" cap="none" spc="180" normalizeH="0" baseline="0" noProof="0" dirty="0">
                <a:ln>
                  <a:noFill/>
                </a:ln>
                <a:solidFill>
                  <a:srgbClr val="4472C4"/>
                </a:solidFill>
                <a:effectLst/>
                <a:uLnTx/>
                <a:uFillTx/>
                <a:latin typeface="微软雅黑" panose="020B0503020204020204" charset="-122"/>
                <a:ea typeface="微软雅黑" panose="020B0503020204020204" charset="-122"/>
                <a:cs typeface="+mn-cs"/>
              </a:rPr>
              <a:t>性能 </a:t>
            </a:r>
          </a:p>
        </p:txBody>
      </p:sp>
    </p:spTree>
    <p:extLst>
      <p:ext uri="{BB962C8B-B14F-4D97-AF65-F5344CB8AC3E}">
        <p14:creationId xmlns:p14="http://schemas.microsoft.com/office/powerpoint/2010/main" val="1622988867"/>
      </p:ext>
    </p:extLst>
  </p:cSld>
  <p:clrMapOvr>
    <a:masterClrMapping/>
  </p:clrMapOvr>
  <mc:AlternateContent xmlns:mc="http://schemas.openxmlformats.org/markup-compatibility/2006" xmlns:p14="http://schemas.microsoft.com/office/powerpoint/2010/main">
    <mc:Choice Requires="p14">
      <p:transition spd="slow" p14:dur="2000" advTm="4793"/>
    </mc:Choice>
    <mc:Fallback xmlns="">
      <p:transition spd="slow" advTm="479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A1A451-5C82-40AE-A5D0-AA9C7D88287E}"/>
              </a:ext>
            </a:extLst>
          </p:cNvPr>
          <p:cNvSpPr/>
          <p:nvPr/>
        </p:nvSpPr>
        <p:spPr>
          <a:xfrm>
            <a:off x="838200" y="657224"/>
            <a:ext cx="11353800" cy="128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a:extLst>
              <a:ext uri="{FF2B5EF4-FFF2-40B4-BE49-F238E27FC236}">
                <a16:creationId xmlns:a16="http://schemas.microsoft.com/office/drawing/2014/main" id="{D27D41F5-E319-4CC4-B472-659C324F315A}"/>
              </a:ext>
            </a:extLst>
          </p:cNvPr>
          <p:cNvSpPr/>
          <p:nvPr/>
        </p:nvSpPr>
        <p:spPr>
          <a:xfrm>
            <a:off x="0" y="592931"/>
            <a:ext cx="621506" cy="128587"/>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文本框 5">
            <a:extLst>
              <a:ext uri="{FF2B5EF4-FFF2-40B4-BE49-F238E27FC236}">
                <a16:creationId xmlns:a16="http://schemas.microsoft.com/office/drawing/2014/main" id="{93CBFD4F-91C5-49D6-85F9-6FF3DBEDAF70}"/>
              </a:ext>
            </a:extLst>
          </p:cNvPr>
          <p:cNvSpPr txBox="1"/>
          <p:nvPr/>
        </p:nvSpPr>
        <p:spPr>
          <a:xfrm>
            <a:off x="0" y="69711"/>
            <a:ext cx="2223686" cy="553998"/>
          </a:xfrm>
          <a:prstGeom prst="rect">
            <a:avLst/>
          </a:prstGeom>
          <a:noFill/>
        </p:spPr>
        <p:txBody>
          <a:bodyPr wrap="none" rtlCol="0">
            <a:spAutoFit/>
          </a:bodyPr>
          <a:lstStyle/>
          <a:p>
            <a:pPr marL="0" marR="0" lvl="0" indent="0" algn="l" defTabSz="685800" rtl="0" eaLnBrk="0" fontAlgn="auto" latinLnBrk="0" hangingPunct="0">
              <a:lnSpc>
                <a:spcPct val="100000"/>
              </a:lnSpc>
              <a:spcBef>
                <a:spcPct val="0"/>
              </a:spcBef>
              <a:spcAft>
                <a:spcPct val="0"/>
              </a:spcAft>
              <a:buClrTx/>
              <a:buSzTx/>
              <a:buFontTx/>
              <a:buNone/>
              <a:tabLst/>
              <a:defRPr/>
            </a:pPr>
            <a:r>
              <a:rPr lang="zh-CN" altLang="en-US" sz="3000" b="1" spc="180" dirty="0">
                <a:solidFill>
                  <a:srgbClr val="4472C4"/>
                </a:solidFill>
                <a:latin typeface="微软雅黑" panose="020B0503020204020204" charset="-122"/>
                <a:ea typeface="微软雅黑" panose="020B0503020204020204" charset="-122"/>
              </a:rPr>
              <a:t>背景与动机</a:t>
            </a:r>
            <a:endParaRPr kumimoji="0" lang="zh-CN" altLang="en-US" sz="3000" b="1" i="0" u="none" strike="noStrike" kern="1200" cap="none" spc="180" normalizeH="0" baseline="0" noProof="0" dirty="0">
              <a:ln>
                <a:noFill/>
              </a:ln>
              <a:solidFill>
                <a:srgbClr val="4472C4"/>
              </a:solidFill>
              <a:effectLst/>
              <a:uLnTx/>
              <a:uFillTx/>
              <a:latin typeface="微软雅黑" panose="020B0503020204020204" charset="-122"/>
              <a:ea typeface="微软雅黑" panose="020B0503020204020204" charset="-122"/>
              <a:cs typeface="+mn-cs"/>
            </a:endParaRPr>
          </a:p>
        </p:txBody>
      </p:sp>
      <p:sp>
        <p:nvSpPr>
          <p:cNvPr id="2" name="矩形 1">
            <a:extLst>
              <a:ext uri="{FF2B5EF4-FFF2-40B4-BE49-F238E27FC236}">
                <a16:creationId xmlns:a16="http://schemas.microsoft.com/office/drawing/2014/main" id="{ECC36579-00FA-F17B-F214-F1A0537CF703}"/>
              </a:ext>
            </a:extLst>
          </p:cNvPr>
          <p:cNvSpPr/>
          <p:nvPr/>
        </p:nvSpPr>
        <p:spPr>
          <a:xfrm>
            <a:off x="1403841" y="1410503"/>
            <a:ext cx="3048903" cy="483670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cs typeface="+mn-ea"/>
              <a:sym typeface="+mn-lt"/>
            </a:endParaRPr>
          </a:p>
        </p:txBody>
      </p:sp>
      <p:sp>
        <p:nvSpPr>
          <p:cNvPr id="3" name="Picture 145-mask">
            <a:extLst>
              <a:ext uri="{FF2B5EF4-FFF2-40B4-BE49-F238E27FC236}">
                <a16:creationId xmlns:a16="http://schemas.microsoft.com/office/drawing/2014/main" id="{CB4F62E8-E2B8-96D9-D83C-3EA283B49E79}"/>
              </a:ext>
            </a:extLst>
          </p:cNvPr>
          <p:cNvSpPr/>
          <p:nvPr/>
        </p:nvSpPr>
        <p:spPr>
          <a:xfrm>
            <a:off x="1403841" y="1442319"/>
            <a:ext cx="3048903" cy="18443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endParaRPr lang="zh-CN" altLang="en-US" sz="1200" dirty="0">
              <a:solidFill>
                <a:schemeClr val="tx1"/>
              </a:solidFill>
            </a:endParaRPr>
          </a:p>
        </p:txBody>
      </p:sp>
      <p:grpSp>
        <p:nvGrpSpPr>
          <p:cNvPr id="7" name="组合 6">
            <a:extLst>
              <a:ext uri="{FF2B5EF4-FFF2-40B4-BE49-F238E27FC236}">
                <a16:creationId xmlns:a16="http://schemas.microsoft.com/office/drawing/2014/main" id="{BF89A2CD-5D50-3CBD-BE0C-022D516BCA31}"/>
              </a:ext>
            </a:extLst>
          </p:cNvPr>
          <p:cNvGrpSpPr/>
          <p:nvPr/>
        </p:nvGrpSpPr>
        <p:grpSpPr>
          <a:xfrm>
            <a:off x="5212569" y="1711558"/>
            <a:ext cx="1785105" cy="598320"/>
            <a:chOff x="5030895" y="154118"/>
            <a:chExt cx="1338829" cy="448740"/>
          </a:xfrm>
        </p:grpSpPr>
        <p:sp>
          <p:nvSpPr>
            <p:cNvPr id="8" name="矩形 7">
              <a:extLst>
                <a:ext uri="{FF2B5EF4-FFF2-40B4-BE49-F238E27FC236}">
                  <a16:creationId xmlns:a16="http://schemas.microsoft.com/office/drawing/2014/main" id="{69AB2276-42A8-02A9-32E3-6EC8B5A71E11}"/>
                </a:ext>
              </a:extLst>
            </p:cNvPr>
            <p:cNvSpPr/>
            <p:nvPr/>
          </p:nvSpPr>
          <p:spPr>
            <a:xfrm>
              <a:off x="5030895" y="154118"/>
              <a:ext cx="1292662" cy="437620"/>
            </a:xfrm>
            <a:prstGeom prst="rect">
              <a:avLst/>
            </a:prstGeom>
          </p:spPr>
          <p:txBody>
            <a:bodyPr wrap="none">
              <a:spAutoFit/>
            </a:bodyPr>
            <a:lstStyle/>
            <a:p>
              <a:pPr>
                <a:lnSpc>
                  <a:spcPct val="150000"/>
                </a:lnSpc>
              </a:pPr>
              <a:r>
                <a:rPr lang="zh-CN" altLang="en-US" sz="2400" b="1" kern="100" dirty="0">
                  <a:solidFill>
                    <a:schemeClr val="bg1"/>
                  </a:solidFill>
                  <a:cs typeface="+mn-ea"/>
                  <a:sym typeface="+mn-lt"/>
                </a:rPr>
                <a:t>请添加标题</a:t>
              </a:r>
              <a:endParaRPr lang="zh-CN" altLang="zh-CN" sz="2400" b="1" kern="100" dirty="0">
                <a:solidFill>
                  <a:schemeClr val="bg1"/>
                </a:solidFill>
                <a:cs typeface="+mn-ea"/>
                <a:sym typeface="+mn-lt"/>
              </a:endParaRPr>
            </a:p>
          </p:txBody>
        </p:sp>
        <p:sp>
          <p:nvSpPr>
            <p:cNvPr id="10" name="矩形 9">
              <a:extLst>
                <a:ext uri="{FF2B5EF4-FFF2-40B4-BE49-F238E27FC236}">
                  <a16:creationId xmlns:a16="http://schemas.microsoft.com/office/drawing/2014/main" id="{C52190DB-0244-8D2D-368B-84F61AD8CF3D}"/>
                </a:ext>
              </a:extLst>
            </p:cNvPr>
            <p:cNvSpPr/>
            <p:nvPr/>
          </p:nvSpPr>
          <p:spPr>
            <a:xfrm>
              <a:off x="5030896" y="238969"/>
              <a:ext cx="1338828" cy="36388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sp>
        <p:nvSpPr>
          <p:cNvPr id="11" name="矩形 10">
            <a:extLst>
              <a:ext uri="{FF2B5EF4-FFF2-40B4-BE49-F238E27FC236}">
                <a16:creationId xmlns:a16="http://schemas.microsoft.com/office/drawing/2014/main" id="{50393671-D1E4-CC82-EA1F-F4761BA51FE2}"/>
              </a:ext>
            </a:extLst>
          </p:cNvPr>
          <p:cNvSpPr/>
          <p:nvPr/>
        </p:nvSpPr>
        <p:spPr>
          <a:xfrm>
            <a:off x="1422891" y="3031007"/>
            <a:ext cx="3048903" cy="3331483"/>
          </a:xfrm>
          <a:prstGeom prst="rect">
            <a:avLst/>
          </a:prstGeom>
          <a:solidFill>
            <a:srgbClr val="354A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cs typeface="+mn-ea"/>
              <a:sym typeface="+mn-lt"/>
            </a:endParaRPr>
          </a:p>
        </p:txBody>
      </p:sp>
      <p:sp>
        <p:nvSpPr>
          <p:cNvPr id="12" name="TextBox 18">
            <a:extLst>
              <a:ext uri="{FF2B5EF4-FFF2-40B4-BE49-F238E27FC236}">
                <a16:creationId xmlns:a16="http://schemas.microsoft.com/office/drawing/2014/main" id="{6C14D076-81B4-1CFF-F73D-313F7F448643}"/>
              </a:ext>
            </a:extLst>
          </p:cNvPr>
          <p:cNvSpPr txBox="1"/>
          <p:nvPr/>
        </p:nvSpPr>
        <p:spPr>
          <a:xfrm>
            <a:off x="2048217" y="4072160"/>
            <a:ext cx="1787847" cy="647037"/>
          </a:xfrm>
          <a:prstGeom prst="rect">
            <a:avLst/>
          </a:prstGeom>
          <a:noFill/>
        </p:spPr>
        <p:txBody>
          <a:bodyPr wrap="square" lIns="68580" tIns="34290" rIns="68580" bIns="34290" rtlCol="0">
            <a:spAutoFit/>
          </a:bodyPr>
          <a:lstStyle/>
          <a:p>
            <a:pPr algn="ctr">
              <a:lnSpc>
                <a:spcPct val="130000"/>
              </a:lnSpc>
            </a:pPr>
            <a:r>
              <a:rPr lang="zh-CN" altLang="en-US" sz="3200" b="1" dirty="0">
                <a:solidFill>
                  <a:schemeClr val="bg1"/>
                </a:solidFill>
                <a:latin typeface="思源黑体 CN Medium" panose="020B0600000000000000" pitchFamily="34" charset="-122"/>
                <a:ea typeface="思源黑体 CN Medium" panose="020B0600000000000000" pitchFamily="34" charset="-122"/>
              </a:rPr>
              <a:t>研究背景</a:t>
            </a:r>
          </a:p>
        </p:txBody>
      </p:sp>
      <p:pic>
        <p:nvPicPr>
          <p:cNvPr id="14" name="图片 13">
            <a:extLst>
              <a:ext uri="{FF2B5EF4-FFF2-40B4-BE49-F238E27FC236}">
                <a16:creationId xmlns:a16="http://schemas.microsoft.com/office/drawing/2014/main" id="{C5E511F1-5E97-6F4E-19D1-C25C79C8FC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2891" y="1423269"/>
            <a:ext cx="3029853" cy="2079465"/>
          </a:xfrm>
          <a:prstGeom prst="rect">
            <a:avLst/>
          </a:prstGeom>
        </p:spPr>
      </p:pic>
      <p:sp>
        <p:nvSpPr>
          <p:cNvPr id="15" name="学论网-www.xuelun.me">
            <a:extLst>
              <a:ext uri="{FF2B5EF4-FFF2-40B4-BE49-F238E27FC236}">
                <a16:creationId xmlns:a16="http://schemas.microsoft.com/office/drawing/2014/main" id="{2D42C795-461F-3797-2497-C7F5DCA70F97}"/>
              </a:ext>
            </a:extLst>
          </p:cNvPr>
          <p:cNvSpPr txBox="1"/>
          <p:nvPr/>
        </p:nvSpPr>
        <p:spPr>
          <a:xfrm>
            <a:off x="5803303" y="1937994"/>
            <a:ext cx="4195592" cy="2911182"/>
          </a:xfrm>
          <a:prstGeom prst="rect">
            <a:avLst/>
          </a:prstGeom>
          <a:noFill/>
          <a:ln>
            <a:noFill/>
          </a:ln>
        </p:spPr>
        <p:txBody>
          <a:bodyPr wrap="square" lIns="0" tIns="0" rIns="0" bIns="0" rtlCol="0">
            <a:spAutoFit/>
          </a:bodyPr>
          <a:lstStyle/>
          <a:p>
            <a:pPr>
              <a:lnSpc>
                <a:spcPct val="150000"/>
              </a:lnSpc>
            </a:pPr>
            <a:r>
              <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       深度学习模型已经广泛地应用于日常的生产与生活。算子是模型的最小执行单元，其性能极大地影响着模型整体的执行效率。高性能的算子需要针对目标硬件的架构特点进行优化（称为调度</a:t>
            </a:r>
            <a:r>
              <a:rPr lang="en-US" altLang="zh-CN" sz="16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a:t>
            </a:r>
            <a:r>
              <a:rPr lang="zh-CN" altLang="en-US" sz="1600" dirty="0">
                <a:solidFill>
                  <a:schemeClr val="tx1">
                    <a:lumMod val="65000"/>
                    <a:lumOff val="35000"/>
                  </a:schemeClr>
                </a:solidFill>
                <a:latin typeface="思源黑体 CN Normal" panose="020B0400000000000000" pitchFamily="34" charset="-122"/>
                <a:ea typeface="思源黑体 CN Normal" panose="020B0400000000000000" pitchFamily="34" charset="-122"/>
                <a:sym typeface="字魂105号-简雅黑" panose="00000500000000000000" pitchFamily="2" charset="-122"/>
              </a:rPr>
              <a:t>，以充分利用目标硬件的计算能力。而软件对于硬件的适配需要大量软硬件跨度的专家来解决问题。他们会根据硬件的架构、指令等对算子进行适配。</a:t>
            </a:r>
          </a:p>
        </p:txBody>
      </p:sp>
    </p:spTree>
    <p:extLst>
      <p:ext uri="{BB962C8B-B14F-4D97-AF65-F5344CB8AC3E}">
        <p14:creationId xmlns:p14="http://schemas.microsoft.com/office/powerpoint/2010/main" val="640645392"/>
      </p:ext>
    </p:extLst>
  </p:cSld>
  <p:clrMapOvr>
    <a:masterClrMapping/>
  </p:clrMapOvr>
  <mc:AlternateContent xmlns:mc="http://schemas.openxmlformats.org/markup-compatibility/2006" xmlns:p14="http://schemas.microsoft.com/office/powerpoint/2010/main">
    <mc:Choice Requires="p14">
      <p:transition spd="slow" p14:dur="2000" advTm="56596"/>
    </mc:Choice>
    <mc:Fallback xmlns="">
      <p:transition spd="slow" advTm="5659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A1A451-5C82-40AE-A5D0-AA9C7D88287E}"/>
              </a:ext>
            </a:extLst>
          </p:cNvPr>
          <p:cNvSpPr/>
          <p:nvPr/>
        </p:nvSpPr>
        <p:spPr>
          <a:xfrm>
            <a:off x="838200" y="657224"/>
            <a:ext cx="11353800" cy="128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a:extLst>
              <a:ext uri="{FF2B5EF4-FFF2-40B4-BE49-F238E27FC236}">
                <a16:creationId xmlns:a16="http://schemas.microsoft.com/office/drawing/2014/main" id="{D27D41F5-E319-4CC4-B472-659C324F315A}"/>
              </a:ext>
            </a:extLst>
          </p:cNvPr>
          <p:cNvSpPr/>
          <p:nvPr/>
        </p:nvSpPr>
        <p:spPr>
          <a:xfrm>
            <a:off x="0" y="592931"/>
            <a:ext cx="621506" cy="128587"/>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文本框 5">
            <a:extLst>
              <a:ext uri="{FF2B5EF4-FFF2-40B4-BE49-F238E27FC236}">
                <a16:creationId xmlns:a16="http://schemas.microsoft.com/office/drawing/2014/main" id="{93CBFD4F-91C5-49D6-85F9-6FF3DBEDAF70}"/>
              </a:ext>
            </a:extLst>
          </p:cNvPr>
          <p:cNvSpPr txBox="1"/>
          <p:nvPr/>
        </p:nvSpPr>
        <p:spPr>
          <a:xfrm>
            <a:off x="0" y="69711"/>
            <a:ext cx="1815882" cy="553998"/>
          </a:xfrm>
          <a:prstGeom prst="rect">
            <a:avLst/>
          </a:prstGeom>
          <a:noFill/>
        </p:spPr>
        <p:txBody>
          <a:bodyPr wrap="none" rtlCol="0">
            <a:spAutoFit/>
          </a:bodyPr>
          <a:lstStyle/>
          <a:p>
            <a:pPr marL="0" marR="0" lvl="0" indent="0" algn="l" defTabSz="685800" rtl="0" eaLnBrk="0" fontAlgn="auto" latinLnBrk="0" hangingPunct="0">
              <a:lnSpc>
                <a:spcPct val="100000"/>
              </a:lnSpc>
              <a:spcBef>
                <a:spcPct val="0"/>
              </a:spcBef>
              <a:spcAft>
                <a:spcPct val="0"/>
              </a:spcAft>
              <a:buClrTx/>
              <a:buSzTx/>
              <a:buFontTx/>
              <a:buNone/>
              <a:tabLst/>
              <a:defRPr/>
            </a:pPr>
            <a:r>
              <a:rPr lang="zh-CN" altLang="en-US" sz="3000" b="1" spc="180" dirty="0">
                <a:solidFill>
                  <a:srgbClr val="4472C4"/>
                </a:solidFill>
                <a:latin typeface="微软雅黑" panose="020B0503020204020204" charset="-122"/>
                <a:ea typeface="微软雅黑" panose="020B0503020204020204" charset="-122"/>
              </a:rPr>
              <a:t>主体思路</a:t>
            </a:r>
            <a:endParaRPr kumimoji="0" lang="zh-CN" altLang="en-US" sz="3000" b="1" i="0" u="none" strike="noStrike" kern="1200" cap="none" spc="180" normalizeH="0" baseline="0" noProof="0" dirty="0">
              <a:ln>
                <a:noFill/>
              </a:ln>
              <a:solidFill>
                <a:srgbClr val="4472C4"/>
              </a:solidFill>
              <a:effectLst/>
              <a:uLnTx/>
              <a:uFillTx/>
              <a:latin typeface="微软雅黑" panose="020B0503020204020204" charset="-122"/>
              <a:ea typeface="微软雅黑" panose="020B0503020204020204" charset="-122"/>
              <a:cs typeface="+mn-cs"/>
            </a:endParaRPr>
          </a:p>
        </p:txBody>
      </p:sp>
      <p:pic>
        <p:nvPicPr>
          <p:cNvPr id="3" name="图片 2">
            <a:extLst>
              <a:ext uri="{FF2B5EF4-FFF2-40B4-BE49-F238E27FC236}">
                <a16:creationId xmlns:a16="http://schemas.microsoft.com/office/drawing/2014/main" id="{CB41174E-9FD4-05BA-DEBD-4408A480C557}"/>
              </a:ext>
            </a:extLst>
          </p:cNvPr>
          <p:cNvPicPr>
            <a:picLocks noChangeAspect="1"/>
          </p:cNvPicPr>
          <p:nvPr/>
        </p:nvPicPr>
        <p:blipFill>
          <a:blip r:embed="rId2"/>
          <a:stretch>
            <a:fillRect/>
          </a:stretch>
        </p:blipFill>
        <p:spPr>
          <a:xfrm>
            <a:off x="1181100" y="1190625"/>
            <a:ext cx="9829800" cy="4476750"/>
          </a:xfrm>
          <a:prstGeom prst="rect">
            <a:avLst/>
          </a:prstGeom>
        </p:spPr>
      </p:pic>
    </p:spTree>
    <p:extLst>
      <p:ext uri="{BB962C8B-B14F-4D97-AF65-F5344CB8AC3E}">
        <p14:creationId xmlns:p14="http://schemas.microsoft.com/office/powerpoint/2010/main" val="1696510156"/>
      </p:ext>
    </p:extLst>
  </p:cSld>
  <p:clrMapOvr>
    <a:masterClrMapping/>
  </p:clrMapOvr>
  <mc:AlternateContent xmlns:mc="http://schemas.openxmlformats.org/markup-compatibility/2006" xmlns:p14="http://schemas.microsoft.com/office/powerpoint/2010/main">
    <mc:Choice Requires="p14">
      <p:transition spd="slow" p14:dur="2000" advTm="153284"/>
    </mc:Choice>
    <mc:Fallback xmlns="">
      <p:transition spd="slow" advTm="15328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A1A451-5C82-40AE-A5D0-AA9C7D88287E}"/>
              </a:ext>
            </a:extLst>
          </p:cNvPr>
          <p:cNvSpPr/>
          <p:nvPr/>
        </p:nvSpPr>
        <p:spPr>
          <a:xfrm>
            <a:off x="838200" y="657224"/>
            <a:ext cx="11353800" cy="128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a:extLst>
              <a:ext uri="{FF2B5EF4-FFF2-40B4-BE49-F238E27FC236}">
                <a16:creationId xmlns:a16="http://schemas.microsoft.com/office/drawing/2014/main" id="{D27D41F5-E319-4CC4-B472-659C324F315A}"/>
              </a:ext>
            </a:extLst>
          </p:cNvPr>
          <p:cNvSpPr/>
          <p:nvPr/>
        </p:nvSpPr>
        <p:spPr>
          <a:xfrm>
            <a:off x="0" y="592931"/>
            <a:ext cx="621506" cy="128587"/>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文本框 5">
            <a:extLst>
              <a:ext uri="{FF2B5EF4-FFF2-40B4-BE49-F238E27FC236}">
                <a16:creationId xmlns:a16="http://schemas.microsoft.com/office/drawing/2014/main" id="{93CBFD4F-91C5-49D6-85F9-6FF3DBEDAF70}"/>
              </a:ext>
            </a:extLst>
          </p:cNvPr>
          <p:cNvSpPr txBox="1"/>
          <p:nvPr/>
        </p:nvSpPr>
        <p:spPr>
          <a:xfrm>
            <a:off x="0" y="69711"/>
            <a:ext cx="3447098" cy="553998"/>
          </a:xfrm>
          <a:prstGeom prst="rect">
            <a:avLst/>
          </a:prstGeom>
          <a:noFill/>
        </p:spPr>
        <p:txBody>
          <a:bodyPr wrap="none" rtlCol="0">
            <a:spAutoFit/>
          </a:bodyPr>
          <a:lstStyle/>
          <a:p>
            <a:pPr marL="0" marR="0" lvl="0" indent="0" algn="l" defTabSz="685800" rtl="0" eaLnBrk="0" fontAlgn="auto" latinLnBrk="0" hangingPunct="0">
              <a:lnSpc>
                <a:spcPct val="100000"/>
              </a:lnSpc>
              <a:spcBef>
                <a:spcPct val="0"/>
              </a:spcBef>
              <a:spcAft>
                <a:spcPct val="0"/>
              </a:spcAft>
              <a:buClrTx/>
              <a:buSzTx/>
              <a:buFontTx/>
              <a:buNone/>
              <a:tabLst/>
              <a:defRPr/>
            </a:pPr>
            <a:r>
              <a:rPr lang="zh-CN" altLang="en-US" sz="3000" b="1" spc="180" dirty="0">
                <a:solidFill>
                  <a:srgbClr val="4472C4"/>
                </a:solidFill>
                <a:latin typeface="微软雅黑" panose="020B0503020204020204" charset="-122"/>
                <a:ea typeface="微软雅黑" panose="020B0503020204020204" charset="-122"/>
              </a:rPr>
              <a:t>形状通用搜索空间</a:t>
            </a:r>
            <a:endParaRPr kumimoji="0" lang="zh-CN" altLang="en-US" sz="3000" b="1" i="0" u="none" strike="noStrike" kern="1200" cap="none" spc="180" normalizeH="0" baseline="0" noProof="0" dirty="0">
              <a:ln>
                <a:noFill/>
              </a:ln>
              <a:solidFill>
                <a:srgbClr val="4472C4"/>
              </a:solidFill>
              <a:effectLst/>
              <a:uLnTx/>
              <a:uFillTx/>
              <a:latin typeface="微软雅黑" panose="020B0503020204020204" charset="-122"/>
              <a:ea typeface="微软雅黑" panose="020B0503020204020204" charset="-122"/>
              <a:cs typeface="+mn-cs"/>
            </a:endParaRPr>
          </a:p>
        </p:txBody>
      </p:sp>
      <p:pic>
        <p:nvPicPr>
          <p:cNvPr id="8" name="图片 7">
            <a:extLst>
              <a:ext uri="{FF2B5EF4-FFF2-40B4-BE49-F238E27FC236}">
                <a16:creationId xmlns:a16="http://schemas.microsoft.com/office/drawing/2014/main" id="{7F27342E-D03F-B2A0-2E9D-586B93534495}"/>
              </a:ext>
            </a:extLst>
          </p:cNvPr>
          <p:cNvPicPr>
            <a:picLocks noChangeAspect="1"/>
          </p:cNvPicPr>
          <p:nvPr/>
        </p:nvPicPr>
        <p:blipFill>
          <a:blip r:embed="rId2"/>
          <a:stretch>
            <a:fillRect/>
          </a:stretch>
        </p:blipFill>
        <p:spPr>
          <a:xfrm>
            <a:off x="621506" y="2277932"/>
            <a:ext cx="4581525" cy="819150"/>
          </a:xfrm>
          <a:prstGeom prst="rect">
            <a:avLst/>
          </a:prstGeom>
        </p:spPr>
      </p:pic>
      <p:sp>
        <p:nvSpPr>
          <p:cNvPr id="10" name="文本框 9">
            <a:extLst>
              <a:ext uri="{FF2B5EF4-FFF2-40B4-BE49-F238E27FC236}">
                <a16:creationId xmlns:a16="http://schemas.microsoft.com/office/drawing/2014/main" id="{F9025BF9-9ABD-5614-019C-02996F4BB470}"/>
              </a:ext>
            </a:extLst>
          </p:cNvPr>
          <p:cNvSpPr txBox="1"/>
          <p:nvPr/>
        </p:nvSpPr>
        <p:spPr>
          <a:xfrm>
            <a:off x="360998" y="3797941"/>
            <a:ext cx="6172200" cy="1015663"/>
          </a:xfrm>
          <a:prstGeom prst="rect">
            <a:avLst/>
          </a:prstGeom>
          <a:noFill/>
        </p:spPr>
        <p:txBody>
          <a:bodyPr wrap="square">
            <a:spAutoFit/>
          </a:bodyPr>
          <a:lstStyle/>
          <a:p>
            <a:r>
              <a:rPr lang="zh-CN" altLang="en-US" sz="2000" dirty="0">
                <a:solidFill>
                  <a:schemeClr val="tx1">
                    <a:lumMod val="65000"/>
                    <a:lumOff val="35000"/>
                  </a:schemeClr>
                </a:solidFill>
                <a:ea typeface="思源黑体 CN Normal" panose="020B0400000000000000" pitchFamily="34" charset="-122"/>
              </a:rPr>
              <a:t>观察到，不同形状的搜索空间实际上可以重叠，因此可以潜在地形成形状通用搜索空间，而不是使用现有的自动调度器逐个调整每个可能的形状。</a:t>
            </a:r>
          </a:p>
        </p:txBody>
      </p:sp>
      <p:pic>
        <p:nvPicPr>
          <p:cNvPr id="12" name="图片 11">
            <a:extLst>
              <a:ext uri="{FF2B5EF4-FFF2-40B4-BE49-F238E27FC236}">
                <a16:creationId xmlns:a16="http://schemas.microsoft.com/office/drawing/2014/main" id="{AA6FC087-7055-CF9D-E78A-8C3235096DBB}"/>
              </a:ext>
            </a:extLst>
          </p:cNvPr>
          <p:cNvPicPr>
            <a:picLocks noChangeAspect="1"/>
          </p:cNvPicPr>
          <p:nvPr/>
        </p:nvPicPr>
        <p:blipFill>
          <a:blip r:embed="rId3"/>
          <a:stretch>
            <a:fillRect/>
          </a:stretch>
        </p:blipFill>
        <p:spPr>
          <a:xfrm>
            <a:off x="6643200" y="3093091"/>
            <a:ext cx="4629150" cy="1409700"/>
          </a:xfrm>
          <a:prstGeom prst="rect">
            <a:avLst/>
          </a:prstGeom>
        </p:spPr>
      </p:pic>
      <p:pic>
        <p:nvPicPr>
          <p:cNvPr id="14" name="图片 13">
            <a:extLst>
              <a:ext uri="{FF2B5EF4-FFF2-40B4-BE49-F238E27FC236}">
                <a16:creationId xmlns:a16="http://schemas.microsoft.com/office/drawing/2014/main" id="{F171C931-1954-FEEA-FAE4-85EDF843B0BE}"/>
              </a:ext>
            </a:extLst>
          </p:cNvPr>
          <p:cNvPicPr>
            <a:picLocks noChangeAspect="1"/>
          </p:cNvPicPr>
          <p:nvPr/>
        </p:nvPicPr>
        <p:blipFill>
          <a:blip r:embed="rId4"/>
          <a:stretch>
            <a:fillRect/>
          </a:stretch>
        </p:blipFill>
        <p:spPr>
          <a:xfrm>
            <a:off x="6790838" y="5499423"/>
            <a:ext cx="4333875" cy="942975"/>
          </a:xfrm>
          <a:prstGeom prst="rect">
            <a:avLst/>
          </a:prstGeom>
        </p:spPr>
      </p:pic>
      <p:pic>
        <p:nvPicPr>
          <p:cNvPr id="18" name="图片 17">
            <a:extLst>
              <a:ext uri="{FF2B5EF4-FFF2-40B4-BE49-F238E27FC236}">
                <a16:creationId xmlns:a16="http://schemas.microsoft.com/office/drawing/2014/main" id="{FE74BC78-0F8B-D2C3-7695-72B9700A0C40}"/>
              </a:ext>
            </a:extLst>
          </p:cNvPr>
          <p:cNvPicPr>
            <a:picLocks noChangeAspect="1"/>
          </p:cNvPicPr>
          <p:nvPr/>
        </p:nvPicPr>
        <p:blipFill>
          <a:blip r:embed="rId5"/>
          <a:stretch>
            <a:fillRect/>
          </a:stretch>
        </p:blipFill>
        <p:spPr>
          <a:xfrm>
            <a:off x="7356800" y="2125532"/>
            <a:ext cx="3543300" cy="304800"/>
          </a:xfrm>
          <a:prstGeom prst="rect">
            <a:avLst/>
          </a:prstGeom>
        </p:spPr>
      </p:pic>
      <p:cxnSp>
        <p:nvCxnSpPr>
          <p:cNvPr id="20" name="直接箭头连接符 19">
            <a:extLst>
              <a:ext uri="{FF2B5EF4-FFF2-40B4-BE49-F238E27FC236}">
                <a16:creationId xmlns:a16="http://schemas.microsoft.com/office/drawing/2014/main" id="{27851535-7502-1A65-5FD4-BFADA03413B1}"/>
              </a:ext>
            </a:extLst>
          </p:cNvPr>
          <p:cNvCxnSpPr>
            <a:cxnSpLocks/>
          </p:cNvCxnSpPr>
          <p:nvPr/>
        </p:nvCxnSpPr>
        <p:spPr>
          <a:xfrm flipH="1">
            <a:off x="7109927" y="2430332"/>
            <a:ext cx="2127379" cy="99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F623C453-9D2F-975D-DF3C-24A3AF470ACA}"/>
              </a:ext>
            </a:extLst>
          </p:cNvPr>
          <p:cNvCxnSpPr>
            <a:cxnSpLocks/>
            <a:stCxn id="14" idx="0"/>
          </p:cNvCxnSpPr>
          <p:nvPr/>
        </p:nvCxnSpPr>
        <p:spPr>
          <a:xfrm flipV="1">
            <a:off x="8957776" y="4665306"/>
            <a:ext cx="0" cy="834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8648647"/>
      </p:ext>
    </p:extLst>
  </p:cSld>
  <p:clrMapOvr>
    <a:masterClrMapping/>
  </p:clrMapOvr>
  <mc:AlternateContent xmlns:mc="http://schemas.openxmlformats.org/markup-compatibility/2006" xmlns:p14="http://schemas.microsoft.com/office/powerpoint/2010/main">
    <mc:Choice Requires="p14">
      <p:transition spd="slow" p14:dur="2000" advTm="317774"/>
    </mc:Choice>
    <mc:Fallback xmlns="">
      <p:transition spd="slow" advTm="31777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A1A451-5C82-40AE-A5D0-AA9C7D88287E}"/>
              </a:ext>
            </a:extLst>
          </p:cNvPr>
          <p:cNvSpPr/>
          <p:nvPr/>
        </p:nvSpPr>
        <p:spPr>
          <a:xfrm>
            <a:off x="838200" y="657224"/>
            <a:ext cx="11353800" cy="128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a:extLst>
              <a:ext uri="{FF2B5EF4-FFF2-40B4-BE49-F238E27FC236}">
                <a16:creationId xmlns:a16="http://schemas.microsoft.com/office/drawing/2014/main" id="{D27D41F5-E319-4CC4-B472-659C324F315A}"/>
              </a:ext>
            </a:extLst>
          </p:cNvPr>
          <p:cNvSpPr/>
          <p:nvPr/>
        </p:nvSpPr>
        <p:spPr>
          <a:xfrm>
            <a:off x="0" y="592931"/>
            <a:ext cx="621506" cy="128587"/>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文本框 5">
            <a:extLst>
              <a:ext uri="{FF2B5EF4-FFF2-40B4-BE49-F238E27FC236}">
                <a16:creationId xmlns:a16="http://schemas.microsoft.com/office/drawing/2014/main" id="{93CBFD4F-91C5-49D6-85F9-6FF3DBEDAF70}"/>
              </a:ext>
            </a:extLst>
          </p:cNvPr>
          <p:cNvSpPr txBox="1"/>
          <p:nvPr/>
        </p:nvSpPr>
        <p:spPr>
          <a:xfrm>
            <a:off x="0" y="69711"/>
            <a:ext cx="3447098" cy="553998"/>
          </a:xfrm>
          <a:prstGeom prst="rect">
            <a:avLst/>
          </a:prstGeom>
          <a:noFill/>
        </p:spPr>
        <p:txBody>
          <a:bodyPr wrap="none" rtlCol="0">
            <a:spAutoFit/>
          </a:bodyPr>
          <a:lstStyle/>
          <a:p>
            <a:pPr marL="0" marR="0" lvl="0" indent="0" algn="l" defTabSz="685800" rtl="0" eaLnBrk="0" fontAlgn="auto" latinLnBrk="0" hangingPunct="0">
              <a:lnSpc>
                <a:spcPct val="100000"/>
              </a:lnSpc>
              <a:spcBef>
                <a:spcPct val="0"/>
              </a:spcBef>
              <a:spcAft>
                <a:spcPct val="0"/>
              </a:spcAft>
              <a:buClrTx/>
              <a:buSzTx/>
              <a:buFontTx/>
              <a:buNone/>
              <a:tabLst/>
              <a:defRPr/>
            </a:pPr>
            <a:r>
              <a:rPr lang="zh-CN" altLang="en-US" sz="3000" b="1" spc="180" dirty="0">
                <a:solidFill>
                  <a:srgbClr val="4472C4"/>
                </a:solidFill>
                <a:latin typeface="微软雅黑" panose="020B0503020204020204" charset="-122"/>
                <a:ea typeface="微软雅黑" panose="020B0503020204020204" charset="-122"/>
              </a:rPr>
              <a:t>形状通用搜索空间</a:t>
            </a:r>
            <a:endParaRPr kumimoji="0" lang="zh-CN" altLang="en-US" sz="3000" b="1" i="0" u="none" strike="noStrike" kern="1200" cap="none" spc="180" normalizeH="0" baseline="0" noProof="0" dirty="0">
              <a:ln>
                <a:noFill/>
              </a:ln>
              <a:solidFill>
                <a:srgbClr val="4472C4"/>
              </a:solidFill>
              <a:effectLst/>
              <a:uLnTx/>
              <a:uFillTx/>
              <a:latin typeface="微软雅黑" panose="020B0503020204020204" charset="-122"/>
              <a:ea typeface="微软雅黑" panose="020B0503020204020204" charset="-122"/>
              <a:cs typeface="+mn-cs"/>
            </a:endParaRPr>
          </a:p>
        </p:txBody>
      </p:sp>
      <p:pic>
        <p:nvPicPr>
          <p:cNvPr id="3" name="图片 2">
            <a:extLst>
              <a:ext uri="{FF2B5EF4-FFF2-40B4-BE49-F238E27FC236}">
                <a16:creationId xmlns:a16="http://schemas.microsoft.com/office/drawing/2014/main" id="{78A58D52-126B-252D-AA84-9F5E5C87A433}"/>
              </a:ext>
            </a:extLst>
          </p:cNvPr>
          <p:cNvPicPr>
            <a:picLocks noChangeAspect="1"/>
          </p:cNvPicPr>
          <p:nvPr/>
        </p:nvPicPr>
        <p:blipFill>
          <a:blip r:embed="rId2"/>
          <a:stretch>
            <a:fillRect/>
          </a:stretch>
        </p:blipFill>
        <p:spPr>
          <a:xfrm>
            <a:off x="6515100" y="1979250"/>
            <a:ext cx="4591050" cy="1314450"/>
          </a:xfrm>
          <a:prstGeom prst="rect">
            <a:avLst/>
          </a:prstGeom>
        </p:spPr>
      </p:pic>
      <p:pic>
        <p:nvPicPr>
          <p:cNvPr id="7" name="图片 6">
            <a:extLst>
              <a:ext uri="{FF2B5EF4-FFF2-40B4-BE49-F238E27FC236}">
                <a16:creationId xmlns:a16="http://schemas.microsoft.com/office/drawing/2014/main" id="{5E1620E0-65DB-EBE0-25C5-09D05A233C03}"/>
              </a:ext>
            </a:extLst>
          </p:cNvPr>
          <p:cNvPicPr>
            <a:picLocks noChangeAspect="1"/>
          </p:cNvPicPr>
          <p:nvPr/>
        </p:nvPicPr>
        <p:blipFill>
          <a:blip r:embed="rId3"/>
          <a:stretch>
            <a:fillRect/>
          </a:stretch>
        </p:blipFill>
        <p:spPr>
          <a:xfrm>
            <a:off x="621506" y="2277932"/>
            <a:ext cx="4581525" cy="819150"/>
          </a:xfrm>
          <a:prstGeom prst="rect">
            <a:avLst/>
          </a:prstGeom>
        </p:spPr>
      </p:pic>
      <p:sp>
        <p:nvSpPr>
          <p:cNvPr id="11" name="文本框 10">
            <a:extLst>
              <a:ext uri="{FF2B5EF4-FFF2-40B4-BE49-F238E27FC236}">
                <a16:creationId xmlns:a16="http://schemas.microsoft.com/office/drawing/2014/main" id="{D96609B5-362E-A50F-48A9-8120883D6F03}"/>
              </a:ext>
            </a:extLst>
          </p:cNvPr>
          <p:cNvSpPr txBox="1"/>
          <p:nvPr/>
        </p:nvSpPr>
        <p:spPr>
          <a:xfrm>
            <a:off x="5512058" y="3592300"/>
            <a:ext cx="6172200" cy="1938992"/>
          </a:xfrm>
          <a:prstGeom prst="rect">
            <a:avLst/>
          </a:prstGeom>
          <a:noFill/>
        </p:spPr>
        <p:txBody>
          <a:bodyPr wrap="square">
            <a:spAutoFit/>
          </a:bodyPr>
          <a:lstStyle/>
          <a:p>
            <a:r>
              <a:rPr lang="zh-CN" altLang="en-US" dirty="0"/>
              <a:t>        </a:t>
            </a:r>
            <a:r>
              <a:rPr lang="zh-CN" altLang="en-US" sz="2000" dirty="0">
                <a:solidFill>
                  <a:schemeClr val="tx1">
                    <a:lumMod val="65000"/>
                    <a:lumOff val="35000"/>
                  </a:schemeClr>
                </a:solidFill>
                <a:ea typeface="思源黑体 CN Normal" panose="020B0400000000000000" pitchFamily="34" charset="-122"/>
              </a:rPr>
              <a:t>然而，工作负载实例通常不完全适合微内核，如图所示，最后一列的微内核没有完全具体化。在这些情况下，需要在微内核内部注入边界检查，以确保程序不会在无效数据值上运行，但它们也会给程序带来很大的性能下降这是因为这些检查会在生成的程序中引入额外的分支和计算指令。</a:t>
            </a:r>
          </a:p>
        </p:txBody>
      </p:sp>
      <p:pic>
        <p:nvPicPr>
          <p:cNvPr id="15" name="图片 14">
            <a:extLst>
              <a:ext uri="{FF2B5EF4-FFF2-40B4-BE49-F238E27FC236}">
                <a16:creationId xmlns:a16="http://schemas.microsoft.com/office/drawing/2014/main" id="{5FD681AF-74D2-7A79-986A-00176425F519}"/>
              </a:ext>
            </a:extLst>
          </p:cNvPr>
          <p:cNvPicPr>
            <a:picLocks noChangeAspect="1"/>
          </p:cNvPicPr>
          <p:nvPr/>
        </p:nvPicPr>
        <p:blipFill>
          <a:blip r:embed="rId4"/>
          <a:stretch>
            <a:fillRect/>
          </a:stretch>
        </p:blipFill>
        <p:spPr>
          <a:xfrm>
            <a:off x="1723549" y="3760919"/>
            <a:ext cx="2066925" cy="1495425"/>
          </a:xfrm>
          <a:prstGeom prst="rect">
            <a:avLst/>
          </a:prstGeom>
        </p:spPr>
      </p:pic>
    </p:spTree>
    <p:extLst>
      <p:ext uri="{BB962C8B-B14F-4D97-AF65-F5344CB8AC3E}">
        <p14:creationId xmlns:p14="http://schemas.microsoft.com/office/powerpoint/2010/main" val="2493000283"/>
      </p:ext>
    </p:extLst>
  </p:cSld>
  <p:clrMapOvr>
    <a:masterClrMapping/>
  </p:clrMapOvr>
  <mc:AlternateContent xmlns:mc="http://schemas.openxmlformats.org/markup-compatibility/2006" xmlns:p14="http://schemas.microsoft.com/office/powerpoint/2010/main">
    <mc:Choice Requires="p14">
      <p:transition spd="slow" p14:dur="2000" advTm="107796"/>
    </mc:Choice>
    <mc:Fallback xmlns="">
      <p:transition spd="slow" advTm="10779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A1A451-5C82-40AE-A5D0-AA9C7D88287E}"/>
              </a:ext>
            </a:extLst>
          </p:cNvPr>
          <p:cNvSpPr/>
          <p:nvPr/>
        </p:nvSpPr>
        <p:spPr>
          <a:xfrm>
            <a:off x="838200" y="657224"/>
            <a:ext cx="11353800" cy="128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a:extLst>
              <a:ext uri="{FF2B5EF4-FFF2-40B4-BE49-F238E27FC236}">
                <a16:creationId xmlns:a16="http://schemas.microsoft.com/office/drawing/2014/main" id="{D27D41F5-E319-4CC4-B472-659C324F315A}"/>
              </a:ext>
            </a:extLst>
          </p:cNvPr>
          <p:cNvSpPr/>
          <p:nvPr/>
        </p:nvSpPr>
        <p:spPr>
          <a:xfrm>
            <a:off x="0" y="592931"/>
            <a:ext cx="621506" cy="128587"/>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文本框 5">
            <a:extLst>
              <a:ext uri="{FF2B5EF4-FFF2-40B4-BE49-F238E27FC236}">
                <a16:creationId xmlns:a16="http://schemas.microsoft.com/office/drawing/2014/main" id="{93CBFD4F-91C5-49D6-85F9-6FF3DBEDAF70}"/>
              </a:ext>
            </a:extLst>
          </p:cNvPr>
          <p:cNvSpPr txBox="1"/>
          <p:nvPr/>
        </p:nvSpPr>
        <p:spPr>
          <a:xfrm>
            <a:off x="0" y="69711"/>
            <a:ext cx="1815882" cy="553998"/>
          </a:xfrm>
          <a:prstGeom prst="rect">
            <a:avLst/>
          </a:prstGeom>
          <a:noFill/>
        </p:spPr>
        <p:txBody>
          <a:bodyPr wrap="none" rtlCol="0">
            <a:spAutoFit/>
          </a:bodyPr>
          <a:lstStyle/>
          <a:p>
            <a:pPr marL="0" marR="0" lvl="0" indent="0" algn="l" defTabSz="685800" rtl="0" eaLnBrk="0" fontAlgn="auto" latinLnBrk="0" hangingPunct="0">
              <a:lnSpc>
                <a:spcPct val="100000"/>
              </a:lnSpc>
              <a:spcBef>
                <a:spcPct val="0"/>
              </a:spcBef>
              <a:spcAft>
                <a:spcPct val="0"/>
              </a:spcAft>
              <a:buClrTx/>
              <a:buSzTx/>
              <a:buFontTx/>
              <a:buNone/>
              <a:tabLst/>
              <a:defRPr/>
            </a:pPr>
            <a:r>
              <a:rPr lang="zh-CN" altLang="en-US" sz="3000" b="1" spc="180" dirty="0">
                <a:solidFill>
                  <a:srgbClr val="4472C4"/>
                </a:solidFill>
                <a:latin typeface="微软雅黑" panose="020B0503020204020204" charset="-122"/>
                <a:ea typeface="微软雅黑" panose="020B0503020204020204" charset="-122"/>
              </a:rPr>
              <a:t>成本模型</a:t>
            </a:r>
            <a:endParaRPr kumimoji="0" lang="zh-CN" altLang="en-US" sz="3000" b="1" i="0" u="none" strike="noStrike" kern="1200" cap="none" spc="180" normalizeH="0" baseline="0" noProof="0" dirty="0">
              <a:ln>
                <a:noFill/>
              </a:ln>
              <a:solidFill>
                <a:srgbClr val="4472C4"/>
              </a:solidFill>
              <a:effectLst/>
              <a:uLnTx/>
              <a:uFillTx/>
              <a:latin typeface="微软雅黑" panose="020B0503020204020204" charset="-122"/>
              <a:ea typeface="微软雅黑" panose="020B0503020204020204" charset="-122"/>
              <a:cs typeface="+mn-cs"/>
            </a:endParaRPr>
          </a:p>
        </p:txBody>
      </p:sp>
      <p:sp>
        <p:nvSpPr>
          <p:cNvPr id="8" name="文本框 7">
            <a:extLst>
              <a:ext uri="{FF2B5EF4-FFF2-40B4-BE49-F238E27FC236}">
                <a16:creationId xmlns:a16="http://schemas.microsoft.com/office/drawing/2014/main" id="{D5B60AD1-3DDC-2A84-F3C1-87C9708FC30C}"/>
              </a:ext>
            </a:extLst>
          </p:cNvPr>
          <p:cNvSpPr txBox="1"/>
          <p:nvPr/>
        </p:nvSpPr>
        <p:spPr>
          <a:xfrm>
            <a:off x="688132" y="1404325"/>
            <a:ext cx="6172200" cy="1200329"/>
          </a:xfrm>
          <a:prstGeom prst="rect">
            <a:avLst/>
          </a:prstGeom>
          <a:noFill/>
        </p:spPr>
        <p:txBody>
          <a:bodyPr wrap="square">
            <a:spAutoFit/>
          </a:bodyPr>
          <a:lstStyle/>
          <a:p>
            <a:r>
              <a:rPr lang="zh-CN" altLang="en-US" dirty="0">
                <a:solidFill>
                  <a:schemeClr val="tx1">
                    <a:lumMod val="65000"/>
                    <a:lumOff val="35000"/>
                  </a:schemeClr>
                </a:solidFill>
                <a:ea typeface="思源黑体 CN Normal" panose="020B0400000000000000" pitchFamily="34" charset="-122"/>
              </a:rPr>
              <a:t>为了准确预测基于微内核的完整程序的性能，我们在成本模型中设计了三个项，分别说明：①微内核的性能；②硬件内核占用惩罚，其与执行该微内核以组成完整程序的次数相关；③填充惩罚。成本模型的数学表达式如下：</a:t>
            </a:r>
          </a:p>
        </p:txBody>
      </p:sp>
      <p:pic>
        <p:nvPicPr>
          <p:cNvPr id="11" name="图片 10">
            <a:extLst>
              <a:ext uri="{FF2B5EF4-FFF2-40B4-BE49-F238E27FC236}">
                <a16:creationId xmlns:a16="http://schemas.microsoft.com/office/drawing/2014/main" id="{AECAAA33-A695-BC23-D4BB-A404C3C98E80}"/>
              </a:ext>
            </a:extLst>
          </p:cNvPr>
          <p:cNvPicPr>
            <a:picLocks noChangeAspect="1"/>
          </p:cNvPicPr>
          <p:nvPr/>
        </p:nvPicPr>
        <p:blipFill>
          <a:blip r:embed="rId2"/>
          <a:stretch>
            <a:fillRect/>
          </a:stretch>
        </p:blipFill>
        <p:spPr>
          <a:xfrm>
            <a:off x="1246803" y="3429000"/>
            <a:ext cx="3943350" cy="876300"/>
          </a:xfrm>
          <a:prstGeom prst="rect">
            <a:avLst/>
          </a:prstGeom>
        </p:spPr>
      </p:pic>
      <p:pic>
        <p:nvPicPr>
          <p:cNvPr id="13" name="图片 12">
            <a:extLst>
              <a:ext uri="{FF2B5EF4-FFF2-40B4-BE49-F238E27FC236}">
                <a16:creationId xmlns:a16="http://schemas.microsoft.com/office/drawing/2014/main" id="{6A077706-CB6B-6AC9-71FA-5A1A6272E705}"/>
              </a:ext>
            </a:extLst>
          </p:cNvPr>
          <p:cNvPicPr>
            <a:picLocks noChangeAspect="1"/>
          </p:cNvPicPr>
          <p:nvPr/>
        </p:nvPicPr>
        <p:blipFill>
          <a:blip r:embed="rId3"/>
          <a:stretch>
            <a:fillRect/>
          </a:stretch>
        </p:blipFill>
        <p:spPr>
          <a:xfrm>
            <a:off x="6666917" y="2556595"/>
            <a:ext cx="4705350" cy="1657350"/>
          </a:xfrm>
          <a:prstGeom prst="rect">
            <a:avLst/>
          </a:prstGeom>
        </p:spPr>
      </p:pic>
      <p:sp>
        <p:nvSpPr>
          <p:cNvPr id="15" name="文本框 14">
            <a:extLst>
              <a:ext uri="{FF2B5EF4-FFF2-40B4-BE49-F238E27FC236}">
                <a16:creationId xmlns:a16="http://schemas.microsoft.com/office/drawing/2014/main" id="{B1182B13-4CB6-50FF-D71A-4C826E34D8A3}"/>
              </a:ext>
            </a:extLst>
          </p:cNvPr>
          <p:cNvSpPr txBox="1"/>
          <p:nvPr/>
        </p:nvSpPr>
        <p:spPr>
          <a:xfrm>
            <a:off x="5812194" y="4723448"/>
            <a:ext cx="6172200" cy="1477328"/>
          </a:xfrm>
          <a:prstGeom prst="rect">
            <a:avLst/>
          </a:prstGeom>
          <a:noFill/>
        </p:spPr>
        <p:txBody>
          <a:bodyPr wrap="square">
            <a:spAutoFit/>
          </a:bodyPr>
          <a:lstStyle/>
          <a:p>
            <a:r>
              <a:rPr lang="zh-CN" altLang="en-US" dirty="0">
                <a:solidFill>
                  <a:schemeClr val="tx1">
                    <a:lumMod val="65000"/>
                    <a:lumOff val="35000"/>
                  </a:schemeClr>
                </a:solidFill>
                <a:ea typeface="思源黑体 CN Normal" panose="020B0400000000000000" pitchFamily="34" charset="-122"/>
              </a:rPr>
              <a:t>图说明了方程中三个项之间的相关性以及微内核如何形成完整程序，其中我们可以看到方程和完整程序组成之间的一一对应关系。这种对应关系使我们能够准确预测基于微内核的完整程序的性能，从而在联合学习过程中使用进化搜索有效地搜索高性能微内核。</a:t>
            </a:r>
          </a:p>
        </p:txBody>
      </p:sp>
    </p:spTree>
    <p:extLst>
      <p:ext uri="{BB962C8B-B14F-4D97-AF65-F5344CB8AC3E}">
        <p14:creationId xmlns:p14="http://schemas.microsoft.com/office/powerpoint/2010/main" val="4132910080"/>
      </p:ext>
    </p:extLst>
  </p:cSld>
  <p:clrMapOvr>
    <a:masterClrMapping/>
  </p:clrMapOvr>
  <mc:AlternateContent xmlns:mc="http://schemas.openxmlformats.org/markup-compatibility/2006" xmlns:p14="http://schemas.microsoft.com/office/powerpoint/2010/main">
    <mc:Choice Requires="p14">
      <p:transition spd="slow" p14:dur="2000" advTm="104916"/>
    </mc:Choice>
    <mc:Fallback xmlns="">
      <p:transition spd="slow" advTm="10491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A1A451-5C82-40AE-A5D0-AA9C7D88287E}"/>
              </a:ext>
            </a:extLst>
          </p:cNvPr>
          <p:cNvSpPr/>
          <p:nvPr/>
        </p:nvSpPr>
        <p:spPr>
          <a:xfrm>
            <a:off x="838200" y="657224"/>
            <a:ext cx="11353800" cy="128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矩形 4">
            <a:extLst>
              <a:ext uri="{FF2B5EF4-FFF2-40B4-BE49-F238E27FC236}">
                <a16:creationId xmlns:a16="http://schemas.microsoft.com/office/drawing/2014/main" id="{D27D41F5-E319-4CC4-B472-659C324F315A}"/>
              </a:ext>
            </a:extLst>
          </p:cNvPr>
          <p:cNvSpPr/>
          <p:nvPr/>
        </p:nvSpPr>
        <p:spPr>
          <a:xfrm>
            <a:off x="0" y="592931"/>
            <a:ext cx="621506" cy="128587"/>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文本框 5">
            <a:extLst>
              <a:ext uri="{FF2B5EF4-FFF2-40B4-BE49-F238E27FC236}">
                <a16:creationId xmlns:a16="http://schemas.microsoft.com/office/drawing/2014/main" id="{93CBFD4F-91C5-49D6-85F9-6FF3DBEDAF70}"/>
              </a:ext>
            </a:extLst>
          </p:cNvPr>
          <p:cNvSpPr txBox="1"/>
          <p:nvPr/>
        </p:nvSpPr>
        <p:spPr>
          <a:xfrm>
            <a:off x="0" y="69711"/>
            <a:ext cx="1815882" cy="553998"/>
          </a:xfrm>
          <a:prstGeom prst="rect">
            <a:avLst/>
          </a:prstGeom>
          <a:noFill/>
        </p:spPr>
        <p:txBody>
          <a:bodyPr wrap="none" rtlCol="0">
            <a:spAutoFit/>
          </a:bodyPr>
          <a:lstStyle/>
          <a:p>
            <a:pPr marL="0" marR="0" lvl="0" indent="0" algn="l" defTabSz="685800" rtl="0" eaLnBrk="0" fontAlgn="auto" latinLnBrk="0" hangingPunct="0">
              <a:lnSpc>
                <a:spcPct val="100000"/>
              </a:lnSpc>
              <a:spcBef>
                <a:spcPct val="0"/>
              </a:spcBef>
              <a:spcAft>
                <a:spcPct val="0"/>
              </a:spcAft>
              <a:buClrTx/>
              <a:buSzTx/>
              <a:buFontTx/>
              <a:buNone/>
              <a:tabLst/>
              <a:defRPr/>
            </a:pPr>
            <a:r>
              <a:rPr lang="zh-CN" altLang="en-US" sz="3000" b="1" spc="180" dirty="0">
                <a:solidFill>
                  <a:srgbClr val="4472C4"/>
                </a:solidFill>
                <a:latin typeface="微软雅黑" panose="020B0503020204020204" charset="-122"/>
                <a:ea typeface="微软雅黑" panose="020B0503020204020204" charset="-122"/>
              </a:rPr>
              <a:t>自动调度</a:t>
            </a:r>
            <a:endParaRPr kumimoji="0" lang="zh-CN" altLang="en-US" sz="3000" b="1" i="0" u="none" strike="noStrike" kern="1200" cap="none" spc="180" normalizeH="0" baseline="0" noProof="0" dirty="0">
              <a:ln>
                <a:noFill/>
              </a:ln>
              <a:solidFill>
                <a:srgbClr val="4472C4"/>
              </a:solidFill>
              <a:effectLst/>
              <a:uLnTx/>
              <a:uFillTx/>
              <a:latin typeface="微软雅黑" panose="020B0503020204020204" charset="-122"/>
              <a:ea typeface="微软雅黑" panose="020B0503020204020204" charset="-122"/>
              <a:cs typeface="+mn-cs"/>
            </a:endParaRPr>
          </a:p>
        </p:txBody>
      </p:sp>
      <p:sp>
        <p:nvSpPr>
          <p:cNvPr id="3" name="文本框 2">
            <a:extLst>
              <a:ext uri="{FF2B5EF4-FFF2-40B4-BE49-F238E27FC236}">
                <a16:creationId xmlns:a16="http://schemas.microsoft.com/office/drawing/2014/main" id="{58B05CA6-0853-EA45-9206-2041B0728A62}"/>
              </a:ext>
            </a:extLst>
          </p:cNvPr>
          <p:cNvSpPr txBox="1"/>
          <p:nvPr/>
        </p:nvSpPr>
        <p:spPr>
          <a:xfrm>
            <a:off x="1322615" y="1410583"/>
            <a:ext cx="6172200" cy="923330"/>
          </a:xfrm>
          <a:prstGeom prst="rect">
            <a:avLst/>
          </a:prstGeom>
          <a:noFill/>
        </p:spPr>
        <p:txBody>
          <a:bodyPr wrap="square">
            <a:spAutoFit/>
          </a:bodyPr>
          <a:lstStyle/>
          <a:p>
            <a:r>
              <a:rPr lang="zh-CN" altLang="en-US" dirty="0">
                <a:solidFill>
                  <a:schemeClr val="tx1">
                    <a:lumMod val="65000"/>
                    <a:lumOff val="35000"/>
                  </a:schemeClr>
                </a:solidFill>
                <a:ea typeface="思源黑体 CN Normal" panose="020B0400000000000000" pitchFamily="34" charset="-122"/>
              </a:rPr>
              <a:t>学习过程完成后，DietCode将生成一组微内核作为自动调度结果。为了将所有可能的形状分配给这些微内核，我们让每个形状S根据等式3中的成本公式投票给其最喜欢的微内核</a:t>
            </a:r>
          </a:p>
        </p:txBody>
      </p:sp>
      <p:sp>
        <p:nvSpPr>
          <p:cNvPr id="9" name="文本框 8">
            <a:extLst>
              <a:ext uri="{FF2B5EF4-FFF2-40B4-BE49-F238E27FC236}">
                <a16:creationId xmlns:a16="http://schemas.microsoft.com/office/drawing/2014/main" id="{F83FAF5D-8B7C-AD19-A755-904FECBAA2E7}"/>
              </a:ext>
            </a:extLst>
          </p:cNvPr>
          <p:cNvSpPr txBox="1"/>
          <p:nvPr/>
        </p:nvSpPr>
        <p:spPr>
          <a:xfrm>
            <a:off x="1322615" y="3429000"/>
            <a:ext cx="6172200" cy="646331"/>
          </a:xfrm>
          <a:prstGeom prst="rect">
            <a:avLst/>
          </a:prstGeom>
          <a:noFill/>
        </p:spPr>
        <p:txBody>
          <a:bodyPr wrap="square">
            <a:spAutoFit/>
          </a:bodyPr>
          <a:lstStyle/>
          <a:p>
            <a:r>
              <a:rPr lang="zh-CN" altLang="en-US" dirty="0">
                <a:solidFill>
                  <a:schemeClr val="tx1">
                    <a:lumMod val="65000"/>
                    <a:lumOff val="35000"/>
                  </a:schemeClr>
                </a:solidFill>
                <a:ea typeface="思源黑体 CN Normal" panose="020B0400000000000000" pitchFamily="34" charset="-122"/>
              </a:rPr>
              <a:t>我们使用</a:t>
            </a:r>
            <a:r>
              <a:rPr lang="en-US" altLang="zh-CN" dirty="0">
                <a:solidFill>
                  <a:schemeClr val="tx1">
                    <a:lumMod val="65000"/>
                    <a:lumOff val="35000"/>
                  </a:schemeClr>
                </a:solidFill>
                <a:ea typeface="思源黑体 CN Normal" panose="020B0400000000000000" pitchFamily="34" charset="-122"/>
              </a:rPr>
              <a:t>scikit</a:t>
            </a:r>
            <a:r>
              <a:rPr lang="zh-CN" altLang="en-US" dirty="0">
                <a:solidFill>
                  <a:schemeClr val="tx1">
                    <a:lumMod val="65000"/>
                    <a:lumOff val="35000"/>
                  </a:schemeClr>
                </a:solidFill>
                <a:ea typeface="思源黑体 CN Normal" panose="020B0400000000000000" pitchFamily="34" charset="-122"/>
              </a:rPr>
              <a:t>学习框架训练决策树。决策树的输入是所有可能的形状，输出标签是它们选择的微内核。</a:t>
            </a:r>
          </a:p>
        </p:txBody>
      </p:sp>
      <p:pic>
        <p:nvPicPr>
          <p:cNvPr id="12" name="图片 11">
            <a:extLst>
              <a:ext uri="{FF2B5EF4-FFF2-40B4-BE49-F238E27FC236}">
                <a16:creationId xmlns:a16="http://schemas.microsoft.com/office/drawing/2014/main" id="{D09B474C-46CB-DC3E-548A-72941A2B4E89}"/>
              </a:ext>
            </a:extLst>
          </p:cNvPr>
          <p:cNvPicPr>
            <a:picLocks noChangeAspect="1"/>
          </p:cNvPicPr>
          <p:nvPr/>
        </p:nvPicPr>
        <p:blipFill>
          <a:blip r:embed="rId2"/>
          <a:stretch>
            <a:fillRect/>
          </a:stretch>
        </p:blipFill>
        <p:spPr>
          <a:xfrm>
            <a:off x="2100068" y="2701510"/>
            <a:ext cx="3438525" cy="257175"/>
          </a:xfrm>
          <a:prstGeom prst="rect">
            <a:avLst/>
          </a:prstGeom>
        </p:spPr>
      </p:pic>
      <p:pic>
        <p:nvPicPr>
          <p:cNvPr id="15" name="图片 14">
            <a:extLst>
              <a:ext uri="{FF2B5EF4-FFF2-40B4-BE49-F238E27FC236}">
                <a16:creationId xmlns:a16="http://schemas.microsoft.com/office/drawing/2014/main" id="{45BC9140-ADBA-5BA8-CA78-D82B5B3E1F68}"/>
              </a:ext>
            </a:extLst>
          </p:cNvPr>
          <p:cNvPicPr>
            <a:picLocks noChangeAspect="1"/>
          </p:cNvPicPr>
          <p:nvPr/>
        </p:nvPicPr>
        <p:blipFill>
          <a:blip r:embed="rId3"/>
          <a:stretch>
            <a:fillRect/>
          </a:stretch>
        </p:blipFill>
        <p:spPr>
          <a:xfrm>
            <a:off x="1815882" y="4591051"/>
            <a:ext cx="4743450" cy="1609725"/>
          </a:xfrm>
          <a:prstGeom prst="rect">
            <a:avLst/>
          </a:prstGeom>
        </p:spPr>
      </p:pic>
    </p:spTree>
    <p:extLst>
      <p:ext uri="{BB962C8B-B14F-4D97-AF65-F5344CB8AC3E}">
        <p14:creationId xmlns:p14="http://schemas.microsoft.com/office/powerpoint/2010/main" val="504457988"/>
      </p:ext>
    </p:extLst>
  </p:cSld>
  <p:clrMapOvr>
    <a:masterClrMapping/>
  </p:clrMapOvr>
  <mc:AlternateContent xmlns:mc="http://schemas.openxmlformats.org/markup-compatibility/2006" xmlns:p14="http://schemas.microsoft.com/office/powerpoint/2010/main">
    <mc:Choice Requires="p14">
      <p:transition spd="slow" p14:dur="2000" advTm="61542"/>
    </mc:Choice>
    <mc:Fallback xmlns="">
      <p:transition spd="slow" advTm="61542"/>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TotalTime>
  <Words>542</Words>
  <Application>Microsoft Office PowerPoint</Application>
  <PresentationFormat>宽屏</PresentationFormat>
  <Paragraphs>29</Paragraphs>
  <Slides>10</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等线</vt:lpstr>
      <vt:lpstr>等线 Light</vt:lpstr>
      <vt:lpstr>华文中宋</vt:lpstr>
      <vt:lpstr>思源黑体 CN Medium</vt:lpstr>
      <vt:lpstr>思源黑体 CN Normal</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桂 中华</dc:creator>
  <cp:lastModifiedBy>Lei Wang</cp:lastModifiedBy>
  <cp:revision>20</cp:revision>
  <dcterms:created xsi:type="dcterms:W3CDTF">2022-07-12T08:34:45Z</dcterms:created>
  <dcterms:modified xsi:type="dcterms:W3CDTF">2024-09-14T09:52:07Z</dcterms:modified>
</cp:coreProperties>
</file>