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159" r:id="rId2"/>
    <p:sldId id="1161" r:id="rId3"/>
    <p:sldId id="1172" r:id="rId4"/>
    <p:sldId id="1175" r:id="rId5"/>
    <p:sldId id="1174" r:id="rId6"/>
    <p:sldId id="1171" r:id="rId7"/>
  </p:sldIdLst>
  <p:sldSz cx="12192000" cy="6858000"/>
  <p:notesSz cx="6811963" cy="994568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6">
          <p15:clr>
            <a:srgbClr val="A4A3A4"/>
          </p15:clr>
        </p15:guide>
        <p15:guide id="2" pos="38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A4795"/>
    <a:srgbClr val="FBBCA3"/>
    <a:srgbClr val="A3D6D9"/>
    <a:srgbClr val="FF0000"/>
    <a:srgbClr val="FF9933"/>
    <a:srgbClr val="0070C0"/>
    <a:srgbClr val="1C2948"/>
    <a:srgbClr val="00B0F0"/>
    <a:srgbClr val="DF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6006" autoAdjust="0"/>
    <p:restoredTop sz="91904" autoAdjust="0"/>
  </p:normalViewPr>
  <p:slideViewPr>
    <p:cSldViewPr snapToGrid="0">
      <p:cViewPr varScale="1">
        <p:scale>
          <a:sx n="82" d="100"/>
          <a:sy n="82" d="100"/>
        </p:scale>
        <p:origin x="60" y="540"/>
      </p:cViewPr>
      <p:guideLst>
        <p:guide orient="horz" pos="2266"/>
        <p:guide pos="38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8387" y="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/>
          <a:lstStyle>
            <a:lvl1pPr algn="r">
              <a:defRPr sz="1200"/>
            </a:lvl1pPr>
          </a:lstStyle>
          <a:p>
            <a:fld id="{33F7A549-B379-4C34-825B-70BFB0F88B3A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740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8387" y="944740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 anchor="b"/>
          <a:lstStyle>
            <a:lvl1pPr algn="r">
              <a:defRPr sz="1200"/>
            </a:lvl1pPr>
          </a:lstStyle>
          <a:p>
            <a:fld id="{2EC52559-07F0-4EB5-B465-6612A2299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402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>
            <a:lvl1pPr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7" y="0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>
            <a:lvl1pPr algn="r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6125"/>
            <a:ext cx="662781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4202"/>
            <a:ext cx="5449570" cy="4475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678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/>
          <a:lstStyle>
            <a:lvl1pPr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7" y="9446678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/>
          <a:lstStyle>
            <a:lvl1pPr algn="r" eaLnBrk="1" hangingPunct="1">
              <a:defRPr sz="13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020F7E6-B6AB-4685-9920-66673A4976C0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747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4920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560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4697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3794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2519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266700" algn="just" font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kern="10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4586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6567" y="222253"/>
            <a:ext cx="2880784" cy="59039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4219" y="222253"/>
            <a:ext cx="8439149" cy="59039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1000125"/>
            <a:ext cx="646113" cy="261938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10"/>
          <p:cNvSpPr>
            <a:spLocks noChangeArrowheads="1"/>
          </p:cNvSpPr>
          <p:nvPr userDrawn="1"/>
        </p:nvSpPr>
        <p:spPr bwMode="auto">
          <a:xfrm>
            <a:off x="703263" y="996950"/>
            <a:ext cx="11488737" cy="261938"/>
          </a:xfrm>
          <a:prstGeom prst="rect">
            <a:avLst/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8" name="Text Box 11"/>
          <p:cNvSpPr txBox="1">
            <a:spLocks noChangeArrowheads="1"/>
          </p:cNvSpPr>
          <p:nvPr userDrawn="1"/>
        </p:nvSpPr>
        <p:spPr bwMode="auto">
          <a:xfrm>
            <a:off x="261938" y="963613"/>
            <a:ext cx="4032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defRPr/>
            </a:pPr>
            <a:fld id="{679EA1FA-98DD-462E-800D-6ADA9E20B4EE}" type="slidenum">
              <a:rPr lang="en-US" altLang="zh-CN" sz="1400" b="1" smtClean="0">
                <a:solidFill>
                  <a:schemeClr val="bg1"/>
                </a:solidFill>
                <a:ea typeface="宋体" panose="02010600030101010101" pitchFamily="2" charset="-122"/>
              </a:rPr>
              <a:t>‹#›</a:t>
            </a:fld>
            <a:endParaRPr lang="en-US" altLang="zh-CN" sz="14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293688" y="222250"/>
            <a:ext cx="11523662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6C487C7-4D25-12A4-8B19-129E7B758282}"/>
              </a:ext>
            </a:extLst>
          </p:cNvPr>
          <p:cNvSpPr txBox="1"/>
          <p:nvPr userDrawn="1"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00771F-D1C4-34BB-1503-72AB9DC0D9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706340" y="5606239"/>
            <a:ext cx="1182668" cy="1162430"/>
          </a:xfrm>
          <a:prstGeom prst="rect">
            <a:avLst/>
          </a:prstGeom>
        </p:spPr>
      </p:pic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B8C62DB1-D4A1-B12B-1BBF-D6C43F85E2CF}"/>
              </a:ext>
            </a:extLst>
          </p:cNvPr>
          <p:cNvSpPr/>
          <p:nvPr userDrawn="1"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44847F-B193-0486-B2DF-3FE278BC1092}"/>
              </a:ext>
            </a:extLst>
          </p:cNvPr>
          <p:cNvSpPr txBox="1"/>
          <p:nvPr userDrawn="1"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4C08FAF5-49FB-F345-D966-E5C90E0E8FA5}"/>
              </a:ext>
            </a:extLst>
          </p:cNvPr>
          <p:cNvSpPr/>
          <p:nvPr userDrawn="1"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22">
            <a:extLst>
              <a:ext uri="{FF2B5EF4-FFF2-40B4-BE49-F238E27FC236}">
                <a16:creationId xmlns:a16="http://schemas.microsoft.com/office/drawing/2014/main" id="{92493908-DC5F-E157-2037-C20DB49E313C}"/>
              </a:ext>
            </a:extLst>
          </p:cNvPr>
          <p:cNvSpPr/>
          <p:nvPr/>
        </p:nvSpPr>
        <p:spPr bwMode="auto">
          <a:xfrm>
            <a:off x="2" y="189"/>
            <a:ext cx="3404924" cy="6867783"/>
          </a:xfrm>
          <a:custGeom>
            <a:avLst/>
            <a:gdLst>
              <a:gd name="connsiteX0" fmla="*/ 0 w 9922865"/>
              <a:gd name="connsiteY0" fmla="*/ 0 h 7492075"/>
              <a:gd name="connsiteX1" fmla="*/ 9922865 w 9922865"/>
              <a:gd name="connsiteY1" fmla="*/ 0 h 7492075"/>
              <a:gd name="connsiteX2" fmla="*/ 1647718 w 9922865"/>
              <a:gd name="connsiteY2" fmla="*/ 7492075 h 7492075"/>
              <a:gd name="connsiteX3" fmla="*/ 0 w 9922865"/>
              <a:gd name="connsiteY3" fmla="*/ 7492075 h 7492075"/>
              <a:gd name="connsiteX0" fmla="*/ 0 w 4261582"/>
              <a:gd name="connsiteY0" fmla="*/ 0 h 7492075"/>
              <a:gd name="connsiteX1" fmla="*/ 4261582 w 4261582"/>
              <a:gd name="connsiteY1" fmla="*/ 11100 h 7492075"/>
              <a:gd name="connsiteX2" fmla="*/ 1647718 w 4261582"/>
              <a:gd name="connsiteY2" fmla="*/ 7492075 h 7492075"/>
              <a:gd name="connsiteX3" fmla="*/ 0 w 4261582"/>
              <a:gd name="connsiteY3" fmla="*/ 7492075 h 7492075"/>
              <a:gd name="connsiteX4" fmla="*/ 0 w 4261582"/>
              <a:gd name="connsiteY4" fmla="*/ 0 h 7492075"/>
              <a:gd name="connsiteX0" fmla="*/ 0 w 4261582"/>
              <a:gd name="connsiteY0" fmla="*/ 0 h 7503175"/>
              <a:gd name="connsiteX1" fmla="*/ 4261582 w 4261582"/>
              <a:gd name="connsiteY1" fmla="*/ 11100 h 7503175"/>
              <a:gd name="connsiteX2" fmla="*/ 1147825 w 4261582"/>
              <a:gd name="connsiteY2" fmla="*/ 7503175 h 7503175"/>
              <a:gd name="connsiteX3" fmla="*/ 0 w 4261582"/>
              <a:gd name="connsiteY3" fmla="*/ 7492075 h 7503175"/>
              <a:gd name="connsiteX4" fmla="*/ 0 w 4261582"/>
              <a:gd name="connsiteY4" fmla="*/ 0 h 7503175"/>
              <a:gd name="connsiteX0" fmla="*/ 0 w 4298258"/>
              <a:gd name="connsiteY0" fmla="*/ 0 h 7503175"/>
              <a:gd name="connsiteX1" fmla="*/ 4298258 w 4298258"/>
              <a:gd name="connsiteY1" fmla="*/ 241 h 7503175"/>
              <a:gd name="connsiteX2" fmla="*/ 1147825 w 4298258"/>
              <a:gd name="connsiteY2" fmla="*/ 7503175 h 7503175"/>
              <a:gd name="connsiteX3" fmla="*/ 0 w 4298258"/>
              <a:gd name="connsiteY3" fmla="*/ 7492075 h 7503175"/>
              <a:gd name="connsiteX4" fmla="*/ 0 w 4298258"/>
              <a:gd name="connsiteY4" fmla="*/ 0 h 7503175"/>
              <a:gd name="connsiteX0" fmla="*/ 0 w 4237129"/>
              <a:gd name="connsiteY0" fmla="*/ 0 h 7503175"/>
              <a:gd name="connsiteX1" fmla="*/ 4237129 w 4237129"/>
              <a:gd name="connsiteY1" fmla="*/ 241 h 7503175"/>
              <a:gd name="connsiteX2" fmla="*/ 1147825 w 4237129"/>
              <a:gd name="connsiteY2" fmla="*/ 7503175 h 7503175"/>
              <a:gd name="connsiteX3" fmla="*/ 0 w 4237129"/>
              <a:gd name="connsiteY3" fmla="*/ 7492075 h 7503175"/>
              <a:gd name="connsiteX4" fmla="*/ 0 w 4237129"/>
              <a:gd name="connsiteY4" fmla="*/ 0 h 7503175"/>
              <a:gd name="connsiteX0" fmla="*/ 0 w 4163775"/>
              <a:gd name="connsiteY0" fmla="*/ 0 h 7503175"/>
              <a:gd name="connsiteX1" fmla="*/ 4163775 w 4163775"/>
              <a:gd name="connsiteY1" fmla="*/ 11100 h 7503175"/>
              <a:gd name="connsiteX2" fmla="*/ 1147825 w 4163775"/>
              <a:gd name="connsiteY2" fmla="*/ 7503175 h 7503175"/>
              <a:gd name="connsiteX3" fmla="*/ 0 w 4163775"/>
              <a:gd name="connsiteY3" fmla="*/ 7492075 h 7503175"/>
              <a:gd name="connsiteX4" fmla="*/ 0 w 4163775"/>
              <a:gd name="connsiteY4" fmla="*/ 0 h 7503175"/>
              <a:gd name="connsiteX0" fmla="*/ 0 w 4139324"/>
              <a:gd name="connsiteY0" fmla="*/ 0 h 7503175"/>
              <a:gd name="connsiteX1" fmla="*/ 4139324 w 4139324"/>
              <a:gd name="connsiteY1" fmla="*/ 241 h 7503175"/>
              <a:gd name="connsiteX2" fmla="*/ 1147825 w 4139324"/>
              <a:gd name="connsiteY2" fmla="*/ 7503175 h 7503175"/>
              <a:gd name="connsiteX3" fmla="*/ 0 w 4139324"/>
              <a:gd name="connsiteY3" fmla="*/ 7492075 h 7503175"/>
              <a:gd name="connsiteX4" fmla="*/ 0 w 4139324"/>
              <a:gd name="connsiteY4" fmla="*/ 0 h 7503175"/>
              <a:gd name="connsiteX0" fmla="*/ 0 w 4188227"/>
              <a:gd name="connsiteY0" fmla="*/ 0 h 7503175"/>
              <a:gd name="connsiteX1" fmla="*/ 4188227 w 4188227"/>
              <a:gd name="connsiteY1" fmla="*/ 241 h 7503175"/>
              <a:gd name="connsiteX2" fmla="*/ 1147825 w 4188227"/>
              <a:gd name="connsiteY2" fmla="*/ 7503175 h 7503175"/>
              <a:gd name="connsiteX3" fmla="*/ 0 w 4188227"/>
              <a:gd name="connsiteY3" fmla="*/ 7492075 h 7503175"/>
              <a:gd name="connsiteX4" fmla="*/ 0 w 4188227"/>
              <a:gd name="connsiteY4" fmla="*/ 0 h 750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8227" h="7503175">
                <a:moveTo>
                  <a:pt x="0" y="0"/>
                </a:moveTo>
                <a:lnTo>
                  <a:pt x="4188227" y="241"/>
                </a:lnTo>
                <a:lnTo>
                  <a:pt x="1147825" y="7503175"/>
                </a:lnTo>
                <a:lnTo>
                  <a:pt x="0" y="74920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>
            <a:noAutofit/>
          </a:bodyPr>
          <a:lstStyle/>
          <a:p>
            <a:endParaRPr lang="zh-CN" altLang="en-US" sz="1707">
              <a:cs typeface="+mn-ea"/>
              <a:sym typeface="+mn-lt"/>
            </a:endParaRPr>
          </a:p>
        </p:txBody>
      </p:sp>
      <p:sp>
        <p:nvSpPr>
          <p:cNvPr id="5" name="任意多边形 24">
            <a:extLst>
              <a:ext uri="{FF2B5EF4-FFF2-40B4-BE49-F238E27FC236}">
                <a16:creationId xmlns:a16="http://schemas.microsoft.com/office/drawing/2014/main" id="{5964DB61-E884-8AAB-4FD6-6F703F5274B8}"/>
              </a:ext>
            </a:extLst>
          </p:cNvPr>
          <p:cNvSpPr/>
          <p:nvPr/>
        </p:nvSpPr>
        <p:spPr bwMode="auto">
          <a:xfrm>
            <a:off x="-10442" y="-9309"/>
            <a:ext cx="2894115" cy="6867561"/>
          </a:xfrm>
          <a:custGeom>
            <a:avLst/>
            <a:gdLst>
              <a:gd name="connsiteX0" fmla="*/ 0 w 9219111"/>
              <a:gd name="connsiteY0" fmla="*/ 0 h 7492076"/>
              <a:gd name="connsiteX1" fmla="*/ 9219111 w 9219111"/>
              <a:gd name="connsiteY1" fmla="*/ 0 h 7492076"/>
              <a:gd name="connsiteX2" fmla="*/ 948639 w 9219111"/>
              <a:gd name="connsiteY2" fmla="*/ 7492076 h 7492076"/>
              <a:gd name="connsiteX3" fmla="*/ 0 w 9219111"/>
              <a:gd name="connsiteY3" fmla="*/ 7492076 h 7492076"/>
              <a:gd name="connsiteX0" fmla="*/ 0 w 9219111"/>
              <a:gd name="connsiteY0" fmla="*/ 0 h 7514276"/>
              <a:gd name="connsiteX1" fmla="*/ 9219111 w 9219111"/>
              <a:gd name="connsiteY1" fmla="*/ 0 h 7514276"/>
              <a:gd name="connsiteX2" fmla="*/ 505931 w 9219111"/>
              <a:gd name="connsiteY2" fmla="*/ 7514276 h 7514276"/>
              <a:gd name="connsiteX3" fmla="*/ 0 w 9219111"/>
              <a:gd name="connsiteY3" fmla="*/ 7492076 h 7514276"/>
              <a:gd name="connsiteX4" fmla="*/ 0 w 9219111"/>
              <a:gd name="connsiteY4" fmla="*/ 0 h 7514276"/>
              <a:gd name="connsiteX0" fmla="*/ 0 w 3603053"/>
              <a:gd name="connsiteY0" fmla="*/ 0 h 7514276"/>
              <a:gd name="connsiteX1" fmla="*/ 3603053 w 3603053"/>
              <a:gd name="connsiteY1" fmla="*/ 22200 h 7514276"/>
              <a:gd name="connsiteX2" fmla="*/ 505931 w 3603053"/>
              <a:gd name="connsiteY2" fmla="*/ 7514276 h 7514276"/>
              <a:gd name="connsiteX3" fmla="*/ 0 w 3603053"/>
              <a:gd name="connsiteY3" fmla="*/ 7492076 h 7514276"/>
              <a:gd name="connsiteX4" fmla="*/ 0 w 3603053"/>
              <a:gd name="connsiteY4" fmla="*/ 0 h 7514276"/>
              <a:gd name="connsiteX0" fmla="*/ 0 w 3603053"/>
              <a:gd name="connsiteY0" fmla="*/ 0 h 7514276"/>
              <a:gd name="connsiteX1" fmla="*/ 3603053 w 3603053"/>
              <a:gd name="connsiteY1" fmla="*/ 22200 h 7514276"/>
              <a:gd name="connsiteX2" fmla="*/ 505931 w 3603053"/>
              <a:gd name="connsiteY2" fmla="*/ 7514276 h 7514276"/>
              <a:gd name="connsiteX3" fmla="*/ 0 w 3603053"/>
              <a:gd name="connsiteY3" fmla="*/ 7492076 h 7514276"/>
              <a:gd name="connsiteX4" fmla="*/ 0 w 3603053"/>
              <a:gd name="connsiteY4" fmla="*/ 0 h 7514276"/>
              <a:gd name="connsiteX0" fmla="*/ 0 w 3603053"/>
              <a:gd name="connsiteY0" fmla="*/ 0 h 7514276"/>
              <a:gd name="connsiteX1" fmla="*/ 3603053 w 3603053"/>
              <a:gd name="connsiteY1" fmla="*/ 11341 h 7514276"/>
              <a:gd name="connsiteX2" fmla="*/ 505931 w 3603053"/>
              <a:gd name="connsiteY2" fmla="*/ 7514276 h 7514276"/>
              <a:gd name="connsiteX3" fmla="*/ 0 w 3603053"/>
              <a:gd name="connsiteY3" fmla="*/ 7492076 h 7514276"/>
              <a:gd name="connsiteX4" fmla="*/ 0 w 3603053"/>
              <a:gd name="connsiteY4" fmla="*/ 0 h 7514276"/>
              <a:gd name="connsiteX0" fmla="*/ 0 w 3603053"/>
              <a:gd name="connsiteY0" fmla="*/ 0 h 7492558"/>
              <a:gd name="connsiteX1" fmla="*/ 3603053 w 3603053"/>
              <a:gd name="connsiteY1" fmla="*/ 11341 h 7492558"/>
              <a:gd name="connsiteX2" fmla="*/ 518305 w 3603053"/>
              <a:gd name="connsiteY2" fmla="*/ 7492558 h 7492558"/>
              <a:gd name="connsiteX3" fmla="*/ 0 w 3603053"/>
              <a:gd name="connsiteY3" fmla="*/ 7492076 h 7492558"/>
              <a:gd name="connsiteX4" fmla="*/ 0 w 3603053"/>
              <a:gd name="connsiteY4" fmla="*/ 0 h 7492558"/>
              <a:gd name="connsiteX0" fmla="*/ 0 w 3603053"/>
              <a:gd name="connsiteY0" fmla="*/ 10376 h 7502934"/>
              <a:gd name="connsiteX1" fmla="*/ 3603053 w 3603053"/>
              <a:gd name="connsiteY1" fmla="*/ 0 h 7502934"/>
              <a:gd name="connsiteX2" fmla="*/ 518305 w 3603053"/>
              <a:gd name="connsiteY2" fmla="*/ 7502934 h 7502934"/>
              <a:gd name="connsiteX3" fmla="*/ 0 w 3603053"/>
              <a:gd name="connsiteY3" fmla="*/ 7502452 h 7502934"/>
              <a:gd name="connsiteX4" fmla="*/ 0 w 3603053"/>
              <a:gd name="connsiteY4" fmla="*/ 10376 h 750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3053" h="7502934">
                <a:moveTo>
                  <a:pt x="0" y="10376"/>
                </a:moveTo>
                <a:lnTo>
                  <a:pt x="3603053" y="0"/>
                </a:lnTo>
                <a:lnTo>
                  <a:pt x="518305" y="7502934"/>
                </a:lnTo>
                <a:lnTo>
                  <a:pt x="0" y="7502452"/>
                </a:lnTo>
                <a:lnTo>
                  <a:pt x="0" y="10376"/>
                </a:lnTo>
                <a:close/>
              </a:path>
            </a:pathLst>
          </a:custGeom>
          <a:solidFill>
            <a:srgbClr val="3A4795"/>
          </a:solidFill>
          <a:ln w="0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13" tIns="60956" rIns="121913" bIns="60956" numCol="1" anchor="t" anchorCtr="0" compatLnSpc="1">
            <a:noAutofit/>
          </a:bodyPr>
          <a:lstStyle/>
          <a:p>
            <a:endParaRPr lang="zh-CN" altLang="en-US" sz="1707">
              <a:cs typeface="+mn-ea"/>
              <a:sym typeface="+mn-lt"/>
            </a:endParaRPr>
          </a:p>
        </p:txBody>
      </p:sp>
      <p:sp>
        <p:nvSpPr>
          <p:cNvPr id="6" name="矩形 259">
            <a:extLst>
              <a:ext uri="{FF2B5EF4-FFF2-40B4-BE49-F238E27FC236}">
                <a16:creationId xmlns:a16="http://schemas.microsoft.com/office/drawing/2014/main" id="{BDF70E8F-322C-20D7-7337-95BE61AE4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628" y="2603510"/>
            <a:ext cx="1168596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1219170">
              <a:buNone/>
            </a:pPr>
            <a:r>
              <a:rPr lang="en-US" altLang="zh-CN" sz="4800" b="1" dirty="0" err="1">
                <a:solidFill>
                  <a:srgbClr val="3A4795"/>
                </a:solidFill>
              </a:rPr>
              <a:t>BladeDISC</a:t>
            </a:r>
            <a:r>
              <a:rPr lang="zh-CN" altLang="en-US" sz="4800" b="1" dirty="0">
                <a:solidFill>
                  <a:srgbClr val="3A4795"/>
                </a:solidFill>
              </a:rPr>
              <a:t>：动态</a:t>
            </a:r>
            <a:r>
              <a:rPr lang="en-US" altLang="zh-CN" sz="4800" b="1" dirty="0">
                <a:solidFill>
                  <a:srgbClr val="3A4795"/>
                </a:solidFill>
              </a:rPr>
              <a:t>shape</a:t>
            </a:r>
            <a:r>
              <a:rPr lang="zh-CN" altLang="en-US" sz="4800" b="1" dirty="0">
                <a:solidFill>
                  <a:srgbClr val="3A4795"/>
                </a:solidFill>
              </a:rPr>
              <a:t>编译器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2FC5811C-BE84-CDFE-EE6C-FFE2F3DC46F1}"/>
              </a:ext>
            </a:extLst>
          </p:cNvPr>
          <p:cNvSpPr txBox="1"/>
          <p:nvPr/>
        </p:nvSpPr>
        <p:spPr>
          <a:xfrm>
            <a:off x="8727442" y="272960"/>
            <a:ext cx="379052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667" b="1" dirty="0">
                <a:solidFill>
                  <a:srgbClr val="3A4795"/>
                </a:solidFill>
                <a:latin typeface="微软雅黑" panose="020B0503020204020204" pitchFamily="34" charset="-122"/>
              </a:rPr>
              <a:t>编译论坛</a:t>
            </a:r>
            <a:endParaRPr lang="zh-CN" altLang="en-US" b="1" dirty="0">
              <a:solidFill>
                <a:srgbClr val="3A47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2AF5E3FF-1CA0-5BEC-88D6-DBE0BD726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715781"/>
            <a:ext cx="19389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3A4795"/>
                </a:solidFill>
                <a:latin typeface="微软雅黑" pitchFamily="34" charset="-122"/>
                <a:ea typeface="微软雅黑" pitchFamily="34" charset="-122"/>
              </a:rPr>
              <a:t>嘉宾：王磊</a:t>
            </a:r>
            <a:endParaRPr lang="zh-CN" altLang="en-US" sz="5333" b="1" dirty="0">
              <a:solidFill>
                <a:srgbClr val="3A4795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27A0E0E-B69F-7C6E-3E58-C07116CD2A26}"/>
              </a:ext>
            </a:extLst>
          </p:cNvPr>
          <p:cNvSpPr/>
          <p:nvPr/>
        </p:nvSpPr>
        <p:spPr bwMode="auto">
          <a:xfrm>
            <a:off x="1739548" y="524343"/>
            <a:ext cx="1725012" cy="1709479"/>
          </a:xfrm>
          <a:custGeom>
            <a:avLst/>
            <a:gdLst>
              <a:gd name="T0" fmla="*/ 1168 w 2120"/>
              <a:gd name="T1" fmla="*/ 5 h 2119"/>
              <a:gd name="T2" fmla="*/ 1374 w 2120"/>
              <a:gd name="T3" fmla="*/ 47 h 2119"/>
              <a:gd name="T4" fmla="*/ 1564 w 2120"/>
              <a:gd name="T5" fmla="*/ 127 h 2119"/>
              <a:gd name="T6" fmla="*/ 1734 w 2120"/>
              <a:gd name="T7" fmla="*/ 243 h 2119"/>
              <a:gd name="T8" fmla="*/ 1877 w 2120"/>
              <a:gd name="T9" fmla="*/ 386 h 2119"/>
              <a:gd name="T10" fmla="*/ 1991 w 2120"/>
              <a:gd name="T11" fmla="*/ 555 h 2119"/>
              <a:gd name="T12" fmla="*/ 2071 w 2120"/>
              <a:gd name="T13" fmla="*/ 743 h 2119"/>
              <a:gd name="T14" fmla="*/ 2114 w 2120"/>
              <a:gd name="T15" fmla="*/ 951 h 2119"/>
              <a:gd name="T16" fmla="*/ 2114 w 2120"/>
              <a:gd name="T17" fmla="*/ 1167 h 2119"/>
              <a:gd name="T18" fmla="*/ 2071 w 2120"/>
              <a:gd name="T19" fmla="*/ 1373 h 2119"/>
              <a:gd name="T20" fmla="*/ 1991 w 2120"/>
              <a:gd name="T21" fmla="*/ 1564 h 2119"/>
              <a:gd name="T22" fmla="*/ 1877 w 2120"/>
              <a:gd name="T23" fmla="*/ 1733 h 2119"/>
              <a:gd name="T24" fmla="*/ 1734 w 2120"/>
              <a:gd name="T25" fmla="*/ 1876 h 2119"/>
              <a:gd name="T26" fmla="*/ 1564 w 2120"/>
              <a:gd name="T27" fmla="*/ 1989 h 2119"/>
              <a:gd name="T28" fmla="*/ 1374 w 2120"/>
              <a:gd name="T29" fmla="*/ 2070 h 2119"/>
              <a:gd name="T30" fmla="*/ 1168 w 2120"/>
              <a:gd name="T31" fmla="*/ 2112 h 2119"/>
              <a:gd name="T32" fmla="*/ 952 w 2120"/>
              <a:gd name="T33" fmla="*/ 2112 h 2119"/>
              <a:gd name="T34" fmla="*/ 744 w 2120"/>
              <a:gd name="T35" fmla="*/ 2070 h 2119"/>
              <a:gd name="T36" fmla="*/ 555 w 2120"/>
              <a:gd name="T37" fmla="*/ 1989 h 2119"/>
              <a:gd name="T38" fmla="*/ 386 w 2120"/>
              <a:gd name="T39" fmla="*/ 1876 h 2119"/>
              <a:gd name="T40" fmla="*/ 243 w 2120"/>
              <a:gd name="T41" fmla="*/ 1733 h 2119"/>
              <a:gd name="T42" fmla="*/ 128 w 2120"/>
              <a:gd name="T43" fmla="*/ 1564 h 2119"/>
              <a:gd name="T44" fmla="*/ 47 w 2120"/>
              <a:gd name="T45" fmla="*/ 1373 h 2119"/>
              <a:gd name="T46" fmla="*/ 5 w 2120"/>
              <a:gd name="T47" fmla="*/ 1167 h 2119"/>
              <a:gd name="T48" fmla="*/ 5 w 2120"/>
              <a:gd name="T49" fmla="*/ 951 h 2119"/>
              <a:gd name="T50" fmla="*/ 47 w 2120"/>
              <a:gd name="T51" fmla="*/ 743 h 2119"/>
              <a:gd name="T52" fmla="*/ 128 w 2120"/>
              <a:gd name="T53" fmla="*/ 555 h 2119"/>
              <a:gd name="T54" fmla="*/ 243 w 2120"/>
              <a:gd name="T55" fmla="*/ 386 h 2119"/>
              <a:gd name="T56" fmla="*/ 386 w 2120"/>
              <a:gd name="T57" fmla="*/ 243 h 2119"/>
              <a:gd name="T58" fmla="*/ 555 w 2120"/>
              <a:gd name="T59" fmla="*/ 127 h 2119"/>
              <a:gd name="T60" fmla="*/ 744 w 2120"/>
              <a:gd name="T61" fmla="*/ 47 h 2119"/>
              <a:gd name="T62" fmla="*/ 952 w 2120"/>
              <a:gd name="T63" fmla="*/ 5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20" h="2119">
                <a:moveTo>
                  <a:pt x="1060" y="0"/>
                </a:moveTo>
                <a:lnTo>
                  <a:pt x="1168" y="5"/>
                </a:lnTo>
                <a:lnTo>
                  <a:pt x="1273" y="21"/>
                </a:lnTo>
                <a:lnTo>
                  <a:pt x="1374" y="47"/>
                </a:lnTo>
                <a:lnTo>
                  <a:pt x="1472" y="84"/>
                </a:lnTo>
                <a:lnTo>
                  <a:pt x="1564" y="127"/>
                </a:lnTo>
                <a:lnTo>
                  <a:pt x="1652" y="181"/>
                </a:lnTo>
                <a:lnTo>
                  <a:pt x="1734" y="243"/>
                </a:lnTo>
                <a:lnTo>
                  <a:pt x="1809" y="311"/>
                </a:lnTo>
                <a:lnTo>
                  <a:pt x="1877" y="386"/>
                </a:lnTo>
                <a:lnTo>
                  <a:pt x="1938" y="466"/>
                </a:lnTo>
                <a:lnTo>
                  <a:pt x="1991" y="555"/>
                </a:lnTo>
                <a:lnTo>
                  <a:pt x="2036" y="647"/>
                </a:lnTo>
                <a:lnTo>
                  <a:pt x="2071" y="743"/>
                </a:lnTo>
                <a:lnTo>
                  <a:pt x="2097" y="845"/>
                </a:lnTo>
                <a:lnTo>
                  <a:pt x="2114" y="951"/>
                </a:lnTo>
                <a:lnTo>
                  <a:pt x="2120" y="1059"/>
                </a:lnTo>
                <a:lnTo>
                  <a:pt x="2114" y="1167"/>
                </a:lnTo>
                <a:lnTo>
                  <a:pt x="2097" y="1272"/>
                </a:lnTo>
                <a:lnTo>
                  <a:pt x="2071" y="1373"/>
                </a:lnTo>
                <a:lnTo>
                  <a:pt x="2036" y="1471"/>
                </a:lnTo>
                <a:lnTo>
                  <a:pt x="1991" y="1564"/>
                </a:lnTo>
                <a:lnTo>
                  <a:pt x="1938" y="1651"/>
                </a:lnTo>
                <a:lnTo>
                  <a:pt x="1877" y="1733"/>
                </a:lnTo>
                <a:lnTo>
                  <a:pt x="1809" y="1808"/>
                </a:lnTo>
                <a:lnTo>
                  <a:pt x="1734" y="1876"/>
                </a:lnTo>
                <a:lnTo>
                  <a:pt x="1652" y="1937"/>
                </a:lnTo>
                <a:lnTo>
                  <a:pt x="1564" y="1989"/>
                </a:lnTo>
                <a:lnTo>
                  <a:pt x="1472" y="2035"/>
                </a:lnTo>
                <a:lnTo>
                  <a:pt x="1374" y="2070"/>
                </a:lnTo>
                <a:lnTo>
                  <a:pt x="1273" y="2096"/>
                </a:lnTo>
                <a:lnTo>
                  <a:pt x="1168" y="2112"/>
                </a:lnTo>
                <a:lnTo>
                  <a:pt x="1060" y="2119"/>
                </a:lnTo>
                <a:lnTo>
                  <a:pt x="952" y="2112"/>
                </a:lnTo>
                <a:lnTo>
                  <a:pt x="847" y="2096"/>
                </a:lnTo>
                <a:lnTo>
                  <a:pt x="744" y="2070"/>
                </a:lnTo>
                <a:lnTo>
                  <a:pt x="648" y="2035"/>
                </a:lnTo>
                <a:lnTo>
                  <a:pt x="555" y="1989"/>
                </a:lnTo>
                <a:lnTo>
                  <a:pt x="468" y="1937"/>
                </a:lnTo>
                <a:lnTo>
                  <a:pt x="386" y="1876"/>
                </a:lnTo>
                <a:lnTo>
                  <a:pt x="311" y="1808"/>
                </a:lnTo>
                <a:lnTo>
                  <a:pt x="243" y="1733"/>
                </a:lnTo>
                <a:lnTo>
                  <a:pt x="182" y="1651"/>
                </a:lnTo>
                <a:lnTo>
                  <a:pt x="128" y="1564"/>
                </a:lnTo>
                <a:lnTo>
                  <a:pt x="84" y="1471"/>
                </a:lnTo>
                <a:lnTo>
                  <a:pt x="47" y="1373"/>
                </a:lnTo>
                <a:lnTo>
                  <a:pt x="21" y="1272"/>
                </a:lnTo>
                <a:lnTo>
                  <a:pt x="5" y="1167"/>
                </a:lnTo>
                <a:lnTo>
                  <a:pt x="0" y="1059"/>
                </a:lnTo>
                <a:lnTo>
                  <a:pt x="5" y="951"/>
                </a:lnTo>
                <a:lnTo>
                  <a:pt x="21" y="845"/>
                </a:lnTo>
                <a:lnTo>
                  <a:pt x="47" y="743"/>
                </a:lnTo>
                <a:lnTo>
                  <a:pt x="84" y="647"/>
                </a:lnTo>
                <a:lnTo>
                  <a:pt x="128" y="555"/>
                </a:lnTo>
                <a:lnTo>
                  <a:pt x="182" y="466"/>
                </a:lnTo>
                <a:lnTo>
                  <a:pt x="243" y="386"/>
                </a:lnTo>
                <a:lnTo>
                  <a:pt x="311" y="311"/>
                </a:lnTo>
                <a:lnTo>
                  <a:pt x="386" y="243"/>
                </a:lnTo>
                <a:lnTo>
                  <a:pt x="468" y="181"/>
                </a:lnTo>
                <a:lnTo>
                  <a:pt x="555" y="127"/>
                </a:lnTo>
                <a:lnTo>
                  <a:pt x="648" y="84"/>
                </a:lnTo>
                <a:lnTo>
                  <a:pt x="744" y="47"/>
                </a:lnTo>
                <a:lnTo>
                  <a:pt x="847" y="21"/>
                </a:lnTo>
                <a:lnTo>
                  <a:pt x="952" y="5"/>
                </a:lnTo>
                <a:lnTo>
                  <a:pt x="106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  <a:effectLst>
            <a:outerShdw blurRad="444500" dist="1270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13" tIns="60956" rIns="121913" bIns="60956" numCol="1" anchor="t" anchorCtr="0" compatLnSpc="1"/>
          <a:lstStyle/>
          <a:p>
            <a:endParaRPr lang="zh-CN" altLang="en-US" sz="1707">
              <a:cs typeface="+mn-ea"/>
              <a:sym typeface="+mn-lt"/>
            </a:endParaRP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4CEE19F9-946D-B900-FBAF-45D515A37EAA}"/>
              </a:ext>
            </a:extLst>
          </p:cNvPr>
          <p:cNvSpPr/>
          <p:nvPr/>
        </p:nvSpPr>
        <p:spPr>
          <a:xfrm>
            <a:off x="1739548" y="524343"/>
            <a:ext cx="1725012" cy="1709479"/>
          </a:xfrm>
          <a:prstGeom prst="flowChartConnector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CC137A1-8890-978E-9323-7F95ECDA01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979" r="837"/>
          <a:stretch/>
        </p:blipFill>
        <p:spPr>
          <a:xfrm>
            <a:off x="2277687" y="3772822"/>
            <a:ext cx="9848207" cy="29775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4EF951A-9F17-508D-275E-EB550362F6BF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3C4B122-920D-C56C-FEFC-9DEB516191B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706340" y="5606239"/>
            <a:ext cx="1182668" cy="1162430"/>
          </a:xfrm>
          <a:prstGeom prst="rect">
            <a:avLst/>
          </a:prstGeom>
        </p:spPr>
      </p:pic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0E9EA9C5-8398-CE6B-C969-051CA976DEE3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D3406ED-DB8E-42BB-AB3A-6FABEF9A08C7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4BF9A781-445D-E3C3-CC4A-6887DDA7BCB7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7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87"/>
    </mc:Choice>
    <mc:Fallback xmlns="">
      <p:transition spd="slow" advTm="1008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ED70D7E-083F-D5D2-6F44-7F966799C736}"/>
              </a:ext>
            </a:extLst>
          </p:cNvPr>
          <p:cNvSpPr/>
          <p:nvPr/>
        </p:nvSpPr>
        <p:spPr>
          <a:xfrm>
            <a:off x="1007663" y="2873043"/>
            <a:ext cx="6679989" cy="114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1FD6B53-8DF4-1C42-BCFA-5BEE879A3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背景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11D3D10-F960-498F-280E-8D616C7DCA2F}"/>
              </a:ext>
            </a:extLst>
          </p:cNvPr>
          <p:cNvSpPr txBox="1"/>
          <p:nvPr/>
        </p:nvSpPr>
        <p:spPr>
          <a:xfrm>
            <a:off x="668337" y="1807658"/>
            <a:ext cx="82768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b="1" dirty="0"/>
              <a:t>shape</a:t>
            </a:r>
            <a:r>
              <a:rPr lang="zh-CN" altLang="en-US" dirty="0"/>
              <a:t>：指明张量的每一个维度有多少元素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A5B785-1D99-C669-8A49-8A30806AA34C}"/>
              </a:ext>
            </a:extLst>
          </p:cNvPr>
          <p:cNvSpPr txBox="1"/>
          <p:nvPr/>
        </p:nvSpPr>
        <p:spPr>
          <a:xfrm>
            <a:off x="1067480" y="3129865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dirty="0"/>
              <a:t>A=[[[0,1],[2,3]],[[4,5],[6,7]]]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18F59E-816D-67A3-0FDD-B5131C44C68A}"/>
              </a:ext>
            </a:extLst>
          </p:cNvPr>
          <p:cNvSpPr txBox="1"/>
          <p:nvPr/>
        </p:nvSpPr>
        <p:spPr>
          <a:xfrm>
            <a:off x="5026864" y="2862465"/>
            <a:ext cx="28280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dirty="0"/>
              <a:t>A.shape = [ 4 , 2 ]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96DAF4-5863-D495-199A-FC20AA5D7A85}"/>
              </a:ext>
            </a:extLst>
          </p:cNvPr>
          <p:cNvSpPr txBox="1"/>
          <p:nvPr/>
        </p:nvSpPr>
        <p:spPr>
          <a:xfrm>
            <a:off x="5026864" y="3479410"/>
            <a:ext cx="2660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dirty="0"/>
              <a:t>A.rank = 3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29A0DF-A4B0-F328-3557-A6F4686DC17B}"/>
              </a:ext>
            </a:extLst>
          </p:cNvPr>
          <p:cNvSpPr txBox="1"/>
          <p:nvPr/>
        </p:nvSpPr>
        <p:spPr>
          <a:xfrm>
            <a:off x="668337" y="4354915"/>
            <a:ext cx="102464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b="1" dirty="0"/>
              <a:t>动态 </a:t>
            </a:r>
            <a:r>
              <a:rPr lang="en-US" altLang="zh-CN" b="1" dirty="0"/>
              <a:t>shape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ABC075-6F5B-20C6-F59B-2DD1D1FE423C}"/>
              </a:ext>
            </a:extLst>
          </p:cNvPr>
          <p:cNvSpPr txBox="1"/>
          <p:nvPr/>
        </p:nvSpPr>
        <p:spPr>
          <a:xfrm>
            <a:off x="1137857" y="4942429"/>
            <a:ext cx="594745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输入张量的</a:t>
            </a:r>
            <a:r>
              <a:rPr lang="en-US" altLang="zh-CN" dirty="0"/>
              <a:t>shape</a:t>
            </a:r>
            <a:r>
              <a:rPr lang="zh-CN" altLang="en-US" dirty="0"/>
              <a:t>变化</a:t>
            </a:r>
            <a:endParaRPr lang="en-US" altLang="zh-CN" dirty="0"/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模型计算过程中</a:t>
            </a:r>
            <a:r>
              <a:rPr lang="en-US" altLang="zh-CN" dirty="0"/>
              <a:t>shape</a:t>
            </a:r>
            <a:r>
              <a:rPr lang="zh-CN" altLang="en-US" dirty="0"/>
              <a:t>变化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D927BE-896B-B44D-9435-327933DF1FA5}"/>
              </a:ext>
            </a:extLst>
          </p:cNvPr>
          <p:cNvSpPr txBox="1"/>
          <p:nvPr/>
        </p:nvSpPr>
        <p:spPr>
          <a:xfrm>
            <a:off x="668337" y="6143253"/>
            <a:ext cx="71866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dirty="0"/>
              <a:t>Shape</a:t>
            </a:r>
            <a:r>
              <a:rPr lang="zh-CN" altLang="en-US" dirty="0"/>
              <a:t>信息的使用贯穿整个编译周期，并指导优化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6BEDB7-551D-4485-E6CD-1DA0A88F38EB}"/>
              </a:ext>
            </a:extLst>
          </p:cNvPr>
          <p:cNvSpPr txBox="1"/>
          <p:nvPr/>
        </p:nvSpPr>
        <p:spPr>
          <a:xfrm>
            <a:off x="10242248" y="2131143"/>
            <a:ext cx="20821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1600" dirty="0"/>
              <a:t>降低计算图冗余</a:t>
            </a:r>
            <a:endParaRPr lang="en-US" altLang="zh-CN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C3BB8B6-D73B-3DF0-F5D2-ACB9D71C34CE}"/>
              </a:ext>
            </a:extLst>
          </p:cNvPr>
          <p:cNvSpPr txBox="1"/>
          <p:nvPr/>
        </p:nvSpPr>
        <p:spPr>
          <a:xfrm>
            <a:off x="10247751" y="3374944"/>
            <a:ext cx="23005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1600" dirty="0"/>
              <a:t>减小冗余布局转换</a:t>
            </a:r>
            <a:endParaRPr lang="en-US" altLang="zh-CN" sz="16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DA2A3F-8EC2-66CB-43EA-C05D79F21BD3}"/>
              </a:ext>
            </a:extLst>
          </p:cNvPr>
          <p:cNvSpPr txBox="1"/>
          <p:nvPr/>
        </p:nvSpPr>
        <p:spPr>
          <a:xfrm>
            <a:off x="10242248" y="4655855"/>
            <a:ext cx="14682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1600" dirty="0"/>
              <a:t>融合决策</a:t>
            </a:r>
            <a:endParaRPr lang="en-US" altLang="zh-CN" sz="1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AA7B5A3-5086-362B-0308-FAD7DE2EE448}"/>
              </a:ext>
            </a:extLst>
          </p:cNvPr>
          <p:cNvSpPr txBox="1"/>
          <p:nvPr/>
        </p:nvSpPr>
        <p:spPr>
          <a:xfrm>
            <a:off x="10242248" y="5973976"/>
            <a:ext cx="17250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1600" dirty="0"/>
              <a:t>减小冗余计算</a:t>
            </a:r>
            <a:endParaRPr lang="en-US" altLang="zh-CN" sz="1600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CCA2455-DA4D-8548-05E3-8DE377A31FED}"/>
              </a:ext>
            </a:extLst>
          </p:cNvPr>
          <p:cNvGrpSpPr/>
          <p:nvPr/>
        </p:nvGrpSpPr>
        <p:grpSpPr>
          <a:xfrm>
            <a:off x="8059267" y="1509574"/>
            <a:ext cx="2095956" cy="5024684"/>
            <a:chOff x="8059267" y="1509574"/>
            <a:chExt cx="2095956" cy="5024684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4AE4124-AA77-B242-6803-18670DF21473}"/>
                </a:ext>
              </a:extLst>
            </p:cNvPr>
            <p:cNvSpPr/>
            <p:nvPr/>
          </p:nvSpPr>
          <p:spPr>
            <a:xfrm>
              <a:off x="8059267" y="1896651"/>
              <a:ext cx="2082120" cy="869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计算图优化</a:t>
              </a: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5503A48-C021-0861-0393-4F00FFE75A5D}"/>
                </a:ext>
              </a:extLst>
            </p:cNvPr>
            <p:cNvSpPr/>
            <p:nvPr/>
          </p:nvSpPr>
          <p:spPr>
            <a:xfrm>
              <a:off x="8059267" y="3152822"/>
              <a:ext cx="2082120" cy="869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布局优化</a:t>
              </a: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FF7AAE6-D3A8-1302-8938-3F883EAB049A}"/>
                </a:ext>
              </a:extLst>
            </p:cNvPr>
            <p:cNvSpPr/>
            <p:nvPr/>
          </p:nvSpPr>
          <p:spPr>
            <a:xfrm>
              <a:off x="8059267" y="4408993"/>
              <a:ext cx="2082120" cy="869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算子融合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D8D19B8-E265-3EA1-3DB9-950DD5548A50}"/>
                </a:ext>
              </a:extLst>
            </p:cNvPr>
            <p:cNvSpPr/>
            <p:nvPr/>
          </p:nvSpPr>
          <p:spPr>
            <a:xfrm>
              <a:off x="8073103" y="5665164"/>
              <a:ext cx="2082120" cy="869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代码生成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4A19114-E722-314F-242B-E81C80FDCE25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>
              <a:off x="9100327" y="2765745"/>
              <a:ext cx="0" cy="3870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F8A5E0B2-9C7A-589F-C7A3-CDAC86C6918C}"/>
                </a:ext>
              </a:extLst>
            </p:cNvPr>
            <p:cNvCxnSpPr>
              <a:cxnSpLocks/>
            </p:cNvCxnSpPr>
            <p:nvPr/>
          </p:nvCxnSpPr>
          <p:spPr>
            <a:xfrm>
              <a:off x="9099531" y="4021916"/>
              <a:ext cx="0" cy="3870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C33209B2-D2A2-AEE7-4A4A-35D16A91CF7F}"/>
                </a:ext>
              </a:extLst>
            </p:cNvPr>
            <p:cNvCxnSpPr>
              <a:cxnSpLocks/>
            </p:cNvCxnSpPr>
            <p:nvPr/>
          </p:nvCxnSpPr>
          <p:spPr>
            <a:xfrm>
              <a:off x="9086035" y="5278087"/>
              <a:ext cx="0" cy="3870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03EA1229-0C0A-1CAC-1906-FDA069761A4E}"/>
                </a:ext>
              </a:extLst>
            </p:cNvPr>
            <p:cNvCxnSpPr>
              <a:cxnSpLocks/>
            </p:cNvCxnSpPr>
            <p:nvPr/>
          </p:nvCxnSpPr>
          <p:spPr>
            <a:xfrm>
              <a:off x="9099531" y="1509574"/>
              <a:ext cx="0" cy="3870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1868521-E6D6-185D-46A6-915E622E445E}"/>
              </a:ext>
            </a:extLst>
          </p:cNvPr>
          <p:cNvSpPr txBox="1"/>
          <p:nvPr/>
        </p:nvSpPr>
        <p:spPr>
          <a:xfrm>
            <a:off x="668337" y="2374443"/>
            <a:ext cx="6273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b="1" dirty="0"/>
              <a:t>rank</a:t>
            </a:r>
            <a:r>
              <a:rPr lang="zh-CN" altLang="en-US" dirty="0"/>
              <a:t>：指明张量的维度个数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6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56"/>
    </mc:Choice>
    <mc:Fallback xmlns="">
      <p:transition spd="slow" advTm="62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  <p:bldP spid="3" grpId="0"/>
      <p:bldP spid="4" grpId="0"/>
      <p:bldP spid="6" grpId="0"/>
      <p:bldP spid="8" grpId="0"/>
      <p:bldP spid="9" grpId="0"/>
      <p:bldP spid="10" grpId="0"/>
      <p:bldP spid="12" grpId="0"/>
      <p:bldP spid="18" grpId="0"/>
      <p:bldP spid="19" grpId="0"/>
      <p:bldP spid="20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1FD6B53-8DF4-1C42-BCFA-5BEE879A3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冲突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E5BF54D-A471-B2BD-D6FB-EADDB255A459}"/>
              </a:ext>
            </a:extLst>
          </p:cNvPr>
          <p:cNvSpPr txBox="1"/>
          <p:nvPr/>
        </p:nvSpPr>
        <p:spPr>
          <a:xfrm>
            <a:off x="1171122" y="2569161"/>
            <a:ext cx="111950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zh-CN" dirty="0"/>
              <a:t>单次编译只能针对单个</a:t>
            </a:r>
            <a:r>
              <a:rPr lang="en-US" altLang="zh-CN" dirty="0"/>
              <a:t>shape</a:t>
            </a:r>
            <a:r>
              <a:rPr lang="zh-CN" altLang="zh-CN" dirty="0"/>
              <a:t>情况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zh-CN" dirty="0"/>
              <a:t>针对动态</a:t>
            </a:r>
            <a:r>
              <a:rPr lang="en-US" altLang="zh-CN" dirty="0"/>
              <a:t>shape</a:t>
            </a:r>
            <a:r>
              <a:rPr lang="zh-CN" altLang="zh-CN" dirty="0"/>
              <a:t>的部署也变得复杂</a:t>
            </a:r>
            <a:endParaRPr lang="en-US" altLang="zh-CN" dirty="0"/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zh-CN" dirty="0"/>
              <a:t>没有针对动态</a:t>
            </a:r>
            <a:r>
              <a:rPr lang="en-US" altLang="zh-CN" dirty="0"/>
              <a:t>Shape</a:t>
            </a:r>
            <a:r>
              <a:rPr lang="zh-CN" altLang="zh-CN" dirty="0"/>
              <a:t>没有进行</a:t>
            </a:r>
            <a:r>
              <a:rPr lang="zh-CN" altLang="en-US" dirty="0"/>
              <a:t>相关优化</a:t>
            </a:r>
            <a:endParaRPr lang="en-US" altLang="zh-CN" dirty="0"/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zh-CN" dirty="0"/>
              <a:t>引入了冗余的计算并可能导致负优化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E679B6C-0809-33D1-9AC5-6FAC37732E4E}"/>
              </a:ext>
            </a:extLst>
          </p:cNvPr>
          <p:cNvSpPr txBox="1"/>
          <p:nvPr/>
        </p:nvSpPr>
        <p:spPr>
          <a:xfrm>
            <a:off x="508000" y="1862604"/>
            <a:ext cx="7226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en-US" dirty="0"/>
              <a:t>静态</a:t>
            </a:r>
            <a:r>
              <a:rPr lang="en-US" altLang="zh-CN" dirty="0"/>
              <a:t>shape</a:t>
            </a:r>
            <a:r>
              <a:rPr lang="zh-CN" altLang="en-US" dirty="0"/>
              <a:t>编译器：</a:t>
            </a:r>
          </a:p>
        </p:txBody>
      </p:sp>
      <p:pic>
        <p:nvPicPr>
          <p:cNvPr id="1026" name="Picture 2" descr="Tensorflow 编译加速器 XLA 源码深入解读">
            <a:extLst>
              <a:ext uri="{FF2B5EF4-FFF2-40B4-BE49-F238E27FC236}">
                <a16:creationId xmlns:a16="http://schemas.microsoft.com/office/drawing/2014/main" id="{16928C94-953A-8FB8-9092-C6F75932D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615" y="3864223"/>
            <a:ext cx="2935385" cy="220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7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1FD6B53-8DF4-1C42-BCFA-5BEE879A3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问题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E5BF54D-A471-B2BD-D6FB-EADDB255A459}"/>
              </a:ext>
            </a:extLst>
          </p:cNvPr>
          <p:cNvSpPr txBox="1"/>
          <p:nvPr/>
        </p:nvSpPr>
        <p:spPr>
          <a:xfrm>
            <a:off x="1206341" y="2715211"/>
            <a:ext cx="591185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dirty="0"/>
              <a:t>能够支持动态</a:t>
            </a:r>
            <a:r>
              <a:rPr lang="en-US" altLang="zh-CN" dirty="0"/>
              <a:t>shape</a:t>
            </a:r>
            <a:r>
              <a:rPr lang="zh-CN" altLang="en-US" dirty="0"/>
              <a:t>的中间表示</a:t>
            </a:r>
            <a:endParaRPr lang="en-US" altLang="zh-CN" dirty="0"/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CN" dirty="0"/>
              <a:t>shape</a:t>
            </a:r>
            <a:r>
              <a:rPr lang="zh-CN" altLang="en-US" dirty="0"/>
              <a:t>的推导与计算</a:t>
            </a:r>
            <a:endParaRPr lang="en-US" altLang="zh-CN" dirty="0"/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dirty="0"/>
              <a:t>内存管理</a:t>
            </a:r>
            <a:endParaRPr lang="en-US" altLang="zh-CN" dirty="0"/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dirty="0"/>
              <a:t>内核融合、设备布局等优化</a:t>
            </a:r>
            <a:endParaRPr lang="en-US" altLang="zh-CN" dirty="0"/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dirty="0"/>
              <a:t>相应的代码生成、运行时</a:t>
            </a:r>
            <a:endParaRPr lang="zh-CN" altLang="zh-CN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E679B6C-0809-33D1-9AC5-6FAC37732E4E}"/>
              </a:ext>
            </a:extLst>
          </p:cNvPr>
          <p:cNvSpPr txBox="1"/>
          <p:nvPr/>
        </p:nvSpPr>
        <p:spPr>
          <a:xfrm>
            <a:off x="463391" y="1959353"/>
            <a:ext cx="7226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en-US" dirty="0"/>
              <a:t>动态</a:t>
            </a:r>
            <a:r>
              <a:rPr lang="en-US" altLang="zh-CN" dirty="0"/>
              <a:t>shape</a:t>
            </a:r>
            <a:r>
              <a:rPr lang="zh-CN" altLang="en-US" dirty="0"/>
              <a:t>编译器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69AA86D-7631-0A0F-9A1C-7C5D00FFFD0E}"/>
              </a:ext>
            </a:extLst>
          </p:cNvPr>
          <p:cNvGrpSpPr/>
          <p:nvPr/>
        </p:nvGrpSpPr>
        <p:grpSpPr>
          <a:xfrm>
            <a:off x="7257414" y="1491615"/>
            <a:ext cx="4629785" cy="4739444"/>
            <a:chOff x="7257414" y="1491615"/>
            <a:chExt cx="4629785" cy="4739444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0C26902A-A2AA-0F27-0F80-F390D560A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57414" y="1491615"/>
              <a:ext cx="4629785" cy="4739444"/>
            </a:xfrm>
            <a:prstGeom prst="rect">
              <a:avLst/>
            </a:prstGeom>
          </p:spPr>
        </p:pic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920CF9A-2011-8005-E008-F6CAD62D0A69}"/>
                </a:ext>
              </a:extLst>
            </p:cNvPr>
            <p:cNvGrpSpPr/>
            <p:nvPr/>
          </p:nvGrpSpPr>
          <p:grpSpPr>
            <a:xfrm>
              <a:off x="7493000" y="2800481"/>
              <a:ext cx="4064000" cy="400050"/>
              <a:chOff x="7493000" y="2800481"/>
              <a:chExt cx="4064000" cy="40005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C51FCC2-FF56-2E76-66F2-475119501AD1}"/>
                  </a:ext>
                </a:extLst>
              </p:cNvPr>
              <p:cNvSpPr/>
              <p:nvPr/>
            </p:nvSpPr>
            <p:spPr>
              <a:xfrm>
                <a:off x="7587931" y="2806831"/>
                <a:ext cx="3968750" cy="3937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377C224-AE2D-62E0-0109-D5DF4E6F9C67}"/>
                  </a:ext>
                </a:extLst>
              </p:cNvPr>
              <p:cNvSpPr/>
              <p:nvPr/>
            </p:nvSpPr>
            <p:spPr>
              <a:xfrm>
                <a:off x="7493000" y="2800481"/>
                <a:ext cx="4064000" cy="3937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dirty="0">
                    <a:solidFill>
                      <a:schemeClr val="tx1"/>
                    </a:solidFill>
                  </a:rPr>
                  <a:t>Intermediate Representation</a:t>
                </a:r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16B3C48-4EDC-9AF2-6CE5-9AE3567DC383}"/>
                </a:ext>
              </a:extLst>
            </p:cNvPr>
            <p:cNvGrpSpPr/>
            <p:nvPr/>
          </p:nvGrpSpPr>
          <p:grpSpPr>
            <a:xfrm>
              <a:off x="7493000" y="4663331"/>
              <a:ext cx="4064000" cy="400050"/>
              <a:chOff x="7493000" y="2800481"/>
              <a:chExt cx="4064000" cy="400050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9BC4D12-E559-A7A7-544E-3F06E3EE71B2}"/>
                  </a:ext>
                </a:extLst>
              </p:cNvPr>
              <p:cNvSpPr/>
              <p:nvPr/>
            </p:nvSpPr>
            <p:spPr>
              <a:xfrm>
                <a:off x="7587931" y="2806831"/>
                <a:ext cx="3968750" cy="3937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9B11617-60B2-864E-C289-C3DA8C368EDB}"/>
                  </a:ext>
                </a:extLst>
              </p:cNvPr>
              <p:cNvSpPr/>
              <p:nvPr/>
            </p:nvSpPr>
            <p:spPr>
              <a:xfrm>
                <a:off x="7493000" y="2800481"/>
                <a:ext cx="4064000" cy="3937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dirty="0">
                    <a:solidFill>
                      <a:schemeClr val="tx1"/>
                    </a:solidFill>
                  </a:rPr>
                  <a:t>Code generation</a:t>
                </a:r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C58A0AF-AA5B-B860-5BE2-7896B807C5FB}"/>
                </a:ext>
              </a:extLst>
            </p:cNvPr>
            <p:cNvGrpSpPr/>
            <p:nvPr/>
          </p:nvGrpSpPr>
          <p:grpSpPr>
            <a:xfrm>
              <a:off x="7493000" y="3731906"/>
              <a:ext cx="4064000" cy="400050"/>
              <a:chOff x="7493000" y="2800481"/>
              <a:chExt cx="4064000" cy="40005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EEAFB35-3993-C504-1D4E-DB69333183BB}"/>
                  </a:ext>
                </a:extLst>
              </p:cNvPr>
              <p:cNvSpPr/>
              <p:nvPr/>
            </p:nvSpPr>
            <p:spPr>
              <a:xfrm>
                <a:off x="7587931" y="2806831"/>
                <a:ext cx="3968750" cy="3937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0E48991-5491-5636-4B28-B58D19C2953A}"/>
                  </a:ext>
                </a:extLst>
              </p:cNvPr>
              <p:cNvSpPr/>
              <p:nvPr/>
            </p:nvSpPr>
            <p:spPr>
              <a:xfrm>
                <a:off x="7493000" y="2800481"/>
                <a:ext cx="4064000" cy="3937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dirty="0">
                    <a:solidFill>
                      <a:schemeClr val="tx1"/>
                    </a:solidFill>
                  </a:rPr>
                  <a:t>Optimization</a:t>
                </a:r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87677F3C-3EDF-8FE5-6566-9B00E3AFB1E6}"/>
                </a:ext>
              </a:extLst>
            </p:cNvPr>
            <p:cNvGrpSpPr/>
            <p:nvPr/>
          </p:nvGrpSpPr>
          <p:grpSpPr>
            <a:xfrm>
              <a:off x="7493000" y="5588406"/>
              <a:ext cx="4064000" cy="400050"/>
              <a:chOff x="7493000" y="2800481"/>
              <a:chExt cx="4064000" cy="400050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1EE1509-9CE1-5E86-9BCD-F9813A764918}"/>
                  </a:ext>
                </a:extLst>
              </p:cNvPr>
              <p:cNvSpPr/>
              <p:nvPr/>
            </p:nvSpPr>
            <p:spPr>
              <a:xfrm>
                <a:off x="7587931" y="2806831"/>
                <a:ext cx="3968750" cy="3937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D29B3D9-CCCC-D278-5B0A-BB3D2446BDD8}"/>
                  </a:ext>
                </a:extLst>
              </p:cNvPr>
              <p:cNvSpPr/>
              <p:nvPr/>
            </p:nvSpPr>
            <p:spPr>
              <a:xfrm>
                <a:off x="7493000" y="2800481"/>
                <a:ext cx="4064000" cy="3937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dirty="0">
                    <a:solidFill>
                      <a:schemeClr val="tx1"/>
                    </a:solidFill>
                  </a:rPr>
                  <a:t>Runtime</a:t>
                </a:r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298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1FD6B53-8DF4-1C42-BCFA-5BEE879A3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解决方案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3534D2-BE31-FA63-1941-7BD0F2704A52}"/>
              </a:ext>
            </a:extLst>
          </p:cNvPr>
          <p:cNvSpPr txBox="1"/>
          <p:nvPr/>
        </p:nvSpPr>
        <p:spPr>
          <a:xfrm>
            <a:off x="-56075" y="1557752"/>
            <a:ext cx="57618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dirty="0" err="1"/>
              <a:t>BladeDISC</a:t>
            </a:r>
            <a:r>
              <a:rPr lang="en-US" altLang="zh-CN" dirty="0"/>
              <a:t> </a:t>
            </a:r>
            <a:r>
              <a:rPr lang="zh-CN" altLang="en-US" dirty="0"/>
              <a:t>解决方案</a:t>
            </a:r>
            <a:endParaRPr lang="en-US" altLang="zh-CN" dirty="0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1795BDEB-E90C-5D72-7790-B5EDA18BC7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"/>
          <a:stretch/>
        </p:blipFill>
        <p:spPr>
          <a:xfrm>
            <a:off x="849312" y="2584025"/>
            <a:ext cx="9958305" cy="3155558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03267197-D589-67CA-4CD9-EAD1176F7EE3}"/>
              </a:ext>
            </a:extLst>
          </p:cNvPr>
          <p:cNvSpPr txBox="1"/>
          <p:nvPr/>
        </p:nvSpPr>
        <p:spPr>
          <a:xfrm>
            <a:off x="10807618" y="3381904"/>
            <a:ext cx="271371" cy="1384995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indent="266700" algn="just"/>
            <a:r>
              <a:rPr lang="zh-CN" altLang="en-US" sz="1400" dirty="0">
                <a:highlight>
                  <a:srgbClr val="FFFF00"/>
                </a:highlight>
              </a:rPr>
              <a:t>运</a:t>
            </a:r>
            <a:endParaRPr lang="en-US" altLang="zh-CN" sz="1400" dirty="0">
              <a:highlight>
                <a:srgbClr val="FFFF00"/>
              </a:highlight>
            </a:endParaRPr>
          </a:p>
          <a:p>
            <a:pPr indent="266700" algn="just"/>
            <a:r>
              <a:rPr lang="zh-CN" altLang="en-US" sz="1400" dirty="0">
                <a:highlight>
                  <a:srgbClr val="FFFF00"/>
                </a:highlight>
              </a:rPr>
              <a:t>行</a:t>
            </a:r>
            <a:endParaRPr lang="en-US" altLang="zh-CN" sz="1400" dirty="0">
              <a:highlight>
                <a:srgbClr val="FFFF00"/>
              </a:highlight>
            </a:endParaRPr>
          </a:p>
          <a:p>
            <a:pPr indent="266700" algn="just"/>
            <a:r>
              <a:rPr lang="zh-CN" altLang="en-US" sz="1400" dirty="0">
                <a:highlight>
                  <a:srgbClr val="FFFF00"/>
                </a:highlight>
              </a:rPr>
              <a:t>时</a:t>
            </a:r>
            <a:endParaRPr lang="en-US" altLang="zh-CN" sz="1400" dirty="0">
              <a:highlight>
                <a:srgbClr val="FFFF00"/>
              </a:highlight>
            </a:endParaRPr>
          </a:p>
          <a:p>
            <a:pPr indent="266700" algn="just"/>
            <a:r>
              <a:rPr lang="zh-CN" altLang="en-US" sz="1400" dirty="0">
                <a:highlight>
                  <a:srgbClr val="FFFF00"/>
                </a:highlight>
              </a:rPr>
              <a:t>抽</a:t>
            </a:r>
            <a:endParaRPr lang="en-US" altLang="zh-CN" sz="1400" dirty="0">
              <a:highlight>
                <a:srgbClr val="FFFF00"/>
              </a:highlight>
            </a:endParaRPr>
          </a:p>
          <a:p>
            <a:pPr indent="266700" algn="just"/>
            <a:r>
              <a:rPr lang="zh-CN" altLang="en-US" sz="1400" dirty="0">
                <a:highlight>
                  <a:srgbClr val="FFFF00"/>
                </a:highlight>
              </a:rPr>
              <a:t>象</a:t>
            </a:r>
            <a:endParaRPr lang="en-US" altLang="zh-CN" sz="1400" dirty="0">
              <a:highlight>
                <a:srgbClr val="FFFF00"/>
              </a:highlight>
            </a:endParaRPr>
          </a:p>
          <a:p>
            <a:pPr indent="266700" algn="just"/>
            <a:r>
              <a:rPr lang="zh-CN" altLang="en-US" sz="1400" dirty="0">
                <a:highlight>
                  <a:srgbClr val="FFFF00"/>
                </a:highlight>
              </a:rPr>
              <a:t>层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55399A3-8628-71DA-5DEF-979A1E12DD00}"/>
              </a:ext>
            </a:extLst>
          </p:cNvPr>
          <p:cNvSpPr txBox="1"/>
          <p:nvPr/>
        </p:nvSpPr>
        <p:spPr>
          <a:xfrm>
            <a:off x="6560457" y="5777806"/>
            <a:ext cx="609765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highlight>
                  <a:srgbClr val="FFFF00"/>
                </a:highlight>
              </a:rPr>
              <a:t>Shape</a:t>
            </a:r>
            <a:r>
              <a:rPr lang="zh-CN" altLang="en-US" sz="1400" dirty="0">
                <a:highlight>
                  <a:srgbClr val="FFFF00"/>
                </a:highlight>
              </a:rPr>
              <a:t>约束信息指导算子融合</a:t>
            </a:r>
          </a:p>
          <a:p>
            <a:pPr indent="266700"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>
                <a:highlight>
                  <a:srgbClr val="FFFF00"/>
                </a:highlight>
              </a:rPr>
              <a:t>部分优化决策后置到运行期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155CE1A-F62F-8C13-54A8-F4807C814AC7}"/>
              </a:ext>
            </a:extLst>
          </p:cNvPr>
          <p:cNvSpPr txBox="1"/>
          <p:nvPr/>
        </p:nvSpPr>
        <p:spPr>
          <a:xfrm>
            <a:off x="4257468" y="5930724"/>
            <a:ext cx="23029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en-US" sz="1400" dirty="0">
                <a:highlight>
                  <a:srgbClr val="FFFF00"/>
                </a:highlight>
              </a:rPr>
              <a:t>内存管理与优化模块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F024C5D-B6CA-CFB1-12E6-BFD5B515682C}"/>
              </a:ext>
            </a:extLst>
          </p:cNvPr>
          <p:cNvSpPr txBox="1"/>
          <p:nvPr/>
        </p:nvSpPr>
        <p:spPr>
          <a:xfrm>
            <a:off x="1648436" y="3381904"/>
            <a:ext cx="3507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en-US" sz="1400" dirty="0">
                <a:highlight>
                  <a:srgbClr val="FFFF00"/>
                </a:highlight>
              </a:rPr>
              <a:t>扩展复用</a:t>
            </a:r>
            <a:r>
              <a:rPr lang="en-US" altLang="zh-CN" sz="1400" dirty="0">
                <a:highlight>
                  <a:srgbClr val="FFFF00"/>
                </a:highlight>
              </a:rPr>
              <a:t>MLIR</a:t>
            </a:r>
            <a:r>
              <a:rPr lang="zh-CN" altLang="en-US" sz="1400" dirty="0">
                <a:highlight>
                  <a:srgbClr val="FFFF00"/>
                </a:highlight>
              </a:rPr>
              <a:t>以支持动态</a:t>
            </a:r>
            <a:r>
              <a:rPr lang="en-US" altLang="zh-CN" sz="1400" dirty="0">
                <a:highlight>
                  <a:srgbClr val="FFFF00"/>
                </a:highlight>
              </a:rPr>
              <a:t>shape</a:t>
            </a:r>
            <a:r>
              <a:rPr lang="zh-CN" altLang="en-US" sz="1400" dirty="0">
                <a:highlight>
                  <a:srgbClr val="FFFF00"/>
                </a:highlight>
              </a:rPr>
              <a:t>表示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9911335-D6F0-BCAD-3616-CBD0D32CA199}"/>
              </a:ext>
            </a:extLst>
          </p:cNvPr>
          <p:cNvSpPr txBox="1"/>
          <p:nvPr/>
        </p:nvSpPr>
        <p:spPr>
          <a:xfrm>
            <a:off x="4727966" y="2392884"/>
            <a:ext cx="240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400" dirty="0">
                <a:highlight>
                  <a:srgbClr val="FFFF00"/>
                </a:highlight>
              </a:rPr>
              <a:t>Shape</a:t>
            </a:r>
            <a:r>
              <a:rPr lang="zh-CN" altLang="en-US" sz="1400" dirty="0">
                <a:highlight>
                  <a:srgbClr val="FFFF00"/>
                </a:highlight>
              </a:rPr>
              <a:t>约束信息的收集</a:t>
            </a:r>
          </a:p>
        </p:txBody>
      </p:sp>
    </p:spTree>
    <p:extLst>
      <p:ext uri="{BB962C8B-B14F-4D97-AF65-F5344CB8AC3E}">
        <p14:creationId xmlns:p14="http://schemas.microsoft.com/office/powerpoint/2010/main" val="295899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1FD6B53-8DF4-1C42-BCFA-5BEE879A3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参考资料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05933F-FFDE-CEE4-1A03-37BA4E581589}"/>
              </a:ext>
            </a:extLst>
          </p:cNvPr>
          <p:cNvSpPr txBox="1"/>
          <p:nvPr/>
        </p:nvSpPr>
        <p:spPr>
          <a:xfrm>
            <a:off x="440842" y="1627827"/>
            <a:ext cx="11693100" cy="1208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DISC : A Dynamic Shape Compiler for Machine Learning Workloads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https://alibaba.github.io/BladeDISC/index.html</a:t>
            </a:r>
          </a:p>
        </p:txBody>
      </p:sp>
      <p:sp>
        <p:nvSpPr>
          <p:cNvPr id="4" name="矩形 13">
            <a:extLst>
              <a:ext uri="{FF2B5EF4-FFF2-40B4-BE49-F238E27FC236}">
                <a16:creationId xmlns:a16="http://schemas.microsoft.com/office/drawing/2014/main" id="{72BFEB76-BEFC-60F2-4AB0-C041C910A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4154" y="5657671"/>
            <a:ext cx="2459990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先进编译实验室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王磊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2022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年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11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3A6309-8CD3-F424-E757-3B7CE20D88AF}"/>
              </a:ext>
            </a:extLst>
          </p:cNvPr>
          <p:cNvSpPr txBox="1"/>
          <p:nvPr/>
        </p:nvSpPr>
        <p:spPr>
          <a:xfrm>
            <a:off x="963356" y="3559786"/>
            <a:ext cx="6096000" cy="580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动态</a:t>
            </a:r>
            <a:r>
              <a:rPr lang="en-US" altLang="zh-CN" dirty="0"/>
              <a:t>shape</a:t>
            </a:r>
            <a:r>
              <a:rPr lang="zh-CN" altLang="en-US" dirty="0"/>
              <a:t>的其他解决方案：</a:t>
            </a:r>
            <a:r>
              <a:rPr lang="en-US" altLang="zh-CN" dirty="0"/>
              <a:t>Nimble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32BA21-3A6C-0729-5496-FFF52827576F}"/>
              </a:ext>
            </a:extLst>
          </p:cNvPr>
          <p:cNvSpPr txBox="1"/>
          <p:nvPr/>
        </p:nvSpPr>
        <p:spPr>
          <a:xfrm>
            <a:off x="440842" y="2936131"/>
            <a:ext cx="6096000" cy="580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相关工作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A2F4D3-0AA2-5668-ADF4-3370ABAAE442}"/>
              </a:ext>
            </a:extLst>
          </p:cNvPr>
          <p:cNvSpPr txBox="1"/>
          <p:nvPr/>
        </p:nvSpPr>
        <p:spPr>
          <a:xfrm>
            <a:off x="963355" y="4230612"/>
            <a:ext cx="9138587" cy="580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动态模型：动态</a:t>
            </a:r>
            <a:r>
              <a:rPr lang="en-US" altLang="zh-CN" dirty="0"/>
              <a:t>shape</a:t>
            </a:r>
            <a:r>
              <a:rPr lang="zh-CN" altLang="en-US" dirty="0"/>
              <a:t>、动态控制流以及动态数据结构等动态特征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0612711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19444</TotalTime>
  <Words>292</Words>
  <Application>Microsoft Office PowerPoint</Application>
  <PresentationFormat>宽屏</PresentationFormat>
  <Paragraphs>70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仿宋</vt:lpstr>
      <vt:lpstr>华文中宋</vt:lpstr>
      <vt:lpstr>微软雅黑</vt:lpstr>
      <vt:lpstr>Arial</vt:lpstr>
      <vt:lpstr>Calibri</vt:lpstr>
      <vt:lpstr>Times New Roman</vt:lpstr>
      <vt:lpstr>Wingdings</vt:lpstr>
      <vt:lpstr>默认设计模板</vt:lpstr>
      <vt:lpstr>PowerPoint 演示文稿</vt:lpstr>
      <vt:lpstr>背景</vt:lpstr>
      <vt:lpstr>冲突</vt:lpstr>
      <vt:lpstr>问题</vt:lpstr>
      <vt:lpstr>解决方案</vt:lpstr>
      <vt:lpstr>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深度学习</dc:title>
  <dc:creator>WangLei</dc:creator>
  <cp:lastModifiedBy>Lei Wang</cp:lastModifiedBy>
  <cp:revision>3252</cp:revision>
  <cp:lastPrinted>2018-06-09T17:02:00Z</cp:lastPrinted>
  <dcterms:created xsi:type="dcterms:W3CDTF">2016-05-18T20:32:00Z</dcterms:created>
  <dcterms:modified xsi:type="dcterms:W3CDTF">2024-09-14T09:48:07Z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