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4.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57" r:id="rId3"/>
    <p:sldId id="258" r:id="rId4"/>
    <p:sldId id="260" r:id="rId5"/>
    <p:sldId id="272" r:id="rId6"/>
    <p:sldId id="261" r:id="rId7"/>
    <p:sldId id="302" r:id="rId8"/>
    <p:sldId id="303" r:id="rId9"/>
    <p:sldId id="307" r:id="rId10"/>
    <p:sldId id="262" r:id="rId11"/>
    <p:sldId id="304" r:id="rId12"/>
    <p:sldId id="284" r:id="rId13"/>
    <p:sldId id="285" r:id="rId14"/>
    <p:sldId id="286" r:id="rId15"/>
    <p:sldId id="305" r:id="rId16"/>
    <p:sldId id="288" r:id="rId17"/>
    <p:sldId id="306" r:id="rId18"/>
    <p:sldId id="287" r:id="rId19"/>
    <p:sldId id="269" r:id="rId20"/>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68AD"/>
    <a:srgbClr val="384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4" autoAdjust="0"/>
    <p:restoredTop sz="94660"/>
  </p:normalViewPr>
  <p:slideViewPr>
    <p:cSldViewPr snapToGrid="0">
      <p:cViewPr varScale="1">
        <p:scale>
          <a:sx n="83" d="100"/>
          <a:sy n="83" d="100"/>
        </p:scale>
        <p:origin x="60" y="4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数据并行如图，展示了K个工作节点针对一个全局神经网络模型进行数据并行的分布式训练过程。 每个工作节点都有各自的输入数据，并且可以从不同的模型初始值出发，利用局部数据对本地模型参数进行更新。当本地参数完成一轮更新后，所有的节点会将本地参数（或参数更新）序列化（即图中的=（w1，… ，wm）等内容），并发往全局模型。全局模型基于所有工作节点的信息，完成参数的聚合，并生成新的全局模型参数。在此之后，将新的全局模型发送回各个工作节点，更新它们的本地模型。</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它首先被分为64个阶段，进行流水并行。每个阶段都运行在6台DGX-A100主机上。在6台主机之间，进行的是数据并行训练；每台主机有8张GPU显卡，同一台机器上的8张GPU显卡之间是进行张量并行训练。</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BDE3D-B952-43B7-9322-AB0CAA62B3A4}" type="slidenum">
              <a:rPr lang="zh-CN" altLang="en-US" smtClean="0"/>
              <a:t>‹#›</a:t>
            </a:fld>
            <a:endParaRPr lang="zh-CN" altLang="en-US"/>
          </a:p>
        </p:txBody>
      </p:sp>
      <p:pic>
        <p:nvPicPr>
          <p:cNvPr id="7" name="图片 6">
            <a:extLst>
              <a:ext uri="{FF2B5EF4-FFF2-40B4-BE49-F238E27FC236}">
                <a16:creationId xmlns:a16="http://schemas.microsoft.com/office/drawing/2014/main" id="{6B764102-C5C5-7378-D281-3368C5388820}"/>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8" name="流程图: 接点 7">
            <a:extLst>
              <a:ext uri="{FF2B5EF4-FFF2-40B4-BE49-F238E27FC236}">
                <a16:creationId xmlns:a16="http://schemas.microsoft.com/office/drawing/2014/main" id="{62790880-7C53-7682-D33F-3583210F2D43}"/>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8523EFD-13D2-E825-7422-0DDFF7C3F359}"/>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899B5E94-D5BA-6A50-9515-4607C73BB7C9}"/>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2155ED1-05E8-3F61-8499-6D93F4A95E1E}"/>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2" name="文本框 11">
            <a:extLst>
              <a:ext uri="{FF2B5EF4-FFF2-40B4-BE49-F238E27FC236}">
                <a16:creationId xmlns:a16="http://schemas.microsoft.com/office/drawing/2014/main" id="{D6D7F4A1-BF4D-F3E7-5D23-101EA3D8FB2F}"/>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9" name="文本框 18">
            <a:extLst>
              <a:ext uri="{FF2B5EF4-FFF2-40B4-BE49-F238E27FC236}">
                <a16:creationId xmlns:a16="http://schemas.microsoft.com/office/drawing/2014/main" id="{E6C04F10-11EA-E114-DC90-646D013D07A3}"/>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png"/><Relationship Id="rId5" Type="http://schemas.openxmlformats.org/officeDocument/2006/relationships/image" Target="../media/image14.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2.xml"/><Relationship Id="rId7" Type="http://schemas.openxmlformats.org/officeDocument/2006/relationships/image" Target="../media/image1.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image" Target="../media/image15.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25.xml"/><Relationship Id="rId7" Type="http://schemas.openxmlformats.org/officeDocument/2006/relationships/image" Target="../media/image17.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image" Target="../media/image16.png"/><Relationship Id="rId5" Type="http://schemas.openxmlformats.org/officeDocument/2006/relationships/image" Target="../media/image4.png"/><Relationship Id="rId4" Type="http://schemas.openxmlformats.org/officeDocument/2006/relationships/slideLayout" Target="../slideLayouts/slideLayout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tags" Target="../tags/tag28.xml"/><Relationship Id="rId7" Type="http://schemas.openxmlformats.org/officeDocument/2006/relationships/image" Target="../media/image18.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image" Target="../media/image4.png"/><Relationship Id="rId5" Type="http://schemas.openxmlformats.org/officeDocument/2006/relationships/slideLayout" Target="../slideLayouts/slideLayout1.xml"/><Relationship Id="rId10" Type="http://schemas.openxmlformats.org/officeDocument/2006/relationships/image" Target="../media/image2.png"/><Relationship Id="rId4" Type="http://schemas.openxmlformats.org/officeDocument/2006/relationships/tags" Target="../tags/tag29.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32.xml"/><Relationship Id="rId7" Type="http://schemas.openxmlformats.org/officeDocument/2006/relationships/image" Target="../media/image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4.xml"/><Relationship Id="rId5" Type="http://schemas.openxmlformats.org/officeDocument/2006/relationships/slideLayout" Target="../slideLayouts/slideLayout1.xml"/><Relationship Id="rId10" Type="http://schemas.openxmlformats.org/officeDocument/2006/relationships/image" Target="../media/image2.png"/><Relationship Id="rId4" Type="http://schemas.openxmlformats.org/officeDocument/2006/relationships/tags" Target="../tags/tag33.xml"/><Relationship Id="rId9" Type="http://schemas.openxmlformats.org/officeDocument/2006/relationships/image" Target="../media/image1.pn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6.xml"/><Relationship Id="rId7" Type="http://schemas.openxmlformats.org/officeDocument/2006/relationships/image" Target="../media/image1.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21.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3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8.xml"/><Relationship Id="rId6" Type="http://schemas.openxmlformats.org/officeDocument/2006/relationships/image" Target="../media/image1.png"/><Relationship Id="rId5" Type="http://schemas.openxmlformats.org/officeDocument/2006/relationships/image" Target="../media/image22.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1.png"/><Relationship Id="rId5" Type="http://schemas.openxmlformats.org/officeDocument/2006/relationships/image" Target="../media/image6.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1.png"/><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xml"/><Relationship Id="rId7" Type="http://schemas.openxmlformats.org/officeDocument/2006/relationships/image" Target="../media/image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image" Target="../media/image1.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14.xml"/><Relationship Id="rId7" Type="http://schemas.openxmlformats.org/officeDocument/2006/relationships/image" Target="../media/image12.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15.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 y="0"/>
            <a:ext cx="12192000" cy="6858000"/>
          </a:xfrm>
          <a:prstGeom prst="rect">
            <a:avLst/>
          </a:prstGeom>
        </p:spPr>
      </p:pic>
      <p:sp>
        <p:nvSpPr>
          <p:cNvPr id="7" name="文本框 6"/>
          <p:cNvSpPr txBox="1"/>
          <p:nvPr/>
        </p:nvSpPr>
        <p:spPr>
          <a:xfrm>
            <a:off x="3042285" y="2035810"/>
            <a:ext cx="8423910" cy="922020"/>
          </a:xfrm>
          <a:prstGeom prst="rect">
            <a:avLst/>
          </a:prstGeom>
          <a:noFill/>
        </p:spPr>
        <p:txBody>
          <a:bodyPr wrap="square" rtlCol="0">
            <a:spAutoFit/>
          </a:bodyPr>
          <a:lstStyle/>
          <a:p>
            <a:pPr algn="ctr"/>
            <a:r>
              <a:rPr lang="zh-CN" altLang="en-US" sz="5400" b="1" dirty="0">
                <a:solidFill>
                  <a:srgbClr val="384E9B"/>
                </a:solidFill>
                <a:latin typeface="等线" panose="02010600030101010101" pitchFamily="2" charset="-122"/>
                <a:ea typeface="等线" panose="02010600030101010101" pitchFamily="2" charset="-122"/>
              </a:rPr>
              <a:t>自动并行</a:t>
            </a:r>
            <a:r>
              <a:rPr lang="en-US" altLang="zh-CN" sz="5400" b="1" dirty="0">
                <a:solidFill>
                  <a:srgbClr val="384E9B"/>
                </a:solidFill>
                <a:latin typeface="等线" panose="02010600030101010101" pitchFamily="2" charset="-122"/>
                <a:ea typeface="等线" panose="02010600030101010101" pitchFamily="2" charset="-122"/>
              </a:rPr>
              <a:t>-</a:t>
            </a:r>
            <a:r>
              <a:rPr lang="zh-CN" altLang="en-US" sz="5400" b="1" dirty="0">
                <a:solidFill>
                  <a:srgbClr val="384E9B"/>
                </a:solidFill>
                <a:latin typeface="等线" panose="02010600030101010101" pitchFamily="2" charset="-122"/>
                <a:ea typeface="等线" panose="02010600030101010101" pitchFamily="2" charset="-122"/>
              </a:rPr>
              <a:t>并行划分</a:t>
            </a:r>
          </a:p>
        </p:txBody>
      </p:sp>
      <p:sp>
        <p:nvSpPr>
          <p:cNvPr id="9" name="文本框 8"/>
          <p:cNvSpPr txBox="1"/>
          <p:nvPr/>
        </p:nvSpPr>
        <p:spPr>
          <a:xfrm flipH="1">
            <a:off x="7536815" y="4888230"/>
            <a:ext cx="1316990" cy="369570"/>
          </a:xfrm>
          <a:prstGeom prst="rect">
            <a:avLst/>
          </a:prstGeom>
          <a:noFill/>
        </p:spPr>
        <p:txBody>
          <a:bodyPr wrap="square" rtlCol="0">
            <a:noAutofit/>
          </a:bodyPr>
          <a:lstStyle/>
          <a:p>
            <a:r>
              <a:rPr lang="zh-CN" altLang="en-US" sz="2400" b="1" dirty="0">
                <a:solidFill>
                  <a:srgbClr val="384E9B"/>
                </a:solidFill>
              </a:rPr>
              <a:t>王俊祥</a:t>
            </a:r>
          </a:p>
        </p:txBody>
      </p:sp>
      <p:pic>
        <p:nvPicPr>
          <p:cNvPr id="4" name="图片 3">
            <a:extLst>
              <a:ext uri="{FF2B5EF4-FFF2-40B4-BE49-F238E27FC236}">
                <a16:creationId xmlns:a16="http://schemas.microsoft.com/office/drawing/2014/main" id="{A1F7BA6C-2086-2540-2A92-D39A8B5888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5" name="流程图: 接点 4">
            <a:extLst>
              <a:ext uri="{FF2B5EF4-FFF2-40B4-BE49-F238E27FC236}">
                <a16:creationId xmlns:a16="http://schemas.microsoft.com/office/drawing/2014/main" id="{C8FAEFF5-3BFC-EDBE-2CED-8C1AC9CA790F}"/>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AF6A693A-8A0C-ECE1-4E7D-59EB66FCCF7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5AFF1145-5520-9C0A-7C05-536D207F3232}"/>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C6CB837-315E-7115-01EB-8B94D474765D}"/>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模型并行</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a:t>
            </a:r>
            <a:r>
              <a:rPr lang="zh-CN" altLang="en-US" sz="3200" b="1" dirty="0">
                <a:solidFill>
                  <a:srgbClr val="384E9B"/>
                </a:solidFill>
              </a:rPr>
              <a:t>、模型并行</a:t>
            </a:r>
            <a:endParaRPr lang="en-US" altLang="zh-CN" sz="3200" b="1" dirty="0">
              <a:solidFill>
                <a:srgbClr val="384E9B"/>
              </a:solidFill>
            </a:endParaRPr>
          </a:p>
        </p:txBody>
      </p:sp>
      <p:sp>
        <p:nvSpPr>
          <p:cNvPr id="10" name="文本框 9"/>
          <p:cNvSpPr txBox="1"/>
          <p:nvPr/>
        </p:nvSpPr>
        <p:spPr>
          <a:xfrm>
            <a:off x="830580" y="2766060"/>
            <a:ext cx="3133725" cy="1014730"/>
          </a:xfrm>
          <a:prstGeom prst="rect">
            <a:avLst/>
          </a:prstGeom>
          <a:noFill/>
        </p:spPr>
        <p:txBody>
          <a:bodyPr wrap="square">
            <a:spAutoFit/>
          </a:bodyPr>
          <a:lstStyle/>
          <a:p>
            <a:pPr indent="457200" algn="just"/>
            <a:r>
              <a:rPr lang="zh-CN" altLang="en-US" sz="2000">
                <a:sym typeface="+mn-ea"/>
              </a:rPr>
              <a:t>解决单个训练设备的内存不足以容纳整个模型问题</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descr="数据模型区分"/>
          <p:cNvPicPr>
            <a:picLocks noChangeAspect="1"/>
          </p:cNvPicPr>
          <p:nvPr>
            <p:custDataLst>
              <p:tags r:id="rId1"/>
            </p:custDataLst>
          </p:nvPr>
        </p:nvPicPr>
        <p:blipFill>
          <a:blip r:embed="rId5"/>
          <a:stretch>
            <a:fillRect/>
          </a:stretch>
        </p:blipFill>
        <p:spPr>
          <a:xfrm>
            <a:off x="4711065" y="2570480"/>
            <a:ext cx="7071360" cy="2788920"/>
          </a:xfrm>
          <a:prstGeom prst="rect">
            <a:avLst/>
          </a:prstGeom>
        </p:spPr>
      </p:pic>
      <p:sp>
        <p:nvSpPr>
          <p:cNvPr id="9" name="文本框 8"/>
          <p:cNvSpPr txBox="1"/>
          <p:nvPr>
            <p:custDataLst>
              <p:tags r:id="rId2"/>
            </p:custDataLst>
          </p:nvPr>
        </p:nvSpPr>
        <p:spPr>
          <a:xfrm>
            <a:off x="941705" y="4243070"/>
            <a:ext cx="3022600" cy="1014730"/>
          </a:xfrm>
          <a:prstGeom prst="rect">
            <a:avLst/>
          </a:prstGeom>
          <a:noFill/>
        </p:spPr>
        <p:txBody>
          <a:bodyPr wrap="square" rtlCol="0">
            <a:spAutoFit/>
          </a:bodyPr>
          <a:lstStyle/>
          <a:p>
            <a:pPr indent="457200"/>
            <a:r>
              <a:rPr lang="zh-CN" altLang="en-US" sz="2000"/>
              <a:t>将模型拆分成多个模型分片，将多个模型分片放置在不同的训练设备上</a:t>
            </a:r>
          </a:p>
        </p:txBody>
      </p:sp>
      <p:pic>
        <p:nvPicPr>
          <p:cNvPr id="8" name="图片 7">
            <a:extLst>
              <a:ext uri="{FF2B5EF4-FFF2-40B4-BE49-F238E27FC236}">
                <a16:creationId xmlns:a16="http://schemas.microsoft.com/office/drawing/2014/main" id="{39D760A3-CAC9-0898-0CD5-A24072EBBB8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BD1D9790-7DB4-4CF1-C527-92E1501C87B0}"/>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691F28-82BC-2C90-8974-FC51825B576C}"/>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13ED1D33-EAB7-36C0-8D6D-C11EBCB3DD5A}"/>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BA88E4AD-A1D1-243E-E840-1F210038EAB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模型并行</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a:t>
            </a:r>
            <a:r>
              <a:rPr lang="zh-CN" altLang="en-US" sz="3200" b="1" dirty="0">
                <a:solidFill>
                  <a:srgbClr val="384E9B"/>
                </a:solidFill>
              </a:rPr>
              <a:t>、模型并行</a:t>
            </a:r>
            <a:endParaRPr lang="en-US" altLang="zh-CN" sz="3200" b="1" dirty="0">
              <a:solidFill>
                <a:srgbClr val="384E9B"/>
              </a:solidFill>
            </a:endParaRPr>
          </a:p>
        </p:txBody>
      </p:sp>
      <p:sp>
        <p:nvSpPr>
          <p:cNvPr id="8" name="文本框 7"/>
          <p:cNvSpPr txBox="1"/>
          <p:nvPr>
            <p:custDataLst>
              <p:tags r:id="rId1"/>
            </p:custDataLst>
          </p:nvPr>
        </p:nvSpPr>
        <p:spPr>
          <a:xfrm>
            <a:off x="1524000" y="2585085"/>
            <a:ext cx="3159760" cy="1501775"/>
          </a:xfrm>
          <a:prstGeom prst="rect">
            <a:avLst/>
          </a:prstGeom>
          <a:noFill/>
        </p:spPr>
        <p:txBody>
          <a:bodyPr wrap="square" rtlCol="0">
            <a:noAutofit/>
          </a:bodyPr>
          <a:lstStyle/>
          <a:p>
            <a:pPr indent="457200"/>
            <a:r>
              <a:rPr lang="zh-CN" altLang="en-US" sz="2000">
                <a:sym typeface="+mn-ea"/>
              </a:rPr>
              <a:t>流水线并行（层间）</a:t>
            </a:r>
            <a:endParaRPr lang="zh-CN" altLang="en-US" sz="2000"/>
          </a:p>
          <a:p>
            <a:pPr indent="457200"/>
            <a:endParaRPr lang="zh-CN" altLang="en-US" sz="2000"/>
          </a:p>
          <a:p>
            <a:pPr indent="457200"/>
            <a:r>
              <a:rPr lang="zh-CN" altLang="en-US" sz="2000"/>
              <a:t>张量并行（层内）</a:t>
            </a:r>
          </a:p>
          <a:p>
            <a:pPr indent="457200"/>
            <a:endParaRPr lang="zh-CN" altLang="en-US" sz="2000"/>
          </a:p>
          <a:p>
            <a:pPr indent="457200"/>
            <a:endParaRPr lang="zh-CN" altLang="en-US" sz="2000"/>
          </a:p>
        </p:txBody>
      </p:sp>
      <p:pic>
        <p:nvPicPr>
          <p:cNvPr id="11" name="图片 10" descr="模型并行划分2"/>
          <p:cNvPicPr>
            <a:picLocks noChangeAspect="1"/>
          </p:cNvPicPr>
          <p:nvPr>
            <p:custDataLst>
              <p:tags r:id="rId2"/>
            </p:custDataLst>
          </p:nvPr>
        </p:nvPicPr>
        <p:blipFill>
          <a:blip r:embed="rId6"/>
          <a:stretch>
            <a:fillRect/>
          </a:stretch>
        </p:blipFill>
        <p:spPr>
          <a:xfrm>
            <a:off x="7885430" y="1336040"/>
            <a:ext cx="3563427" cy="4834800"/>
          </a:xfrm>
          <a:prstGeom prst="rect">
            <a:avLst/>
          </a:prstGeom>
        </p:spPr>
      </p:pic>
      <p:sp>
        <p:nvSpPr>
          <p:cNvPr id="12" name="文本框 11"/>
          <p:cNvSpPr txBox="1"/>
          <p:nvPr>
            <p:custDataLst>
              <p:tags r:id="rId3"/>
            </p:custDataLst>
          </p:nvPr>
        </p:nvSpPr>
        <p:spPr>
          <a:xfrm>
            <a:off x="792480" y="4955540"/>
            <a:ext cx="9791065" cy="645160"/>
          </a:xfrm>
          <a:prstGeom prst="rect">
            <a:avLst/>
          </a:prstGeom>
          <a:noFill/>
        </p:spPr>
        <p:txBody>
          <a:bodyPr wrap="square" rtlCol="0">
            <a:spAutoFit/>
          </a:bodyPr>
          <a:lstStyle/>
          <a:p>
            <a:pPr marL="285750" indent="-285750">
              <a:buFont typeface="Wingdings" panose="05000000000000000000" charset="0"/>
              <a:buChar char="Ø"/>
            </a:pPr>
            <a:r>
              <a:rPr lang="zh-CN" altLang="en-US"/>
              <a:t>流水线并行是把模型不同的层放到不同设备之上。</a:t>
            </a:r>
          </a:p>
          <a:p>
            <a:pPr marL="285750" indent="-285750">
              <a:buFont typeface="Wingdings" panose="05000000000000000000" charset="0"/>
              <a:buChar char="Ø"/>
            </a:pPr>
            <a:r>
              <a:rPr lang="zh-CN" altLang="en-US"/>
              <a:t>张量并行则是层内分割，把某一个层做切分，放置到不同设备之上。</a:t>
            </a:r>
          </a:p>
        </p:txBody>
      </p:sp>
      <p:pic>
        <p:nvPicPr>
          <p:cNvPr id="7" name="图片 6">
            <a:extLst>
              <a:ext uri="{FF2B5EF4-FFF2-40B4-BE49-F238E27FC236}">
                <a16:creationId xmlns:a16="http://schemas.microsoft.com/office/drawing/2014/main" id="{FABCE95D-19E1-978E-88EA-48B21B2C45EA}"/>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9" name="流程图: 接点 8">
            <a:extLst>
              <a:ext uri="{FF2B5EF4-FFF2-40B4-BE49-F238E27FC236}">
                <a16:creationId xmlns:a16="http://schemas.microsoft.com/office/drawing/2014/main" id="{41BC3959-3EB2-1A0F-7E0A-5E1504734938}"/>
              </a:ext>
            </a:extLst>
          </p:cNvPr>
          <p:cNvSpPr/>
          <p:nvPr/>
        </p:nvSpPr>
        <p:spPr>
          <a:xfrm>
            <a:off x="1328816" y="540141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5C0F6E0-968D-646D-FF73-0F78A33C0D87}"/>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FF7088C6-B411-4EF0-2C97-9622AA90D773}"/>
              </a:ext>
            </a:extLst>
          </p:cNvPr>
          <p:cNvSpPr/>
          <p:nvPr/>
        </p:nvSpPr>
        <p:spPr>
          <a:xfrm>
            <a:off x="9005494" y="5697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828333F-5747-88F2-6A7E-C9535E6F96F2}"/>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3.1</a:t>
            </a:r>
            <a:r>
              <a:rPr lang="zh-CN" altLang="en-US" sz="3200" b="1" dirty="0">
                <a:solidFill>
                  <a:srgbClr val="384E9B"/>
                </a:solidFill>
              </a:rPr>
              <a:t>、张量并行</a:t>
            </a: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模型并行</a:t>
            </a:r>
          </a:p>
        </p:txBody>
      </p:sp>
      <p:pic>
        <p:nvPicPr>
          <p:cNvPr id="6" name="图片 5" descr="张量切分方式1"/>
          <p:cNvPicPr>
            <a:picLocks noChangeAspect="1"/>
          </p:cNvPicPr>
          <p:nvPr>
            <p:custDataLst>
              <p:tags r:id="rId1"/>
            </p:custDataLst>
          </p:nvPr>
        </p:nvPicPr>
        <p:blipFill>
          <a:blip r:embed="rId6"/>
          <a:stretch>
            <a:fillRect/>
          </a:stretch>
        </p:blipFill>
        <p:spPr>
          <a:xfrm>
            <a:off x="5485130" y="1953260"/>
            <a:ext cx="6359584" cy="2952000"/>
          </a:xfrm>
          <a:prstGeom prst="rect">
            <a:avLst/>
          </a:prstGeom>
        </p:spPr>
      </p:pic>
      <p:sp>
        <p:nvSpPr>
          <p:cNvPr id="8" name="文本框 7"/>
          <p:cNvSpPr txBox="1"/>
          <p:nvPr>
            <p:custDataLst>
              <p:tags r:id="rId2"/>
            </p:custDataLst>
          </p:nvPr>
        </p:nvSpPr>
        <p:spPr>
          <a:xfrm>
            <a:off x="5998210" y="5257800"/>
            <a:ext cx="6357620" cy="706755"/>
          </a:xfrm>
          <a:prstGeom prst="rect">
            <a:avLst/>
          </a:prstGeom>
          <a:noFill/>
        </p:spPr>
        <p:txBody>
          <a:bodyPr wrap="square" rtlCol="0">
            <a:spAutoFit/>
          </a:bodyPr>
          <a:lstStyle/>
          <a:p>
            <a:r>
              <a:rPr lang="zh-CN" altLang="en-US" sz="2000"/>
              <a:t>存在无法切分的层</a:t>
            </a:r>
          </a:p>
          <a:p>
            <a:r>
              <a:rPr lang="zh-CN" altLang="en-US" sz="2000"/>
              <a:t>单次通信量大，通信频繁</a:t>
            </a:r>
          </a:p>
        </p:txBody>
      </p:sp>
      <p:pic>
        <p:nvPicPr>
          <p:cNvPr id="35" name="图片 2"/>
          <p:cNvPicPr>
            <a:picLocks noChangeAspect="1"/>
          </p:cNvPicPr>
          <p:nvPr>
            <p:custDataLst>
              <p:tags r:id="rId3"/>
            </p:custDataLst>
          </p:nvPr>
        </p:nvPicPr>
        <p:blipFill>
          <a:blip r:embed="rId7"/>
          <a:stretch>
            <a:fillRect/>
          </a:stretch>
        </p:blipFill>
        <p:spPr>
          <a:xfrm>
            <a:off x="456565" y="2827655"/>
            <a:ext cx="4822075" cy="1785600"/>
          </a:xfrm>
          <a:prstGeom prst="rect">
            <a:avLst/>
          </a:prstGeom>
          <a:noFill/>
          <a:ln>
            <a:noFill/>
          </a:ln>
        </p:spPr>
      </p:pic>
      <p:pic>
        <p:nvPicPr>
          <p:cNvPr id="9" name="图片 8">
            <a:extLst>
              <a:ext uri="{FF2B5EF4-FFF2-40B4-BE49-F238E27FC236}">
                <a16:creationId xmlns:a16="http://schemas.microsoft.com/office/drawing/2014/main" id="{7D0E7D47-7762-629D-600E-F1651DE261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0" name="流程图: 接点 9">
            <a:extLst>
              <a:ext uri="{FF2B5EF4-FFF2-40B4-BE49-F238E27FC236}">
                <a16:creationId xmlns:a16="http://schemas.microsoft.com/office/drawing/2014/main" id="{788FAE96-DAE5-0A8E-2F0A-A5A75F62A83E}"/>
              </a:ext>
            </a:extLst>
          </p:cNvPr>
          <p:cNvSpPr/>
          <p:nvPr/>
        </p:nvSpPr>
        <p:spPr>
          <a:xfrm>
            <a:off x="1328816" y="540141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43F2551-6176-5E0E-E2B5-C40C13C379BC}"/>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5638C405-4412-90F9-422B-CF9D8EB5E12F}"/>
              </a:ext>
            </a:extLst>
          </p:cNvPr>
          <p:cNvSpPr/>
          <p:nvPr/>
        </p:nvSpPr>
        <p:spPr>
          <a:xfrm>
            <a:off x="9005494" y="5697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65F06C0A-A578-AAC5-98F1-C145C8D0617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3.2</a:t>
            </a:r>
            <a:r>
              <a:rPr lang="zh-CN" altLang="en-US" sz="3200" b="1" dirty="0">
                <a:solidFill>
                  <a:srgbClr val="384E9B"/>
                </a:solidFill>
              </a:rPr>
              <a:t>、流水线并行</a:t>
            </a: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模型并行</a:t>
            </a:r>
          </a:p>
        </p:txBody>
      </p:sp>
      <p:sp>
        <p:nvSpPr>
          <p:cNvPr id="6" name="文本框 5"/>
          <p:cNvSpPr txBox="1"/>
          <p:nvPr>
            <p:custDataLst>
              <p:tags r:id="rId1"/>
            </p:custDataLst>
          </p:nvPr>
        </p:nvSpPr>
        <p:spPr>
          <a:xfrm>
            <a:off x="617220" y="2647950"/>
            <a:ext cx="3481705" cy="1322070"/>
          </a:xfrm>
          <a:prstGeom prst="rect">
            <a:avLst/>
          </a:prstGeom>
          <a:noFill/>
        </p:spPr>
        <p:txBody>
          <a:bodyPr wrap="square" rtlCol="0">
            <a:spAutoFit/>
          </a:bodyPr>
          <a:lstStyle/>
          <a:p>
            <a:pPr indent="457200"/>
            <a:r>
              <a:rPr lang="zh-CN" altLang="en-US" sz="2000"/>
              <a:t>单设备只负责网络中部分层的计算</a:t>
            </a:r>
          </a:p>
          <a:p>
            <a:pPr indent="457200"/>
            <a:r>
              <a:rPr lang="zh-CN" altLang="en-US" sz="2000"/>
              <a:t>把通信和计算重叠起来以便 “掩盖” 通信时间</a:t>
            </a:r>
          </a:p>
        </p:txBody>
      </p:sp>
      <p:pic>
        <p:nvPicPr>
          <p:cNvPr id="8" name="图片 7" descr="朴素流水并行"/>
          <p:cNvPicPr>
            <a:picLocks noChangeAspect="1"/>
          </p:cNvPicPr>
          <p:nvPr>
            <p:custDataLst>
              <p:tags r:id="rId2"/>
            </p:custDataLst>
          </p:nvPr>
        </p:nvPicPr>
        <p:blipFill>
          <a:blip r:embed="rId7"/>
          <a:stretch>
            <a:fillRect/>
          </a:stretch>
        </p:blipFill>
        <p:spPr>
          <a:xfrm>
            <a:off x="4966335" y="2476500"/>
            <a:ext cx="6707317" cy="2343600"/>
          </a:xfrm>
          <a:prstGeom prst="rect">
            <a:avLst/>
          </a:prstGeom>
        </p:spPr>
      </p:pic>
      <p:sp>
        <p:nvSpPr>
          <p:cNvPr id="9" name="文本框 8"/>
          <p:cNvSpPr txBox="1"/>
          <p:nvPr>
            <p:custDataLst>
              <p:tags r:id="rId3"/>
            </p:custDataLst>
          </p:nvPr>
        </p:nvSpPr>
        <p:spPr>
          <a:xfrm>
            <a:off x="4728210" y="4909185"/>
            <a:ext cx="7392670" cy="583565"/>
          </a:xfrm>
          <a:prstGeom prst="rect">
            <a:avLst/>
          </a:prstGeom>
          <a:noFill/>
        </p:spPr>
        <p:txBody>
          <a:bodyPr wrap="square" rtlCol="0">
            <a:spAutoFit/>
          </a:bodyPr>
          <a:lstStyle/>
          <a:p>
            <a:r>
              <a:rPr lang="zh-CN" altLang="en-US" sz="1600"/>
              <a:t>“F”、“B”和“U”分别代表前向、反向和更新操作。下标指示数据在哪个节点上运行。</a:t>
            </a:r>
          </a:p>
          <a:p>
            <a:r>
              <a:rPr lang="zh-CN" altLang="en-US" sz="1600"/>
              <a:t>由于顺序依赖性，数据一次只能在一个节点上运行，从而会导致</a:t>
            </a:r>
            <a:r>
              <a:rPr lang="zh-CN" altLang="en-US" sz="1600" b="1"/>
              <a:t>大量空闲时间</a:t>
            </a:r>
            <a:r>
              <a:rPr lang="zh-CN" altLang="en-US" sz="1600"/>
              <a:t>。</a:t>
            </a:r>
          </a:p>
        </p:txBody>
      </p:sp>
      <p:pic>
        <p:nvPicPr>
          <p:cNvPr id="66" name="Picture"/>
          <p:cNvPicPr>
            <a:picLocks noChangeAspect="1" noChangeArrowheads="1"/>
          </p:cNvPicPr>
          <p:nvPr>
            <p:custDataLst>
              <p:tags r:id="rId4"/>
            </p:custDataLst>
          </p:nvPr>
        </p:nvPicPr>
        <p:blipFill>
          <a:blip r:embed="rId8"/>
          <a:stretch>
            <a:fillRect/>
          </a:stretch>
        </p:blipFill>
        <p:spPr>
          <a:xfrm>
            <a:off x="616268" y="3969703"/>
            <a:ext cx="3477669" cy="2746800"/>
          </a:xfrm>
          <a:prstGeom prst="rect">
            <a:avLst/>
          </a:prstGeom>
          <a:noFill/>
          <a:ln w="9525">
            <a:noFill/>
          </a:ln>
        </p:spPr>
      </p:pic>
      <p:pic>
        <p:nvPicPr>
          <p:cNvPr id="10" name="图片 9">
            <a:extLst>
              <a:ext uri="{FF2B5EF4-FFF2-40B4-BE49-F238E27FC236}">
                <a16:creationId xmlns:a16="http://schemas.microsoft.com/office/drawing/2014/main" id="{D5E1EECE-FCC8-F54B-D895-9EF4C67B8CC0}"/>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E5B68183-8499-B6C4-28A9-3DD4A51050A6}"/>
              </a:ext>
            </a:extLst>
          </p:cNvPr>
          <p:cNvSpPr/>
          <p:nvPr/>
        </p:nvSpPr>
        <p:spPr>
          <a:xfrm>
            <a:off x="1328816" y="5401410"/>
            <a:ext cx="1055401" cy="1018793"/>
          </a:xfrm>
          <a:prstGeom prst="flowChartConnector">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EBF8719-0AFE-378E-E382-F128DCBF5E7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527D1E22-843E-7CBD-1CDA-68AADE11D486}"/>
              </a:ext>
            </a:extLst>
          </p:cNvPr>
          <p:cNvSpPr/>
          <p:nvPr/>
        </p:nvSpPr>
        <p:spPr>
          <a:xfrm>
            <a:off x="9005494" y="56970"/>
            <a:ext cx="1055401" cy="1018793"/>
          </a:xfrm>
          <a:prstGeom prst="flowChartConnector">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383189B3-CDAA-BEA7-9557-2C10A84D3BAE}"/>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3.2</a:t>
            </a:r>
            <a:r>
              <a:rPr lang="zh-CN" altLang="en-US" sz="3200" b="1" dirty="0">
                <a:solidFill>
                  <a:srgbClr val="384E9B"/>
                </a:solidFill>
              </a:rPr>
              <a:t>、流水线并行</a:t>
            </a: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模型并行</a:t>
            </a:r>
          </a:p>
        </p:txBody>
      </p:sp>
      <p:sp>
        <p:nvSpPr>
          <p:cNvPr id="6" name="文本框 5"/>
          <p:cNvSpPr txBox="1"/>
          <p:nvPr>
            <p:custDataLst>
              <p:tags r:id="rId1"/>
            </p:custDataLst>
          </p:nvPr>
        </p:nvSpPr>
        <p:spPr>
          <a:xfrm>
            <a:off x="788670" y="2340610"/>
            <a:ext cx="1393190" cy="521970"/>
          </a:xfrm>
          <a:prstGeom prst="rect">
            <a:avLst/>
          </a:prstGeom>
          <a:noFill/>
        </p:spPr>
        <p:txBody>
          <a:bodyPr wrap="square" rtlCol="0">
            <a:spAutoFit/>
          </a:bodyPr>
          <a:lstStyle/>
          <a:p>
            <a:r>
              <a:rPr lang="en-US" altLang="zh-CN" sz="2800"/>
              <a:t>GPipe</a:t>
            </a:r>
          </a:p>
        </p:txBody>
      </p:sp>
      <p:pic>
        <p:nvPicPr>
          <p:cNvPr id="8" name="图片 7" descr="gpipe"/>
          <p:cNvPicPr>
            <a:picLocks noChangeAspect="1"/>
          </p:cNvPicPr>
          <p:nvPr>
            <p:custDataLst>
              <p:tags r:id="rId2"/>
            </p:custDataLst>
          </p:nvPr>
        </p:nvPicPr>
        <p:blipFill>
          <a:blip r:embed="rId8"/>
          <a:stretch>
            <a:fillRect/>
          </a:stretch>
        </p:blipFill>
        <p:spPr>
          <a:xfrm>
            <a:off x="4124325" y="2862580"/>
            <a:ext cx="7749540" cy="2712720"/>
          </a:xfrm>
          <a:prstGeom prst="rect">
            <a:avLst/>
          </a:prstGeom>
        </p:spPr>
      </p:pic>
      <p:sp>
        <p:nvSpPr>
          <p:cNvPr id="9" name="文本框 8"/>
          <p:cNvSpPr txBox="1"/>
          <p:nvPr>
            <p:custDataLst>
              <p:tags r:id="rId3"/>
            </p:custDataLst>
          </p:nvPr>
        </p:nvSpPr>
        <p:spPr>
          <a:xfrm>
            <a:off x="915035" y="3136265"/>
            <a:ext cx="1913890" cy="1014730"/>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微批法</a:t>
            </a:r>
          </a:p>
          <a:p>
            <a:pPr marL="342900" indent="-342900">
              <a:buFont typeface="Arial" panose="020B0604020202020204" pitchFamily="34" charset="0"/>
              <a:buChar char="•"/>
            </a:pPr>
            <a:r>
              <a:rPr lang="zh-CN" altLang="en-US" sz="2000"/>
              <a:t>梯度累积</a:t>
            </a:r>
          </a:p>
          <a:p>
            <a:pPr marL="342900" indent="-342900">
              <a:buFont typeface="Arial" panose="020B0604020202020204" pitchFamily="34" charset="0"/>
              <a:buChar char="•"/>
            </a:pPr>
            <a:r>
              <a:rPr lang="zh-CN" altLang="en-US" sz="2000"/>
              <a:t>重计算</a:t>
            </a:r>
          </a:p>
        </p:txBody>
      </p:sp>
      <p:sp>
        <p:nvSpPr>
          <p:cNvPr id="11" name="文本框 10"/>
          <p:cNvSpPr txBox="1"/>
          <p:nvPr>
            <p:custDataLst>
              <p:tags r:id="rId4"/>
            </p:custDataLst>
          </p:nvPr>
        </p:nvSpPr>
        <p:spPr>
          <a:xfrm>
            <a:off x="915035" y="5045075"/>
            <a:ext cx="2850515" cy="953135"/>
          </a:xfrm>
          <a:prstGeom prst="rect">
            <a:avLst/>
          </a:prstGeom>
          <a:noFill/>
        </p:spPr>
        <p:txBody>
          <a:bodyPr wrap="square" rtlCol="0">
            <a:spAutoFit/>
          </a:bodyPr>
          <a:lstStyle/>
          <a:p>
            <a:pPr marL="342900" indent="-342900">
              <a:buFont typeface="Arial" panose="020B0604020202020204" pitchFamily="34" charset="0"/>
              <a:buChar char="•"/>
            </a:pPr>
            <a:r>
              <a:rPr lang="zh-CN" altLang="en-US" sz="2000"/>
              <a:t>硬件利用率低</a:t>
            </a:r>
          </a:p>
          <a:p>
            <a:pPr marL="342900" indent="-342900">
              <a:buFont typeface="Arial" panose="020B0604020202020204" pitchFamily="34" charset="0"/>
              <a:buChar char="•"/>
            </a:pPr>
            <a:r>
              <a:rPr lang="zh-CN" altLang="en-US" sz="2000"/>
              <a:t>内存占用大</a:t>
            </a:r>
          </a:p>
          <a:p>
            <a:endParaRPr lang="zh-CN" altLang="en-US" sz="1600"/>
          </a:p>
        </p:txBody>
      </p:sp>
      <p:pic>
        <p:nvPicPr>
          <p:cNvPr id="10" name="图片 9">
            <a:extLst>
              <a:ext uri="{FF2B5EF4-FFF2-40B4-BE49-F238E27FC236}">
                <a16:creationId xmlns:a16="http://schemas.microsoft.com/office/drawing/2014/main" id="{87CBB3D1-4490-2401-DB78-C46923920441}"/>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2" name="流程图: 接点 11">
            <a:extLst>
              <a:ext uri="{FF2B5EF4-FFF2-40B4-BE49-F238E27FC236}">
                <a16:creationId xmlns:a16="http://schemas.microsoft.com/office/drawing/2014/main" id="{77A33719-89F3-384B-64C6-D519A4CED6DC}"/>
              </a:ext>
            </a:extLst>
          </p:cNvPr>
          <p:cNvSpPr/>
          <p:nvPr/>
        </p:nvSpPr>
        <p:spPr>
          <a:xfrm>
            <a:off x="1328816" y="5401410"/>
            <a:ext cx="1055401" cy="1018793"/>
          </a:xfrm>
          <a:prstGeom prst="flowChartConnector">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F3BFCA2-64E5-0151-A24B-86A02120211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B56E1781-EBD3-AAE0-7B1E-FAABF720A746}"/>
              </a:ext>
            </a:extLst>
          </p:cNvPr>
          <p:cNvSpPr/>
          <p:nvPr/>
        </p:nvSpPr>
        <p:spPr>
          <a:xfrm>
            <a:off x="9005494" y="56970"/>
            <a:ext cx="1055401" cy="1018793"/>
          </a:xfrm>
          <a:prstGeom prst="flowChartConnector">
            <a:avLst/>
          </a:prstGeom>
          <a:blipFill dpi="0" rotWithShape="1">
            <a:blip r:embed="rId10"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B624854-917E-71AA-FB27-B98A466F39F7}"/>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3.2</a:t>
            </a:r>
            <a:r>
              <a:rPr lang="zh-CN" altLang="en-US" sz="3200" b="1" dirty="0">
                <a:solidFill>
                  <a:srgbClr val="384E9B"/>
                </a:solidFill>
              </a:rPr>
              <a:t>、流水线并行</a:t>
            </a: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模型并行</a:t>
            </a:r>
          </a:p>
        </p:txBody>
      </p:sp>
      <p:sp>
        <p:nvSpPr>
          <p:cNvPr id="6" name="文本框 5"/>
          <p:cNvSpPr txBox="1"/>
          <p:nvPr>
            <p:custDataLst>
              <p:tags r:id="rId1"/>
            </p:custDataLst>
          </p:nvPr>
        </p:nvSpPr>
        <p:spPr>
          <a:xfrm>
            <a:off x="788670" y="2340610"/>
            <a:ext cx="2359025" cy="521970"/>
          </a:xfrm>
          <a:prstGeom prst="rect">
            <a:avLst/>
          </a:prstGeom>
          <a:noFill/>
        </p:spPr>
        <p:txBody>
          <a:bodyPr wrap="square" rtlCol="0">
            <a:spAutoFit/>
          </a:bodyPr>
          <a:lstStyle/>
          <a:p>
            <a:r>
              <a:rPr lang="en-US" altLang="zh-CN" sz="2800">
                <a:sym typeface="+mn-ea"/>
              </a:rPr>
              <a:t>PipeDream</a:t>
            </a:r>
            <a:endParaRPr lang="en-US" altLang="zh-CN" sz="2800"/>
          </a:p>
        </p:txBody>
      </p:sp>
      <p:sp>
        <p:nvSpPr>
          <p:cNvPr id="9" name="文本框 8"/>
          <p:cNvSpPr txBox="1"/>
          <p:nvPr>
            <p:custDataLst>
              <p:tags r:id="rId2"/>
            </p:custDataLst>
          </p:nvPr>
        </p:nvSpPr>
        <p:spPr>
          <a:xfrm>
            <a:off x="960755" y="3429000"/>
            <a:ext cx="1913890" cy="398780"/>
          </a:xfrm>
          <a:prstGeom prst="rect">
            <a:avLst/>
          </a:prstGeom>
          <a:noFill/>
        </p:spPr>
        <p:txBody>
          <a:bodyPr wrap="square" rtlCol="0">
            <a:spAutoFit/>
          </a:bodyPr>
          <a:lstStyle/>
          <a:p>
            <a:pPr marL="342900" indent="-342900">
              <a:buFont typeface="Arial" panose="020B0604020202020204" pitchFamily="34" charset="0"/>
              <a:buChar char="•"/>
            </a:pPr>
            <a:r>
              <a:rPr lang="en-US" altLang="zh-CN" sz="2000"/>
              <a:t>1F1B</a:t>
            </a:r>
            <a:r>
              <a:rPr lang="zh-CN" altLang="en-US" sz="2000"/>
              <a:t>策略</a:t>
            </a:r>
          </a:p>
        </p:txBody>
      </p:sp>
      <p:pic>
        <p:nvPicPr>
          <p:cNvPr id="10" name="图片 9" descr="pipedream"/>
          <p:cNvPicPr>
            <a:picLocks noChangeAspect="1"/>
          </p:cNvPicPr>
          <p:nvPr>
            <p:custDataLst>
              <p:tags r:id="rId3"/>
            </p:custDataLst>
          </p:nvPr>
        </p:nvPicPr>
        <p:blipFill>
          <a:blip r:embed="rId6"/>
          <a:stretch>
            <a:fillRect/>
          </a:stretch>
        </p:blipFill>
        <p:spPr>
          <a:xfrm>
            <a:off x="4130040" y="2862580"/>
            <a:ext cx="7550037" cy="2293200"/>
          </a:xfrm>
          <a:prstGeom prst="rect">
            <a:avLst/>
          </a:prstGeom>
        </p:spPr>
      </p:pic>
      <p:pic>
        <p:nvPicPr>
          <p:cNvPr id="8" name="图片 7">
            <a:extLst>
              <a:ext uri="{FF2B5EF4-FFF2-40B4-BE49-F238E27FC236}">
                <a16:creationId xmlns:a16="http://schemas.microsoft.com/office/drawing/2014/main" id="{C9D970E7-7485-7531-865B-07B49B63B89B}"/>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06217B21-8A3E-E643-6BDC-17085E2D3C3B}"/>
              </a:ext>
            </a:extLst>
          </p:cNvPr>
          <p:cNvSpPr/>
          <p:nvPr/>
        </p:nvSpPr>
        <p:spPr>
          <a:xfrm>
            <a:off x="1328816" y="540141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7074BEC-8FC3-0A8E-27E8-95909D723FF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F076375D-22A1-C39D-3899-02028E571160}"/>
              </a:ext>
            </a:extLst>
          </p:cNvPr>
          <p:cNvSpPr/>
          <p:nvPr/>
        </p:nvSpPr>
        <p:spPr>
          <a:xfrm>
            <a:off x="9005494" y="5697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AFB1CEB-5A56-1B55-205F-F9E2BE271136}"/>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a:t>
            </a:r>
            <a:r>
              <a:rPr lang="zh-CN" altLang="en-US" sz="3200" b="1" dirty="0">
                <a:solidFill>
                  <a:srgbClr val="384E9B"/>
                </a:solidFill>
              </a:rPr>
              <a:t>、混合并行</a:t>
            </a:r>
          </a:p>
        </p:txBody>
      </p:sp>
      <p:sp>
        <p:nvSpPr>
          <p:cNvPr id="10" name="文本框 9"/>
          <p:cNvSpPr txBox="1"/>
          <p:nvPr/>
        </p:nvSpPr>
        <p:spPr>
          <a:xfrm>
            <a:off x="456565" y="2840990"/>
            <a:ext cx="4679950" cy="2245360"/>
          </a:xfrm>
          <a:prstGeom prst="rect">
            <a:avLst/>
          </a:prstGeom>
          <a:noFill/>
        </p:spPr>
        <p:txBody>
          <a:bodyPr wrap="square">
            <a:spAutoFit/>
          </a:bodyPr>
          <a:lstStyle/>
          <a:p>
            <a:pPr indent="457200"/>
            <a:r>
              <a:rPr lang="zh-CN" altLang="en-US" sz="2000">
                <a:sym typeface="+mn-ea"/>
              </a:rPr>
              <a:t>简单的理解就是将数据并行和模型并行进行混合，从而达到一个更好的训练效果。</a:t>
            </a:r>
            <a:endParaRPr lang="zh-CN" altLang="en-US" sz="2000"/>
          </a:p>
          <a:p>
            <a:pPr indent="457200"/>
            <a:endParaRPr lang="zh-CN" altLang="en-US" sz="2000"/>
          </a:p>
          <a:p>
            <a:pPr indent="457200"/>
            <a:r>
              <a:rPr lang="zh-CN" altLang="en-US" sz="2000">
                <a:sym typeface="+mn-ea"/>
              </a:rPr>
              <a:t>卷积层数据比参数大，适合数据并行，全连接层参数比数据大，适合模型并行。</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混合并行</a:t>
            </a:r>
          </a:p>
        </p:txBody>
      </p:sp>
      <p:pic>
        <p:nvPicPr>
          <p:cNvPr id="6" name="图片 5"/>
          <p:cNvPicPr>
            <a:picLocks noChangeAspect="1"/>
          </p:cNvPicPr>
          <p:nvPr>
            <p:custDataLst>
              <p:tags r:id="rId1"/>
            </p:custDataLst>
          </p:nvPr>
        </p:nvPicPr>
        <p:blipFill>
          <a:blip r:embed="rId4"/>
          <a:stretch>
            <a:fillRect/>
          </a:stretch>
        </p:blipFill>
        <p:spPr>
          <a:xfrm>
            <a:off x="5311775" y="2290445"/>
            <a:ext cx="6743929" cy="3294000"/>
          </a:xfrm>
          <a:prstGeom prst="rect">
            <a:avLst/>
          </a:prstGeom>
        </p:spPr>
      </p:pic>
      <p:pic>
        <p:nvPicPr>
          <p:cNvPr id="8" name="图片 7">
            <a:extLst>
              <a:ext uri="{FF2B5EF4-FFF2-40B4-BE49-F238E27FC236}">
                <a16:creationId xmlns:a16="http://schemas.microsoft.com/office/drawing/2014/main" id="{A4D1E6CB-5913-E060-E7D2-F7C283FE52D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9" name="流程图: 接点 8">
            <a:extLst>
              <a:ext uri="{FF2B5EF4-FFF2-40B4-BE49-F238E27FC236}">
                <a16:creationId xmlns:a16="http://schemas.microsoft.com/office/drawing/2014/main" id="{F9726E53-F5B9-79CF-ACD6-B9DF4CA0A2B3}"/>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F286FA63-54CA-7062-369F-6C33AD319A7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80F02ADC-5B89-C1ED-D03A-E87908AC97AC}"/>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FA4692C-3A43-C32D-C20D-2FF16A59DD16}"/>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a:t>
            </a:r>
            <a:r>
              <a:rPr lang="zh-CN" altLang="en-US" sz="3200" b="1" dirty="0">
                <a:solidFill>
                  <a:srgbClr val="384E9B"/>
                </a:solidFill>
              </a:rPr>
              <a:t>、混合并行</a:t>
            </a:r>
          </a:p>
        </p:txBody>
      </p:sp>
      <p:sp>
        <p:nvSpPr>
          <p:cNvPr id="10" name="文本框 9"/>
          <p:cNvSpPr txBox="1"/>
          <p:nvPr/>
        </p:nvSpPr>
        <p:spPr>
          <a:xfrm>
            <a:off x="797560" y="3854450"/>
            <a:ext cx="4679950" cy="1014730"/>
          </a:xfrm>
          <a:prstGeom prst="rect">
            <a:avLst/>
          </a:prstGeom>
          <a:noFill/>
        </p:spPr>
        <p:txBody>
          <a:bodyPr wrap="square">
            <a:spAutoFit/>
          </a:bodyPr>
          <a:lstStyle/>
          <a:p>
            <a:pPr indent="457200"/>
            <a:r>
              <a:rPr lang="zh-CN" altLang="en-US" sz="2000">
                <a:sym typeface="+mn-ea"/>
              </a:rPr>
              <a:t>综合考虑模型特点以及硬件条件，结合数据并行和模型并行的特点，能够灵活满足训练对时间开销的需要</a:t>
            </a:r>
            <a:endPar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混合并行</a:t>
            </a:r>
          </a:p>
        </p:txBody>
      </p:sp>
      <p:pic>
        <p:nvPicPr>
          <p:cNvPr id="71" name="图片 1" descr="IMG_256"/>
          <p:cNvPicPr>
            <a:picLocks noChangeAspect="1"/>
          </p:cNvPicPr>
          <p:nvPr>
            <p:custDataLst>
              <p:tags r:id="rId1"/>
            </p:custDataLst>
          </p:nvPr>
        </p:nvPicPr>
        <p:blipFill>
          <a:blip r:embed="rId5"/>
          <a:stretch>
            <a:fillRect/>
          </a:stretch>
        </p:blipFill>
        <p:spPr>
          <a:xfrm>
            <a:off x="6315075" y="1231583"/>
            <a:ext cx="5016295" cy="5306400"/>
          </a:xfrm>
          <a:prstGeom prst="rect">
            <a:avLst/>
          </a:prstGeom>
          <a:noFill/>
          <a:ln w="9525">
            <a:noFill/>
          </a:ln>
        </p:spPr>
      </p:pic>
      <p:sp>
        <p:nvSpPr>
          <p:cNvPr id="8" name="文本框 7"/>
          <p:cNvSpPr txBox="1"/>
          <p:nvPr/>
        </p:nvSpPr>
        <p:spPr>
          <a:xfrm>
            <a:off x="1279525" y="2924175"/>
            <a:ext cx="3596640" cy="398780"/>
          </a:xfrm>
          <a:prstGeom prst="rect">
            <a:avLst/>
          </a:prstGeom>
          <a:noFill/>
        </p:spPr>
        <p:txBody>
          <a:bodyPr wrap="square" rtlCol="0">
            <a:spAutoFit/>
          </a:bodyPr>
          <a:lstStyle/>
          <a:p>
            <a:r>
              <a:rPr lang="zh-CN" altLang="en-US" sz="2000"/>
              <a:t>以GPT-3超大模型为例</a:t>
            </a:r>
          </a:p>
        </p:txBody>
      </p:sp>
      <p:pic>
        <p:nvPicPr>
          <p:cNvPr id="6" name="图片 5">
            <a:extLst>
              <a:ext uri="{FF2B5EF4-FFF2-40B4-BE49-F238E27FC236}">
                <a16:creationId xmlns:a16="http://schemas.microsoft.com/office/drawing/2014/main" id="{EA6996DA-2125-F3C9-6F03-7E8600D0284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9" name="流程图: 接点 8">
            <a:extLst>
              <a:ext uri="{FF2B5EF4-FFF2-40B4-BE49-F238E27FC236}">
                <a16:creationId xmlns:a16="http://schemas.microsoft.com/office/drawing/2014/main" id="{F31D1A2E-636F-CF0D-A974-E5339368282D}"/>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766DB223-DD54-DD49-C6E8-942884591176}"/>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7420B96C-A1BC-55DF-8289-5A32D559F135}"/>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E859768-98B5-02AC-DF1C-1ED8E5ACD2AF}"/>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a:t>
            </a:r>
            <a:r>
              <a:rPr lang="zh-CN" altLang="en-US" sz="3200" b="1" dirty="0">
                <a:solidFill>
                  <a:srgbClr val="384E9B"/>
                </a:solidFill>
              </a:rPr>
              <a:t>、总结</a:t>
            </a:r>
          </a:p>
        </p:txBody>
      </p:sp>
      <p:sp>
        <p:nvSpPr>
          <p:cNvPr id="10" name="文本框 9"/>
          <p:cNvSpPr txBox="1"/>
          <p:nvPr/>
        </p:nvSpPr>
        <p:spPr>
          <a:xfrm>
            <a:off x="1083310" y="2508885"/>
            <a:ext cx="9885680" cy="3661410"/>
          </a:xfrm>
          <a:prstGeom prst="rect">
            <a:avLst/>
          </a:prstGeom>
          <a:noFill/>
        </p:spPr>
        <p:txBody>
          <a:bodyPr wrap="square">
            <a:spAutoFit/>
          </a:bodyPr>
          <a:lstStyle/>
          <a:p>
            <a:pPr algn="just"/>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数据并行</a:t>
            </a:r>
          </a:p>
          <a:p>
            <a:pPr indent="457200" algn="just"/>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将数据划分到不同的设备并行训练，每个设备都有完整的网络模型。</a:t>
            </a:r>
          </a:p>
          <a:p>
            <a:pPr indent="457200" algn="just"/>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rPr>
              <a:t>提升训练速度，减轻单设备上计算和存储压力。</a:t>
            </a:r>
          </a:p>
          <a:p>
            <a:pPr indent="457200" algn="just"/>
            <a:endParaRPr lang="en-US" altLang="zh-CN" sz="2000" kern="100" dirty="0">
              <a:effectLst/>
              <a:latin typeface="等线" panose="02010600030101010101" pitchFamily="2" charset="-122"/>
              <a:ea typeface="等线" panose="02010600030101010101" pitchFamily="2" charset="-122"/>
              <a:cs typeface="Times New Roman" panose="02020603050405020304" pitchFamily="18" charset="0"/>
            </a:endParaRPr>
          </a:p>
          <a:p>
            <a:pPr marL="0" lvl="0" indent="0" algn="just">
              <a:buNone/>
            </a:pPr>
            <a:r>
              <a:rPr lang="zh-CN" altLang="en-US"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模型并行</a:t>
            </a:r>
          </a:p>
          <a:p>
            <a:pPr marL="457200" lvl="1" indent="0" algn="just">
              <a:buNone/>
            </a:pPr>
            <a:r>
              <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张量并行：将模型层内划分</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sym typeface="+mn-ea"/>
              </a:rPr>
              <a:t>到不同的设备并行训练</a:t>
            </a:r>
            <a:r>
              <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p>
          <a:p>
            <a:pPr marL="457200" lvl="1" indent="0" algn="just">
              <a:buNone/>
            </a:pPr>
            <a:r>
              <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流水线并行：将模型层间划分</a:t>
            </a: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sym typeface="+mn-ea"/>
              </a:rPr>
              <a:t>到不同的设备并行训练。</a:t>
            </a:r>
            <a:r>
              <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p>
          <a:p>
            <a:pPr marL="457200" lvl="1" indent="0" algn="just">
              <a:buNone/>
            </a:pPr>
            <a:r>
              <a:rPr lang="zh-CN" altLang="zh-CN" sz="2000" kern="100" dirty="0">
                <a:effectLst/>
                <a:latin typeface="等线" panose="02010600030101010101" pitchFamily="2" charset="-122"/>
                <a:ea typeface="等线" panose="02010600030101010101" pitchFamily="2" charset="-122"/>
                <a:cs typeface="Times New Roman" panose="02020603050405020304" pitchFamily="18" charset="0"/>
                <a:sym typeface="+mn-ea"/>
              </a:rPr>
              <a:t>解决单设备无法容纳完整模型问题。</a:t>
            </a:r>
            <a:endPar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457200" lvl="1" indent="0" algn="just">
              <a:buNone/>
            </a:pPr>
            <a:endPar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endParaRPr>
          </a:p>
          <a:p>
            <a:pPr marL="0" lvl="0" indent="0" algn="just">
              <a:buNone/>
            </a:pPr>
            <a:r>
              <a:rPr lang="zh-CN" altLang="en-US" sz="24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混合并行</a:t>
            </a:r>
          </a:p>
          <a:p>
            <a:pPr marL="0" lvl="0" indent="457200" algn="just">
              <a:buNone/>
            </a:pPr>
            <a:r>
              <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数据并行</a:t>
            </a:r>
            <a:r>
              <a:rPr lang="en-US" altLang="zh-CN"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a:t>
            </a:r>
            <a:r>
              <a:rPr lang="zh-CN" altLang="en-US" sz="2000" kern="100" dirty="0">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模型并行</a:t>
            </a:r>
          </a:p>
        </p:txBody>
      </p:sp>
      <p:sp>
        <p:nvSpPr>
          <p:cNvPr id="7" name="文本框 6"/>
          <p:cNvSpPr txBox="1"/>
          <p:nvPr/>
        </p:nvSpPr>
        <p:spPr>
          <a:xfrm>
            <a:off x="1339442" y="199163"/>
            <a:ext cx="995680" cy="583565"/>
          </a:xfrm>
          <a:prstGeom prst="rect">
            <a:avLst/>
          </a:prstGeom>
          <a:noFill/>
        </p:spPr>
        <p:txBody>
          <a:bodyPr wrap="none" rtlCol="0">
            <a:spAutoFit/>
          </a:bodyPr>
          <a:lstStyle/>
          <a:p>
            <a:r>
              <a:rPr lang="zh-CN" altLang="en-US" sz="3200" b="1" dirty="0">
                <a:solidFill>
                  <a:schemeClr val="bg1"/>
                </a:solidFill>
              </a:rPr>
              <a:t>总结</a:t>
            </a:r>
          </a:p>
        </p:txBody>
      </p:sp>
      <p:pic>
        <p:nvPicPr>
          <p:cNvPr id="6" name="图片 5">
            <a:extLst>
              <a:ext uri="{FF2B5EF4-FFF2-40B4-BE49-F238E27FC236}">
                <a16:creationId xmlns:a16="http://schemas.microsoft.com/office/drawing/2014/main" id="{63BD9AD1-A847-FB2A-AC57-E952A46930E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8" name="流程图: 接点 7">
            <a:extLst>
              <a:ext uri="{FF2B5EF4-FFF2-40B4-BE49-F238E27FC236}">
                <a16:creationId xmlns:a16="http://schemas.microsoft.com/office/drawing/2014/main" id="{F4E81301-243C-FB08-6301-82C116D418F9}"/>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C7BA604-F430-2A12-EF67-240196F2F70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0DC32987-A2A3-10BD-09C6-0B6CC9214F6D}"/>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341AA57-3C49-D760-0ACB-861DDDFEE372}"/>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3967992" y="2967335"/>
            <a:ext cx="4580389" cy="923330"/>
          </a:xfrm>
          <a:prstGeom prst="rect">
            <a:avLst/>
          </a:prstGeom>
          <a:noFill/>
        </p:spPr>
        <p:txBody>
          <a:bodyPr wrap="square" rtlCol="0">
            <a:spAutoFit/>
          </a:bodyPr>
          <a:lstStyle/>
          <a:p>
            <a:r>
              <a:rPr lang="zh-CN" altLang="en-US" sz="5400" b="1" dirty="0">
                <a:solidFill>
                  <a:srgbClr val="4568AD"/>
                </a:solidFill>
              </a:rPr>
              <a:t>感谢大家聆听</a:t>
            </a:r>
          </a:p>
        </p:txBody>
      </p:sp>
      <p:sp>
        <p:nvSpPr>
          <p:cNvPr id="12" name="文本框 11"/>
          <p:cNvSpPr txBox="1"/>
          <p:nvPr/>
        </p:nvSpPr>
        <p:spPr>
          <a:xfrm>
            <a:off x="876300" y="4649470"/>
            <a:ext cx="10611485" cy="1871980"/>
          </a:xfrm>
          <a:prstGeom prst="rect">
            <a:avLst/>
          </a:prstGeom>
          <a:noFill/>
        </p:spPr>
        <p:txBody>
          <a:bodyPr wrap="square">
            <a:noAutofit/>
          </a:bodyPr>
          <a:lstStyle/>
          <a:p>
            <a:pPr algn="just"/>
            <a:r>
              <a:rPr lang="zh-CN" sz="2000" kern="100" dirty="0">
                <a:effectLst/>
                <a:latin typeface="等线" panose="02010600030101010101" pitchFamily="2" charset="-122"/>
                <a:ea typeface="等线" panose="02010600030101010101" pitchFamily="2" charset="-122"/>
                <a:cs typeface="Times New Roman" panose="02020603050405020304" pitchFamily="18" charset="0"/>
              </a:rPr>
              <a:t>参考资料</a:t>
            </a:r>
          </a:p>
          <a:p>
            <a:pPr algn="just"/>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分布式机器学习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算法、理论与实践</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https://pytorch.org/tutorials/intermediate/FSDP_tutorial.html?highlight=fsdp</a:t>
            </a:r>
          </a:p>
          <a:p>
            <a:pPr algn="just"/>
            <a:r>
              <a:rPr lang="en-US" altLang="zh-CN" dirty="0">
                <a:sym typeface="+mn-ea"/>
              </a:rPr>
              <a:t>https://www.zhihu.com/zvideo/1564591472208547841</a:t>
            </a:r>
          </a:p>
          <a:p>
            <a:pPr algn="just"/>
            <a:r>
              <a:rPr lang="en-US" altLang="zh-CN" dirty="0">
                <a:sym typeface="+mn-ea"/>
              </a:rPr>
              <a:t>https://www.cnblogs.com/rossiXYZ/</a:t>
            </a:r>
            <a:endParaRPr lang="en-US" altLang="zh-CN" dirty="0"/>
          </a:p>
          <a:p>
            <a:pPr algn="just"/>
            <a:endParaRPr lang="en-US" altLang="zh-CN" dirty="0"/>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72AD2B4-5D7D-DD2A-5DAF-5867BCF6552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6" name="流程图: 接点 5">
            <a:extLst>
              <a:ext uri="{FF2B5EF4-FFF2-40B4-BE49-F238E27FC236}">
                <a16:creationId xmlns:a16="http://schemas.microsoft.com/office/drawing/2014/main" id="{8D87C26C-CCAC-E293-5AF0-60F2248C3E66}"/>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57D3EF74-B979-45DD-7783-467A6C6E801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9" name="流程图: 接点 8">
            <a:extLst>
              <a:ext uri="{FF2B5EF4-FFF2-40B4-BE49-F238E27FC236}">
                <a16:creationId xmlns:a16="http://schemas.microsoft.com/office/drawing/2014/main" id="{E3929F2B-F279-8EFC-B0E5-8589E33F07B1}"/>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AF07276-C10D-AC6C-18CD-438F5BA0C5CD}"/>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565" y="1600200"/>
            <a:ext cx="5089525" cy="583565"/>
          </a:xfrm>
          <a:prstGeom prst="rect">
            <a:avLst/>
          </a:prstGeom>
          <a:noFill/>
        </p:spPr>
        <p:txBody>
          <a:bodyPr wrap="square" rtlCol="0">
            <a:spAutoFit/>
          </a:bodyPr>
          <a:lstStyle/>
          <a:p>
            <a:r>
              <a:rPr lang="zh-CN" sz="3200" b="1" dirty="0">
                <a:solidFill>
                  <a:srgbClr val="384E9B"/>
                </a:solidFill>
              </a:rPr>
              <a:t>并行划分</a:t>
            </a:r>
          </a:p>
        </p:txBody>
      </p:sp>
      <p:sp>
        <p:nvSpPr>
          <p:cNvPr id="7" name="文本框 6"/>
          <p:cNvSpPr txBox="1"/>
          <p:nvPr/>
        </p:nvSpPr>
        <p:spPr>
          <a:xfrm>
            <a:off x="1082180" y="2353231"/>
            <a:ext cx="2013358" cy="398780"/>
          </a:xfrm>
          <a:prstGeom prst="rect">
            <a:avLst/>
          </a:prstGeom>
          <a:noFill/>
        </p:spPr>
        <p:txBody>
          <a:bodyPr wrap="square" rtlCol="0">
            <a:spAutoFit/>
          </a:bodyPr>
          <a:lstStyle/>
          <a:p>
            <a:r>
              <a:rPr lang="en-US" altLang="zh-CN" sz="2000" dirty="0"/>
              <a:t>1</a:t>
            </a:r>
            <a:r>
              <a:rPr lang="zh-CN" altLang="en-US" sz="2000" dirty="0"/>
              <a:t>、背景</a:t>
            </a:r>
          </a:p>
        </p:txBody>
      </p:sp>
      <p:sp>
        <p:nvSpPr>
          <p:cNvPr id="9" name="文本框 8"/>
          <p:cNvSpPr txBox="1"/>
          <p:nvPr/>
        </p:nvSpPr>
        <p:spPr>
          <a:xfrm>
            <a:off x="1080275" y="2903794"/>
            <a:ext cx="2013358" cy="398780"/>
          </a:xfrm>
          <a:prstGeom prst="rect">
            <a:avLst/>
          </a:prstGeom>
          <a:noFill/>
        </p:spPr>
        <p:txBody>
          <a:bodyPr wrap="square" rtlCol="0">
            <a:spAutoFit/>
          </a:bodyPr>
          <a:lstStyle/>
          <a:p>
            <a:r>
              <a:rPr lang="en-US" altLang="zh-CN" sz="2000" dirty="0"/>
              <a:t>2</a:t>
            </a:r>
            <a:r>
              <a:rPr lang="zh-CN" altLang="en-US" sz="2000" dirty="0"/>
              <a:t>、数据并行</a:t>
            </a:r>
          </a:p>
        </p:txBody>
      </p:sp>
      <p:sp>
        <p:nvSpPr>
          <p:cNvPr id="10" name="文本框 9"/>
          <p:cNvSpPr txBox="1"/>
          <p:nvPr/>
        </p:nvSpPr>
        <p:spPr>
          <a:xfrm>
            <a:off x="1080275" y="3454109"/>
            <a:ext cx="2013358" cy="398780"/>
          </a:xfrm>
          <a:prstGeom prst="rect">
            <a:avLst/>
          </a:prstGeom>
          <a:noFill/>
        </p:spPr>
        <p:txBody>
          <a:bodyPr wrap="square" rtlCol="0">
            <a:spAutoFit/>
          </a:bodyPr>
          <a:lstStyle/>
          <a:p>
            <a:r>
              <a:rPr lang="en-US" altLang="zh-CN" sz="2000" dirty="0"/>
              <a:t>3</a:t>
            </a:r>
            <a:r>
              <a:rPr lang="zh-CN" altLang="en-US" sz="2000" dirty="0"/>
              <a:t>、模型并行</a:t>
            </a:r>
          </a:p>
        </p:txBody>
      </p:sp>
      <p:sp>
        <p:nvSpPr>
          <p:cNvPr id="11" name="文本框 10"/>
          <p:cNvSpPr txBox="1"/>
          <p:nvPr/>
        </p:nvSpPr>
        <p:spPr>
          <a:xfrm>
            <a:off x="1079923" y="4023032"/>
            <a:ext cx="2013358" cy="398780"/>
          </a:xfrm>
          <a:prstGeom prst="rect">
            <a:avLst/>
          </a:prstGeom>
          <a:noFill/>
        </p:spPr>
        <p:txBody>
          <a:bodyPr wrap="square" rtlCol="0">
            <a:spAutoFit/>
          </a:bodyPr>
          <a:lstStyle/>
          <a:p>
            <a:r>
              <a:rPr lang="en-US" altLang="zh-CN" sz="2000" dirty="0"/>
              <a:t>4</a:t>
            </a:r>
            <a:r>
              <a:rPr lang="zh-CN" altLang="en-US" sz="2000" dirty="0"/>
              <a:t>、混合并行</a:t>
            </a:r>
          </a:p>
        </p:txBody>
      </p:sp>
      <p:sp>
        <p:nvSpPr>
          <p:cNvPr id="12" name="文本框 11"/>
          <p:cNvSpPr txBox="1"/>
          <p:nvPr/>
        </p:nvSpPr>
        <p:spPr>
          <a:xfrm>
            <a:off x="1079288" y="4591052"/>
            <a:ext cx="2013358" cy="398780"/>
          </a:xfrm>
          <a:prstGeom prst="rect">
            <a:avLst/>
          </a:prstGeom>
          <a:noFill/>
        </p:spPr>
        <p:txBody>
          <a:bodyPr wrap="square" rtlCol="0">
            <a:spAutoFit/>
          </a:bodyPr>
          <a:lstStyle/>
          <a:p>
            <a:r>
              <a:rPr lang="en-US" altLang="zh-CN" sz="2000" dirty="0"/>
              <a:t>5</a:t>
            </a:r>
            <a:r>
              <a:rPr lang="zh-CN" altLang="en-US" sz="2000" dirty="0"/>
              <a:t>、总结</a:t>
            </a:r>
          </a:p>
        </p:txBody>
      </p:sp>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并行划分</a:t>
            </a:r>
          </a:p>
        </p:txBody>
      </p:sp>
      <p:pic>
        <p:nvPicPr>
          <p:cNvPr id="13" name="图片 12"/>
          <p:cNvPicPr>
            <a:picLocks noChangeAspect="1"/>
          </p:cNvPicPr>
          <p:nvPr>
            <p:custDataLst>
              <p:tags r:id="rId1"/>
            </p:custDataLst>
          </p:nvPr>
        </p:nvPicPr>
        <p:blipFill>
          <a:blip r:embed="rId5"/>
          <a:stretch>
            <a:fillRect/>
          </a:stretch>
        </p:blipFill>
        <p:spPr>
          <a:xfrm>
            <a:off x="4683125" y="2183765"/>
            <a:ext cx="6743929" cy="3294000"/>
          </a:xfrm>
          <a:prstGeom prst="rect">
            <a:avLst/>
          </a:prstGeom>
        </p:spPr>
      </p:pic>
      <p:pic>
        <p:nvPicPr>
          <p:cNvPr id="8" name="图片 7">
            <a:extLst>
              <a:ext uri="{FF2B5EF4-FFF2-40B4-BE49-F238E27FC236}">
                <a16:creationId xmlns:a16="http://schemas.microsoft.com/office/drawing/2014/main" id="{5374EBC3-D444-09C1-1135-1CCD966B8B1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4" name="流程图: 接点 13">
            <a:extLst>
              <a:ext uri="{FF2B5EF4-FFF2-40B4-BE49-F238E27FC236}">
                <a16:creationId xmlns:a16="http://schemas.microsoft.com/office/drawing/2014/main" id="{2611AA75-78CA-C3E1-6D69-0D37FA7745C2}"/>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A5411868-6B49-EAF5-A003-028B09EF9FE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6" name="流程图: 接点 15">
            <a:extLst>
              <a:ext uri="{FF2B5EF4-FFF2-40B4-BE49-F238E27FC236}">
                <a16:creationId xmlns:a16="http://schemas.microsoft.com/office/drawing/2014/main" id="{13244183-54C1-FD41-0D64-7CC28B900EC6}"/>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E4D5CA9-20A7-B3E5-2E42-8F7EBE2EA56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995680" cy="583565"/>
          </a:xfrm>
          <a:prstGeom prst="rect">
            <a:avLst/>
          </a:prstGeom>
          <a:noFill/>
        </p:spPr>
        <p:txBody>
          <a:bodyPr wrap="none" rtlCol="0">
            <a:spAutoFit/>
          </a:bodyPr>
          <a:lstStyle/>
          <a:p>
            <a:pPr algn="l"/>
            <a:r>
              <a:rPr lang="zh-CN" altLang="en-US" sz="3200" b="1" dirty="0">
                <a:solidFill>
                  <a:schemeClr val="bg1"/>
                </a:solidFill>
                <a:sym typeface="+mn-ea"/>
              </a:rPr>
              <a:t>背景</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1</a:t>
            </a:r>
            <a:r>
              <a:rPr lang="zh-CN" altLang="en-US" sz="3200" b="1" dirty="0">
                <a:solidFill>
                  <a:srgbClr val="384E9B"/>
                </a:solidFill>
              </a:rPr>
              <a:t>、背景</a:t>
            </a:r>
          </a:p>
        </p:txBody>
      </p:sp>
      <p:sp>
        <p:nvSpPr>
          <p:cNvPr id="4" name="文本框 3"/>
          <p:cNvSpPr txBox="1"/>
          <p:nvPr/>
        </p:nvSpPr>
        <p:spPr>
          <a:xfrm>
            <a:off x="1282700" y="3001010"/>
            <a:ext cx="4161790" cy="2193925"/>
          </a:xfrm>
          <a:prstGeom prst="rect">
            <a:avLst/>
          </a:prstGeom>
          <a:noFill/>
        </p:spPr>
        <p:txBody>
          <a:bodyPr wrap="square" rtlCol="0">
            <a:noAutofit/>
          </a:bodyPr>
          <a:lstStyle/>
          <a:p>
            <a:r>
              <a:rPr lang="zh-CN" altLang="en-US" sz="2000">
                <a:sym typeface="+mn-ea"/>
              </a:rPr>
              <a:t>数据与模型规模的扩大</a:t>
            </a:r>
          </a:p>
          <a:p>
            <a:endParaRPr lang="zh-CN" sz="2000" dirty="0"/>
          </a:p>
          <a:p>
            <a:r>
              <a:rPr lang="zh-CN" altLang="en-US" sz="2000">
                <a:sym typeface="+mn-ea"/>
              </a:rPr>
              <a:t>单机瓶颈</a:t>
            </a:r>
            <a:endParaRPr lang="zh-CN" altLang="en-US" sz="2000"/>
          </a:p>
          <a:p>
            <a:endParaRPr lang="zh-CN" sz="2000" dirty="0"/>
          </a:p>
        </p:txBody>
      </p:sp>
      <p:pic>
        <p:nvPicPr>
          <p:cNvPr id="26" name="图片 25" descr="并行背景1"/>
          <p:cNvPicPr>
            <a:picLocks noChangeAspect="1"/>
          </p:cNvPicPr>
          <p:nvPr>
            <p:custDataLst>
              <p:tags r:id="rId1"/>
            </p:custDataLst>
          </p:nvPr>
        </p:nvPicPr>
        <p:blipFill>
          <a:blip r:embed="rId5"/>
          <a:stretch>
            <a:fillRect/>
          </a:stretch>
        </p:blipFill>
        <p:spPr>
          <a:xfrm>
            <a:off x="6266815" y="2183765"/>
            <a:ext cx="4401185" cy="2829560"/>
          </a:xfrm>
          <a:prstGeom prst="rect">
            <a:avLst/>
          </a:prstGeom>
        </p:spPr>
      </p:pic>
      <p:pic>
        <p:nvPicPr>
          <p:cNvPr id="8" name="图片 7">
            <a:extLst>
              <a:ext uri="{FF2B5EF4-FFF2-40B4-BE49-F238E27FC236}">
                <a16:creationId xmlns:a16="http://schemas.microsoft.com/office/drawing/2014/main" id="{B4F49A2F-E030-A0D7-FA0C-6F5A0939BE99}"/>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9" name="流程图: 接点 8">
            <a:extLst>
              <a:ext uri="{FF2B5EF4-FFF2-40B4-BE49-F238E27FC236}">
                <a16:creationId xmlns:a16="http://schemas.microsoft.com/office/drawing/2014/main" id="{BD75FA85-7BAD-F891-2F86-7B39B4A8268E}"/>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AF4AA68-8FE1-4770-3D0A-5192E6B60CC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EE89CE14-302C-5301-C71A-34EEB3CA4AA1}"/>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ABE2A5E-37FE-B1CA-FC4B-FB62F396412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数据并行</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a:t>
            </a:r>
            <a:r>
              <a:rPr lang="zh-CN" altLang="en-US" sz="3200" b="1" dirty="0">
                <a:solidFill>
                  <a:srgbClr val="384E9B"/>
                </a:solidFill>
              </a:rPr>
              <a:t>、数据并行</a:t>
            </a:r>
          </a:p>
        </p:txBody>
      </p:sp>
      <p:sp>
        <p:nvSpPr>
          <p:cNvPr id="4" name="文本框 3"/>
          <p:cNvSpPr txBox="1"/>
          <p:nvPr/>
        </p:nvSpPr>
        <p:spPr>
          <a:xfrm>
            <a:off x="1082040" y="2891155"/>
            <a:ext cx="4368800" cy="398780"/>
          </a:xfrm>
          <a:prstGeom prst="rect">
            <a:avLst/>
          </a:prstGeom>
          <a:noFill/>
        </p:spPr>
        <p:txBody>
          <a:bodyPr wrap="square" rtlCol="0">
            <a:spAutoFit/>
          </a:bodyPr>
          <a:lstStyle/>
          <a:p>
            <a:pPr indent="457200"/>
            <a:r>
              <a:rPr lang="zh-CN" altLang="en-US" sz="2000">
                <a:sym typeface="+mn-ea"/>
              </a:rPr>
              <a:t>提升训练速度</a:t>
            </a:r>
            <a:endParaRPr lang="zh-CN" altLang="en-US" sz="2000" dirty="0">
              <a:sym typeface="+mn-ea"/>
            </a:endParaRPr>
          </a:p>
        </p:txBody>
      </p:sp>
      <p:sp>
        <p:nvSpPr>
          <p:cNvPr id="8" name="文本框 7"/>
          <p:cNvSpPr txBox="1"/>
          <p:nvPr/>
        </p:nvSpPr>
        <p:spPr>
          <a:xfrm>
            <a:off x="1082040" y="3602355"/>
            <a:ext cx="4368800" cy="2245360"/>
          </a:xfrm>
          <a:prstGeom prst="rect">
            <a:avLst/>
          </a:prstGeom>
          <a:noFill/>
        </p:spPr>
        <p:txBody>
          <a:bodyPr wrap="square" rtlCol="0">
            <a:spAutoFit/>
          </a:bodyPr>
          <a:lstStyle/>
          <a:p>
            <a:pPr indent="457200"/>
            <a:r>
              <a:rPr lang="zh-CN" altLang="en-US" sz="2000">
                <a:sym typeface="+mn-ea"/>
              </a:rPr>
              <a:t>数据并行划分的是数据，把整个样本空间划分为多个子集，然后分发给不同的工作节点。每个工作节点拥有完整的神经网络模型，每次训练仅将一批数据输入模型，进行前向传播、计算误差、反向传播，最后进行参数更新。</a:t>
            </a:r>
            <a:endParaRPr lang="zh-CN" altLang="en-US" sz="2000" dirty="0"/>
          </a:p>
        </p:txBody>
      </p:sp>
      <p:pic>
        <p:nvPicPr>
          <p:cNvPr id="9" name="图片 1"/>
          <p:cNvPicPr>
            <a:picLocks noChangeAspect="1"/>
          </p:cNvPicPr>
          <p:nvPr>
            <p:custDataLst>
              <p:tags r:id="rId1"/>
            </p:custDataLst>
          </p:nvPr>
        </p:nvPicPr>
        <p:blipFill>
          <a:blip r:embed="rId5"/>
          <a:stretch>
            <a:fillRect/>
          </a:stretch>
        </p:blipFill>
        <p:spPr>
          <a:xfrm>
            <a:off x="5959793" y="2183765"/>
            <a:ext cx="5365815" cy="4150800"/>
          </a:xfrm>
          <a:prstGeom prst="rect">
            <a:avLst/>
          </a:prstGeom>
          <a:noFill/>
          <a:ln>
            <a:noFill/>
          </a:ln>
        </p:spPr>
      </p:pic>
      <p:pic>
        <p:nvPicPr>
          <p:cNvPr id="10" name="图片 9">
            <a:extLst>
              <a:ext uri="{FF2B5EF4-FFF2-40B4-BE49-F238E27FC236}">
                <a16:creationId xmlns:a16="http://schemas.microsoft.com/office/drawing/2014/main" id="{C9957D72-D57A-0611-F823-168A5B4B5AC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840DEC7D-18B6-595F-FA93-534468000870}"/>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78F1CE3-A78C-1C70-B61E-17B762F402C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3359FD4E-E255-BBC6-4DEE-EBF9C91F2078}"/>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5C604BF-DABE-D67B-B4D7-620A77863B26}"/>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数据并行</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a:t>
            </a:r>
            <a:r>
              <a:rPr lang="zh-CN" altLang="en-US" sz="3200" b="1" dirty="0">
                <a:solidFill>
                  <a:srgbClr val="384E9B"/>
                </a:solidFill>
              </a:rPr>
              <a:t>、数据并行</a:t>
            </a:r>
          </a:p>
        </p:txBody>
      </p:sp>
      <p:sp>
        <p:nvSpPr>
          <p:cNvPr id="4" name="文本框 3"/>
          <p:cNvSpPr txBox="1"/>
          <p:nvPr/>
        </p:nvSpPr>
        <p:spPr>
          <a:xfrm>
            <a:off x="1082180" y="2891076"/>
            <a:ext cx="2013358" cy="460375"/>
          </a:xfrm>
          <a:prstGeom prst="rect">
            <a:avLst/>
          </a:prstGeom>
          <a:noFill/>
        </p:spPr>
        <p:txBody>
          <a:bodyPr wrap="square" rtlCol="0">
            <a:spAutoFit/>
          </a:bodyPr>
          <a:lstStyle/>
          <a:p>
            <a:r>
              <a:rPr lang="en-US" altLang="zh-CN" sz="2400" dirty="0"/>
              <a:t>1</a:t>
            </a:r>
            <a:r>
              <a:rPr lang="zh-CN" altLang="en-US" sz="2400" dirty="0"/>
              <a:t>、</a:t>
            </a:r>
            <a:r>
              <a:rPr lang="en-US" altLang="zh-CN" sz="2400" dirty="0">
                <a:sym typeface="+mn-ea"/>
              </a:rPr>
              <a:t>DP</a:t>
            </a:r>
          </a:p>
        </p:txBody>
      </p:sp>
      <p:sp>
        <p:nvSpPr>
          <p:cNvPr id="8" name="文本框 7"/>
          <p:cNvSpPr txBox="1"/>
          <p:nvPr/>
        </p:nvSpPr>
        <p:spPr>
          <a:xfrm>
            <a:off x="1082180" y="3843576"/>
            <a:ext cx="2013358" cy="460375"/>
          </a:xfrm>
          <a:prstGeom prst="rect">
            <a:avLst/>
          </a:prstGeom>
          <a:noFill/>
        </p:spPr>
        <p:txBody>
          <a:bodyPr wrap="square" rtlCol="0">
            <a:spAutoFit/>
          </a:bodyPr>
          <a:lstStyle/>
          <a:p>
            <a:r>
              <a:rPr lang="en-US" altLang="zh-CN" sz="2400" dirty="0"/>
              <a:t>2</a:t>
            </a:r>
            <a:r>
              <a:rPr lang="zh-CN" altLang="en-US" sz="2400" dirty="0"/>
              <a:t>、</a:t>
            </a:r>
            <a:r>
              <a:rPr lang="en-US" altLang="zh-CN" sz="2400" dirty="0">
                <a:sym typeface="+mn-ea"/>
              </a:rPr>
              <a:t>DDP</a:t>
            </a:r>
          </a:p>
        </p:txBody>
      </p:sp>
      <p:sp>
        <p:nvSpPr>
          <p:cNvPr id="10" name="文本框 9"/>
          <p:cNvSpPr txBox="1"/>
          <p:nvPr/>
        </p:nvSpPr>
        <p:spPr>
          <a:xfrm>
            <a:off x="1082180" y="4796076"/>
            <a:ext cx="2013358" cy="829945"/>
          </a:xfrm>
          <a:prstGeom prst="rect">
            <a:avLst/>
          </a:prstGeom>
          <a:noFill/>
        </p:spPr>
        <p:txBody>
          <a:bodyPr wrap="square" rtlCol="0">
            <a:spAutoFit/>
          </a:bodyPr>
          <a:lstStyle/>
          <a:p>
            <a:r>
              <a:rPr lang="en-US" altLang="zh-CN" sz="2400" dirty="0"/>
              <a:t>3</a:t>
            </a:r>
            <a:r>
              <a:rPr lang="zh-CN" altLang="en-US" sz="2400" dirty="0"/>
              <a:t>、</a:t>
            </a:r>
            <a:r>
              <a:rPr lang="en-US" altLang="zh-CN" sz="2400" dirty="0">
                <a:sym typeface="+mn-ea"/>
              </a:rPr>
              <a:t>FSDP</a:t>
            </a:r>
            <a:endParaRPr lang="zh-CN" altLang="en-US" sz="2400" dirty="0"/>
          </a:p>
          <a:p>
            <a:endParaRPr lang="zh-CN" altLang="en-US" sz="2400" dirty="0"/>
          </a:p>
        </p:txBody>
      </p:sp>
      <p:pic>
        <p:nvPicPr>
          <p:cNvPr id="100" name="图片 99"/>
          <p:cNvPicPr/>
          <p:nvPr>
            <p:custDataLst>
              <p:tags r:id="rId1"/>
            </p:custDataLst>
          </p:nvPr>
        </p:nvPicPr>
        <p:blipFill>
          <a:blip r:embed="rId4">
            <a:extLst>
              <a:ext uri="{96DAC541-7B7A-43D3-8B79-37D633B846F1}">
                <asvg:svgBlip xmlns:asvg="http://schemas.microsoft.com/office/drawing/2016/SVG/main" r:embed="rId5"/>
              </a:ext>
            </a:extLst>
          </a:blip>
          <a:stretch>
            <a:fillRect/>
          </a:stretch>
        </p:blipFill>
        <p:spPr>
          <a:xfrm>
            <a:off x="4634865" y="2865755"/>
            <a:ext cx="6569075" cy="1438275"/>
          </a:xfrm>
          <a:prstGeom prst="rect">
            <a:avLst/>
          </a:prstGeom>
          <a:noFill/>
        </p:spPr>
      </p:pic>
      <p:pic>
        <p:nvPicPr>
          <p:cNvPr id="9" name="图片 8">
            <a:extLst>
              <a:ext uri="{FF2B5EF4-FFF2-40B4-BE49-F238E27FC236}">
                <a16:creationId xmlns:a16="http://schemas.microsoft.com/office/drawing/2014/main" id="{7CCC9DEE-4E85-EBDA-CA54-9DE6A07BE80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713F0142-DC28-2F6F-27AB-579D18CAB51A}"/>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EE9A38E-3429-139E-1169-E83F5D84801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89C89EA4-53A1-8897-FB31-4C8A322982B3}"/>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25E2532-A660-4592-B31D-E42A90BE2E5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数据并行</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2.1</a:t>
            </a:r>
            <a:r>
              <a:rPr lang="zh-CN" altLang="en-US" sz="3200" b="1" dirty="0">
                <a:solidFill>
                  <a:srgbClr val="384E9B"/>
                </a:solidFill>
              </a:rPr>
              <a:t>、</a:t>
            </a:r>
            <a:r>
              <a:rPr lang="en-US" altLang="zh-CN" sz="3200" b="1" dirty="0">
                <a:solidFill>
                  <a:srgbClr val="384E9B"/>
                </a:solidFill>
              </a:rPr>
              <a:t>DP</a:t>
            </a:r>
          </a:p>
        </p:txBody>
      </p:sp>
      <p:pic>
        <p:nvPicPr>
          <p:cNvPr id="7" name="图片 6" descr="DP工作流程图"/>
          <p:cNvPicPr>
            <a:picLocks noChangeAspect="1"/>
          </p:cNvPicPr>
          <p:nvPr>
            <p:custDataLst>
              <p:tags r:id="rId1"/>
            </p:custDataLst>
          </p:nvPr>
        </p:nvPicPr>
        <p:blipFill>
          <a:blip r:embed="rId6"/>
          <a:stretch>
            <a:fillRect/>
          </a:stretch>
        </p:blipFill>
        <p:spPr>
          <a:xfrm>
            <a:off x="4554855" y="1708150"/>
            <a:ext cx="7574738" cy="4510800"/>
          </a:xfrm>
          <a:prstGeom prst="rect">
            <a:avLst/>
          </a:prstGeom>
        </p:spPr>
      </p:pic>
      <p:sp>
        <p:nvSpPr>
          <p:cNvPr id="8" name="文本框 7"/>
          <p:cNvSpPr txBox="1"/>
          <p:nvPr>
            <p:custDataLst>
              <p:tags r:id="rId2"/>
            </p:custDataLst>
          </p:nvPr>
        </p:nvSpPr>
        <p:spPr>
          <a:xfrm>
            <a:off x="655320" y="2489200"/>
            <a:ext cx="3695065" cy="2307590"/>
          </a:xfrm>
          <a:prstGeom prst="rect">
            <a:avLst/>
          </a:prstGeom>
          <a:noFill/>
        </p:spPr>
        <p:txBody>
          <a:bodyPr wrap="square" rtlCol="0">
            <a:noAutofit/>
          </a:bodyPr>
          <a:lstStyle/>
          <a:p>
            <a:pPr marL="285750" indent="-285750">
              <a:buFont typeface="Arial" panose="020B0604020202020204" pitchFamily="34" charset="0"/>
              <a:buChar char="•"/>
            </a:pPr>
            <a:r>
              <a:rPr lang="zh-CN" altLang="en-US" sz="2000"/>
              <a:t>单进程，多线程，只能适用于1台机器的情况（单机多卡）</a:t>
            </a:r>
          </a:p>
          <a:p>
            <a:pPr marL="285750" indent="-285750">
              <a:buFont typeface="Arial" panose="020B0604020202020204" pitchFamily="34" charset="0"/>
              <a:buChar char="•"/>
            </a:pPr>
            <a:r>
              <a:rPr lang="zh-CN" altLang="en-US" sz="2000"/>
              <a:t>不能结合模型并行的方法</a:t>
            </a:r>
          </a:p>
          <a:p>
            <a:pPr marL="285750" indent="-285750">
              <a:buFont typeface="Arial" panose="020B0604020202020204" pitchFamily="34" charset="0"/>
              <a:buChar char="•"/>
            </a:pPr>
            <a:r>
              <a:rPr lang="zh-CN" altLang="en-US" sz="2000"/>
              <a:t>使用Parameter Server (PS，参数服务器) 架构，默认GPU 0 为主</a:t>
            </a:r>
            <a:r>
              <a:rPr lang="en-US" altLang="zh-CN" sz="2000"/>
              <a:t>GPU</a:t>
            </a:r>
            <a:r>
              <a:rPr lang="zh-CN" altLang="en-US" sz="2000"/>
              <a:t>。</a:t>
            </a:r>
          </a:p>
          <a:p>
            <a:endParaRPr lang="zh-CN" altLang="en-US" sz="2000"/>
          </a:p>
        </p:txBody>
      </p:sp>
      <p:sp>
        <p:nvSpPr>
          <p:cNvPr id="9" name="文本框 8"/>
          <p:cNvSpPr txBox="1"/>
          <p:nvPr>
            <p:custDataLst>
              <p:tags r:id="rId3"/>
            </p:custDataLst>
          </p:nvPr>
        </p:nvSpPr>
        <p:spPr>
          <a:xfrm>
            <a:off x="656590" y="5035550"/>
            <a:ext cx="3693795" cy="1014730"/>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t>负载不均衡</a:t>
            </a:r>
          </a:p>
          <a:p>
            <a:pPr marL="285750" indent="-285750">
              <a:buFont typeface="Arial" panose="020B0604020202020204" pitchFamily="34" charset="0"/>
              <a:buChar char="•"/>
            </a:pPr>
            <a:r>
              <a:rPr lang="en-US" altLang="zh-CN" sz="2000"/>
              <a:t>通信成本随着 GPU 数量线性增长 </a:t>
            </a:r>
          </a:p>
        </p:txBody>
      </p:sp>
      <p:pic>
        <p:nvPicPr>
          <p:cNvPr id="10" name="图片 9">
            <a:extLst>
              <a:ext uri="{FF2B5EF4-FFF2-40B4-BE49-F238E27FC236}">
                <a16:creationId xmlns:a16="http://schemas.microsoft.com/office/drawing/2014/main" id="{E4D81609-45D3-5D94-65EB-D42D4242DB29}"/>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8D6ED042-BCD4-9E48-7BF8-10AD1E853278}"/>
              </a:ext>
            </a:extLst>
          </p:cNvPr>
          <p:cNvSpPr/>
          <p:nvPr/>
        </p:nvSpPr>
        <p:spPr>
          <a:xfrm>
            <a:off x="1328816" y="540141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B896938-BDCD-C797-C54B-1F953438F6E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66330261-B112-93C2-1311-4574FBF156DA}"/>
              </a:ext>
            </a:extLst>
          </p:cNvPr>
          <p:cNvSpPr/>
          <p:nvPr/>
        </p:nvSpPr>
        <p:spPr>
          <a:xfrm>
            <a:off x="9005494" y="5697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1EFD6149-80B0-ACF5-1DF8-0D741CDB943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数据并行</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2.2</a:t>
            </a:r>
            <a:r>
              <a:rPr lang="zh-CN" altLang="en-US" sz="3200" b="1" dirty="0">
                <a:solidFill>
                  <a:srgbClr val="384E9B"/>
                </a:solidFill>
              </a:rPr>
              <a:t>、</a:t>
            </a:r>
            <a:r>
              <a:rPr lang="en-US" altLang="zh-CN" sz="3200" b="1" dirty="0">
                <a:solidFill>
                  <a:srgbClr val="384E9B"/>
                </a:solidFill>
              </a:rPr>
              <a:t>DDP</a:t>
            </a:r>
          </a:p>
        </p:txBody>
      </p:sp>
      <p:sp>
        <p:nvSpPr>
          <p:cNvPr id="8" name="文本框 7"/>
          <p:cNvSpPr txBox="1"/>
          <p:nvPr>
            <p:custDataLst>
              <p:tags r:id="rId1"/>
            </p:custDataLst>
          </p:nvPr>
        </p:nvSpPr>
        <p:spPr>
          <a:xfrm>
            <a:off x="655320" y="2489200"/>
            <a:ext cx="3411220" cy="2234565"/>
          </a:xfrm>
          <a:prstGeom prst="rect">
            <a:avLst/>
          </a:prstGeom>
          <a:noFill/>
        </p:spPr>
        <p:txBody>
          <a:bodyPr wrap="square" rtlCol="0">
            <a:noAutofit/>
          </a:bodyPr>
          <a:lstStyle/>
          <a:p>
            <a:pPr marL="285750" indent="-285750">
              <a:buFont typeface="Arial" panose="020B0604020202020204" pitchFamily="34" charset="0"/>
              <a:buChar char="•"/>
            </a:pPr>
            <a:r>
              <a:rPr lang="zh-CN" altLang="en-US" sz="2000">
                <a:sym typeface="+mn-ea"/>
              </a:rPr>
              <a:t>多进程，可以适用于多台机器（多机多卡，也可用于单机多卡）</a:t>
            </a:r>
            <a:endParaRPr lang="zh-CN" altLang="en-US" sz="2000"/>
          </a:p>
          <a:p>
            <a:pPr marL="285750" indent="-285750">
              <a:buFont typeface="Arial" panose="020B0604020202020204" pitchFamily="34" charset="0"/>
              <a:buChar char="•"/>
            </a:pPr>
            <a:r>
              <a:rPr lang="zh-CN" altLang="en-US" sz="2000">
                <a:sym typeface="+mn-ea"/>
              </a:rPr>
              <a:t>可以结合模型并行</a:t>
            </a:r>
            <a:endParaRPr lang="zh-CN" altLang="en-US" sz="2000"/>
          </a:p>
          <a:p>
            <a:pPr marL="285750" indent="-285750">
              <a:buFont typeface="Arial" panose="020B0604020202020204" pitchFamily="34" charset="0"/>
              <a:buChar char="•"/>
            </a:pPr>
            <a:r>
              <a:rPr lang="zh-CN" altLang="en-US" sz="2000">
                <a:sym typeface="+mn-ea"/>
              </a:rPr>
              <a:t>All-Reduce模式，只传输梯度</a:t>
            </a:r>
            <a:endParaRPr lang="zh-CN" altLang="en-US" sz="2000"/>
          </a:p>
          <a:p>
            <a:endParaRPr lang="zh-CN" altLang="en-US" sz="2000"/>
          </a:p>
        </p:txBody>
      </p:sp>
      <p:sp>
        <p:nvSpPr>
          <p:cNvPr id="9" name="文本框 8"/>
          <p:cNvSpPr txBox="1"/>
          <p:nvPr>
            <p:custDataLst>
              <p:tags r:id="rId2"/>
            </p:custDataLst>
          </p:nvPr>
        </p:nvSpPr>
        <p:spPr>
          <a:xfrm>
            <a:off x="656590" y="5035550"/>
            <a:ext cx="3409315" cy="706755"/>
          </a:xfrm>
          <a:prstGeom prst="rect">
            <a:avLst/>
          </a:prstGeom>
          <a:noFill/>
        </p:spPr>
        <p:txBody>
          <a:bodyPr wrap="square" rtlCol="0">
            <a:spAutoFit/>
          </a:bodyPr>
          <a:lstStyle/>
          <a:p>
            <a:pPr marL="285750" indent="-285750">
              <a:buFont typeface="Arial" panose="020B0604020202020204" pitchFamily="34" charset="0"/>
              <a:buChar char="•"/>
            </a:pPr>
            <a:r>
              <a:rPr lang="zh-CN" altLang="en-US" sz="2000">
                <a:sym typeface="+mn-ea"/>
              </a:rPr>
              <a:t>占用</a:t>
            </a:r>
            <a:r>
              <a:rPr lang="en-US" altLang="zh-CN" sz="2000">
                <a:sym typeface="+mn-ea"/>
              </a:rPr>
              <a:t>GPU</a:t>
            </a:r>
            <a:r>
              <a:rPr lang="zh-CN" altLang="en-US" sz="2000">
                <a:sym typeface="+mn-ea"/>
              </a:rPr>
              <a:t>内存比实际需要的多</a:t>
            </a:r>
            <a:r>
              <a:rPr lang="en-US" altLang="zh-CN" sz="1600"/>
              <a:t> </a:t>
            </a:r>
          </a:p>
        </p:txBody>
      </p:sp>
      <p:pic>
        <p:nvPicPr>
          <p:cNvPr id="10" name="图片 9" descr="DDP工作流程图"/>
          <p:cNvPicPr>
            <a:picLocks noChangeAspect="1"/>
          </p:cNvPicPr>
          <p:nvPr>
            <p:custDataLst>
              <p:tags r:id="rId3"/>
            </p:custDataLst>
          </p:nvPr>
        </p:nvPicPr>
        <p:blipFill>
          <a:blip r:embed="rId6"/>
          <a:stretch>
            <a:fillRect/>
          </a:stretch>
        </p:blipFill>
        <p:spPr>
          <a:xfrm>
            <a:off x="4317365" y="1729740"/>
            <a:ext cx="7815083" cy="4150800"/>
          </a:xfrm>
          <a:prstGeom prst="rect">
            <a:avLst/>
          </a:prstGeom>
        </p:spPr>
      </p:pic>
      <p:pic>
        <p:nvPicPr>
          <p:cNvPr id="7" name="图片 6">
            <a:extLst>
              <a:ext uri="{FF2B5EF4-FFF2-40B4-BE49-F238E27FC236}">
                <a16:creationId xmlns:a16="http://schemas.microsoft.com/office/drawing/2014/main" id="{EB818244-A34D-4D38-36CE-8617FBA31AC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1" name="流程图: 接点 10">
            <a:extLst>
              <a:ext uri="{FF2B5EF4-FFF2-40B4-BE49-F238E27FC236}">
                <a16:creationId xmlns:a16="http://schemas.microsoft.com/office/drawing/2014/main" id="{E8CD52C8-4CBA-42FD-5089-D170FBAAFD8E}"/>
              </a:ext>
            </a:extLst>
          </p:cNvPr>
          <p:cNvSpPr/>
          <p:nvPr/>
        </p:nvSpPr>
        <p:spPr>
          <a:xfrm>
            <a:off x="1328816" y="540141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3734087C-0B8E-95CF-C492-F5F4B5A3CD0E}"/>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905FB2A5-FBE1-A664-109D-1E9CACE48033}"/>
              </a:ext>
            </a:extLst>
          </p:cNvPr>
          <p:cNvSpPr/>
          <p:nvPr/>
        </p:nvSpPr>
        <p:spPr>
          <a:xfrm>
            <a:off x="9005494" y="5697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0EE89B1-5CE1-E39E-FC73-65C88CA4E17C}"/>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数据并行</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2.3</a:t>
            </a:r>
            <a:r>
              <a:rPr lang="zh-CN" altLang="en-US" sz="3200" b="1" dirty="0">
                <a:solidFill>
                  <a:srgbClr val="384E9B"/>
                </a:solidFill>
              </a:rPr>
              <a:t>、</a:t>
            </a:r>
            <a:r>
              <a:rPr lang="en-US" altLang="zh-CN" sz="3200" b="1" dirty="0">
                <a:solidFill>
                  <a:srgbClr val="384E9B"/>
                </a:solidFill>
              </a:rPr>
              <a:t>FSDP</a:t>
            </a:r>
          </a:p>
        </p:txBody>
      </p:sp>
      <p:sp>
        <p:nvSpPr>
          <p:cNvPr id="7" name="文本框 6"/>
          <p:cNvSpPr txBox="1"/>
          <p:nvPr>
            <p:custDataLst>
              <p:tags r:id="rId1"/>
            </p:custDataLst>
          </p:nvPr>
        </p:nvSpPr>
        <p:spPr>
          <a:xfrm>
            <a:off x="769620" y="2132330"/>
            <a:ext cx="10191115" cy="398780"/>
          </a:xfrm>
          <a:prstGeom prst="rect">
            <a:avLst/>
          </a:prstGeom>
          <a:noFill/>
        </p:spPr>
        <p:txBody>
          <a:bodyPr wrap="square" rtlCol="0">
            <a:spAutoFit/>
          </a:bodyPr>
          <a:lstStyle/>
          <a:p>
            <a:r>
              <a:rPr lang="zh-CN" altLang="en-US" sz="2000"/>
              <a:t>Fully Sharded Data Parallel</a:t>
            </a:r>
          </a:p>
        </p:txBody>
      </p:sp>
      <p:sp>
        <p:nvSpPr>
          <p:cNvPr id="11" name="文本框 10"/>
          <p:cNvSpPr txBox="1"/>
          <p:nvPr>
            <p:custDataLst>
              <p:tags r:id="rId2"/>
            </p:custDataLst>
          </p:nvPr>
        </p:nvSpPr>
        <p:spPr>
          <a:xfrm>
            <a:off x="769620" y="2500630"/>
            <a:ext cx="11301730" cy="706755"/>
          </a:xfrm>
          <a:prstGeom prst="rect">
            <a:avLst/>
          </a:prstGeom>
          <a:noFill/>
        </p:spPr>
        <p:txBody>
          <a:bodyPr wrap="square" rtlCol="0">
            <a:spAutoFit/>
          </a:bodyPr>
          <a:lstStyle/>
          <a:p>
            <a:r>
              <a:rPr lang="zh-CN" altLang="en-US" sz="2000"/>
              <a:t>FSDP shards all of </a:t>
            </a:r>
            <a:r>
              <a:rPr lang="zh-CN" altLang="en-US" sz="2000" b="1"/>
              <a:t>model</a:t>
            </a:r>
            <a:r>
              <a:rPr lang="en-US" altLang="zh-CN" sz="2000" b="1"/>
              <a:t>’s</a:t>
            </a:r>
            <a:r>
              <a:rPr lang="zh-CN" altLang="en-US" sz="2000" b="1"/>
              <a:t> parameters, gradients and optimizer states</a:t>
            </a:r>
            <a:r>
              <a:rPr lang="en-US" altLang="zh-CN" sz="2000"/>
              <a:t> </a:t>
            </a:r>
            <a:r>
              <a:rPr lang="zh-CN" altLang="en-US" sz="2000"/>
              <a:t>across data-parallel workers  and can optionally </a:t>
            </a:r>
            <a:r>
              <a:rPr lang="zh-CN" altLang="en-US" sz="2000" b="1"/>
              <a:t>offload the sharded model parameters to CPUs</a:t>
            </a:r>
            <a:r>
              <a:rPr lang="en-US" altLang="zh-CN" sz="2000" b="1"/>
              <a:t>.</a:t>
            </a:r>
          </a:p>
        </p:txBody>
      </p:sp>
      <p:pic>
        <p:nvPicPr>
          <p:cNvPr id="12" name="图片 11" descr="ALLReduce分解"/>
          <p:cNvPicPr>
            <a:picLocks noChangeAspect="1"/>
          </p:cNvPicPr>
          <p:nvPr>
            <p:custDataLst>
              <p:tags r:id="rId3"/>
            </p:custDataLst>
          </p:nvPr>
        </p:nvPicPr>
        <p:blipFill>
          <a:blip r:embed="rId7"/>
          <a:stretch>
            <a:fillRect/>
          </a:stretch>
        </p:blipFill>
        <p:spPr>
          <a:xfrm>
            <a:off x="5469255" y="3207385"/>
            <a:ext cx="6474159" cy="3553200"/>
          </a:xfrm>
          <a:prstGeom prst="rect">
            <a:avLst/>
          </a:prstGeom>
        </p:spPr>
      </p:pic>
      <p:sp>
        <p:nvSpPr>
          <p:cNvPr id="13" name="文本框 12"/>
          <p:cNvSpPr txBox="1"/>
          <p:nvPr>
            <p:custDataLst>
              <p:tags r:id="rId4"/>
            </p:custDataLst>
          </p:nvPr>
        </p:nvSpPr>
        <p:spPr>
          <a:xfrm>
            <a:off x="929005" y="4100830"/>
            <a:ext cx="3515360" cy="1260475"/>
          </a:xfrm>
          <a:prstGeom prst="rect">
            <a:avLst/>
          </a:prstGeom>
          <a:noFill/>
        </p:spPr>
        <p:txBody>
          <a:bodyPr wrap="square" rtlCol="0">
            <a:spAutoFit/>
          </a:bodyPr>
          <a:lstStyle/>
          <a:p>
            <a:endParaRPr lang="zh-CN" altLang="en-US" sz="1600"/>
          </a:p>
          <a:p>
            <a:pPr indent="457200"/>
            <a:r>
              <a:rPr lang="zh-CN" altLang="en-US" sz="2000"/>
              <a:t>把DDP之中的</a:t>
            </a:r>
            <a:r>
              <a:rPr lang="en-US" altLang="zh-CN" sz="2000"/>
              <a:t>A</a:t>
            </a:r>
            <a:r>
              <a:rPr lang="zh-CN" altLang="en-US" sz="2000"/>
              <a:t>ll </a:t>
            </a:r>
            <a:r>
              <a:rPr lang="en-US" altLang="zh-CN" sz="2000"/>
              <a:t>R</a:t>
            </a:r>
            <a:r>
              <a:rPr lang="zh-CN" altLang="en-US" sz="2000"/>
              <a:t>educe操作分解为独立的 </a:t>
            </a:r>
            <a:r>
              <a:rPr lang="en-US" altLang="zh-CN" sz="2000"/>
              <a:t>R</a:t>
            </a:r>
            <a:r>
              <a:rPr lang="zh-CN" altLang="en-US" sz="2000"/>
              <a:t>educe-</a:t>
            </a:r>
            <a:r>
              <a:rPr lang="en-US" altLang="zh-CN" sz="2000"/>
              <a:t>S</a:t>
            </a:r>
            <a:r>
              <a:rPr lang="zh-CN" altLang="en-US" sz="2000"/>
              <a:t>catter 和 </a:t>
            </a:r>
            <a:r>
              <a:rPr lang="en-US" altLang="zh-CN" sz="2000"/>
              <a:t>A</a:t>
            </a:r>
            <a:r>
              <a:rPr lang="zh-CN" altLang="en-US" sz="2000"/>
              <a:t>ll-gather 操作。</a:t>
            </a:r>
            <a:endParaRPr lang="en-US" altLang="zh-CN" sz="2000"/>
          </a:p>
        </p:txBody>
      </p:sp>
      <p:pic>
        <p:nvPicPr>
          <p:cNvPr id="8" name="图片 7">
            <a:extLst>
              <a:ext uri="{FF2B5EF4-FFF2-40B4-BE49-F238E27FC236}">
                <a16:creationId xmlns:a16="http://schemas.microsoft.com/office/drawing/2014/main" id="{0E116732-3594-82F1-48DB-E1DDFA2B3E3D}"/>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9" name="流程图: 接点 8">
            <a:extLst>
              <a:ext uri="{FF2B5EF4-FFF2-40B4-BE49-F238E27FC236}">
                <a16:creationId xmlns:a16="http://schemas.microsoft.com/office/drawing/2014/main" id="{0A06B319-2D14-A3A0-E844-78D4744BB9FD}"/>
              </a:ext>
            </a:extLst>
          </p:cNvPr>
          <p:cNvSpPr/>
          <p:nvPr/>
        </p:nvSpPr>
        <p:spPr>
          <a:xfrm>
            <a:off x="1328816" y="540141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C6B57E3-500F-5903-27E6-C11620FF46F0}"/>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6CB5B4DD-361E-6070-843D-50A40954C260}"/>
              </a:ext>
            </a:extLst>
          </p:cNvPr>
          <p:cNvSpPr/>
          <p:nvPr/>
        </p:nvSpPr>
        <p:spPr>
          <a:xfrm>
            <a:off x="9005494" y="5697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EBBF97EB-A1B6-51DB-796B-677FE52BC3D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数据并行</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2.3</a:t>
            </a:r>
            <a:r>
              <a:rPr lang="zh-CN" altLang="en-US" sz="3200" b="1" dirty="0">
                <a:solidFill>
                  <a:srgbClr val="384E9B"/>
                </a:solidFill>
              </a:rPr>
              <a:t>、</a:t>
            </a:r>
            <a:r>
              <a:rPr lang="en-US" altLang="zh-CN" sz="3200" b="1" dirty="0">
                <a:solidFill>
                  <a:srgbClr val="384E9B"/>
                </a:solidFill>
              </a:rPr>
              <a:t>FSDP</a:t>
            </a:r>
          </a:p>
        </p:txBody>
      </p:sp>
      <p:sp>
        <p:nvSpPr>
          <p:cNvPr id="7" name="文本框 6"/>
          <p:cNvSpPr txBox="1"/>
          <p:nvPr>
            <p:custDataLst>
              <p:tags r:id="rId1"/>
            </p:custDataLst>
          </p:nvPr>
        </p:nvSpPr>
        <p:spPr>
          <a:xfrm>
            <a:off x="769620" y="2132330"/>
            <a:ext cx="10191115" cy="398780"/>
          </a:xfrm>
          <a:prstGeom prst="rect">
            <a:avLst/>
          </a:prstGeom>
          <a:noFill/>
        </p:spPr>
        <p:txBody>
          <a:bodyPr wrap="square" rtlCol="0">
            <a:spAutoFit/>
          </a:bodyPr>
          <a:lstStyle/>
          <a:p>
            <a:r>
              <a:rPr lang="zh-CN" altLang="en-US" sz="2000"/>
              <a:t>Fully Sharded Data Parallel</a:t>
            </a:r>
          </a:p>
        </p:txBody>
      </p:sp>
      <p:sp>
        <p:nvSpPr>
          <p:cNvPr id="11" name="文本框 10"/>
          <p:cNvSpPr txBox="1"/>
          <p:nvPr>
            <p:custDataLst>
              <p:tags r:id="rId2"/>
            </p:custDataLst>
          </p:nvPr>
        </p:nvSpPr>
        <p:spPr>
          <a:xfrm>
            <a:off x="769620" y="2500630"/>
            <a:ext cx="11301730" cy="706755"/>
          </a:xfrm>
          <a:prstGeom prst="rect">
            <a:avLst/>
          </a:prstGeom>
          <a:noFill/>
        </p:spPr>
        <p:txBody>
          <a:bodyPr wrap="square" rtlCol="0">
            <a:spAutoFit/>
          </a:bodyPr>
          <a:lstStyle/>
          <a:p>
            <a:r>
              <a:rPr lang="zh-CN" altLang="en-US" sz="2000"/>
              <a:t>FSDP shards all of </a:t>
            </a:r>
            <a:r>
              <a:rPr lang="zh-CN" altLang="en-US" sz="2000" b="1"/>
              <a:t>model</a:t>
            </a:r>
            <a:r>
              <a:rPr lang="en-US" altLang="zh-CN" sz="2000" b="1"/>
              <a:t>’s</a:t>
            </a:r>
            <a:r>
              <a:rPr lang="zh-CN" altLang="en-US" sz="2000" b="1"/>
              <a:t> parameters, gradients and optimizer states</a:t>
            </a:r>
            <a:r>
              <a:rPr lang="en-US" altLang="zh-CN" sz="2000"/>
              <a:t> </a:t>
            </a:r>
            <a:r>
              <a:rPr lang="zh-CN" altLang="en-US" sz="2000"/>
              <a:t>across data-parallel workers  and can optionally </a:t>
            </a:r>
            <a:r>
              <a:rPr lang="zh-CN" altLang="en-US" sz="2000" b="1"/>
              <a:t>offload the sharded model parameters to CPUs</a:t>
            </a:r>
            <a:r>
              <a:rPr lang="en-US" altLang="zh-CN" sz="2000" b="1"/>
              <a:t>.</a:t>
            </a:r>
          </a:p>
        </p:txBody>
      </p:sp>
      <p:pic>
        <p:nvPicPr>
          <p:cNvPr id="8" name="图片 7" descr="fsdp_workflow"/>
          <p:cNvPicPr>
            <a:picLocks noChangeAspect="1"/>
          </p:cNvPicPr>
          <p:nvPr/>
        </p:nvPicPr>
        <p:blipFill>
          <a:blip r:embed="rId5"/>
          <a:stretch>
            <a:fillRect/>
          </a:stretch>
        </p:blipFill>
        <p:spPr>
          <a:xfrm>
            <a:off x="1673860" y="3185795"/>
            <a:ext cx="8128849" cy="3672000"/>
          </a:xfrm>
          <a:prstGeom prst="rect">
            <a:avLst/>
          </a:prstGeom>
        </p:spPr>
      </p:pic>
      <p:pic>
        <p:nvPicPr>
          <p:cNvPr id="9" name="图片 8">
            <a:extLst>
              <a:ext uri="{FF2B5EF4-FFF2-40B4-BE49-F238E27FC236}">
                <a16:creationId xmlns:a16="http://schemas.microsoft.com/office/drawing/2014/main" id="{2AD0ACD9-A11D-F1C6-DFBE-E66506FB8E35}"/>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10518326" y="5559045"/>
            <a:ext cx="1182668" cy="1162430"/>
          </a:xfrm>
          <a:prstGeom prst="rect">
            <a:avLst/>
          </a:prstGeom>
        </p:spPr>
      </p:pic>
      <p:sp>
        <p:nvSpPr>
          <p:cNvPr id="10" name="流程图: 接点 9">
            <a:extLst>
              <a:ext uri="{FF2B5EF4-FFF2-40B4-BE49-F238E27FC236}">
                <a16:creationId xmlns:a16="http://schemas.microsoft.com/office/drawing/2014/main" id="{EDB6BB2A-C36E-CF01-709D-5C5BBDD30909}"/>
              </a:ext>
            </a:extLst>
          </p:cNvPr>
          <p:cNvSpPr/>
          <p:nvPr/>
        </p:nvSpPr>
        <p:spPr>
          <a:xfrm>
            <a:off x="1328816"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8F50E58-2F68-99E0-41F2-683B8F26B6D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AF8EBC8E-8727-2949-2F50-32EB3441209A}"/>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A5E4473-909E-477B-26D0-72DF217AF8EC}"/>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8eda66a-82d3-4b9d-b564-0cf9d44ca91f"/>
  <p:tag name="COMMONDATA" val="eyJoZGlkIjoiNTA5NGM0Zjg3ODYzYmNmOWNmMDZlODJiMjNjMzkxN2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75,&quot;width&quot;:6028}"/>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1148</Words>
  <Application>Microsoft Office PowerPoint</Application>
  <PresentationFormat>宽屏</PresentationFormat>
  <Paragraphs>187</Paragraphs>
  <Slides>19</Slides>
  <Notes>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等线 Light</vt:lpstr>
      <vt:lpstr>华文中宋</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 文龙</dc:creator>
  <cp:lastModifiedBy>Lei Wang</cp:lastModifiedBy>
  <cp:revision>65</cp:revision>
  <dcterms:created xsi:type="dcterms:W3CDTF">2023-02-02T10:22:00Z</dcterms:created>
  <dcterms:modified xsi:type="dcterms:W3CDTF">2024-09-14T09:23:27Z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B96F4E13749B40219851BB33F80FCD29</vt:lpwstr>
  </property>
  <property fmtid="{D5CDD505-2E9C-101B-9397-08002B2CF9AE}" pid="3" name="KSOProductBuildVer">
    <vt:lpwstr>2052-11.1.0.13703</vt:lpwstr>
  </property>
</Properties>
</file>