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5"/>
  </p:notesMasterIdLst>
  <p:handoutMasterIdLst>
    <p:handoutMasterId r:id="rId26"/>
  </p:handoutMasterIdLst>
  <p:sldIdLst>
    <p:sldId id="604" r:id="rId3"/>
    <p:sldId id="569" r:id="rId4"/>
    <p:sldId id="655" r:id="rId5"/>
    <p:sldId id="693" r:id="rId6"/>
    <p:sldId id="694" r:id="rId7"/>
    <p:sldId id="695" r:id="rId8"/>
    <p:sldId id="696" r:id="rId9"/>
    <p:sldId id="649" r:id="rId10"/>
    <p:sldId id="697" r:id="rId11"/>
    <p:sldId id="698" r:id="rId12"/>
    <p:sldId id="699" r:id="rId13"/>
    <p:sldId id="700" r:id="rId14"/>
    <p:sldId id="701" r:id="rId15"/>
    <p:sldId id="702" r:id="rId16"/>
    <p:sldId id="703" r:id="rId17"/>
    <p:sldId id="651" r:id="rId18"/>
    <p:sldId id="704" r:id="rId19"/>
    <p:sldId id="705" r:id="rId20"/>
    <p:sldId id="706" r:id="rId21"/>
    <p:sldId id="707" r:id="rId22"/>
    <p:sldId id="654" r:id="rId23"/>
    <p:sldId id="680"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9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795"/>
    <a:srgbClr val="558ED5"/>
    <a:srgbClr val="000000"/>
    <a:srgbClr val="FEFFEF"/>
    <a:srgbClr val="46A716"/>
    <a:srgbClr val="FBD74E"/>
    <a:srgbClr val="141C2D"/>
    <a:srgbClr val="FF9300"/>
    <a:srgbClr val="E9E9E9"/>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A3FA0-0DE8-46BD-9BFA-935F20D224CD}" v="618" dt="2023-03-20T08:32:39.84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6915" autoAdjust="0"/>
  </p:normalViewPr>
  <p:slideViewPr>
    <p:cSldViewPr>
      <p:cViewPr varScale="1">
        <p:scale>
          <a:sx n="78" d="100"/>
          <a:sy n="78" d="100"/>
        </p:scale>
        <p:origin x="102" y="3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7" d="100"/>
          <a:sy n="87" d="100"/>
        </p:scale>
        <p:origin x="3840" y="102"/>
      </p:cViewPr>
      <p:guideLst>
        <p:guide orient="horz" pos="289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53084535274875"/>
          <c:y val="5.2285604629788603E-2"/>
          <c:w val="0.86698265632920146"/>
          <c:h val="0.86848683479613376"/>
        </c:manualLayout>
      </c:layout>
      <c:lineChart>
        <c:grouping val="standard"/>
        <c:varyColors val="0"/>
        <c:ser>
          <c:idx val="0"/>
          <c:order val="0"/>
          <c:tx>
            <c:strRef>
              <c:f>Sheet1!$B$1</c:f>
              <c:strCache>
                <c:ptCount val="1"/>
                <c:pt idx="0">
                  <c:v>大模型发展</c:v>
                </c:pt>
              </c:strCache>
            </c:strRef>
          </c:tx>
          <c:spPr>
            <a:ln w="28575" cap="rnd">
              <a:solidFill>
                <a:schemeClr val="accent1"/>
              </a:solidFill>
              <a:round/>
            </a:ln>
            <a:effectLst/>
          </c:spPr>
          <c:marker>
            <c:symbol val="none"/>
          </c:marker>
          <c:dLbls>
            <c:dLbl>
              <c:idx val="0"/>
              <c:tx>
                <c:rich>
                  <a:bodyPr/>
                  <a:lstStyle/>
                  <a:p>
                    <a:r>
                      <a:rPr lang="en-US" altLang="zh-CN"/>
                      <a:t>3.4</a:t>
                    </a:r>
                    <a:r>
                      <a:rPr lang="zh-CN" altLang="en-US"/>
                      <a:t>亿</a:t>
                    </a:r>
                    <a:endParaRPr lang="zh-CN" altLang="en-US" dirty="0"/>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A8D-417E-8875-CA902A564ECE}"/>
                </c:ext>
              </c:extLst>
            </c:dLbl>
            <c:dLbl>
              <c:idx val="1"/>
              <c:tx>
                <c:rich>
                  <a:bodyPr/>
                  <a:lstStyle/>
                  <a:p>
                    <a:r>
                      <a:rPr lang="en-US" altLang="zh-CN" dirty="0"/>
                      <a:t>15</a:t>
                    </a:r>
                    <a:r>
                      <a:rPr lang="zh-CN" altLang="en-US" dirty="0"/>
                      <a:t>亿</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A8D-417E-8875-CA902A564ECE}"/>
                </c:ext>
              </c:extLst>
            </c:dLbl>
            <c:dLbl>
              <c:idx val="2"/>
              <c:tx>
                <c:rich>
                  <a:bodyPr/>
                  <a:lstStyle/>
                  <a:p>
                    <a:r>
                      <a:rPr lang="en-US" altLang="zh-CN"/>
                      <a:t>83</a:t>
                    </a:r>
                    <a:r>
                      <a:rPr lang="zh-CN" altLang="en-US"/>
                      <a:t>亿</a:t>
                    </a:r>
                    <a:endParaRPr lang="zh-CN" altLang="en-US" dirty="0"/>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A8D-417E-8875-CA902A564ECE}"/>
                </c:ext>
              </c:extLst>
            </c:dLbl>
            <c:dLbl>
              <c:idx val="3"/>
              <c:tx>
                <c:rich>
                  <a:bodyPr/>
                  <a:lstStyle/>
                  <a:p>
                    <a:r>
                      <a:rPr lang="en-US" altLang="zh-CN"/>
                      <a:t>170</a:t>
                    </a:r>
                    <a:r>
                      <a:rPr lang="zh-CN" altLang="en-US"/>
                      <a:t>亿</a:t>
                    </a:r>
                    <a:endParaRPr lang="zh-CN" altLang="en-US" dirty="0"/>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A8D-417E-8875-CA902A564ECE}"/>
                </c:ext>
              </c:extLst>
            </c:dLbl>
            <c:dLbl>
              <c:idx val="4"/>
              <c:tx>
                <c:rich>
                  <a:bodyPr/>
                  <a:lstStyle/>
                  <a:p>
                    <a:r>
                      <a:rPr lang="en-US" altLang="zh-CN"/>
                      <a:t>1750</a:t>
                    </a:r>
                    <a:r>
                      <a:rPr lang="zh-CN" altLang="en-US"/>
                      <a:t>亿</a:t>
                    </a:r>
                    <a:endParaRPr lang="zh-CN" altLang="en-US" dirty="0"/>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A8D-417E-8875-CA902A564ECE}"/>
                </c:ext>
              </c:extLst>
            </c:dLbl>
            <c:numFmt formatCode="General" sourceLinked="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Sheet1!$A$2:$A$6</c:f>
              <c:strCache>
                <c:ptCount val="5"/>
                <c:pt idx="0">
                  <c:v>BERT</c:v>
                </c:pt>
                <c:pt idx="1">
                  <c:v>GPT-2</c:v>
                </c:pt>
                <c:pt idx="2">
                  <c:v>Megatron-LM</c:v>
                </c:pt>
                <c:pt idx="3">
                  <c:v>Turing-NLG</c:v>
                </c:pt>
                <c:pt idx="4">
                  <c:v>GPT-3</c:v>
                </c:pt>
              </c:strCache>
            </c:strRef>
          </c:cat>
          <c:val>
            <c:numRef>
              <c:f>Sheet1!$B$2:$B$6</c:f>
              <c:numCache>
                <c:formatCode>General</c:formatCode>
                <c:ptCount val="5"/>
                <c:pt idx="0">
                  <c:v>3.4</c:v>
                </c:pt>
                <c:pt idx="1">
                  <c:v>15</c:v>
                </c:pt>
                <c:pt idx="2">
                  <c:v>83</c:v>
                </c:pt>
                <c:pt idx="3">
                  <c:v>170</c:v>
                </c:pt>
                <c:pt idx="4">
                  <c:v>1750</c:v>
                </c:pt>
              </c:numCache>
            </c:numRef>
          </c:val>
          <c:smooth val="0"/>
          <c:extLst>
            <c:ext xmlns:c16="http://schemas.microsoft.com/office/drawing/2014/chart" uri="{C3380CC4-5D6E-409C-BE32-E72D297353CC}">
              <c16:uniqueId val="{00000000-A66F-4035-B580-8CF24130A0D4}"/>
            </c:ext>
          </c:extLst>
        </c:ser>
        <c:dLbls>
          <c:showLegendKey val="0"/>
          <c:showVal val="0"/>
          <c:showCatName val="0"/>
          <c:showSerName val="0"/>
          <c:showPercent val="0"/>
          <c:showBubbleSize val="0"/>
        </c:dLbls>
        <c:smooth val="0"/>
        <c:axId val="538568400"/>
        <c:axId val="568628912"/>
      </c:lineChart>
      <c:catAx>
        <c:axId val="53856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68628912"/>
        <c:crosses val="autoZero"/>
        <c:auto val="1"/>
        <c:lblAlgn val="ctr"/>
        <c:lblOffset val="100"/>
        <c:noMultiLvlLbl val="0"/>
      </c:catAx>
      <c:valAx>
        <c:axId val="56862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38568400"/>
        <c:crosses val="autoZero"/>
        <c:crossBetween val="between"/>
        <c:dispUnits>
          <c:builtInUnit val="hundreds"/>
          <c:dispUnitsLbl>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latin typeface="微软雅黑" panose="020B0502040204020203" pitchFamily="34" charset="-122"/>
                      <a:ea typeface="微软雅黑" panose="020B0502040204020203" pitchFamily="34" charset="-122"/>
                    </a:rPr>
                    <a:t>亿</a:t>
                  </a:r>
                </a:p>
              </c:rich>
            </c:tx>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AFA85A-8467-47ED-B8DC-FD31495C9B51}" type="datetimeFigureOut">
              <a:rPr lang="zh-CN" altLang="en-US" smtClean="0"/>
              <a:t>2024/9/14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D2B065-50E2-4242-969D-608C06A543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725A61-1CF2-4D6A-86F6-F1199BD296FF}"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0EEB6-161F-46A1-A30A-2D4F16F319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sym typeface="+mn-ea"/>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en-US" dirty="0">
                    <a:sym typeface="+mn-ea"/>
                  </a:rPr>
                  <a:t>上图是一个使用张量表达式语言实现矩阵乘法运算，并对其进行例如循环分块等优化策略。下面给出它的数学定义，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首先有一个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代表所有可能的计算，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就是我们要去优化的计算。对于这个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来说，有一个合法的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 Space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，对于每个合法的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就叫做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x=g(e, 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通过编译器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生成的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low-level 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在硬件层面上实际运行的时间。所以当前问题的定义就变成了</a:t>
                </a:r>
              </a:p>
              <a:p>
                <a:pPr marL="0" marR="0" lvl="0" indent="266700" algn="just" defTabSz="914400" rtl="0" eaLnBrk="1" fontAlgn="auto" latinLnBrk="0" hangingPunct="1">
                  <a:lnSpc>
                    <a:spcPct val="150000"/>
                  </a:lnSpc>
                  <a:spcBef>
                    <a:spcPts val="0"/>
                  </a:spcBef>
                  <a:spcAft>
                    <a:spcPts val="0"/>
                  </a:spcAft>
                  <a:buClrTx/>
                  <a:buSzTx/>
                  <a:buFontTx/>
                  <a:buNone/>
                  <a:tabLst/>
                  <a:defRPr/>
                </a:pP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𝑎𝑟𝑔𝑚𝑖𝑛</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𝑠</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𝑆</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 </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 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𝑔</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𝑒,𝑠))</a:t>
                </a:r>
                <a:r>
                  <a:rPr lang="zh-CN" altLang="zh-CN" sz="1200" kern="1200" dirty="0">
                    <a:solidFill>
                      <a:schemeClr val="tx1"/>
                    </a:solidFill>
                    <a:effectLst/>
                    <a:latin typeface="+mn-lt"/>
                    <a:ea typeface="+mn-ea"/>
                    <a:cs typeface="+mn-cs"/>
                  </a:rPr>
                  <a:t>即在给定</a:t>
                </a:r>
                <a:r>
                  <a:rPr lang="en-US" altLang="zh-CN" sz="1200" kern="1200" dirty="0" err="1">
                    <a:solidFill>
                      <a:schemeClr val="tx1"/>
                    </a:solidFill>
                    <a:effectLst/>
                    <a:latin typeface="+mn-lt"/>
                    <a:ea typeface="+mn-ea"/>
                    <a:cs typeface="+mn-cs"/>
                  </a:rPr>
                  <a:t>Experssion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）的情况下，在</a:t>
                </a:r>
                <a:r>
                  <a:rPr lang="en-US" altLang="zh-CN" sz="1200" kern="1200" dirty="0">
                    <a:solidFill>
                      <a:schemeClr val="tx1"/>
                    </a:solidFill>
                    <a:effectLst/>
                    <a:latin typeface="+mn-lt"/>
                    <a:ea typeface="+mn-ea"/>
                    <a:cs typeface="+mn-cs"/>
                  </a:rPr>
                  <a:t>Schedule</a:t>
                </a:r>
                <a:r>
                  <a:rPr lang="zh-CN" altLang="zh-CN" sz="1200" kern="1200" dirty="0">
                    <a:solidFill>
                      <a:schemeClr val="tx1"/>
                    </a:solidFill>
                    <a:effectLst/>
                    <a:latin typeface="+mn-lt"/>
                    <a:ea typeface="+mn-ea"/>
                    <a:cs typeface="+mn-cs"/>
                  </a:rPr>
                  <a:t>空间（</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）中找到一组最优的解，使得生产代码的运行时间尽可能短是问题的核心。</a:t>
                </a: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ym typeface="+mn-ea"/>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10</a:t>
            </a:fld>
            <a:endParaRPr lang="zh-CN" altLang="en-US"/>
          </a:p>
        </p:txBody>
      </p:sp>
    </p:spTree>
    <p:extLst>
      <p:ext uri="{BB962C8B-B14F-4D97-AF65-F5344CB8AC3E}">
        <p14:creationId xmlns:p14="http://schemas.microsoft.com/office/powerpoint/2010/main" val="1060818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sym typeface="+mn-ea"/>
                  </a:rPr>
                  <a:t>这是一张比较细节的避免冗余计算的图片。</a:t>
                </a:r>
                <a:endParaRPr lang="en-US" altLang="zh-CN" dirty="0">
                  <a:sym typeface="+mn-ea"/>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en-US" dirty="0">
                    <a:sym typeface="+mn-ea"/>
                  </a:rPr>
                  <a:t>上图是一个使用张量表达式语言实现矩阵乘法运算，并对其进行例如循环分块等优化策略。下面给出它的数学定义，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首先有一个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代表所有可能的计算，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就是我们要去优化的计算。对于这个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来说，有一个合法的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 Space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，对于每个合法的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就叫做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x=g(e, 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通过编译器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生成的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low-level 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在硬件层面上实际运行的时间。所以当前问题的定义就变成了</a:t>
                </a:r>
              </a:p>
              <a:p>
                <a:pPr marL="0" marR="0" lvl="0" indent="266700" algn="just" defTabSz="914400" rtl="0" eaLnBrk="1" fontAlgn="auto" latinLnBrk="0" hangingPunct="1">
                  <a:lnSpc>
                    <a:spcPct val="150000"/>
                  </a:lnSpc>
                  <a:spcBef>
                    <a:spcPts val="0"/>
                  </a:spcBef>
                  <a:spcAft>
                    <a:spcPts val="0"/>
                  </a:spcAft>
                  <a:buClrTx/>
                  <a:buSzTx/>
                  <a:buFontTx/>
                  <a:buNone/>
                  <a:tabLst/>
                  <a:defRPr/>
                </a:pP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𝑎𝑟𝑔𝑚𝑖𝑛</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𝑠</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𝑆</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 </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 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𝑔</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𝑒,𝑠))</a:t>
                </a:r>
                <a:r>
                  <a:rPr lang="zh-CN" altLang="zh-CN" sz="1200" kern="1200" dirty="0">
                    <a:solidFill>
                      <a:schemeClr val="tx1"/>
                    </a:solidFill>
                    <a:effectLst/>
                    <a:latin typeface="+mn-lt"/>
                    <a:ea typeface="+mn-ea"/>
                    <a:cs typeface="+mn-cs"/>
                  </a:rPr>
                  <a:t>即在给定</a:t>
                </a:r>
                <a:r>
                  <a:rPr lang="en-US" altLang="zh-CN" sz="1200" kern="1200" dirty="0" err="1">
                    <a:solidFill>
                      <a:schemeClr val="tx1"/>
                    </a:solidFill>
                    <a:effectLst/>
                    <a:latin typeface="+mn-lt"/>
                    <a:ea typeface="+mn-ea"/>
                    <a:cs typeface="+mn-cs"/>
                  </a:rPr>
                  <a:t>Experssion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）的情况下，在</a:t>
                </a:r>
                <a:r>
                  <a:rPr lang="en-US" altLang="zh-CN" sz="1200" kern="1200" dirty="0">
                    <a:solidFill>
                      <a:schemeClr val="tx1"/>
                    </a:solidFill>
                    <a:effectLst/>
                    <a:latin typeface="+mn-lt"/>
                    <a:ea typeface="+mn-ea"/>
                    <a:cs typeface="+mn-cs"/>
                  </a:rPr>
                  <a:t>Schedule</a:t>
                </a:r>
                <a:r>
                  <a:rPr lang="zh-CN" altLang="zh-CN" sz="1200" kern="1200" dirty="0">
                    <a:solidFill>
                      <a:schemeClr val="tx1"/>
                    </a:solidFill>
                    <a:effectLst/>
                    <a:latin typeface="+mn-lt"/>
                    <a:ea typeface="+mn-ea"/>
                    <a:cs typeface="+mn-cs"/>
                  </a:rPr>
                  <a:t>空间（</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）中找到一组最优的解，使得生产代码的运行时间尽可能短是问题的核心。</a:t>
                </a: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ym typeface="+mn-ea"/>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11</a:t>
            </a:fld>
            <a:endParaRPr lang="zh-CN" altLang="en-US"/>
          </a:p>
        </p:txBody>
      </p:sp>
    </p:spTree>
    <p:extLst>
      <p:ext uri="{BB962C8B-B14F-4D97-AF65-F5344CB8AC3E}">
        <p14:creationId xmlns:p14="http://schemas.microsoft.com/office/powerpoint/2010/main" val="754064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sym typeface="+mn-ea"/>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en-US" dirty="0">
                    <a:sym typeface="+mn-ea"/>
                  </a:rPr>
                  <a:t>上图是一个使用张量表达式语言实现矩阵乘法运算，并对其进行例如循环分块等优化策略。下面给出它的数学定义，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首先有一个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代表所有可能的计算，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就是我们要去优化的计算。对于这个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来说，有一个合法的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 Space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，对于每个合法的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就叫做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x=g(e, 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通过编译器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生成的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low-level 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在硬件层面上实际运行的时间。所以当前问题的定义就变成了</a:t>
                </a:r>
              </a:p>
              <a:p>
                <a:pPr marL="0" marR="0" lvl="0" indent="266700" algn="just" defTabSz="914400" rtl="0" eaLnBrk="1" fontAlgn="auto" latinLnBrk="0" hangingPunct="1">
                  <a:lnSpc>
                    <a:spcPct val="150000"/>
                  </a:lnSpc>
                  <a:spcBef>
                    <a:spcPts val="0"/>
                  </a:spcBef>
                  <a:spcAft>
                    <a:spcPts val="0"/>
                  </a:spcAft>
                  <a:buClrTx/>
                  <a:buSzTx/>
                  <a:buFontTx/>
                  <a:buNone/>
                  <a:tabLst/>
                  <a:defRPr/>
                </a:pP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𝑎𝑟𝑔𝑚𝑖𝑛</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𝑠</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𝑆</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 </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 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𝑔</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𝑒,𝑠))</a:t>
                </a:r>
                <a:r>
                  <a:rPr lang="zh-CN" altLang="zh-CN" sz="1200" kern="1200" dirty="0">
                    <a:solidFill>
                      <a:schemeClr val="tx1"/>
                    </a:solidFill>
                    <a:effectLst/>
                    <a:latin typeface="+mn-lt"/>
                    <a:ea typeface="+mn-ea"/>
                    <a:cs typeface="+mn-cs"/>
                  </a:rPr>
                  <a:t>即在给定</a:t>
                </a:r>
                <a:r>
                  <a:rPr lang="en-US" altLang="zh-CN" sz="1200" kern="1200" dirty="0" err="1">
                    <a:solidFill>
                      <a:schemeClr val="tx1"/>
                    </a:solidFill>
                    <a:effectLst/>
                    <a:latin typeface="+mn-lt"/>
                    <a:ea typeface="+mn-ea"/>
                    <a:cs typeface="+mn-cs"/>
                  </a:rPr>
                  <a:t>Experssion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）的情况下，在</a:t>
                </a:r>
                <a:r>
                  <a:rPr lang="en-US" altLang="zh-CN" sz="1200" kern="1200" dirty="0">
                    <a:solidFill>
                      <a:schemeClr val="tx1"/>
                    </a:solidFill>
                    <a:effectLst/>
                    <a:latin typeface="+mn-lt"/>
                    <a:ea typeface="+mn-ea"/>
                    <a:cs typeface="+mn-cs"/>
                  </a:rPr>
                  <a:t>Schedule</a:t>
                </a:r>
                <a:r>
                  <a:rPr lang="zh-CN" altLang="zh-CN" sz="1200" kern="1200" dirty="0">
                    <a:solidFill>
                      <a:schemeClr val="tx1"/>
                    </a:solidFill>
                    <a:effectLst/>
                    <a:latin typeface="+mn-lt"/>
                    <a:ea typeface="+mn-ea"/>
                    <a:cs typeface="+mn-cs"/>
                  </a:rPr>
                  <a:t>空间（</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）中找到一组最优的解，使得生产代码的运行时间尽可能短是问题的核心。</a:t>
                </a: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ym typeface="+mn-ea"/>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12</a:t>
            </a:fld>
            <a:endParaRPr lang="zh-CN" altLang="en-US"/>
          </a:p>
        </p:txBody>
      </p:sp>
    </p:spTree>
    <p:extLst>
      <p:ext uri="{BB962C8B-B14F-4D97-AF65-F5344CB8AC3E}">
        <p14:creationId xmlns:p14="http://schemas.microsoft.com/office/powerpoint/2010/main" val="1816654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sym typeface="+mn-ea"/>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en-US" dirty="0">
                    <a:sym typeface="+mn-ea"/>
                  </a:rPr>
                  <a:t>上图是一个使用张量表达式语言实现矩阵乘法运算，并对其进行例如循环分块等优化策略。下面给出它的数学定义，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首先有一个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代表所有可能的计算，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就是我们要去优化的计算。对于这个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来说，有一个合法的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 Space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，对于每个合法的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就叫做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x=g(e, 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通过编译器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生成的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low-level 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在硬件层面上实际运行的时间。所以当前问题的定义就变成了</a:t>
                </a:r>
              </a:p>
              <a:p>
                <a:pPr marL="0" marR="0" lvl="0" indent="266700" algn="just" defTabSz="914400" rtl="0" eaLnBrk="1" fontAlgn="auto" latinLnBrk="0" hangingPunct="1">
                  <a:lnSpc>
                    <a:spcPct val="150000"/>
                  </a:lnSpc>
                  <a:spcBef>
                    <a:spcPts val="0"/>
                  </a:spcBef>
                  <a:spcAft>
                    <a:spcPts val="0"/>
                  </a:spcAft>
                  <a:buClrTx/>
                  <a:buSzTx/>
                  <a:buFontTx/>
                  <a:buNone/>
                  <a:tabLst/>
                  <a:defRPr/>
                </a:pP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𝑎𝑟𝑔𝑚𝑖𝑛</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𝑠</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𝑆</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 </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 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𝑔</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𝑒,𝑠))</a:t>
                </a:r>
                <a:r>
                  <a:rPr lang="zh-CN" altLang="zh-CN" sz="1200" kern="1200" dirty="0">
                    <a:solidFill>
                      <a:schemeClr val="tx1"/>
                    </a:solidFill>
                    <a:effectLst/>
                    <a:latin typeface="+mn-lt"/>
                    <a:ea typeface="+mn-ea"/>
                    <a:cs typeface="+mn-cs"/>
                  </a:rPr>
                  <a:t>即在给定</a:t>
                </a:r>
                <a:r>
                  <a:rPr lang="en-US" altLang="zh-CN" sz="1200" kern="1200" dirty="0" err="1">
                    <a:solidFill>
                      <a:schemeClr val="tx1"/>
                    </a:solidFill>
                    <a:effectLst/>
                    <a:latin typeface="+mn-lt"/>
                    <a:ea typeface="+mn-ea"/>
                    <a:cs typeface="+mn-cs"/>
                  </a:rPr>
                  <a:t>Experssion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）的情况下，在</a:t>
                </a:r>
                <a:r>
                  <a:rPr lang="en-US" altLang="zh-CN" sz="1200" kern="1200" dirty="0">
                    <a:solidFill>
                      <a:schemeClr val="tx1"/>
                    </a:solidFill>
                    <a:effectLst/>
                    <a:latin typeface="+mn-lt"/>
                    <a:ea typeface="+mn-ea"/>
                    <a:cs typeface="+mn-cs"/>
                  </a:rPr>
                  <a:t>Schedule</a:t>
                </a:r>
                <a:r>
                  <a:rPr lang="zh-CN" altLang="zh-CN" sz="1200" kern="1200" dirty="0">
                    <a:solidFill>
                      <a:schemeClr val="tx1"/>
                    </a:solidFill>
                    <a:effectLst/>
                    <a:latin typeface="+mn-lt"/>
                    <a:ea typeface="+mn-ea"/>
                    <a:cs typeface="+mn-cs"/>
                  </a:rPr>
                  <a:t>空间（</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）中找到一组最优的解，使得生产代码的运行时间尽可能短是问题的核心。</a:t>
                </a: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ym typeface="+mn-ea"/>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13</a:t>
            </a:fld>
            <a:endParaRPr lang="zh-CN" altLang="en-US"/>
          </a:p>
        </p:txBody>
      </p:sp>
    </p:spTree>
    <p:extLst>
      <p:ext uri="{BB962C8B-B14F-4D97-AF65-F5344CB8AC3E}">
        <p14:creationId xmlns:p14="http://schemas.microsoft.com/office/powerpoint/2010/main" val="3812367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sym typeface="+mn-ea"/>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en-US" dirty="0">
                    <a:sym typeface="+mn-ea"/>
                  </a:rPr>
                  <a:t>上图是一个使用张量表达式语言实现矩阵乘法运算，并对其进行例如循环分块等优化策略。下面给出它的数学定义，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首先有一个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代表所有可能的计算，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就是我们要去优化的计算。对于这个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来说，有一个合法的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 Space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，对于每个合法的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就叫做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x=g(e, 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通过编译器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生成的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low-level 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在硬件层面上实际运行的时间。所以当前问题的定义就变成了</a:t>
                </a:r>
              </a:p>
              <a:p>
                <a:pPr marL="0" marR="0" lvl="0" indent="266700" algn="just" defTabSz="914400" rtl="0" eaLnBrk="1" fontAlgn="auto" latinLnBrk="0" hangingPunct="1">
                  <a:lnSpc>
                    <a:spcPct val="150000"/>
                  </a:lnSpc>
                  <a:spcBef>
                    <a:spcPts val="0"/>
                  </a:spcBef>
                  <a:spcAft>
                    <a:spcPts val="0"/>
                  </a:spcAft>
                  <a:buClrTx/>
                  <a:buSzTx/>
                  <a:buFontTx/>
                  <a:buNone/>
                  <a:tabLst/>
                  <a:defRPr/>
                </a:pP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𝑎𝑟𝑔𝑚𝑖𝑛</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𝑠</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𝑆</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 </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 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𝑔</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𝑒,𝑠))</a:t>
                </a:r>
                <a:r>
                  <a:rPr lang="zh-CN" altLang="zh-CN" sz="1200" kern="1200" dirty="0">
                    <a:solidFill>
                      <a:schemeClr val="tx1"/>
                    </a:solidFill>
                    <a:effectLst/>
                    <a:latin typeface="+mn-lt"/>
                    <a:ea typeface="+mn-ea"/>
                    <a:cs typeface="+mn-cs"/>
                  </a:rPr>
                  <a:t>即在给定</a:t>
                </a:r>
                <a:r>
                  <a:rPr lang="en-US" altLang="zh-CN" sz="1200" kern="1200" dirty="0" err="1">
                    <a:solidFill>
                      <a:schemeClr val="tx1"/>
                    </a:solidFill>
                    <a:effectLst/>
                    <a:latin typeface="+mn-lt"/>
                    <a:ea typeface="+mn-ea"/>
                    <a:cs typeface="+mn-cs"/>
                  </a:rPr>
                  <a:t>Experssion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）的情况下，在</a:t>
                </a:r>
                <a:r>
                  <a:rPr lang="en-US" altLang="zh-CN" sz="1200" kern="1200" dirty="0">
                    <a:solidFill>
                      <a:schemeClr val="tx1"/>
                    </a:solidFill>
                    <a:effectLst/>
                    <a:latin typeface="+mn-lt"/>
                    <a:ea typeface="+mn-ea"/>
                    <a:cs typeface="+mn-cs"/>
                  </a:rPr>
                  <a:t>Schedule</a:t>
                </a:r>
                <a:r>
                  <a:rPr lang="zh-CN" altLang="zh-CN" sz="1200" kern="1200" dirty="0">
                    <a:solidFill>
                      <a:schemeClr val="tx1"/>
                    </a:solidFill>
                    <a:effectLst/>
                    <a:latin typeface="+mn-lt"/>
                    <a:ea typeface="+mn-ea"/>
                    <a:cs typeface="+mn-cs"/>
                  </a:rPr>
                  <a:t>空间（</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）中找到一组最优的解，使得生产代码的运行时间尽可能短是问题的核心。</a:t>
                </a: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ym typeface="+mn-ea"/>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14</a:t>
            </a:fld>
            <a:endParaRPr lang="zh-CN" altLang="en-US"/>
          </a:p>
        </p:txBody>
      </p:sp>
    </p:spTree>
    <p:extLst>
      <p:ext uri="{BB962C8B-B14F-4D97-AF65-F5344CB8AC3E}">
        <p14:creationId xmlns:p14="http://schemas.microsoft.com/office/powerpoint/2010/main" val="168150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6508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首先建立了一个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cost model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，从而可以对与底层代码</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的运行效率进行估计。并对于这个统计成本模型</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提出了两种方法进行解决。</a:t>
                </a:r>
                <a:r>
                  <a:rPr lang="zh-CN" altLang="zh-CN" sz="1200" kern="1200" dirty="0">
                    <a:solidFill>
                      <a:schemeClr val="tx1"/>
                    </a:solidFill>
                    <a:effectLst/>
                    <a:latin typeface="+mn-lt"/>
                    <a:ea typeface="+mn-ea"/>
                    <a:cs typeface="+mn-cs"/>
                  </a:rPr>
                  <a:t>成本模型的</a:t>
                </a:r>
                <a:r>
                  <a:rPr lang="zh-CN" altLang="zh-CN" sz="1200" kern="1200">
                    <a:solidFill>
                      <a:schemeClr val="tx1"/>
                    </a:solidFill>
                    <a:effectLst/>
                    <a:latin typeface="+mn-lt"/>
                    <a:ea typeface="+mn-ea"/>
                    <a:cs typeface="+mn-cs"/>
                  </a:rPr>
                  <a:t>工作流程</a:t>
                </a:r>
                <a:r>
                  <a:rPr lang="zh-CN" altLang="en-US" sz="1200" kern="1200">
                    <a:solidFill>
                      <a:schemeClr val="tx1"/>
                    </a:solidFill>
                    <a:effectLst/>
                    <a:latin typeface="+mn-lt"/>
                    <a:ea typeface="+mn-ea"/>
                    <a:cs typeface="+mn-cs"/>
                  </a:rPr>
                  <a:t>如下：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首先是将底层代码都用抽象语法树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进行形式上的表示。第一种模型为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effectLst/>
                    <a:latin typeface="Helvetica Neue"/>
                  </a:rPr>
                  <a:t>我们从给定的低级抽象语法树中提取特定于域的特征。</a:t>
                </a: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，例如，循环结构信息和通用的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annotations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，然后基于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这些</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提取的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会进行相应的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预测。第二种模型</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，把抽象语法树编码成一个向量，再经过线性层将向量进行映射，得到最终预测成本。</a:t>
                </a:r>
              </a:p>
              <a:p>
                <a:pPr indent="266700" algn="just">
                  <a:lnSpc>
                    <a:spcPct val="150000"/>
                  </a:lnSpc>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代表了解决问题的两种不同的机器学习方法。</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依赖于精确的特征提取并使用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CPU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进行快速预测。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是一种基于深度学习的方法，且不需要</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进行特征提取</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直接将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AST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送入</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模型当中，</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但它在训练和预测速度方面滞后，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也许是因为这个原因</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我们发现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的具体实现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没有合并到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TVM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master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分支上。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首先建立了一个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cost model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，从而可以对与底层代码</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的运行效率进行估计。并对于这个统计成本模型</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提出了两种方法进行解决。</a:t>
                </a:r>
                <a:r>
                  <a:rPr lang="zh-CN" altLang="zh-CN" sz="1200" kern="1200" dirty="0">
                    <a:solidFill>
                      <a:schemeClr val="tx1"/>
                    </a:solidFill>
                    <a:effectLst/>
                    <a:latin typeface="+mn-lt"/>
                    <a:ea typeface="+mn-ea"/>
                    <a:cs typeface="+mn-cs"/>
                  </a:rPr>
                  <a:t>成本模型的</a:t>
                </a:r>
                <a:r>
                  <a:rPr lang="zh-CN" altLang="zh-CN" sz="1200" kern="1200">
                    <a:solidFill>
                      <a:schemeClr val="tx1"/>
                    </a:solidFill>
                    <a:effectLst/>
                    <a:latin typeface="+mn-lt"/>
                    <a:ea typeface="+mn-ea"/>
                    <a:cs typeface="+mn-cs"/>
                  </a:rPr>
                  <a:t>工作流程</a:t>
                </a:r>
                <a:r>
                  <a:rPr lang="zh-CN" altLang="en-US" sz="1200" kern="1200">
                    <a:solidFill>
                      <a:schemeClr val="tx1"/>
                    </a:solidFill>
                    <a:effectLst/>
                    <a:latin typeface="+mn-lt"/>
                    <a:ea typeface="+mn-ea"/>
                    <a:cs typeface="+mn-cs"/>
                  </a:rPr>
                  <a:t>如下：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首先是将底层代码都用抽象语法树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进行形式上的表示。第一种模型为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effectLst/>
                    <a:latin typeface="Helvetica Neue"/>
                  </a:rPr>
                  <a:t>我们从给定的低级抽象语法树中提取特定于域的特征。</a:t>
                </a: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，例如，循环结构信息和通用的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annotations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，然后基于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这些</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提取的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会进行相应的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预测。第二种模型</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，把抽象语法树编码成一个向量，再经过线性层将向量进行映射，得到最终预测成本。</a:t>
                </a:r>
              </a:p>
              <a:p>
                <a:pPr indent="266700" algn="just">
                  <a:lnSpc>
                    <a:spcPct val="150000"/>
                  </a:lnSpc>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代表了解决问题的两种不同的机器学习方法。</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依赖于精确的特征提取并使用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CPU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进行快速预测。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是一种基于深度学习的方法，且不需要</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进行特征提取</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直接将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AST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送入</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模型当中，</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但它在训练和预测速度方面滞后，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也许是因为这个原因</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我们发现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的具体实现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没有合并到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TVM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master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分支上。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17</a:t>
            </a:fld>
            <a:endParaRPr lang="zh-CN" altLang="en-US"/>
          </a:p>
        </p:txBody>
      </p:sp>
    </p:spTree>
    <p:extLst>
      <p:ext uri="{BB962C8B-B14F-4D97-AF65-F5344CB8AC3E}">
        <p14:creationId xmlns:p14="http://schemas.microsoft.com/office/powerpoint/2010/main" val="4163045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首先建立了一个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cost model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，从而可以对与底层代码</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的运行效率进行估计。并对于这个统计成本模型</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提出了两种方法进行解决。</a:t>
                </a:r>
                <a:r>
                  <a:rPr lang="zh-CN" altLang="zh-CN" sz="1200" kern="1200" dirty="0">
                    <a:solidFill>
                      <a:schemeClr val="tx1"/>
                    </a:solidFill>
                    <a:effectLst/>
                    <a:latin typeface="+mn-lt"/>
                    <a:ea typeface="+mn-ea"/>
                    <a:cs typeface="+mn-cs"/>
                  </a:rPr>
                  <a:t>成本模型的</a:t>
                </a:r>
                <a:r>
                  <a:rPr lang="zh-CN" altLang="zh-CN" sz="1200" kern="1200">
                    <a:solidFill>
                      <a:schemeClr val="tx1"/>
                    </a:solidFill>
                    <a:effectLst/>
                    <a:latin typeface="+mn-lt"/>
                    <a:ea typeface="+mn-ea"/>
                    <a:cs typeface="+mn-cs"/>
                  </a:rPr>
                  <a:t>工作流程</a:t>
                </a:r>
                <a:r>
                  <a:rPr lang="zh-CN" altLang="en-US" sz="1200" kern="1200">
                    <a:solidFill>
                      <a:schemeClr val="tx1"/>
                    </a:solidFill>
                    <a:effectLst/>
                    <a:latin typeface="+mn-lt"/>
                    <a:ea typeface="+mn-ea"/>
                    <a:cs typeface="+mn-cs"/>
                  </a:rPr>
                  <a:t>如下：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首先是将底层代码都用抽象语法树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进行形式上的表示。第一种模型为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effectLst/>
                    <a:latin typeface="Helvetica Neue"/>
                  </a:rPr>
                  <a:t>我们从给定的低级抽象语法树中提取特定于域的特征。</a:t>
                </a: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，例如，循环结构信息和通用的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annotations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，然后基于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这些</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提取的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会进行相应的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预测。第二种模型</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，把抽象语法树编码成一个向量，再经过线性层将向量进行映射，得到最终预测成本。</a:t>
                </a:r>
              </a:p>
              <a:p>
                <a:pPr indent="266700" algn="just">
                  <a:lnSpc>
                    <a:spcPct val="150000"/>
                  </a:lnSpc>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代表了解决问题的两种不同的机器学习方法。</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依赖于精确的特征提取并使用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CPU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进行快速预测。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是一种基于深度学习的方法，且不需要</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进行特征提取</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直接将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AST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送入</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模型当中，</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但它在训练和预测速度方面滞后，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也许是因为这个原因</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我们发现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的具体实现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没有合并到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TVM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master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分支上。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18</a:t>
            </a:fld>
            <a:endParaRPr lang="zh-CN" altLang="en-US"/>
          </a:p>
        </p:txBody>
      </p:sp>
    </p:spTree>
    <p:extLst>
      <p:ext uri="{BB962C8B-B14F-4D97-AF65-F5344CB8AC3E}">
        <p14:creationId xmlns:p14="http://schemas.microsoft.com/office/powerpoint/2010/main" val="621436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首先建立了一个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cost model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，从而可以对与底层代码</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的运行效率进行估计。并对于这个统计成本模型</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提出了两种方法进行解决。</a:t>
                </a:r>
                <a:r>
                  <a:rPr lang="zh-CN" altLang="zh-CN" sz="1200" kern="1200" dirty="0">
                    <a:solidFill>
                      <a:schemeClr val="tx1"/>
                    </a:solidFill>
                    <a:effectLst/>
                    <a:latin typeface="+mn-lt"/>
                    <a:ea typeface="+mn-ea"/>
                    <a:cs typeface="+mn-cs"/>
                  </a:rPr>
                  <a:t>成本模型的</a:t>
                </a:r>
                <a:r>
                  <a:rPr lang="zh-CN" altLang="zh-CN" sz="1200" kern="1200">
                    <a:solidFill>
                      <a:schemeClr val="tx1"/>
                    </a:solidFill>
                    <a:effectLst/>
                    <a:latin typeface="+mn-lt"/>
                    <a:ea typeface="+mn-ea"/>
                    <a:cs typeface="+mn-cs"/>
                  </a:rPr>
                  <a:t>工作流程</a:t>
                </a:r>
                <a:r>
                  <a:rPr lang="zh-CN" altLang="en-US" sz="1200" kern="1200">
                    <a:solidFill>
                      <a:schemeClr val="tx1"/>
                    </a:solidFill>
                    <a:effectLst/>
                    <a:latin typeface="+mn-lt"/>
                    <a:ea typeface="+mn-ea"/>
                    <a:cs typeface="+mn-cs"/>
                  </a:rPr>
                  <a:t>如下：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首先是将底层代码都用抽象语法树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进行形式上的表示。第一种模型为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effectLst/>
                    <a:latin typeface="Helvetica Neue"/>
                  </a:rPr>
                  <a:t>我们从给定的低级抽象语法树中提取特定于域的特征。</a:t>
                </a: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，例如，循环结构信息和通用的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annotations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，然后基于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这些</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提取的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会进行相应的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预测。第二种模型</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，把抽象语法树编码成一个向量，再经过线性层将向量进行映射，得到最终预测成本。</a:t>
                </a:r>
              </a:p>
              <a:p>
                <a:pPr indent="266700" algn="just">
                  <a:lnSpc>
                    <a:spcPct val="150000"/>
                  </a:lnSpc>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代表了解决问题的两种不同的机器学习方法。</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依赖于精确的特征提取并使用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CPU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进行快速预测。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是一种基于深度学习的方法，且不需要</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进行特征提取</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直接将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AST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送入</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模型当中，</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但它在训练和预测速度方面滞后，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也许是因为这个原因</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我们发现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TreeGRU</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的具体实现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没有合并到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TVM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master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分支上。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19</a:t>
            </a:fld>
            <a:endParaRPr lang="zh-CN" altLang="en-US"/>
          </a:p>
        </p:txBody>
      </p:sp>
    </p:spTree>
    <p:extLst>
      <p:ext uri="{BB962C8B-B14F-4D97-AF65-F5344CB8AC3E}">
        <p14:creationId xmlns:p14="http://schemas.microsoft.com/office/powerpoint/2010/main" val="106947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731859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我这次的分享到此结束，谢谢大家的观看！</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i="0" dirty="0">
                <a:solidFill>
                  <a:srgbClr val="374151"/>
                </a:solidFill>
                <a:effectLst/>
                <a:latin typeface="微软雅黑" panose="020B0502040204020203" pitchFamily="34" charset="-122"/>
                <a:ea typeface="微软雅黑" panose="020B0502040204020203" pitchFamily="34" charset="-122"/>
              </a:rPr>
              <a:t>在当前的机器学习系统中，计算和通信被视为在不同库中实现的独立抽象。计算库，例如 </a:t>
            </a:r>
            <a:r>
              <a:rPr lang="en-US" altLang="zh-CN" sz="2800" b="0" i="0" dirty="0" err="1">
                <a:solidFill>
                  <a:srgbClr val="374151"/>
                </a:solidFill>
                <a:effectLst/>
                <a:latin typeface="微软雅黑" panose="020B0502040204020203" pitchFamily="34" charset="-122"/>
                <a:ea typeface="微软雅黑" panose="020B0502040204020203" pitchFamily="34" charset="-122"/>
              </a:rPr>
              <a:t>cuBLAS</a:t>
            </a:r>
            <a:r>
              <a:rPr lang="en-US" altLang="zh-CN" sz="2800" b="0" i="0" dirty="0">
                <a:solidFill>
                  <a:srgbClr val="374151"/>
                </a:solidFill>
                <a:effectLst/>
                <a:latin typeface="微软雅黑" panose="020B0502040204020203" pitchFamily="34" charset="-122"/>
                <a:ea typeface="微软雅黑" panose="020B0502040204020203" pitchFamily="34" charset="-122"/>
              </a:rPr>
              <a:t> </a:t>
            </a:r>
            <a:r>
              <a:rPr lang="zh-CN" altLang="en-US" sz="2800" b="0" i="0" dirty="0">
                <a:solidFill>
                  <a:srgbClr val="374151"/>
                </a:solidFill>
                <a:effectLst/>
                <a:latin typeface="微软雅黑" panose="020B0502040204020203" pitchFamily="34" charset="-122"/>
                <a:ea typeface="微软雅黑" panose="020B0502040204020203" pitchFamily="34" charset="-122"/>
              </a:rPr>
              <a:t>和 </a:t>
            </a:r>
            <a:r>
              <a:rPr lang="en-US" altLang="zh-CN" sz="2800" b="0" i="0" dirty="0" err="1">
                <a:solidFill>
                  <a:srgbClr val="374151"/>
                </a:solidFill>
                <a:effectLst/>
                <a:latin typeface="微软雅黑" panose="020B0502040204020203" pitchFamily="34" charset="-122"/>
                <a:ea typeface="微软雅黑" panose="020B0502040204020203" pitchFamily="34" charset="-122"/>
              </a:rPr>
              <a:t>cuDNN</a:t>
            </a:r>
            <a:r>
              <a:rPr lang="en-US" altLang="zh-CN" sz="2800" b="0" i="0" dirty="0">
                <a:solidFill>
                  <a:srgbClr val="374151"/>
                </a:solidFill>
                <a:effectLst/>
                <a:latin typeface="微软雅黑" panose="020B0502040204020203" pitchFamily="34" charset="-122"/>
                <a:ea typeface="微软雅黑" panose="020B0502040204020203" pitchFamily="34" charset="-122"/>
              </a:rPr>
              <a:t> </a:t>
            </a:r>
            <a:r>
              <a:rPr lang="zh-CN" altLang="en-US" sz="2800" b="0" i="0" dirty="0">
                <a:solidFill>
                  <a:srgbClr val="374151"/>
                </a:solidFill>
                <a:effectLst/>
                <a:latin typeface="微软雅黑" panose="020B0502040204020203" pitchFamily="34" charset="-122"/>
                <a:ea typeface="微软雅黑" panose="020B0502040204020203" pitchFamily="34" charset="-122"/>
              </a:rPr>
              <a:t>，提供优化的张量代数运算，而对于通信库，例如：</a:t>
            </a:r>
            <a:r>
              <a:rPr lang="en-US" altLang="zh-CN" sz="2800" b="0" i="0" dirty="0">
                <a:solidFill>
                  <a:srgbClr val="374151"/>
                </a:solidFill>
                <a:effectLst/>
                <a:latin typeface="微软雅黑" panose="020B0502040204020203" pitchFamily="34" charset="-122"/>
                <a:ea typeface="微软雅黑" panose="020B0502040204020203" pitchFamily="34" charset="-122"/>
              </a:rPr>
              <a:t>NCCL</a:t>
            </a:r>
            <a:r>
              <a:rPr lang="zh-CN" altLang="en-US" sz="2800" b="0" i="0" dirty="0">
                <a:solidFill>
                  <a:srgbClr val="374151"/>
                </a:solidFill>
                <a:effectLst/>
                <a:latin typeface="微软雅黑" panose="020B0502040204020203" pitchFamily="34" charset="-122"/>
                <a:ea typeface="微软雅黑" panose="020B0502040204020203" pitchFamily="34" charset="-122"/>
              </a:rPr>
              <a:t>，能够提供高性能集合通信实现（例如</a:t>
            </a:r>
            <a:r>
              <a:rPr lang="en-US" altLang="zh-CN" sz="2800" b="0" i="0" dirty="0" err="1">
                <a:solidFill>
                  <a:srgbClr val="374151"/>
                </a:solidFill>
                <a:effectLst/>
                <a:latin typeface="微软雅黑" panose="020B0502040204020203" pitchFamily="34" charset="-122"/>
                <a:ea typeface="微软雅黑" panose="020B0502040204020203" pitchFamily="34" charset="-122"/>
              </a:rPr>
              <a:t>AllReduce</a:t>
            </a:r>
            <a:r>
              <a:rPr lang="zh-CN" altLang="en-US" sz="2800" b="0" i="0" dirty="0">
                <a:solidFill>
                  <a:srgbClr val="374151"/>
                </a:solidFill>
                <a:effectLst/>
                <a:latin typeface="微软雅黑" panose="020B0502040204020203" pitchFamily="34" charset="-122"/>
                <a:ea typeface="微软雅黑" panose="020B0502040204020203" pitchFamily="34" charset="-122"/>
              </a:rPr>
              <a:t>操作）。机器学习框架，例如 </a:t>
            </a:r>
            <a:r>
              <a:rPr lang="en-US" altLang="zh-CN" sz="2800" b="0" i="0" dirty="0" err="1">
                <a:solidFill>
                  <a:srgbClr val="374151"/>
                </a:solidFill>
                <a:effectLst/>
                <a:latin typeface="微软雅黑" panose="020B0502040204020203" pitchFamily="34" charset="-122"/>
                <a:ea typeface="微软雅黑" panose="020B0502040204020203" pitchFamily="34" charset="-122"/>
              </a:rPr>
              <a:t>PyTorch</a:t>
            </a:r>
            <a:r>
              <a:rPr lang="zh-CN" altLang="en-US" sz="2800" b="0" i="0" dirty="0">
                <a:solidFill>
                  <a:srgbClr val="374151"/>
                </a:solidFill>
                <a:effectLst/>
                <a:latin typeface="微软雅黑" panose="020B0502040204020203" pitchFamily="34" charset="-122"/>
                <a:ea typeface="微软雅黑" panose="020B0502040204020203" pitchFamily="34" charset="-122"/>
              </a:rPr>
              <a:t>，从这些库中调用计算和通信内核。因此，在此类框架之上构建的机器学习应用程序中，计算和通信操作是分开调用的。</a:t>
            </a:r>
            <a:endParaRPr lang="en-US" altLang="zh-CN" sz="2800" b="0" i="0" dirty="0">
              <a:solidFill>
                <a:srgbClr val="374151"/>
              </a:solidFill>
              <a:effectLst/>
              <a:latin typeface="微软雅黑" panose="020B0502040204020203" pitchFamily="34" charset="-122"/>
              <a:ea typeface="微软雅黑" panose="020B0502040204020203"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尽管将计算和通信内核分开使它们可以独立地进行优化，但如果打破这种抽象边界，就可以实现新的优化，否则这些优化是不可行的。这些优化包括以下内容</a:t>
            </a:r>
            <a:endParaRPr lang="zh-CN" altLang="en-US" sz="2800" dirty="0">
              <a:latin typeface="微软雅黑" panose="020B0502040204020203" pitchFamily="34" charset="-122"/>
              <a:ea typeface="微软雅黑" panose="020B0502040204020203"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4</a:t>
            </a:fld>
            <a:endParaRPr lang="zh-CN" altLang="en-US"/>
          </a:p>
        </p:txBody>
      </p:sp>
    </p:spTree>
    <p:extLst>
      <p:ext uri="{BB962C8B-B14F-4D97-AF65-F5344CB8AC3E}">
        <p14:creationId xmlns:p14="http://schemas.microsoft.com/office/powerpoint/2010/main" val="365564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5</a:t>
            </a:fld>
            <a:endParaRPr lang="zh-CN" altLang="en-US"/>
          </a:p>
        </p:txBody>
      </p:sp>
    </p:spTree>
    <p:extLst>
      <p:ext uri="{BB962C8B-B14F-4D97-AF65-F5344CB8AC3E}">
        <p14:creationId xmlns:p14="http://schemas.microsoft.com/office/powerpoint/2010/main" val="4097972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作者的想法是将输出分成更小的块，并在</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MatMul</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内核计算出块后立即开始对块进行</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AllReduce</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通信。手动进行这种细粒度的</a:t>
            </a:r>
            <a:r>
              <a:rPr lang="en-US" altLang="zh-CN" sz="1800" kern="100" dirty="0">
                <a:effectLst/>
                <a:latin typeface="Times New Roman" panose="02020603050405020304" pitchFamily="18" charset="0"/>
                <a:ea typeface="宋体" panose="02010600030101010101" pitchFamily="2" charset="-122"/>
              </a:rPr>
              <a:t> overlapping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优化，可以减少将近</a:t>
            </a:r>
            <a:r>
              <a:rPr lang="en-US" altLang="zh-CN" sz="1800" kern="100" dirty="0">
                <a:effectLst/>
                <a:latin typeface="Times New Roman" panose="02020603050405020304" pitchFamily="18" charset="0"/>
                <a:ea typeface="宋体" panose="02010600030101010101" pitchFamily="2" charset="-122"/>
              </a:rPr>
              <a:t>80%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的执行时间，并提供</a:t>
            </a:r>
            <a:r>
              <a:rPr lang="en-US" altLang="zh-CN" sz="1800" kern="100" dirty="0">
                <a:effectLst/>
                <a:latin typeface="Times New Roman" panose="02020603050405020304" pitchFamily="18" charset="0"/>
                <a:ea typeface="宋体" panose="02010600030101010101" pitchFamily="2" charset="-122"/>
              </a:rPr>
              <a:t>1.36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倍的加速。</a:t>
            </a:r>
            <a:endParaRPr lang="zh-CN" altLang="en-US" sz="1800"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6</a:t>
            </a:fld>
            <a:endParaRPr lang="zh-CN" altLang="en-US"/>
          </a:p>
        </p:txBody>
      </p:sp>
    </p:spTree>
    <p:extLst>
      <p:ext uri="{BB962C8B-B14F-4D97-AF65-F5344CB8AC3E}">
        <p14:creationId xmlns:p14="http://schemas.microsoft.com/office/powerpoint/2010/main" val="79031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959399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sym typeface="+mn-ea"/>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en-US" dirty="0">
                    <a:sym typeface="+mn-ea"/>
                  </a:rPr>
                  <a:t>上图是一个使用张量表达式语言实现矩阵乘法运算，并对其进行例如循环分块等优化策略。下面给出它的数学定义，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首先有一个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代表所有可能的计算，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就是我们要去优化的计算。对于这个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来说，有一个合法的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 Space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，对于每个合法的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就叫做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x=g(e, 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通过编译器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生成的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low-level 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在硬件层面上实际运行的时间。所以当前问题的定义就变成了</a:t>
                </a:r>
              </a:p>
              <a:p>
                <a:pPr marL="0" marR="0" lvl="0" indent="266700" algn="just" defTabSz="914400" rtl="0" eaLnBrk="1" fontAlgn="auto" latinLnBrk="0" hangingPunct="1">
                  <a:lnSpc>
                    <a:spcPct val="150000"/>
                  </a:lnSpc>
                  <a:spcBef>
                    <a:spcPts val="0"/>
                  </a:spcBef>
                  <a:spcAft>
                    <a:spcPts val="0"/>
                  </a:spcAft>
                  <a:buClrTx/>
                  <a:buSzTx/>
                  <a:buFontTx/>
                  <a:buNone/>
                  <a:tabLst/>
                  <a:defRPr/>
                </a:pP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𝑎𝑟𝑔𝑚𝑖𝑛</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𝑠</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𝑆</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 </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 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𝑔</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𝑒,𝑠))</a:t>
                </a:r>
                <a:r>
                  <a:rPr lang="zh-CN" altLang="zh-CN" sz="1200" kern="1200" dirty="0">
                    <a:solidFill>
                      <a:schemeClr val="tx1"/>
                    </a:solidFill>
                    <a:effectLst/>
                    <a:latin typeface="+mn-lt"/>
                    <a:ea typeface="+mn-ea"/>
                    <a:cs typeface="+mn-cs"/>
                  </a:rPr>
                  <a:t>即在给定</a:t>
                </a:r>
                <a:r>
                  <a:rPr lang="en-US" altLang="zh-CN" sz="1200" kern="1200" dirty="0" err="1">
                    <a:solidFill>
                      <a:schemeClr val="tx1"/>
                    </a:solidFill>
                    <a:effectLst/>
                    <a:latin typeface="+mn-lt"/>
                    <a:ea typeface="+mn-ea"/>
                    <a:cs typeface="+mn-cs"/>
                  </a:rPr>
                  <a:t>Experssion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）的情况下，在</a:t>
                </a:r>
                <a:r>
                  <a:rPr lang="en-US" altLang="zh-CN" sz="1200" kern="1200" dirty="0">
                    <a:solidFill>
                      <a:schemeClr val="tx1"/>
                    </a:solidFill>
                    <a:effectLst/>
                    <a:latin typeface="+mn-lt"/>
                    <a:ea typeface="+mn-ea"/>
                    <a:cs typeface="+mn-cs"/>
                  </a:rPr>
                  <a:t>Schedule</a:t>
                </a:r>
                <a:r>
                  <a:rPr lang="zh-CN" altLang="zh-CN" sz="1200" kern="1200" dirty="0">
                    <a:solidFill>
                      <a:schemeClr val="tx1"/>
                    </a:solidFill>
                    <a:effectLst/>
                    <a:latin typeface="+mn-lt"/>
                    <a:ea typeface="+mn-ea"/>
                    <a:cs typeface="+mn-cs"/>
                  </a:rPr>
                  <a:t>空间（</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）中找到一组最优的解，使得生产代码的运行时间尽可能短是问题的核心。</a:t>
                </a: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ym typeface="+mn-ea"/>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sym typeface="+mn-ea"/>
                </a:endParaRPr>
              </a:p>
            </p:txBody>
          </p:sp>
        </mc:Choice>
        <mc:Fallback xmlns="">
          <p:sp>
            <p:nvSpPr>
              <p:cNvPr id="3" name="备注占位符 2"/>
              <p:cNvSpPr>
                <a:spLocks noGrp="1"/>
              </p:cNvSpPr>
              <p:nvPr>
                <p:ph type="body" idx="1"/>
              </p:nvPr>
            </p:nvSpPr>
            <p:spPr/>
            <p:txBody>
              <a:bodyPr/>
              <a:lstStyle/>
              <a:p>
                <a:pPr indent="266700" algn="just">
                  <a:lnSpc>
                    <a:spcPct val="150000"/>
                  </a:lnSpc>
                </a:pPr>
                <a:r>
                  <a:rPr lang="zh-CN" altLang="en-US" dirty="0">
                    <a:sym typeface="+mn-ea"/>
                  </a:rPr>
                  <a:t>上图是一个使用张量表达式语言实现矩阵乘法运算，并对其进行例如循环分块等优化策略。下面给出它的数学定义，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首先有一个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代表所有可能的计算，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就是我们要去优化的计算。对于这个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来说，有一个合法的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 Space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，对于每个合法的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schedule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就叫做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x=g(e, 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通过编译器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生成的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low-level 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为这个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在硬件层面上实际运行的时间。所以当前问题的定义就变成了</a:t>
                </a:r>
              </a:p>
              <a:p>
                <a:pPr marL="0" marR="0" lvl="0" indent="266700" algn="just" defTabSz="914400" rtl="0" eaLnBrk="1" fontAlgn="auto" latinLnBrk="0" hangingPunct="1">
                  <a:lnSpc>
                    <a:spcPct val="150000"/>
                  </a:lnSpc>
                  <a:spcBef>
                    <a:spcPts val="0"/>
                  </a:spcBef>
                  <a:spcAft>
                    <a:spcPts val="0"/>
                  </a:spcAft>
                  <a:buClrTx/>
                  <a:buSzTx/>
                  <a:buFontTx/>
                  <a:buNone/>
                  <a:tabLst/>
                  <a:defRPr/>
                </a:pP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𝑎𝑟𝑔𝑚𝑖𝑛</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𝑠</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𝑆</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 </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 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𝑔</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𝑒,𝑠))</a:t>
                </a:r>
                <a:r>
                  <a:rPr lang="zh-CN" altLang="zh-CN" sz="1200" kern="1200" dirty="0">
                    <a:solidFill>
                      <a:schemeClr val="tx1"/>
                    </a:solidFill>
                    <a:effectLst/>
                    <a:latin typeface="+mn-lt"/>
                    <a:ea typeface="+mn-ea"/>
                    <a:cs typeface="+mn-cs"/>
                  </a:rPr>
                  <a:t>即在给定</a:t>
                </a:r>
                <a:r>
                  <a:rPr lang="en-US" altLang="zh-CN" sz="1200" kern="1200" dirty="0" err="1">
                    <a:solidFill>
                      <a:schemeClr val="tx1"/>
                    </a:solidFill>
                    <a:effectLst/>
                    <a:latin typeface="+mn-lt"/>
                    <a:ea typeface="+mn-ea"/>
                    <a:cs typeface="+mn-cs"/>
                  </a:rPr>
                  <a:t>Experssion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）的情况下，在</a:t>
                </a:r>
                <a:r>
                  <a:rPr lang="en-US" altLang="zh-CN" sz="1200" kern="1200" dirty="0">
                    <a:solidFill>
                      <a:schemeClr val="tx1"/>
                    </a:solidFill>
                    <a:effectLst/>
                    <a:latin typeface="+mn-lt"/>
                    <a:ea typeface="+mn-ea"/>
                    <a:cs typeface="+mn-cs"/>
                  </a:rPr>
                  <a:t>Schedule</a:t>
                </a:r>
                <a:r>
                  <a:rPr lang="zh-CN" altLang="zh-CN" sz="1200" kern="1200" dirty="0">
                    <a:solidFill>
                      <a:schemeClr val="tx1"/>
                    </a:solidFill>
                    <a:effectLst/>
                    <a:latin typeface="+mn-lt"/>
                    <a:ea typeface="+mn-ea"/>
                    <a:cs typeface="+mn-cs"/>
                  </a:rPr>
                  <a:t>空间（</a:t>
                </a:r>
                <a:r>
                  <a:rPr lang="en-US" altLang="zh-CN" sz="1200" kern="1200" dirty="0">
                    <a:solidFill>
                      <a:schemeClr val="tx1"/>
                    </a:solidFill>
                    <a:effectLst/>
                    <a:latin typeface="+mn-lt"/>
                    <a:ea typeface="+mn-ea"/>
                    <a:cs typeface="+mn-cs"/>
                  </a:rPr>
                  <a:t>S</a:t>
                </a:r>
                <a:r>
                  <a:rPr lang="en-US" altLang="zh-CN" sz="1200" kern="1200" baseline="-250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）中找到一组最优的解，使得生产代码的运行时间尽可能短是问题的核心。</a:t>
                </a:r>
              </a:p>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ym typeface="+mn-ea"/>
                </a:endParaRPr>
              </a:p>
            </p:txBody>
          </p:sp>
        </mc:Fallback>
      </mc:AlternateContent>
      <p:sp>
        <p:nvSpPr>
          <p:cNvPr id="4" name="灯片编号占位符 3"/>
          <p:cNvSpPr>
            <a:spLocks noGrp="1"/>
          </p:cNvSpPr>
          <p:nvPr>
            <p:ph type="sldNum" sz="quarter" idx="10"/>
          </p:nvPr>
        </p:nvSpPr>
        <p:spPr/>
        <p:txBody>
          <a:bodyPr/>
          <a:lstStyle/>
          <a:p>
            <a:fld id="{69B0EEB6-161F-46A1-A30A-2D4F16F319B4}" type="slidenum">
              <a:rPr lang="zh-CN" altLang="en-US" smtClean="0"/>
              <a:t>9</a:t>
            </a:fld>
            <a:endParaRPr lang="zh-CN" altLang="en-US"/>
          </a:p>
        </p:txBody>
      </p:sp>
    </p:spTree>
    <p:extLst>
      <p:ext uri="{BB962C8B-B14F-4D97-AF65-F5344CB8AC3E}">
        <p14:creationId xmlns:p14="http://schemas.microsoft.com/office/powerpoint/2010/main" val="1233666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C00000"/>
        </a:solidFill>
        <a:effectLst/>
      </p:bgPr>
    </p:bg>
    <p:spTree>
      <p:nvGrpSpPr>
        <p:cNvPr id="1" name=""/>
        <p:cNvGrpSpPr/>
        <p:nvPr/>
      </p:nvGrpSpPr>
      <p:grpSpPr>
        <a:xfrm>
          <a:off x="0" y="0"/>
          <a:ext cx="0" cy="0"/>
          <a:chOff x="0" y="0"/>
          <a:chExt cx="0" cy="0"/>
        </a:xfrm>
      </p:grpSpPr>
      <p:sp>
        <p:nvSpPr>
          <p:cNvPr id="14" name="TextBox 13"/>
          <p:cNvSpPr txBox="1"/>
          <p:nvPr userDrawn="1"/>
        </p:nvSpPr>
        <p:spPr>
          <a:xfrm>
            <a:off x="1658887" y="5464966"/>
            <a:ext cx="8874224" cy="830997"/>
          </a:xfrm>
          <a:prstGeom prst="rect">
            <a:avLst/>
          </a:prstGeom>
          <a:noFill/>
        </p:spPr>
        <p:txBody>
          <a:bodyPr vert="horz" wrap="none" rtlCol="0" anchor="ctr">
            <a:spAutoFit/>
          </a:bodyPr>
          <a:lstStyle/>
          <a:p>
            <a:pPr algn="ctr"/>
            <a:r>
              <a:rPr lang="zh-CN" altLang="en-US" sz="4800" b="1" spc="40" dirty="0">
                <a:ln w="28575">
                  <a:noFill/>
                </a:ln>
                <a:solidFill>
                  <a:schemeClr val="bg1"/>
                </a:solidFill>
                <a:effectLst/>
                <a:latin typeface="微软雅黑" panose="020B0503020204020204" pitchFamily="34" charset="-122"/>
                <a:ea typeface="微软雅黑" panose="020B0503020204020204" pitchFamily="34" charset="-122"/>
              </a:rPr>
              <a:t>热烈欢迎各位专家领导莅临指导</a:t>
            </a:r>
            <a:endParaRPr lang="en-US" sz="4800" b="1" spc="40" dirty="0">
              <a:ln w="28575">
                <a:noFill/>
              </a:ln>
              <a:solidFill>
                <a:schemeClr val="bg1"/>
              </a:solidFill>
              <a:effectLst/>
              <a:latin typeface="微软雅黑" panose="020B0503020204020204" pitchFamily="34" charset="-122"/>
              <a:ea typeface="微软雅黑" panose="020B0503020204020204" pitchFamily="34" charset="-122"/>
            </a:endParaRPr>
          </a:p>
        </p:txBody>
      </p:sp>
      <p:sp>
        <p:nvSpPr>
          <p:cNvPr id="22" name="TextBox 21"/>
          <p:cNvSpPr txBox="1"/>
          <p:nvPr userDrawn="1"/>
        </p:nvSpPr>
        <p:spPr>
          <a:xfrm>
            <a:off x="11386904" y="404664"/>
            <a:ext cx="461665" cy="1561966"/>
          </a:xfrm>
          <a:prstGeom prst="rect">
            <a:avLst/>
          </a:prstGeom>
          <a:noFill/>
        </p:spPr>
        <p:txBody>
          <a:bodyPr vert="eaVert" wrap="none" rtlCol="0">
            <a:spAutoFit/>
          </a:bodyPr>
          <a:lstStyle/>
          <a:p>
            <a:r>
              <a:rPr lang="zh-CN" altLang="en-US" spc="110" dirty="0">
                <a:solidFill>
                  <a:schemeClr val="bg1"/>
                </a:solidFill>
                <a:latin typeface="微软雅黑" panose="020B0503020204020204" pitchFamily="34" charset="-122"/>
                <a:ea typeface="微软雅黑" panose="020B0503020204020204" pitchFamily="34" charset="-122"/>
              </a:rPr>
              <a:t>军民融合专题</a:t>
            </a:r>
            <a:endParaRPr lang="en-US" spc="11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flipV="1">
            <a:off x="0" y="4923343"/>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60648"/>
            <a:ext cx="12192000" cy="4959343"/>
          </a:xfrm>
          <a:prstGeom prst="rect">
            <a:avLst/>
          </a:prstGeom>
        </p:spPr>
      </p:pic>
      <p:sp>
        <p:nvSpPr>
          <p:cNvPr id="2" name="矩形 1"/>
          <p:cNvSpPr/>
          <p:nvPr userDrawn="1"/>
        </p:nvSpPr>
        <p:spPr>
          <a:xfrm>
            <a:off x="-24680" y="0"/>
            <a:ext cx="12216680" cy="71490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1+#ppt_w/2"/>
                                          </p:val>
                                        </p:tav>
                                        <p:tav tm="100000">
                                          <p:val>
                                            <p:strVal val="#ppt_x"/>
                                          </p:val>
                                        </p:tav>
                                      </p:tavLst>
                                    </p:anim>
                                    <p:anim calcmode="lin" valueType="num">
                                      <p:cBhvr additive="base">
                                        <p:cTn id="8"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03</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项目测试情况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2301404"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03</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项目测试情况</a:t>
            </a:r>
          </a:p>
        </p:txBody>
      </p:sp>
      <p:sp>
        <p:nvSpPr>
          <p:cNvPr id="8" name="圆角矩形 2"/>
          <p:cNvSpPr/>
          <p:nvPr userDrawn="1"/>
        </p:nvSpPr>
        <p:spPr>
          <a:xfrm>
            <a:off x="2999656" y="333321"/>
            <a:ext cx="1296144" cy="462122"/>
          </a:xfrm>
          <a:prstGeom prst="roundRect">
            <a:avLst/>
          </a:prstGeom>
          <a:solidFill>
            <a:srgbClr val="C00000"/>
          </a:solidFill>
        </p:spPr>
        <p:txBody>
          <a:bodyPr wrap="square" lIns="108849" tIns="54424" rIns="108849" bIns="54424" rtlCol="0" anchor="ctr">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功能测试</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pic>
        <p:nvPicPr>
          <p:cNvPr id="2050" name="Picture 2" descr="C:\Documents and Settings\t11318\桌面\setwalls.ru-8387.jpg"/>
          <p:cNvPicPr>
            <a:picLocks noChangeAspect="1" noChangeArrowheads="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3"/>
          <p:cNvSpPr txBox="1"/>
          <p:nvPr userDrawn="1"/>
        </p:nvSpPr>
        <p:spPr>
          <a:xfrm>
            <a:off x="7104112" y="4293096"/>
            <a:ext cx="4536504" cy="923330"/>
          </a:xfrm>
          <a:prstGeom prst="rect">
            <a:avLst/>
          </a:prstGeom>
          <a:noFill/>
        </p:spPr>
        <p:txBody>
          <a:bodyPr wrap="square">
            <a:spAutoFit/>
          </a:bodyPr>
          <a:lstStyle/>
          <a:p>
            <a:pPr algn="ctr">
              <a:defRPr/>
            </a:pPr>
            <a:r>
              <a:rPr lang="zh-CN" altLang="en-US" sz="5400" b="1" dirty="0">
                <a:solidFill>
                  <a:schemeClr val="tx1">
                    <a:lumMod val="65000"/>
                    <a:lumOff val="35000"/>
                  </a:schemeClr>
                </a:solidFill>
                <a:effectLst/>
                <a:latin typeface="微软雅黑" panose="020B0503020204020204" pitchFamily="34" charset="-122"/>
                <a:ea typeface="微软雅黑" panose="020B0503020204020204" pitchFamily="34" charset="-122"/>
              </a:rPr>
              <a:t>敬请批评指正！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type="lt">
                                    <p:tmPct val="18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空心弧 3"/>
          <p:cNvSpPr/>
          <p:nvPr userDrawn="1"/>
        </p:nvSpPr>
        <p:spPr>
          <a:xfrm>
            <a:off x="767408" y="836712"/>
            <a:ext cx="5472816" cy="5472816"/>
          </a:xfrm>
          <a:prstGeom prst="blockArc">
            <a:avLst>
              <a:gd name="adj1" fmla="val 18900000"/>
              <a:gd name="adj2" fmla="val 2700000"/>
              <a:gd name="adj3" fmla="val 395"/>
            </a:avLst>
          </a:prstGeom>
          <a:solidFill>
            <a:schemeClr val="accent1"/>
          </a:solidFill>
        </p:spPr>
        <p:style>
          <a:lnRef idx="2">
            <a:schemeClr val="accent1"/>
          </a:lnRef>
          <a:fillRef idx="1">
            <a:schemeClr val="lt1"/>
          </a:fillRef>
          <a:effectRef idx="0">
            <a:schemeClr val="accent1"/>
          </a:effectRef>
          <a:fontRef idx="minor">
            <a:schemeClr val="dk1"/>
          </a:fontRef>
        </p:style>
      </p:sp>
      <p:sp>
        <p:nvSpPr>
          <p:cNvPr id="36" name="矩形 35"/>
          <p:cNvSpPr/>
          <p:nvPr userDrawn="1"/>
        </p:nvSpPr>
        <p:spPr>
          <a:xfrm>
            <a:off x="9637358" y="346070"/>
            <a:ext cx="2003258" cy="850682"/>
          </a:xfrm>
          <a:prstGeom prst="rect">
            <a:avLst/>
          </a:prstGeom>
        </p:spPr>
        <p:txBody>
          <a:bodyPr wrap="square">
            <a:spAutoFit/>
          </a:bodyPr>
          <a:lstStyle/>
          <a:p>
            <a:pPr marL="0" marR="0" lvl="0" indent="0" algn="r" defTabSz="914400" eaLnBrk="1" latinLnBrk="0" hangingPunct="1">
              <a:lnSpc>
                <a:spcPct val="112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2">
                    <a:lumMod val="60000"/>
                    <a:lumOff val="40000"/>
                  </a:schemeClr>
                </a:solidFill>
                <a:effectLst/>
                <a:uLnTx/>
                <a:uFillTx/>
                <a:latin typeface="微软雅黑" panose="020B0503020204020204" pitchFamily="34" charset="-122"/>
                <a:ea typeface="微软雅黑" panose="020B0503020204020204" pitchFamily="34" charset="-122"/>
              </a:rPr>
              <a:t>分享内容</a:t>
            </a:r>
            <a:r>
              <a:rPr kumimoji="0" lang="en-US" altLang="zh-CN" sz="1600" b="0" i="0" u="none" strike="noStrike" kern="1200" cap="none" spc="0" normalizeH="0" baseline="0" noProof="0" dirty="0">
                <a:ln>
                  <a:noFill/>
                </a:ln>
                <a:solidFill>
                  <a:schemeClr val="bg1">
                    <a:lumMod val="50000"/>
                  </a:schemeClr>
                </a:solidFill>
                <a:effectLst/>
                <a:uLnTx/>
                <a:uFillTx/>
                <a:latin typeface="Calibri" panose="020F0502020204030204"/>
                <a:ea typeface="宋体" panose="02010600030101010101" pitchFamily="2" charset="-122"/>
              </a:rPr>
              <a:t>CONTENTS</a:t>
            </a:r>
            <a:endParaRPr kumimoji="0" lang="zh-CN" altLang="en-US" sz="1800" b="0" i="0" u="none" strike="noStrike" kern="0" cap="none" spc="0" normalizeH="0" baseline="0" noProof="0" dirty="0">
              <a:ln>
                <a:noFill/>
              </a:ln>
              <a:solidFill>
                <a:schemeClr val="bg1">
                  <a:lumMod val="50000"/>
                </a:schemeClr>
              </a:solidFill>
              <a:effectLst/>
              <a:uLnTx/>
              <a:uFillTx/>
            </a:endParaRPr>
          </a:p>
        </p:txBody>
      </p:sp>
      <p:sp>
        <p:nvSpPr>
          <p:cNvPr id="7" name="椭圆 6"/>
          <p:cNvSpPr/>
          <p:nvPr userDrawn="1"/>
        </p:nvSpPr>
        <p:spPr>
          <a:xfrm>
            <a:off x="623392" y="1450699"/>
            <a:ext cx="4035357" cy="4195491"/>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43" name="组合 42"/>
          <p:cNvGrpSpPr/>
          <p:nvPr userDrawn="1"/>
        </p:nvGrpSpPr>
        <p:grpSpPr>
          <a:xfrm>
            <a:off x="5623220" y="2110419"/>
            <a:ext cx="5971437" cy="784636"/>
            <a:chOff x="1537511" y="1628159"/>
            <a:chExt cx="5971437" cy="784636"/>
          </a:xfrm>
        </p:grpSpPr>
        <p:grpSp>
          <p:nvGrpSpPr>
            <p:cNvPr id="44" name="组合 43"/>
            <p:cNvGrpSpPr/>
            <p:nvPr/>
          </p:nvGrpSpPr>
          <p:grpSpPr>
            <a:xfrm>
              <a:off x="1537511" y="1631288"/>
              <a:ext cx="5971437" cy="781507"/>
              <a:chOff x="1537511" y="1631288"/>
              <a:chExt cx="5971437" cy="781507"/>
            </a:xfrm>
          </p:grpSpPr>
          <p:grpSp>
            <p:nvGrpSpPr>
              <p:cNvPr id="46" name="组合 45"/>
              <p:cNvGrpSpPr/>
              <p:nvPr userDrawn="1"/>
            </p:nvGrpSpPr>
            <p:grpSpPr>
              <a:xfrm>
                <a:off x="1928264" y="1709439"/>
                <a:ext cx="5580684" cy="625205"/>
                <a:chOff x="460128" y="312440"/>
                <a:chExt cx="5580684" cy="625205"/>
              </a:xfrm>
            </p:grpSpPr>
            <p:sp>
              <p:nvSpPr>
                <p:cNvPr id="50" name="矩形 49"/>
                <p:cNvSpPr/>
                <p:nvPr userDrawn="1"/>
              </p:nvSpPr>
              <p:spPr>
                <a:xfrm>
                  <a:off x="460128" y="312440"/>
                  <a:ext cx="5580684"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51" name="矩形 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2" name="矩形 51"/>
                <p:cNvSpPr/>
                <p:nvPr userDrawn="1"/>
              </p:nvSpPr>
              <p:spPr>
                <a:xfrm>
                  <a:off x="503540" y="341314"/>
                  <a:ext cx="5537272"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48" name="椭圆 47"/>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45" name="Rectangle 38"/>
            <p:cNvSpPr>
              <a:spLocks noChangeArrowheads="1"/>
            </p:cNvSpPr>
            <p:nvPr/>
          </p:nvSpPr>
          <p:spPr bwMode="auto">
            <a:xfrm>
              <a:off x="2584932" y="1628159"/>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rPr>
                <a:t>前端</a:t>
              </a:r>
            </a:p>
          </p:txBody>
        </p:sp>
      </p:grpSp>
      <p:grpSp>
        <p:nvGrpSpPr>
          <p:cNvPr id="83" name="组合 82"/>
          <p:cNvGrpSpPr/>
          <p:nvPr userDrawn="1"/>
        </p:nvGrpSpPr>
        <p:grpSpPr>
          <a:xfrm>
            <a:off x="5833405" y="3179693"/>
            <a:ext cx="5985786" cy="784682"/>
            <a:chOff x="1537511" y="1628113"/>
            <a:chExt cx="5971436" cy="784682"/>
          </a:xfrm>
        </p:grpSpPr>
        <p:grpSp>
          <p:nvGrpSpPr>
            <p:cNvPr id="84" name="组合 83"/>
            <p:cNvGrpSpPr/>
            <p:nvPr userDrawn="1"/>
          </p:nvGrpSpPr>
          <p:grpSpPr>
            <a:xfrm>
              <a:off x="1537511" y="1631288"/>
              <a:ext cx="5971436" cy="781507"/>
              <a:chOff x="1537511" y="1631288"/>
              <a:chExt cx="5971437" cy="781507"/>
            </a:xfrm>
          </p:grpSpPr>
          <p:grpSp>
            <p:nvGrpSpPr>
              <p:cNvPr id="86" name="组合 85"/>
              <p:cNvGrpSpPr/>
              <p:nvPr/>
            </p:nvGrpSpPr>
            <p:grpSpPr>
              <a:xfrm>
                <a:off x="1928263" y="1709439"/>
                <a:ext cx="5580685" cy="625475"/>
                <a:chOff x="460127" y="312440"/>
                <a:chExt cx="5580685" cy="625475"/>
              </a:xfrm>
            </p:grpSpPr>
            <p:sp>
              <p:nvSpPr>
                <p:cNvPr id="90" name="矩形 89"/>
                <p:cNvSpPr/>
                <p:nvPr/>
              </p:nvSpPr>
              <p:spPr>
                <a:xfrm>
                  <a:off x="460127" y="312440"/>
                  <a:ext cx="5356688"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91" name="矩形 9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3" name="矩形 92"/>
                <p:cNvSpPr/>
                <p:nvPr/>
              </p:nvSpPr>
              <p:spPr>
                <a:xfrm>
                  <a:off x="503837" y="341015"/>
                  <a:ext cx="5289540"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88" name="椭圆 87"/>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8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endPar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endParaRPr>
            </a:p>
          </p:txBody>
        </p:sp>
      </p:grpSp>
      <p:grpSp>
        <p:nvGrpSpPr>
          <p:cNvPr id="2" name="组合 1"/>
          <p:cNvGrpSpPr/>
          <p:nvPr userDrawn="1"/>
        </p:nvGrpSpPr>
        <p:grpSpPr>
          <a:xfrm>
            <a:off x="5578135" y="4262368"/>
            <a:ext cx="6015886" cy="784682"/>
            <a:chOff x="1537511" y="1628113"/>
            <a:chExt cx="6001464" cy="784682"/>
          </a:xfrm>
        </p:grpSpPr>
        <p:grpSp>
          <p:nvGrpSpPr>
            <p:cNvPr id="3" name="组合 2"/>
            <p:cNvGrpSpPr/>
            <p:nvPr userDrawn="1"/>
          </p:nvGrpSpPr>
          <p:grpSpPr>
            <a:xfrm>
              <a:off x="1537511" y="1631288"/>
              <a:ext cx="6001464" cy="781507"/>
              <a:chOff x="1537511" y="1631288"/>
              <a:chExt cx="6001465" cy="781507"/>
            </a:xfrm>
          </p:grpSpPr>
          <p:grpSp>
            <p:nvGrpSpPr>
              <p:cNvPr id="5" name="组合 4"/>
              <p:cNvGrpSpPr/>
              <p:nvPr/>
            </p:nvGrpSpPr>
            <p:grpSpPr>
              <a:xfrm>
                <a:off x="1928263" y="1709439"/>
                <a:ext cx="5610713" cy="625475"/>
                <a:chOff x="460127" y="312440"/>
                <a:chExt cx="5610713" cy="625475"/>
              </a:xfrm>
            </p:grpSpPr>
            <p:sp>
              <p:nvSpPr>
                <p:cNvPr id="6" name="矩形 5"/>
                <p:cNvSpPr/>
                <p:nvPr/>
              </p:nvSpPr>
              <p:spPr>
                <a:xfrm>
                  <a:off x="460127" y="312440"/>
                  <a:ext cx="561071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8" name="矩形 7"/>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503837" y="341015"/>
                  <a:ext cx="5565736"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1" name="椭圆 10"/>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rPr>
                  <a:t>3</a:t>
                </a:r>
              </a:p>
            </p:txBody>
          </p:sp>
        </p:grpSp>
        <p:sp>
          <p:nvSpPr>
            <p:cNvPr id="13" name="Rectangle 38"/>
            <p:cNvSpPr>
              <a:spLocks noChangeArrowheads="1"/>
            </p:cNvSpPr>
            <p:nvPr/>
          </p:nvSpPr>
          <p:spPr bwMode="auto">
            <a:xfrm>
              <a:off x="2635961" y="1628113"/>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r>
                <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rPr>
                <a:t>后端</a:t>
              </a:r>
            </a:p>
          </p:txBody>
        </p:sp>
      </p:grpSp>
      <p:sp>
        <p:nvSpPr>
          <p:cNvPr id="14" name="矩形 13"/>
          <p:cNvSpPr/>
          <p:nvPr userDrawn="1"/>
        </p:nvSpPr>
        <p:spPr>
          <a:xfrm>
            <a:off x="6840482" y="3339113"/>
            <a:ext cx="800219" cy="461665"/>
          </a:xfrm>
          <a:prstGeom prst="rect">
            <a:avLst/>
          </a:prstGeom>
        </p:spPr>
        <p:txBody>
          <a:bodyPr wrap="none">
            <a:spAutoFit/>
          </a:bodyPr>
          <a:lstStyle/>
          <a:p>
            <a:r>
              <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rPr>
              <a:t>中端</a:t>
            </a:r>
            <a:endParaRPr lang="zh-CN" altLang="en-US" sz="24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3" name="矩形 2"/>
          <p:cNvSpPr/>
          <p:nvPr userDrawn="1"/>
        </p:nvSpPr>
        <p:spPr>
          <a:xfrm>
            <a:off x="0" y="3339000"/>
            <a:ext cx="2736000" cy="18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 name="矩形 3"/>
          <p:cNvSpPr/>
          <p:nvPr userDrawn="1"/>
        </p:nvSpPr>
        <p:spPr>
          <a:xfrm>
            <a:off x="2736000" y="3339000"/>
            <a:ext cx="9456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userDrawn="1"/>
        </p:nvPicPr>
        <p:blipFill>
          <a:blip r:embed="rId2">
            <a:extLst>
              <a:ext uri="{BEBA8EAE-BF5A-486C-A8C5-ECC9F3942E4B}">
                <a14:imgProps xmlns:a14="http://schemas.microsoft.com/office/drawing/2010/main">
                  <a14:imgLayer r:embed="rId3">
                    <a14:imgEffect>
                      <a14:backgroundRemoval t="10000" b="90000" l="10000" r="90000">
                        <a14:foregroundMark x1="23032" y1="21498" x2="76968" y2="73941"/>
                        <a14:foregroundMark x1="48397" y1="17264" x2="44898" y2="85016"/>
                        <a14:foregroundMark x1="22449" y1="75896" x2="77259" y2="34853"/>
                        <a14:foregroundMark x1="69388" y1="25407" x2="16327" y2="61564"/>
                        <a14:foregroundMark x1="16910" y1="40717" x2="60641" y2="85342"/>
                        <a14:foregroundMark x1="76385" y1="33876" x2="79009" y2="67752"/>
                        <a14:foregroundMark x1="66764" y1="24756" x2="27988" y2="21824"/>
                        <a14:foregroundMark x1="56560" y1="40065" x2="65306" y2="35831"/>
                        <a14:backgroundMark x1="22741" y1="21173" x2="22741" y2="21173"/>
                      </a14:backgroundRemoval>
                    </a14:imgEffect>
                  </a14:imgLayer>
                </a14:imgProps>
              </a:ext>
              <a:ext uri="{28A0092B-C50C-407E-A947-70E740481C1C}">
                <a14:useLocalDpi xmlns:a14="http://schemas.microsoft.com/office/drawing/2010/main" val="0"/>
              </a:ext>
            </a:extLst>
          </a:blip>
          <a:srcRect/>
          <a:stretch>
            <a:fillRect/>
          </a:stretch>
        </p:blipFill>
        <p:spPr bwMode="auto">
          <a:xfrm>
            <a:off x="-96688" y="-99392"/>
            <a:ext cx="2091055" cy="1871345"/>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01</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项目综述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项目执行情况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项目执行情况</a:t>
            </a:r>
            <a:r>
              <a:rPr lang="en-US" altLang="zh-CN" sz="2000" b="1" baseline="0" dirty="0">
                <a:solidFill>
                  <a:schemeClr val="tx1">
                    <a:lumMod val="65000"/>
                    <a:lumOff val="35000"/>
                  </a:schemeClr>
                </a:solidFill>
                <a:latin typeface="微软雅黑" panose="020B0503020204020204" pitchFamily="34" charset="-122"/>
                <a:ea typeface="微软雅黑" panose="020B0503020204020204" pitchFamily="34" charset="-122"/>
              </a:rPr>
              <a:t>-IR</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优化</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项目执行情况</a:t>
            </a:r>
            <a:r>
              <a:rPr lang="en-US" altLang="zh-CN" sz="2000" b="1" baseline="0" dirty="0">
                <a:solidFill>
                  <a:schemeClr val="tx1">
                    <a:lumMod val="65000"/>
                    <a:lumOff val="35000"/>
                  </a:schemeClr>
                </a:solidFill>
                <a:latin typeface="微软雅黑" panose="020B0503020204020204" pitchFamily="34" charset="-122"/>
                <a:ea typeface="微软雅黑" panose="020B0503020204020204" pitchFamily="34" charset="-122"/>
              </a:rPr>
              <a:t>-OpenMP Offload</a:t>
            </a:r>
            <a:endPar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项目执行情况</a:t>
            </a:r>
            <a:r>
              <a:rPr lang="en-US" altLang="zh-CN" sz="2000" b="1" baseline="0" dirty="0">
                <a:solidFill>
                  <a:schemeClr val="tx1">
                    <a:lumMod val="65000"/>
                    <a:lumOff val="35000"/>
                  </a:schemeClr>
                </a:solidFill>
                <a:latin typeface="微软雅黑" panose="020B0503020204020204" pitchFamily="34" charset="-122"/>
                <a:ea typeface="微软雅黑" panose="020B0503020204020204" pitchFamily="34" charset="-122"/>
              </a:rPr>
              <a:t>-</a:t>
            </a:r>
            <a:r>
              <a:rPr lang="en-GB" altLang="zh-CN" sz="2000" b="1" baseline="0" dirty="0">
                <a:solidFill>
                  <a:schemeClr val="tx1">
                    <a:lumMod val="65000"/>
                    <a:lumOff val="35000"/>
                  </a:schemeClr>
                </a:solidFill>
                <a:latin typeface="微软雅黑" panose="020B0503020204020204" pitchFamily="34" charset="-122"/>
                <a:ea typeface="微软雅黑" panose="020B0503020204020204" pitchFamily="34" charset="-122"/>
              </a:rPr>
              <a:t>hip</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代码自动生成工具</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836712"/>
            <a:ext cx="2736000" cy="180000"/>
          </a:xfrm>
          <a:prstGeom prst="rect">
            <a:avLst/>
          </a:prstGeom>
          <a:solidFill>
            <a:srgbClr val="3A47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736000" y="836712"/>
            <a:ext cx="9456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098432" y="467380"/>
            <a:ext cx="1093568" cy="369332"/>
          </a:xfrm>
          <a:prstGeom prst="rect">
            <a:avLst/>
          </a:prstGeom>
        </p:spPr>
        <p:txBody>
          <a:bodyPr/>
          <a:lstStyle/>
          <a:p>
            <a:pPr algn="ctr">
              <a:defRPr/>
            </a:pPr>
            <a:r>
              <a:rPr lang="zh-CN" altLang="en-US" sz="1400" dirty="0">
                <a:solidFill>
                  <a:schemeClr val="bg1">
                    <a:lumMod val="6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400" dirty="0">
                <a:solidFill>
                  <a:schemeClr val="bg1">
                    <a:lumMod val="65000"/>
                  </a:schemeClr>
                </a:solidFill>
                <a:latin typeface="微软雅黑" panose="020B0503020204020204" pitchFamily="34" charset="-122"/>
                <a:ea typeface="微软雅黑" panose="020B0503020204020204" pitchFamily="34" charset="-122"/>
              </a:rPr>
              <a:t>‹#›</a:t>
            </a:fld>
            <a:r>
              <a:rPr lang="zh-CN" altLang="en-US" sz="1400" dirty="0">
                <a:solidFill>
                  <a:schemeClr val="bg1">
                    <a:lumMod val="65000"/>
                  </a:schemeClr>
                </a:solidFill>
              </a:rPr>
              <a:t>  </a:t>
            </a:r>
            <a:r>
              <a:rPr lang="zh-CN" altLang="en-US" sz="1400" dirty="0">
                <a:solidFill>
                  <a:schemeClr val="bg1">
                    <a:lumMod val="65000"/>
                  </a:schemeClr>
                </a:solidFill>
                <a:latin typeface="微软雅黑" panose="020B0503020204020204" pitchFamily="34" charset="-122"/>
                <a:ea typeface="微软雅黑" panose="020B0503020204020204" pitchFamily="34" charset="-122"/>
              </a:rPr>
              <a:t>页</a:t>
            </a:r>
          </a:p>
        </p:txBody>
      </p:sp>
      <p:sp>
        <p:nvSpPr>
          <p:cNvPr id="2" name="文本框 1">
            <a:extLst>
              <a:ext uri="{FF2B5EF4-FFF2-40B4-BE49-F238E27FC236}">
                <a16:creationId xmlns:a16="http://schemas.microsoft.com/office/drawing/2014/main" id="{8B9BE044-8797-AC27-C9DA-3AF03E13667B}"/>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2548F49D-B2A9-28BC-139F-BCA5EC790C7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53462" t="20366" r="20656" b="34409"/>
          <a:stretch/>
        </p:blipFill>
        <p:spPr>
          <a:xfrm>
            <a:off x="10706340" y="5606239"/>
            <a:ext cx="1182668" cy="1162430"/>
          </a:xfrm>
          <a:prstGeom prst="rect">
            <a:avLst/>
          </a:prstGeom>
        </p:spPr>
      </p:pic>
      <p:sp>
        <p:nvSpPr>
          <p:cNvPr id="4" name="流程图: 接点 3">
            <a:extLst>
              <a:ext uri="{FF2B5EF4-FFF2-40B4-BE49-F238E27FC236}">
                <a16:creationId xmlns:a16="http://schemas.microsoft.com/office/drawing/2014/main" id="{4E5095B6-4661-2697-780A-88CA7F002972}"/>
              </a:ext>
            </a:extLst>
          </p:cNvPr>
          <p:cNvSpPr/>
          <p:nvPr userDrawn="1"/>
        </p:nvSpPr>
        <p:spPr>
          <a:xfrm>
            <a:off x="1328816" y="5401410"/>
            <a:ext cx="1055401" cy="1018793"/>
          </a:xfrm>
          <a:prstGeom prst="flowChartConnector">
            <a:avLst/>
          </a:prstGeom>
          <a:blipFill dpi="0" rotWithShape="1">
            <a:blip r:embed="rId1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BD515EA-7F25-7683-0E9A-D357820C5F00}"/>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EB24FEE8-B88E-50B4-752C-F71E8781B906}"/>
              </a:ext>
            </a:extLst>
          </p:cNvPr>
          <p:cNvSpPr/>
          <p:nvPr userDrawn="1"/>
        </p:nvSpPr>
        <p:spPr>
          <a:xfrm>
            <a:off x="9005494" y="56970"/>
            <a:ext cx="1055401" cy="1018793"/>
          </a:xfrm>
          <a:prstGeom prst="flowChartConnector">
            <a:avLst/>
          </a:prstGeom>
          <a:blipFill dpi="0" rotWithShape="1">
            <a:blip r:embed="rId1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6EA43-3C6F-4633-B10B-50EEF8029DF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1.emf"/><Relationship Id="rId5" Type="http://schemas.openxmlformats.org/officeDocument/2006/relationships/package" Target="../embeddings/Microsoft_Visio_Drawing1.vsdx"/><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145/3503222.3507778"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www.youtube.com/watch?v=qQiZYJDiJ30&amp;ab_channel=ACMSIGARCH"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2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solidFill>
                <a:srgbClr val="FF0000"/>
              </a:solidFill>
              <a:cs typeface="+mn-ea"/>
              <a:sym typeface="+mn-lt"/>
            </a:endParaRPr>
          </a:p>
        </p:txBody>
      </p:sp>
      <p:sp>
        <p:nvSpPr>
          <p:cNvPr id="14" name="矩形 259"/>
          <p:cNvSpPr>
            <a:spLocks noChangeArrowheads="1"/>
          </p:cNvSpPr>
          <p:nvPr/>
        </p:nvSpPr>
        <p:spPr bwMode="auto">
          <a:xfrm>
            <a:off x="2567608" y="2430219"/>
            <a:ext cx="8568952" cy="124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1219200">
              <a:buNone/>
            </a:pPr>
            <a:r>
              <a:rPr lang="zh-CN" altLang="en-US" sz="2800" b="1" dirty="0">
                <a:solidFill>
                  <a:srgbClr val="3A4795"/>
                </a:solidFill>
              </a:rPr>
              <a:t>论文分享：</a:t>
            </a:r>
            <a:endParaRPr lang="en-US" altLang="zh-CN" sz="2800" b="1" dirty="0">
              <a:solidFill>
                <a:srgbClr val="3A4795"/>
              </a:solidFill>
            </a:endParaRPr>
          </a:p>
          <a:p>
            <a:pPr algn="ctr" defTabSz="1219200">
              <a:buNone/>
            </a:pPr>
            <a:r>
              <a:rPr lang="en-US" altLang="zh-CN" sz="2400" b="1" dirty="0">
                <a:solidFill>
                  <a:srgbClr val="3A4795"/>
                </a:solidFill>
              </a:rPr>
              <a:t>Breaking the Computation and Communication Abstraction Barrier in Distributed Machine Learning Workloads</a:t>
            </a:r>
            <a:endParaRPr lang="en-US" altLang="zh-CN" sz="4000" b="1" dirty="0">
              <a:solidFill>
                <a:srgbClr val="3A4795"/>
              </a:solidFill>
            </a:endParaRPr>
          </a:p>
        </p:txBody>
      </p:sp>
      <p:sp>
        <p:nvSpPr>
          <p:cNvPr id="19" name="TextBox 43"/>
          <p:cNvSpPr txBox="1"/>
          <p:nvPr/>
        </p:nvSpPr>
        <p:spPr>
          <a:xfrm>
            <a:off x="9151833" y="1127699"/>
            <a:ext cx="2881142" cy="501650"/>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ea typeface="微软雅黑" panose="020B0503020204020204" pitchFamily="34" charset="-122"/>
              </a:rPr>
              <a:t>编译论坛 </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21" name="TextBox 25"/>
          <p:cNvSpPr>
            <a:spLocks noChangeArrowheads="1"/>
          </p:cNvSpPr>
          <p:nvPr/>
        </p:nvSpPr>
        <p:spPr bwMode="auto">
          <a:xfrm>
            <a:off x="8182337" y="5545833"/>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嘉宾：李鹏飞</a:t>
            </a: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4DA13D91-B7CA-95A6-9B76-B16E23BF6951}"/>
              </a:ext>
            </a:extLst>
          </p:cNvPr>
          <p:cNvPicPr>
            <a:picLocks noChangeAspect="1"/>
          </p:cNvPicPr>
          <p:nvPr/>
        </p:nvPicPr>
        <p:blipFill>
          <a:blip r:embed="rId4">
            <a:duotone>
              <a:schemeClr val="accent1">
                <a:shade val="45000"/>
                <a:satMod val="135000"/>
              </a:schemeClr>
              <a:prstClr val="white"/>
            </a:duotone>
          </a:blip>
          <a:stretch>
            <a:fillRect/>
          </a:stretch>
        </p:blipFill>
        <p:spPr>
          <a:xfrm>
            <a:off x="4162871" y="3743111"/>
            <a:ext cx="5222187" cy="14627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02 </a:t>
            </a:r>
            <a:r>
              <a:rPr lang="en-US" altLang="zh-CN" sz="2000" b="1" dirty="0" err="1">
                <a:solidFill>
                  <a:prstClr val="black"/>
                </a:solidFill>
                <a:latin typeface="微软雅黑" panose="020B0503020204020204" pitchFamily="34" charset="-122"/>
                <a:ea typeface="微软雅黑" panose="020B0503020204020204" pitchFamily="34" charset="-122"/>
              </a:rPr>
              <a:t>CoCoNet</a:t>
            </a:r>
            <a:r>
              <a:rPr lang="zh-CN" altLang="en-US" sz="2000" b="1" dirty="0">
                <a:solidFill>
                  <a:prstClr val="black"/>
                </a:solidFill>
                <a:latin typeface="微软雅黑" panose="020B0503020204020204" pitchFamily="34" charset="-122"/>
                <a:ea typeface="微软雅黑" panose="020B0503020204020204" pitchFamily="34" charset="-122"/>
              </a:rPr>
              <a:t>介绍</a:t>
            </a:r>
          </a:p>
        </p:txBody>
      </p:sp>
      <p:sp>
        <p:nvSpPr>
          <p:cNvPr id="2" name="文本框 1">
            <a:extLst>
              <a:ext uri="{FF2B5EF4-FFF2-40B4-BE49-F238E27FC236}">
                <a16:creationId xmlns:a16="http://schemas.microsoft.com/office/drawing/2014/main" id="{63C62C80-6C3F-965F-B01D-E10B8C694DAB}"/>
              </a:ext>
            </a:extLst>
          </p:cNvPr>
          <p:cNvSpPr txBox="1"/>
          <p:nvPr/>
        </p:nvSpPr>
        <p:spPr>
          <a:xfrm>
            <a:off x="218972" y="1124744"/>
            <a:ext cx="1558440" cy="369332"/>
          </a:xfrm>
          <a:prstGeom prst="rect">
            <a:avLst/>
          </a:prstGeom>
          <a:noFill/>
        </p:spPr>
        <p:txBody>
          <a:bodyPr wrap="none" rtlCol="0">
            <a:spAutoFit/>
          </a:bodyPr>
          <a:lstStyle/>
          <a:p>
            <a:r>
              <a:rPr lang="zh-CN" altLang="en-US" b="1" dirty="0">
                <a:latin typeface="微软雅黑" panose="020B0502040204020203" pitchFamily="34" charset="-122"/>
                <a:ea typeface="微软雅黑" panose="020B0502040204020203" pitchFamily="34" charset="-122"/>
              </a:rPr>
              <a:t>避免冗余计算</a:t>
            </a:r>
          </a:p>
        </p:txBody>
      </p:sp>
      <p:pic>
        <p:nvPicPr>
          <p:cNvPr id="5" name="图片 4">
            <a:extLst>
              <a:ext uri="{FF2B5EF4-FFF2-40B4-BE49-F238E27FC236}">
                <a16:creationId xmlns:a16="http://schemas.microsoft.com/office/drawing/2014/main" id="{BB411EC5-E227-9C33-38C4-A79B6928ADF0}"/>
              </a:ext>
            </a:extLst>
          </p:cNvPr>
          <p:cNvPicPr>
            <a:picLocks noChangeAspect="1"/>
          </p:cNvPicPr>
          <p:nvPr/>
        </p:nvPicPr>
        <p:blipFill>
          <a:blip r:embed="rId3"/>
          <a:stretch>
            <a:fillRect/>
          </a:stretch>
        </p:blipFill>
        <p:spPr>
          <a:xfrm>
            <a:off x="303040" y="1599456"/>
            <a:ext cx="4558134" cy="4725144"/>
          </a:xfrm>
          <a:prstGeom prst="rect">
            <a:avLst/>
          </a:prstGeom>
        </p:spPr>
      </p:pic>
      <p:sp>
        <p:nvSpPr>
          <p:cNvPr id="6" name="矩形 5">
            <a:extLst>
              <a:ext uri="{FF2B5EF4-FFF2-40B4-BE49-F238E27FC236}">
                <a16:creationId xmlns:a16="http://schemas.microsoft.com/office/drawing/2014/main" id="{08964C09-67C9-EC6C-F91D-417970E10668}"/>
              </a:ext>
            </a:extLst>
          </p:cNvPr>
          <p:cNvSpPr/>
          <p:nvPr/>
        </p:nvSpPr>
        <p:spPr>
          <a:xfrm>
            <a:off x="5735960" y="2553553"/>
            <a:ext cx="936104" cy="352478"/>
          </a:xfrm>
          <a:prstGeom prst="rect">
            <a:avLst/>
          </a:prstGeom>
          <a:ln w="19050">
            <a:solidFill>
              <a:srgbClr val="FF0000"/>
            </a:solidFill>
          </a:ln>
        </p:spPr>
        <p:txBody>
          <a:bodyPr wrap="square" lIns="108849" tIns="54424" rIns="108849" bIns="54424" rtlCol="0" anchor="ctr">
            <a:spAutoFit/>
          </a:bodyPr>
          <a:lstStyle/>
          <a:p>
            <a:pPr algn="ctr">
              <a:lnSpc>
                <a:spcPct val="150000"/>
              </a:lnSpc>
            </a:pPr>
            <a:r>
              <a:rPr lang="en-US" altLang="zh-CN" sz="1200" dirty="0">
                <a:solidFill>
                  <a:srgbClr val="FF0000"/>
                </a:solidFill>
                <a:latin typeface="微软雅黑" panose="020B0502040204020203" pitchFamily="34" charset="-122"/>
                <a:ea typeface="微软雅黑" panose="020B0502040204020203" pitchFamily="34" charset="-122"/>
              </a:rPr>
              <a:t>replicated</a:t>
            </a:r>
            <a:endParaRPr lang="zh-CN" altLang="en-US" sz="1400" dirty="0">
              <a:solidFill>
                <a:srgbClr val="FF0000"/>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2073BA00-94A6-E5C6-5D5E-DE58FA1EC626}"/>
              </a:ext>
            </a:extLst>
          </p:cNvPr>
          <p:cNvCxnSpPr>
            <a:cxnSpLocks/>
            <a:stCxn id="6" idx="1"/>
          </p:cNvCxnSpPr>
          <p:nvPr/>
        </p:nvCxnSpPr>
        <p:spPr>
          <a:xfrm flipH="1">
            <a:off x="5063270" y="2729792"/>
            <a:ext cx="672690"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32" name="组合 31">
            <a:extLst>
              <a:ext uri="{FF2B5EF4-FFF2-40B4-BE49-F238E27FC236}">
                <a16:creationId xmlns:a16="http://schemas.microsoft.com/office/drawing/2014/main" id="{D75752EE-6439-2367-01C6-9FE2827ADA82}"/>
              </a:ext>
            </a:extLst>
          </p:cNvPr>
          <p:cNvGrpSpPr/>
          <p:nvPr/>
        </p:nvGrpSpPr>
        <p:grpSpPr>
          <a:xfrm>
            <a:off x="4911106" y="5097945"/>
            <a:ext cx="1692188" cy="352478"/>
            <a:chOff x="4871864" y="5186065"/>
            <a:chExt cx="1692188" cy="352478"/>
          </a:xfrm>
        </p:grpSpPr>
        <p:sp>
          <p:nvSpPr>
            <p:cNvPr id="19" name="矩形 18">
              <a:extLst>
                <a:ext uri="{FF2B5EF4-FFF2-40B4-BE49-F238E27FC236}">
                  <a16:creationId xmlns:a16="http://schemas.microsoft.com/office/drawing/2014/main" id="{6FE2C96F-8CB0-3F06-7185-C9DCD2F7016C}"/>
                </a:ext>
              </a:extLst>
            </p:cNvPr>
            <p:cNvSpPr/>
            <p:nvPr/>
          </p:nvSpPr>
          <p:spPr>
            <a:xfrm>
              <a:off x="5627948" y="5186065"/>
              <a:ext cx="936104" cy="352478"/>
            </a:xfrm>
            <a:prstGeom prst="rect">
              <a:avLst/>
            </a:prstGeom>
            <a:ln w="19050">
              <a:solidFill>
                <a:srgbClr val="FF0000"/>
              </a:solidFill>
            </a:ln>
          </p:spPr>
          <p:txBody>
            <a:bodyPr wrap="square" lIns="108849" tIns="54424" rIns="108849" bIns="54424" rtlCol="0" anchor="ctr">
              <a:spAutoFit/>
            </a:bodyPr>
            <a:lstStyle/>
            <a:p>
              <a:pPr algn="ctr">
                <a:lnSpc>
                  <a:spcPct val="150000"/>
                </a:lnSpc>
              </a:pPr>
              <a:r>
                <a:rPr lang="en-US" altLang="zh-CN" sz="1200" dirty="0">
                  <a:solidFill>
                    <a:srgbClr val="FF0000"/>
                  </a:solidFill>
                  <a:latin typeface="微软雅黑" panose="020B0502040204020203" pitchFamily="34" charset="-122"/>
                  <a:ea typeface="微软雅黑" panose="020B0502040204020203" pitchFamily="34" charset="-122"/>
                </a:rPr>
                <a:t>replicated</a:t>
              </a:r>
              <a:endParaRPr lang="zh-CN" altLang="en-US" sz="1200" dirty="0">
                <a:solidFill>
                  <a:srgbClr val="FF0000"/>
                </a:solidFill>
                <a:latin typeface="微软雅黑" panose="020B0503020204020204" pitchFamily="34" charset="-122"/>
                <a:ea typeface="微软雅黑" panose="020B0503020204020204" pitchFamily="34" charset="-122"/>
              </a:endParaRPr>
            </a:p>
          </p:txBody>
        </p:sp>
        <p:cxnSp>
          <p:nvCxnSpPr>
            <p:cNvPr id="20" name="直接箭头连接符 19">
              <a:extLst>
                <a:ext uri="{FF2B5EF4-FFF2-40B4-BE49-F238E27FC236}">
                  <a16:creationId xmlns:a16="http://schemas.microsoft.com/office/drawing/2014/main" id="{C155A255-6619-91BE-4950-0D3F2CFCA236}"/>
                </a:ext>
              </a:extLst>
            </p:cNvPr>
            <p:cNvCxnSpPr>
              <a:cxnSpLocks/>
              <a:stCxn id="19" idx="1"/>
            </p:cNvCxnSpPr>
            <p:nvPr/>
          </p:nvCxnSpPr>
          <p:spPr>
            <a:xfrm flipH="1">
              <a:off x="4871864" y="5362304"/>
              <a:ext cx="756084"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
        <p:nvSpPr>
          <p:cNvPr id="22" name="矩形 21">
            <a:extLst>
              <a:ext uri="{FF2B5EF4-FFF2-40B4-BE49-F238E27FC236}">
                <a16:creationId xmlns:a16="http://schemas.microsoft.com/office/drawing/2014/main" id="{8D04A142-E82B-0E31-E242-4C0BC543CE35}"/>
              </a:ext>
            </a:extLst>
          </p:cNvPr>
          <p:cNvSpPr/>
          <p:nvPr/>
        </p:nvSpPr>
        <p:spPr>
          <a:xfrm>
            <a:off x="5641876" y="5978720"/>
            <a:ext cx="936104" cy="352478"/>
          </a:xfrm>
          <a:prstGeom prst="rect">
            <a:avLst/>
          </a:prstGeom>
          <a:ln w="19050">
            <a:solidFill>
              <a:srgbClr val="FF0000"/>
            </a:solidFill>
          </a:ln>
        </p:spPr>
        <p:txBody>
          <a:bodyPr wrap="square" lIns="108849" tIns="54424" rIns="108849" bIns="54424" rtlCol="0" anchor="ctr">
            <a:spAutoFit/>
          </a:bodyPr>
          <a:lstStyle/>
          <a:p>
            <a:pPr algn="ctr">
              <a:lnSpc>
                <a:spcPct val="150000"/>
              </a:lnSpc>
            </a:pPr>
            <a:r>
              <a:rPr lang="zh-CN" altLang="en-US" sz="1200" dirty="0">
                <a:solidFill>
                  <a:srgbClr val="FF0000"/>
                </a:solidFill>
                <a:latin typeface="微软雅黑" panose="020B0502040204020203" pitchFamily="34" charset="-122"/>
                <a:ea typeface="微软雅黑" panose="020B0502040204020203" pitchFamily="34" charset="-122"/>
              </a:rPr>
              <a:t>冗余计算</a:t>
            </a:r>
            <a:endParaRPr lang="zh-CN" altLang="en-US" sz="1200" dirty="0">
              <a:solidFill>
                <a:srgbClr val="FF0000"/>
              </a:solidFill>
              <a:latin typeface="微软雅黑" panose="020B0503020204020204" pitchFamily="34" charset="-122"/>
              <a:ea typeface="微软雅黑" panose="020B0503020204020204" pitchFamily="34" charset="-122"/>
            </a:endParaRPr>
          </a:p>
        </p:txBody>
      </p:sp>
      <p:cxnSp>
        <p:nvCxnSpPr>
          <p:cNvPr id="23" name="直接箭头连接符 22">
            <a:extLst>
              <a:ext uri="{FF2B5EF4-FFF2-40B4-BE49-F238E27FC236}">
                <a16:creationId xmlns:a16="http://schemas.microsoft.com/office/drawing/2014/main" id="{DA124656-78FC-F7A9-D17C-8E4BC5A6B26B}"/>
              </a:ext>
            </a:extLst>
          </p:cNvPr>
          <p:cNvCxnSpPr>
            <a:cxnSpLocks/>
            <a:stCxn id="22" idx="1"/>
          </p:cNvCxnSpPr>
          <p:nvPr/>
        </p:nvCxnSpPr>
        <p:spPr>
          <a:xfrm flipH="1">
            <a:off x="4911106" y="6154959"/>
            <a:ext cx="730770"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4" name="箭头: 右 23">
            <a:extLst>
              <a:ext uri="{FF2B5EF4-FFF2-40B4-BE49-F238E27FC236}">
                <a16:creationId xmlns:a16="http://schemas.microsoft.com/office/drawing/2014/main" id="{3554C7A0-986B-49DD-EA3F-A8BD814A6C98}"/>
              </a:ext>
            </a:extLst>
          </p:cNvPr>
          <p:cNvSpPr/>
          <p:nvPr/>
        </p:nvSpPr>
        <p:spPr>
          <a:xfrm>
            <a:off x="5519936" y="3733350"/>
            <a:ext cx="1512168" cy="660060"/>
          </a:xfrm>
          <a:prstGeom prst="rightArrow">
            <a:avLst/>
          </a:prstGeom>
        </p:spPr>
        <p:style>
          <a:lnRef idx="2">
            <a:schemeClr val="dk1"/>
          </a:lnRef>
          <a:fillRef idx="1">
            <a:schemeClr val="lt1"/>
          </a:fillRef>
          <a:effectRef idx="0">
            <a:schemeClr val="dk1"/>
          </a:effectRef>
          <a:fontRef idx="minor">
            <a:schemeClr val="dk1"/>
          </a:fontRef>
        </p:style>
        <p:txBody>
          <a:bodyPr wrap="square" lIns="108849" tIns="54424" rIns="108849" bIns="54424" rtlCol="0" anchor="ctr">
            <a:spAutoFit/>
          </a:bodyPr>
          <a:lstStyle/>
          <a:p>
            <a:pPr algn="ctr">
              <a:lnSpc>
                <a:spcPct val="150000"/>
              </a:lnSpc>
            </a:pPr>
            <a:r>
              <a:rPr lang="zh-CN" altLang="en-US" sz="1050" dirty="0">
                <a:latin typeface="微软雅黑" panose="020B0503020204020204" pitchFamily="34" charset="-122"/>
                <a:ea typeface="微软雅黑" panose="020B0503020204020204" pitchFamily="34" charset="-122"/>
              </a:rPr>
              <a:t>优化</a:t>
            </a:r>
            <a:endParaRPr lang="zh-CN" altLang="en-US" dirty="0">
              <a:latin typeface="微软雅黑" panose="020B0503020204020204" pitchFamily="34" charset="-122"/>
              <a:ea typeface="微软雅黑" panose="020B0503020204020204" pitchFamily="34" charset="-122"/>
            </a:endParaRPr>
          </a:p>
        </p:txBody>
      </p:sp>
      <p:pic>
        <p:nvPicPr>
          <p:cNvPr id="31" name="图片 30">
            <a:extLst>
              <a:ext uri="{FF2B5EF4-FFF2-40B4-BE49-F238E27FC236}">
                <a16:creationId xmlns:a16="http://schemas.microsoft.com/office/drawing/2014/main" id="{0154F138-99D5-5739-178C-69FC6A65526E}"/>
              </a:ext>
            </a:extLst>
          </p:cNvPr>
          <p:cNvPicPr>
            <a:picLocks noChangeAspect="1"/>
          </p:cNvPicPr>
          <p:nvPr/>
        </p:nvPicPr>
        <p:blipFill>
          <a:blip r:embed="rId4"/>
          <a:stretch>
            <a:fillRect/>
          </a:stretch>
        </p:blipFill>
        <p:spPr>
          <a:xfrm>
            <a:off x="7344754" y="1340768"/>
            <a:ext cx="4223854" cy="5295861"/>
          </a:xfrm>
          <a:prstGeom prst="rect">
            <a:avLst/>
          </a:prstGeom>
        </p:spPr>
      </p:pic>
    </p:spTree>
    <p:extLst>
      <p:ext uri="{BB962C8B-B14F-4D97-AF65-F5344CB8AC3E}">
        <p14:creationId xmlns:p14="http://schemas.microsoft.com/office/powerpoint/2010/main" val="24174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02 </a:t>
            </a:r>
            <a:r>
              <a:rPr lang="en-US" altLang="zh-CN" sz="2000" b="1" dirty="0" err="1">
                <a:solidFill>
                  <a:prstClr val="black"/>
                </a:solidFill>
                <a:latin typeface="微软雅黑" panose="020B0503020204020204" pitchFamily="34" charset="-122"/>
                <a:ea typeface="微软雅黑" panose="020B0503020204020204" pitchFamily="34" charset="-122"/>
              </a:rPr>
              <a:t>CoCoNet</a:t>
            </a:r>
            <a:r>
              <a:rPr lang="zh-CN" altLang="en-US" sz="2000" b="1" dirty="0">
                <a:solidFill>
                  <a:prstClr val="black"/>
                </a:solidFill>
                <a:latin typeface="微软雅黑" panose="020B0503020204020204" pitchFamily="34" charset="-122"/>
                <a:ea typeface="微软雅黑" panose="020B0503020204020204" pitchFamily="34" charset="-122"/>
              </a:rPr>
              <a:t>介绍</a:t>
            </a:r>
          </a:p>
        </p:txBody>
      </p:sp>
      <p:sp>
        <p:nvSpPr>
          <p:cNvPr id="2" name="文本框 1">
            <a:extLst>
              <a:ext uri="{FF2B5EF4-FFF2-40B4-BE49-F238E27FC236}">
                <a16:creationId xmlns:a16="http://schemas.microsoft.com/office/drawing/2014/main" id="{63C62C80-6C3F-965F-B01D-E10B8C694DAB}"/>
              </a:ext>
            </a:extLst>
          </p:cNvPr>
          <p:cNvSpPr txBox="1"/>
          <p:nvPr/>
        </p:nvSpPr>
        <p:spPr>
          <a:xfrm>
            <a:off x="218972" y="1124744"/>
            <a:ext cx="1558440" cy="369332"/>
          </a:xfrm>
          <a:prstGeom prst="rect">
            <a:avLst/>
          </a:prstGeom>
          <a:noFill/>
        </p:spPr>
        <p:txBody>
          <a:bodyPr wrap="none" rtlCol="0">
            <a:spAutoFit/>
          </a:bodyPr>
          <a:lstStyle/>
          <a:p>
            <a:r>
              <a:rPr lang="zh-CN" altLang="en-US" b="1" dirty="0">
                <a:latin typeface="微软雅黑" panose="020B0502040204020203" pitchFamily="34" charset="-122"/>
                <a:ea typeface="微软雅黑" panose="020B0502040204020203" pitchFamily="34" charset="-122"/>
              </a:rPr>
              <a:t>避免冗余计算</a:t>
            </a:r>
          </a:p>
        </p:txBody>
      </p:sp>
      <p:pic>
        <p:nvPicPr>
          <p:cNvPr id="10" name="图片 9">
            <a:extLst>
              <a:ext uri="{FF2B5EF4-FFF2-40B4-BE49-F238E27FC236}">
                <a16:creationId xmlns:a16="http://schemas.microsoft.com/office/drawing/2014/main" id="{70479C17-D99D-4DDE-2913-1FCCA9551ECD}"/>
              </a:ext>
            </a:extLst>
          </p:cNvPr>
          <p:cNvPicPr>
            <a:picLocks noChangeAspect="1"/>
          </p:cNvPicPr>
          <p:nvPr/>
        </p:nvPicPr>
        <p:blipFill>
          <a:blip r:embed="rId3"/>
          <a:stretch>
            <a:fillRect/>
          </a:stretch>
        </p:blipFill>
        <p:spPr>
          <a:xfrm>
            <a:off x="2855640" y="1844824"/>
            <a:ext cx="6840760" cy="3993649"/>
          </a:xfrm>
          <a:prstGeom prst="rect">
            <a:avLst/>
          </a:prstGeom>
        </p:spPr>
      </p:pic>
    </p:spTree>
    <p:extLst>
      <p:ext uri="{BB962C8B-B14F-4D97-AF65-F5344CB8AC3E}">
        <p14:creationId xmlns:p14="http://schemas.microsoft.com/office/powerpoint/2010/main" val="290497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02 </a:t>
            </a:r>
            <a:r>
              <a:rPr lang="en-US" altLang="zh-CN" sz="2000" b="1" dirty="0" err="1">
                <a:solidFill>
                  <a:prstClr val="black"/>
                </a:solidFill>
                <a:latin typeface="微软雅黑" panose="020B0503020204020204" pitchFamily="34" charset="-122"/>
                <a:ea typeface="微软雅黑" panose="020B0503020204020204" pitchFamily="34" charset="-122"/>
              </a:rPr>
              <a:t>CoCoNet</a:t>
            </a:r>
            <a:r>
              <a:rPr lang="zh-CN" altLang="en-US" sz="2000" b="1" dirty="0">
                <a:solidFill>
                  <a:prstClr val="black"/>
                </a:solidFill>
                <a:latin typeface="微软雅黑" panose="020B0503020204020204" pitchFamily="34" charset="-122"/>
                <a:ea typeface="微软雅黑" panose="020B0503020204020204" pitchFamily="34" charset="-122"/>
              </a:rPr>
              <a:t>介绍</a:t>
            </a:r>
          </a:p>
        </p:txBody>
      </p:sp>
      <p:sp>
        <p:nvSpPr>
          <p:cNvPr id="2" name="文本框 1">
            <a:extLst>
              <a:ext uri="{FF2B5EF4-FFF2-40B4-BE49-F238E27FC236}">
                <a16:creationId xmlns:a16="http://schemas.microsoft.com/office/drawing/2014/main" id="{63C62C80-6C3F-965F-B01D-E10B8C694DAB}"/>
              </a:ext>
            </a:extLst>
          </p:cNvPr>
          <p:cNvSpPr txBox="1"/>
          <p:nvPr/>
        </p:nvSpPr>
        <p:spPr>
          <a:xfrm>
            <a:off x="218972" y="1124744"/>
            <a:ext cx="1800493" cy="369332"/>
          </a:xfrm>
          <a:prstGeom prst="rect">
            <a:avLst/>
          </a:prstGeom>
          <a:noFill/>
        </p:spPr>
        <p:txBody>
          <a:bodyPr wrap="none" rtlCol="0">
            <a:spAutoFit/>
          </a:bodyPr>
          <a:lstStyle/>
          <a:p>
            <a:r>
              <a:rPr lang="zh-CN" altLang="en-US" b="1" dirty="0">
                <a:latin typeface="微软雅黑" panose="020B0502040204020203" pitchFamily="34" charset="-122"/>
                <a:ea typeface="微软雅黑" panose="020B0502040204020203" pitchFamily="34" charset="-122"/>
              </a:rPr>
              <a:t>无用的内存访问</a:t>
            </a:r>
          </a:p>
        </p:txBody>
      </p:sp>
      <p:sp>
        <p:nvSpPr>
          <p:cNvPr id="9" name="箭头: 右 8">
            <a:extLst>
              <a:ext uri="{FF2B5EF4-FFF2-40B4-BE49-F238E27FC236}">
                <a16:creationId xmlns:a16="http://schemas.microsoft.com/office/drawing/2014/main" id="{7229B1C1-32FC-AB2C-DA3E-A285FFA89745}"/>
              </a:ext>
            </a:extLst>
          </p:cNvPr>
          <p:cNvSpPr/>
          <p:nvPr/>
        </p:nvSpPr>
        <p:spPr>
          <a:xfrm>
            <a:off x="5159896" y="3645024"/>
            <a:ext cx="1296144" cy="700183"/>
          </a:xfrm>
          <a:prstGeom prst="rightArrow">
            <a:avLst/>
          </a:prstGeom>
        </p:spPr>
        <p:style>
          <a:lnRef idx="2">
            <a:schemeClr val="dk1"/>
          </a:lnRef>
          <a:fillRef idx="1">
            <a:schemeClr val="lt1"/>
          </a:fillRef>
          <a:effectRef idx="0">
            <a:schemeClr val="dk1"/>
          </a:effectRef>
          <a:fontRef idx="minor">
            <a:schemeClr val="dk1"/>
          </a:fontRef>
        </p:style>
        <p:txBody>
          <a:bodyPr wrap="square" lIns="108849" tIns="54424" rIns="108849" bIns="54424" rtlCol="0" anchor="ctr">
            <a:spAutoFit/>
          </a:bodyPr>
          <a:lstStyle/>
          <a:p>
            <a:pPr algn="ctr">
              <a:lnSpc>
                <a:spcPct val="150000"/>
              </a:lnSpc>
            </a:pPr>
            <a:r>
              <a:rPr lang="zh-CN" altLang="en-US" sz="1200" dirty="0">
                <a:ln w="0"/>
                <a:latin typeface="微软雅黑" panose="020B0503020204020204" pitchFamily="34" charset="-122"/>
                <a:ea typeface="微软雅黑" panose="020B0503020204020204" pitchFamily="34" charset="-122"/>
              </a:rPr>
              <a:t>融合</a:t>
            </a:r>
            <a:endParaRPr lang="zh-CN" altLang="en-US" sz="1100" dirty="0">
              <a:ln w="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C46FFD2A-4AEC-2F11-8CE7-B1D7550F43F8}"/>
              </a:ext>
            </a:extLst>
          </p:cNvPr>
          <p:cNvPicPr>
            <a:picLocks noChangeAspect="1"/>
          </p:cNvPicPr>
          <p:nvPr/>
        </p:nvPicPr>
        <p:blipFill>
          <a:blip r:embed="rId3"/>
          <a:stretch>
            <a:fillRect/>
          </a:stretch>
        </p:blipFill>
        <p:spPr>
          <a:xfrm>
            <a:off x="616276" y="1697061"/>
            <a:ext cx="3833507" cy="4806444"/>
          </a:xfrm>
          <a:prstGeom prst="rect">
            <a:avLst/>
          </a:prstGeom>
        </p:spPr>
      </p:pic>
      <p:pic>
        <p:nvPicPr>
          <p:cNvPr id="14" name="图片 13">
            <a:extLst>
              <a:ext uri="{FF2B5EF4-FFF2-40B4-BE49-F238E27FC236}">
                <a16:creationId xmlns:a16="http://schemas.microsoft.com/office/drawing/2014/main" id="{B7C0B98E-D6D0-4A23-ACF0-29700B698567}"/>
              </a:ext>
            </a:extLst>
          </p:cNvPr>
          <p:cNvPicPr>
            <a:picLocks noChangeAspect="1"/>
          </p:cNvPicPr>
          <p:nvPr/>
        </p:nvPicPr>
        <p:blipFill>
          <a:blip r:embed="rId4"/>
          <a:stretch>
            <a:fillRect/>
          </a:stretch>
        </p:blipFill>
        <p:spPr>
          <a:xfrm>
            <a:off x="7392144" y="1693884"/>
            <a:ext cx="3965789" cy="4972299"/>
          </a:xfrm>
          <a:prstGeom prst="rect">
            <a:avLst/>
          </a:prstGeom>
        </p:spPr>
      </p:pic>
    </p:spTree>
    <p:extLst>
      <p:ext uri="{BB962C8B-B14F-4D97-AF65-F5344CB8AC3E}">
        <p14:creationId xmlns:p14="http://schemas.microsoft.com/office/powerpoint/2010/main" val="117589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02 </a:t>
            </a:r>
            <a:r>
              <a:rPr lang="en-US" altLang="zh-CN" sz="2000" b="1" dirty="0" err="1">
                <a:solidFill>
                  <a:prstClr val="black"/>
                </a:solidFill>
                <a:latin typeface="微软雅黑" panose="020B0503020204020204" pitchFamily="34" charset="-122"/>
                <a:ea typeface="微软雅黑" panose="020B0503020204020204" pitchFamily="34" charset="-122"/>
              </a:rPr>
              <a:t>CoCoNet</a:t>
            </a:r>
            <a:r>
              <a:rPr lang="zh-CN" altLang="en-US" sz="2000" b="1" dirty="0">
                <a:solidFill>
                  <a:prstClr val="black"/>
                </a:solidFill>
                <a:latin typeface="微软雅黑" panose="020B0503020204020204" pitchFamily="34" charset="-122"/>
                <a:ea typeface="微软雅黑" panose="020B0503020204020204" pitchFamily="34" charset="-122"/>
              </a:rPr>
              <a:t>介绍</a:t>
            </a:r>
          </a:p>
        </p:txBody>
      </p:sp>
      <p:sp>
        <p:nvSpPr>
          <p:cNvPr id="2" name="文本框 1">
            <a:extLst>
              <a:ext uri="{FF2B5EF4-FFF2-40B4-BE49-F238E27FC236}">
                <a16:creationId xmlns:a16="http://schemas.microsoft.com/office/drawing/2014/main" id="{63C62C80-6C3F-965F-B01D-E10B8C694DAB}"/>
              </a:ext>
            </a:extLst>
          </p:cNvPr>
          <p:cNvSpPr txBox="1"/>
          <p:nvPr/>
        </p:nvSpPr>
        <p:spPr>
          <a:xfrm>
            <a:off x="218972" y="1124744"/>
            <a:ext cx="3185487" cy="369332"/>
          </a:xfrm>
          <a:prstGeom prst="rect">
            <a:avLst/>
          </a:prstGeom>
          <a:noFill/>
        </p:spPr>
        <p:txBody>
          <a:bodyPr wrap="none" rtlCol="0">
            <a:spAutoFit/>
          </a:bodyPr>
          <a:lstStyle/>
          <a:p>
            <a:r>
              <a:rPr lang="zh-CN" altLang="en-US" b="1" dirty="0">
                <a:latin typeface="微软雅黑" panose="020B0502040204020203" pitchFamily="34" charset="-122"/>
                <a:ea typeface="微软雅黑" panose="020B0502040204020203" pitchFamily="34" charset="-122"/>
              </a:rPr>
              <a:t>计算和网络资源的不充分利用</a:t>
            </a:r>
          </a:p>
        </p:txBody>
      </p:sp>
      <p:grpSp>
        <p:nvGrpSpPr>
          <p:cNvPr id="15" name="组合 14">
            <a:extLst>
              <a:ext uri="{FF2B5EF4-FFF2-40B4-BE49-F238E27FC236}">
                <a16:creationId xmlns:a16="http://schemas.microsoft.com/office/drawing/2014/main" id="{BEEC8021-CEA9-961F-5AE0-3251BBF1F7AC}"/>
              </a:ext>
            </a:extLst>
          </p:cNvPr>
          <p:cNvGrpSpPr>
            <a:grpSpLocks/>
          </p:cNvGrpSpPr>
          <p:nvPr/>
        </p:nvGrpSpPr>
        <p:grpSpPr>
          <a:xfrm>
            <a:off x="2639616" y="3465443"/>
            <a:ext cx="1584176" cy="276999"/>
            <a:chOff x="2639616" y="3465443"/>
            <a:chExt cx="1584176" cy="276999"/>
          </a:xfrm>
        </p:grpSpPr>
        <p:sp>
          <p:nvSpPr>
            <p:cNvPr id="8" name="文本框 7">
              <a:extLst>
                <a:ext uri="{FF2B5EF4-FFF2-40B4-BE49-F238E27FC236}">
                  <a16:creationId xmlns:a16="http://schemas.microsoft.com/office/drawing/2014/main" id="{266B5FE2-9185-49E3-6876-72166A8F09B7}"/>
                </a:ext>
              </a:extLst>
            </p:cNvPr>
            <p:cNvSpPr txBox="1">
              <a:spLocks/>
            </p:cNvSpPr>
            <p:nvPr/>
          </p:nvSpPr>
          <p:spPr>
            <a:xfrm>
              <a:off x="2639616" y="3465443"/>
              <a:ext cx="864096" cy="276999"/>
            </a:xfrm>
            <a:prstGeom prst="rect">
              <a:avLst/>
            </a:prstGeom>
            <a:noFill/>
            <a:ln w="12700">
              <a:solidFill>
                <a:srgbClr val="FF0000"/>
              </a:solidFill>
            </a:ln>
          </p:spPr>
          <p:txBody>
            <a:bodyPr wrap="square" rtlCol="0">
              <a:spAutoFit/>
            </a:bodyPr>
            <a:lstStyle/>
            <a:p>
              <a:r>
                <a:rPr lang="zh-CN" altLang="en-US" sz="1200" dirty="0">
                  <a:solidFill>
                    <a:srgbClr val="FF0000"/>
                  </a:solidFill>
                  <a:latin typeface="微软雅黑" panose="020B0502040204020203" pitchFamily="34" charset="-122"/>
                  <a:ea typeface="微软雅黑" panose="020B0502040204020203" pitchFamily="34" charset="-122"/>
                </a:rPr>
                <a:t>空闲网络</a:t>
              </a:r>
            </a:p>
          </p:txBody>
        </p:sp>
        <p:cxnSp>
          <p:nvCxnSpPr>
            <p:cNvPr id="11" name="直接箭头连接符 10">
              <a:extLst>
                <a:ext uri="{FF2B5EF4-FFF2-40B4-BE49-F238E27FC236}">
                  <a16:creationId xmlns:a16="http://schemas.microsoft.com/office/drawing/2014/main" id="{ED923571-55EC-8EB8-0EB9-B66253BE41A0}"/>
                </a:ext>
              </a:extLst>
            </p:cNvPr>
            <p:cNvCxnSpPr>
              <a:cxnSpLocks/>
              <a:stCxn id="8" idx="3"/>
            </p:cNvCxnSpPr>
            <p:nvPr/>
          </p:nvCxnSpPr>
          <p:spPr>
            <a:xfrm>
              <a:off x="3503712" y="3603943"/>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67BAF69D-A217-AA37-6D6A-FD31D860D10A}"/>
              </a:ext>
            </a:extLst>
          </p:cNvPr>
          <p:cNvPicPr>
            <a:picLocks noGrp="1" noRot="1" noChangeAspect="1" noMove="1" noResize="1" noEditPoints="1" noAdjustHandles="1" noChangeArrowheads="1" noChangeShapeType="1" noCrop="1"/>
          </p:cNvPicPr>
          <p:nvPr/>
        </p:nvPicPr>
        <p:blipFill>
          <a:blip r:embed="rId3"/>
          <a:stretch>
            <a:fillRect/>
          </a:stretch>
        </p:blipFill>
        <p:spPr>
          <a:xfrm>
            <a:off x="1085543" y="1553398"/>
            <a:ext cx="3930337" cy="4971946"/>
          </a:xfrm>
          <a:prstGeom prst="rect">
            <a:avLst/>
          </a:prstGeom>
        </p:spPr>
      </p:pic>
      <p:grpSp>
        <p:nvGrpSpPr>
          <p:cNvPr id="20" name="组合 19">
            <a:extLst>
              <a:ext uri="{FF2B5EF4-FFF2-40B4-BE49-F238E27FC236}">
                <a16:creationId xmlns:a16="http://schemas.microsoft.com/office/drawing/2014/main" id="{0B7E8475-2C46-A95D-38B2-7B9BA280DEFC}"/>
              </a:ext>
            </a:extLst>
          </p:cNvPr>
          <p:cNvGrpSpPr/>
          <p:nvPr/>
        </p:nvGrpSpPr>
        <p:grpSpPr>
          <a:xfrm>
            <a:off x="2440722" y="4581128"/>
            <a:ext cx="1107996" cy="565031"/>
            <a:chOff x="2440722" y="4581128"/>
            <a:chExt cx="1107996" cy="565031"/>
          </a:xfrm>
        </p:grpSpPr>
        <p:sp>
          <p:nvSpPr>
            <p:cNvPr id="16" name="文本框 15">
              <a:extLst>
                <a:ext uri="{FF2B5EF4-FFF2-40B4-BE49-F238E27FC236}">
                  <a16:creationId xmlns:a16="http://schemas.microsoft.com/office/drawing/2014/main" id="{EDEFF98B-CF55-D3DF-C24C-1320E96C9C80}"/>
                </a:ext>
              </a:extLst>
            </p:cNvPr>
            <p:cNvSpPr txBox="1">
              <a:spLocks/>
            </p:cNvSpPr>
            <p:nvPr/>
          </p:nvSpPr>
          <p:spPr>
            <a:xfrm>
              <a:off x="2440722" y="4869160"/>
              <a:ext cx="1107996" cy="276999"/>
            </a:xfrm>
            <a:prstGeom prst="rect">
              <a:avLst/>
            </a:prstGeom>
            <a:noFill/>
            <a:ln w="12700">
              <a:solidFill>
                <a:srgbClr val="FF0000"/>
              </a:solidFill>
            </a:ln>
          </p:spPr>
          <p:txBody>
            <a:bodyPr wrap="none" rtlCol="0">
              <a:spAutoFit/>
            </a:bodyPr>
            <a:lstStyle/>
            <a:p>
              <a:r>
                <a:rPr lang="zh-CN" altLang="en-US" sz="1200" dirty="0">
                  <a:solidFill>
                    <a:srgbClr val="FF0000"/>
                  </a:solidFill>
                  <a:latin typeface="微软雅黑" panose="020B0502040204020203" pitchFamily="34" charset="-122"/>
                  <a:ea typeface="微软雅黑" panose="020B0502040204020203" pitchFamily="34" charset="-122"/>
                </a:rPr>
                <a:t>低计算利用率</a:t>
              </a:r>
            </a:p>
          </p:txBody>
        </p:sp>
        <p:cxnSp>
          <p:nvCxnSpPr>
            <p:cNvPr id="18" name="直接箭头连接符 17">
              <a:extLst>
                <a:ext uri="{FF2B5EF4-FFF2-40B4-BE49-F238E27FC236}">
                  <a16:creationId xmlns:a16="http://schemas.microsoft.com/office/drawing/2014/main" id="{B59AA8DA-6872-E225-3E42-4BC2F47F00DF}"/>
                </a:ext>
              </a:extLst>
            </p:cNvPr>
            <p:cNvCxnSpPr>
              <a:cxnSpLocks/>
            </p:cNvCxnSpPr>
            <p:nvPr/>
          </p:nvCxnSpPr>
          <p:spPr>
            <a:xfrm flipV="1">
              <a:off x="3071664" y="4581128"/>
              <a:ext cx="0" cy="28803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pic>
        <p:nvPicPr>
          <p:cNvPr id="5" name="图片 4">
            <a:extLst>
              <a:ext uri="{FF2B5EF4-FFF2-40B4-BE49-F238E27FC236}">
                <a16:creationId xmlns:a16="http://schemas.microsoft.com/office/drawing/2014/main" id="{279E7E30-38AE-A15A-D4E5-A6D5821BE53E}"/>
              </a:ext>
            </a:extLst>
          </p:cNvPr>
          <p:cNvPicPr>
            <a:picLocks noChangeAspect="1"/>
          </p:cNvPicPr>
          <p:nvPr/>
        </p:nvPicPr>
        <p:blipFill>
          <a:blip r:embed="rId4"/>
          <a:stretch>
            <a:fillRect/>
          </a:stretch>
        </p:blipFill>
        <p:spPr>
          <a:xfrm>
            <a:off x="7464152" y="1124744"/>
            <a:ext cx="3930336" cy="5605560"/>
          </a:xfrm>
          <a:prstGeom prst="rect">
            <a:avLst/>
          </a:prstGeom>
        </p:spPr>
      </p:pic>
      <p:sp>
        <p:nvSpPr>
          <p:cNvPr id="6" name="箭头: 右 5">
            <a:extLst>
              <a:ext uri="{FF2B5EF4-FFF2-40B4-BE49-F238E27FC236}">
                <a16:creationId xmlns:a16="http://schemas.microsoft.com/office/drawing/2014/main" id="{E8B0691C-8231-6A06-DD6D-74745B6D64DF}"/>
              </a:ext>
            </a:extLst>
          </p:cNvPr>
          <p:cNvSpPr/>
          <p:nvPr/>
        </p:nvSpPr>
        <p:spPr>
          <a:xfrm>
            <a:off x="5411924" y="3465443"/>
            <a:ext cx="1368152" cy="639935"/>
          </a:xfrm>
          <a:prstGeom prst="rightArrow">
            <a:avLst/>
          </a:prstGeom>
        </p:spPr>
        <p:style>
          <a:lnRef idx="2">
            <a:schemeClr val="dk1"/>
          </a:lnRef>
          <a:fillRef idx="1">
            <a:schemeClr val="lt1"/>
          </a:fillRef>
          <a:effectRef idx="0">
            <a:schemeClr val="dk1"/>
          </a:effectRef>
          <a:fontRef idx="minor">
            <a:schemeClr val="dk1"/>
          </a:fontRef>
        </p:style>
        <p:txBody>
          <a:bodyPr wrap="square" lIns="108849" tIns="54424" rIns="108849" bIns="54424" rtlCol="0" anchor="ctr">
            <a:spAutoFit/>
          </a:bodyPr>
          <a:lstStyle/>
          <a:p>
            <a:pPr algn="ctr">
              <a:lnSpc>
                <a:spcPct val="150000"/>
              </a:lnSpc>
            </a:pPr>
            <a:r>
              <a:rPr lang="en-US" altLang="zh-CN" sz="1050" b="1" dirty="0">
                <a:latin typeface="微软雅黑" panose="020B0503020204020204" pitchFamily="34" charset="-122"/>
                <a:ea typeface="微软雅黑" panose="020B0503020204020204" pitchFamily="34" charset="-122"/>
              </a:rPr>
              <a:t>overlapping</a:t>
            </a:r>
            <a:endParaRPr lang="zh-CN" altLang="en-US" sz="10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869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02 </a:t>
            </a:r>
            <a:r>
              <a:rPr lang="en-US" altLang="zh-CN" sz="2000" b="1" dirty="0" err="1">
                <a:solidFill>
                  <a:prstClr val="black"/>
                </a:solidFill>
                <a:latin typeface="微软雅黑" panose="020B0503020204020204" pitchFamily="34" charset="-122"/>
                <a:ea typeface="微软雅黑" panose="020B0503020204020204" pitchFamily="34" charset="-122"/>
              </a:rPr>
              <a:t>CoCoNet</a:t>
            </a:r>
            <a:r>
              <a:rPr lang="zh-CN" altLang="en-US" sz="2000" b="1" dirty="0">
                <a:solidFill>
                  <a:prstClr val="black"/>
                </a:solidFill>
                <a:latin typeface="微软雅黑" panose="020B0503020204020204" pitchFamily="34" charset="-122"/>
                <a:ea typeface="微软雅黑" panose="020B0503020204020204" pitchFamily="34" charset="-122"/>
              </a:rPr>
              <a:t>介绍</a:t>
            </a:r>
          </a:p>
        </p:txBody>
      </p:sp>
      <p:sp>
        <p:nvSpPr>
          <p:cNvPr id="2" name="文本框 1">
            <a:extLst>
              <a:ext uri="{FF2B5EF4-FFF2-40B4-BE49-F238E27FC236}">
                <a16:creationId xmlns:a16="http://schemas.microsoft.com/office/drawing/2014/main" id="{63C62C80-6C3F-965F-B01D-E10B8C694DAB}"/>
              </a:ext>
            </a:extLst>
          </p:cNvPr>
          <p:cNvSpPr txBox="1"/>
          <p:nvPr/>
        </p:nvSpPr>
        <p:spPr>
          <a:xfrm>
            <a:off x="218972" y="1124744"/>
            <a:ext cx="3185487" cy="369332"/>
          </a:xfrm>
          <a:prstGeom prst="rect">
            <a:avLst/>
          </a:prstGeom>
          <a:noFill/>
        </p:spPr>
        <p:txBody>
          <a:bodyPr wrap="none" rtlCol="0">
            <a:spAutoFit/>
          </a:bodyPr>
          <a:lstStyle/>
          <a:p>
            <a:r>
              <a:rPr lang="zh-CN" altLang="en-US" b="1" dirty="0">
                <a:latin typeface="微软雅黑" panose="020B0502040204020203" pitchFamily="34" charset="-122"/>
                <a:ea typeface="微软雅黑" panose="020B0502040204020203" pitchFamily="34" charset="-122"/>
              </a:rPr>
              <a:t>计算和网络资源的不充分利用</a:t>
            </a:r>
          </a:p>
        </p:txBody>
      </p:sp>
      <p:pic>
        <p:nvPicPr>
          <p:cNvPr id="9" name="图片 8">
            <a:extLst>
              <a:ext uri="{FF2B5EF4-FFF2-40B4-BE49-F238E27FC236}">
                <a16:creationId xmlns:a16="http://schemas.microsoft.com/office/drawing/2014/main" id="{44BD6A2C-FD38-855E-03B6-0EE2116571E0}"/>
              </a:ext>
            </a:extLst>
          </p:cNvPr>
          <p:cNvPicPr>
            <a:picLocks noChangeAspect="1"/>
          </p:cNvPicPr>
          <p:nvPr/>
        </p:nvPicPr>
        <p:blipFill>
          <a:blip r:embed="rId3"/>
          <a:stretch>
            <a:fillRect/>
          </a:stretch>
        </p:blipFill>
        <p:spPr>
          <a:xfrm>
            <a:off x="191344" y="2204864"/>
            <a:ext cx="11424592" cy="2801718"/>
          </a:xfrm>
          <a:prstGeom prst="rect">
            <a:avLst/>
          </a:prstGeom>
        </p:spPr>
      </p:pic>
    </p:spTree>
    <p:extLst>
      <p:ext uri="{BB962C8B-B14F-4D97-AF65-F5344CB8AC3E}">
        <p14:creationId xmlns:p14="http://schemas.microsoft.com/office/powerpoint/2010/main" val="287268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08870" y="346075"/>
            <a:ext cx="1631950" cy="573405"/>
          </a:xfrm>
          <a:prstGeom prst="rect">
            <a:avLst/>
          </a:prstGeom>
        </p:spPr>
        <p:txBody>
          <a:bodyPr wrap="square">
            <a:spAutoFit/>
          </a:bodyPr>
          <a:lstStyle/>
          <a:p>
            <a:pPr marL="0" marR="0" lvl="0" indent="0" algn="r" defTabSz="914400" rtl="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3A4795"/>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目录</a:t>
            </a:r>
            <a:endParaRPr kumimoji="0" lang="zh-CN" altLang="en-US" sz="1800" b="0" i="0" u="none" strike="noStrike" kern="0" cap="none" spc="0" normalizeH="0" baseline="0" noProof="0" dirty="0">
              <a:ln>
                <a:noFill/>
              </a:ln>
              <a:solidFill>
                <a:prstClr val="white">
                  <a:lumMod val="50000"/>
                </a:prstClr>
              </a:solidFill>
              <a:effectLst/>
              <a:uLnTx/>
              <a:uFillTx/>
              <a:latin typeface="Calibri"/>
              <a:ea typeface="宋体" panose="02010600030101010101" pitchFamily="2" charset="-122"/>
              <a:cs typeface="+mn-cs"/>
            </a:endParaRPr>
          </a:p>
        </p:txBody>
      </p:sp>
      <p:grpSp>
        <p:nvGrpSpPr>
          <p:cNvPr id="133" name="组合 132"/>
          <p:cNvGrpSpPr/>
          <p:nvPr/>
        </p:nvGrpSpPr>
        <p:grpSpPr>
          <a:xfrm>
            <a:off x="3331935" y="1294460"/>
            <a:ext cx="5971437" cy="781507"/>
            <a:chOff x="1537511" y="1631288"/>
            <a:chExt cx="5971437" cy="781507"/>
          </a:xfrm>
        </p:grpSpPr>
        <p:grpSp>
          <p:nvGrpSpPr>
            <p:cNvPr id="134" name="组合 133"/>
            <p:cNvGrpSpPr/>
            <p:nvPr/>
          </p:nvGrpSpPr>
          <p:grpSpPr>
            <a:xfrm>
              <a:off x="1537511" y="1631288"/>
              <a:ext cx="5971437" cy="781507"/>
              <a:chOff x="1537511" y="1631288"/>
              <a:chExt cx="5971437" cy="781507"/>
            </a:xfrm>
          </p:grpSpPr>
          <p:grpSp>
            <p:nvGrpSpPr>
              <p:cNvPr id="136" name="组合 135"/>
              <p:cNvGrpSpPr/>
              <p:nvPr userDrawn="1"/>
            </p:nvGrpSpPr>
            <p:grpSpPr>
              <a:xfrm>
                <a:off x="1928264" y="1709439"/>
                <a:ext cx="5580684" cy="625205"/>
                <a:chOff x="460128" y="312440"/>
                <a:chExt cx="5580684" cy="625205"/>
              </a:xfrm>
            </p:grpSpPr>
            <p:sp>
              <p:nvSpPr>
                <p:cNvPr id="140" name="矩形 139"/>
                <p:cNvSpPr/>
                <p:nvPr userDrawn="1"/>
              </p:nvSpPr>
              <p:spPr>
                <a:xfrm>
                  <a:off x="460129" y="312440"/>
                  <a:ext cx="4415059"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41" name="矩形 14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tabLst/>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141"/>
                <p:cNvSpPr/>
                <p:nvPr userDrawn="1"/>
              </p:nvSpPr>
              <p:spPr>
                <a:xfrm>
                  <a:off x="503541" y="341314"/>
                  <a:ext cx="4371647"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
            <p:nvSpPr>
              <p:cNvPr id="138" name="椭圆 13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endParaRPr>
              </a:p>
            </p:txBody>
          </p:sp>
        </p:grpSp>
        <p:sp>
          <p:nvSpPr>
            <p:cNvPr id="135" name="Rectangle 38"/>
            <p:cNvSpPr>
              <a:spLocks noChangeArrowheads="1"/>
            </p:cNvSpPr>
            <p:nvPr/>
          </p:nvSpPr>
          <p:spPr bwMode="auto">
            <a:xfrm>
              <a:off x="2410729" y="1669507"/>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背景</a:t>
              </a:r>
            </a:p>
          </p:txBody>
        </p:sp>
      </p:grpSp>
      <p:grpSp>
        <p:nvGrpSpPr>
          <p:cNvPr id="153" name="组合 152"/>
          <p:cNvGrpSpPr/>
          <p:nvPr/>
        </p:nvGrpSpPr>
        <p:grpSpPr>
          <a:xfrm>
            <a:off x="3331935" y="3440471"/>
            <a:ext cx="5985786" cy="781507"/>
            <a:chOff x="1537511" y="1631288"/>
            <a:chExt cx="5971436" cy="781507"/>
          </a:xfrm>
        </p:grpSpPr>
        <p:grpSp>
          <p:nvGrpSpPr>
            <p:cNvPr id="154" name="组合 153"/>
            <p:cNvGrpSpPr/>
            <p:nvPr userDrawn="1"/>
          </p:nvGrpSpPr>
          <p:grpSpPr>
            <a:xfrm>
              <a:off x="1537511" y="1631288"/>
              <a:ext cx="5971436" cy="781507"/>
              <a:chOff x="1537511" y="1631288"/>
              <a:chExt cx="5971437" cy="781507"/>
            </a:xfrm>
          </p:grpSpPr>
          <p:grpSp>
            <p:nvGrpSpPr>
              <p:cNvPr id="156" name="组合 155"/>
              <p:cNvGrpSpPr/>
              <p:nvPr/>
            </p:nvGrpSpPr>
            <p:grpSpPr>
              <a:xfrm>
                <a:off x="1928263" y="1709439"/>
                <a:ext cx="5580685" cy="625475"/>
                <a:chOff x="460127" y="312440"/>
                <a:chExt cx="5580685" cy="625475"/>
              </a:xfrm>
            </p:grpSpPr>
            <p:sp>
              <p:nvSpPr>
                <p:cNvPr id="160" name="矩形 159"/>
                <p:cNvSpPr/>
                <p:nvPr/>
              </p:nvSpPr>
              <p:spPr>
                <a:xfrm>
                  <a:off x="460127" y="312440"/>
                  <a:ext cx="4389511"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61" name="矩形 16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tabLst/>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2" name="矩形 161"/>
                <p:cNvSpPr/>
                <p:nvPr/>
              </p:nvSpPr>
              <p:spPr>
                <a:xfrm>
                  <a:off x="503837" y="341015"/>
                  <a:ext cx="4345801"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58" name="椭圆 15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mn-ea"/>
                    <a:cs typeface="+mn-cs"/>
                  </a:rPr>
                  <a:t>3</a:t>
                </a:r>
              </a:p>
            </p:txBody>
          </p:sp>
        </p:grpSp>
        <p:sp>
          <p:nvSpPr>
            <p:cNvPr id="155" name="Rectangle 38"/>
            <p:cNvSpPr>
              <a:spLocks noChangeArrowheads="1"/>
            </p:cNvSpPr>
            <p:nvPr/>
          </p:nvSpPr>
          <p:spPr bwMode="auto">
            <a:xfrm>
              <a:off x="2439071" y="168625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3A4795"/>
                  </a:solidFill>
                  <a:effectLst/>
                  <a:uLnTx/>
                  <a:uFillTx/>
                  <a:latin typeface="Calibri"/>
                  <a:ea typeface="微软雅黑" panose="020B0503020204020204" pitchFamily="34" charset="-122"/>
                  <a:cs typeface="+mn-cs"/>
                </a:rPr>
                <a:t>性能评估</a:t>
              </a:r>
            </a:p>
          </p:txBody>
        </p:sp>
      </p:grpSp>
      <p:grpSp>
        <p:nvGrpSpPr>
          <p:cNvPr id="6" name="组合 5">
            <a:extLst>
              <a:ext uri="{FF2B5EF4-FFF2-40B4-BE49-F238E27FC236}">
                <a16:creationId xmlns:a16="http://schemas.microsoft.com/office/drawing/2014/main" id="{3674F698-F16D-6D96-E405-7527FBD759DF}"/>
              </a:ext>
            </a:extLst>
          </p:cNvPr>
          <p:cNvGrpSpPr/>
          <p:nvPr/>
        </p:nvGrpSpPr>
        <p:grpSpPr>
          <a:xfrm>
            <a:off x="3331935" y="2365807"/>
            <a:ext cx="5985786" cy="784682"/>
            <a:chOff x="3503712" y="2204864"/>
            <a:chExt cx="5985786" cy="784682"/>
          </a:xfrm>
        </p:grpSpPr>
        <p:grpSp>
          <p:nvGrpSpPr>
            <p:cNvPr id="143" name="组合 142"/>
            <p:cNvGrpSpPr/>
            <p:nvPr/>
          </p:nvGrpSpPr>
          <p:grpSpPr>
            <a:xfrm>
              <a:off x="3503712" y="2204864"/>
              <a:ext cx="5985786" cy="784682"/>
              <a:chOff x="1537511" y="1628113"/>
              <a:chExt cx="5971436" cy="784682"/>
            </a:xfrm>
          </p:grpSpPr>
          <p:grpSp>
            <p:nvGrpSpPr>
              <p:cNvPr id="144" name="组合 143"/>
              <p:cNvGrpSpPr/>
              <p:nvPr userDrawn="1"/>
            </p:nvGrpSpPr>
            <p:grpSpPr>
              <a:xfrm>
                <a:off x="1537511" y="1631288"/>
                <a:ext cx="5971436" cy="781507"/>
                <a:chOff x="1537511" y="1631288"/>
                <a:chExt cx="5971437" cy="781507"/>
              </a:xfrm>
            </p:grpSpPr>
            <p:grpSp>
              <p:nvGrpSpPr>
                <p:cNvPr id="146" name="组合 145"/>
                <p:cNvGrpSpPr/>
                <p:nvPr/>
              </p:nvGrpSpPr>
              <p:grpSpPr>
                <a:xfrm>
                  <a:off x="1928263" y="1709439"/>
                  <a:ext cx="5580685" cy="625475"/>
                  <a:chOff x="460127" y="312440"/>
                  <a:chExt cx="5580685" cy="625475"/>
                </a:xfrm>
              </p:grpSpPr>
              <p:sp>
                <p:nvSpPr>
                  <p:cNvPr id="150" name="矩形 149"/>
                  <p:cNvSpPr/>
                  <p:nvPr/>
                </p:nvSpPr>
                <p:spPr>
                  <a:xfrm>
                    <a:off x="460127" y="312440"/>
                    <a:ext cx="435948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51" name="矩形 1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tabLst/>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503837" y="341015"/>
                    <a:ext cx="431577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
              <p:nvSpPr>
                <p:cNvPr id="148" name="椭圆 14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endParaRPr>
                </a:p>
              </p:txBody>
            </p:sp>
          </p:grpSp>
          <p:sp>
            <p:nvSpPr>
              <p:cNvPr id="14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endParaRPr>
              </a:p>
            </p:txBody>
          </p:sp>
        </p:grpSp>
        <p:sp>
          <p:nvSpPr>
            <p:cNvPr id="163" name="矩形 162"/>
            <p:cNvSpPr/>
            <p:nvPr/>
          </p:nvSpPr>
          <p:spPr>
            <a:xfrm>
              <a:off x="4376930" y="2364284"/>
              <a:ext cx="192232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effectLst/>
                  <a:uLnTx/>
                  <a:uFillTx/>
                  <a:latin typeface="Calibri"/>
                  <a:ea typeface="微软雅黑" panose="020B0503020204020204" pitchFamily="34" charset="-122"/>
                  <a:cs typeface="+mn-cs"/>
                </a:rPr>
                <a:t>CoCoNet</a:t>
              </a:r>
              <a:r>
                <a:rPr kumimoji="0" lang="zh-CN" altLang="en-US" sz="2400" b="1" i="0" u="none" strike="noStrike" kern="0" cap="none" spc="0" normalizeH="0" baseline="0" noProof="0" dirty="0">
                  <a:ln>
                    <a:noFill/>
                  </a:ln>
                  <a:effectLst/>
                  <a:uLnTx/>
                  <a:uFillTx/>
                  <a:latin typeface="Calibri"/>
                  <a:ea typeface="微软雅黑" panose="020B0503020204020204" pitchFamily="34" charset="-122"/>
                  <a:cs typeface="+mn-cs"/>
                </a:rPr>
                <a:t>介绍</a:t>
              </a:r>
            </a:p>
          </p:txBody>
        </p:sp>
      </p:grpSp>
      <p:grpSp>
        <p:nvGrpSpPr>
          <p:cNvPr id="164" name="组合 163"/>
          <p:cNvGrpSpPr/>
          <p:nvPr/>
        </p:nvGrpSpPr>
        <p:grpSpPr>
          <a:xfrm>
            <a:off x="3331935" y="4511275"/>
            <a:ext cx="6178252" cy="781507"/>
            <a:chOff x="1537511" y="1631288"/>
            <a:chExt cx="5971436" cy="781507"/>
          </a:xfrm>
        </p:grpSpPr>
        <p:grpSp>
          <p:nvGrpSpPr>
            <p:cNvPr id="165" name="组合 164"/>
            <p:cNvGrpSpPr/>
            <p:nvPr userDrawn="1"/>
          </p:nvGrpSpPr>
          <p:grpSpPr>
            <a:xfrm>
              <a:off x="1537511" y="1631288"/>
              <a:ext cx="5971436" cy="781507"/>
              <a:chOff x="1537511" y="1631288"/>
              <a:chExt cx="5971437" cy="781507"/>
            </a:xfrm>
          </p:grpSpPr>
          <p:grpSp>
            <p:nvGrpSpPr>
              <p:cNvPr id="167" name="组合 166"/>
              <p:cNvGrpSpPr/>
              <p:nvPr/>
            </p:nvGrpSpPr>
            <p:grpSpPr>
              <a:xfrm>
                <a:off x="1928263" y="1709439"/>
                <a:ext cx="5580685" cy="625475"/>
                <a:chOff x="460127" y="312440"/>
                <a:chExt cx="5580685" cy="625475"/>
              </a:xfrm>
            </p:grpSpPr>
            <p:sp>
              <p:nvSpPr>
                <p:cNvPr id="171" name="矩形 170"/>
                <p:cNvSpPr/>
                <p:nvPr/>
              </p:nvSpPr>
              <p:spPr>
                <a:xfrm>
                  <a:off x="460127" y="312440"/>
                  <a:ext cx="421150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72" name="矩形 171"/>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tabLst/>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503837" y="341015"/>
                  <a:ext cx="416779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69" name="椭圆 168"/>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rPr>
                  <a:t>4</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mn-ea"/>
                  <a:cs typeface="+mn-cs"/>
                </a:endParaRPr>
              </a:p>
            </p:txBody>
          </p:sp>
        </p:grpSp>
        <p:sp>
          <p:nvSpPr>
            <p:cNvPr id="166" name="Rectangle 38"/>
            <p:cNvSpPr>
              <a:spLocks noChangeArrowheads="1"/>
            </p:cNvSpPr>
            <p:nvPr/>
          </p:nvSpPr>
          <p:spPr bwMode="auto">
            <a:xfrm>
              <a:off x="2381498" y="168636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参考文献</a:t>
              </a:r>
              <a:endParaRPr kumimoji="0" lang="en-US" altLang="zh-CN" sz="2400" b="1"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grpSp>
    </p:spTree>
    <p:extLst>
      <p:ext uri="{BB962C8B-B14F-4D97-AF65-F5344CB8AC3E}">
        <p14:creationId xmlns:p14="http://schemas.microsoft.com/office/powerpoint/2010/main" val="279559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03</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2000" b="1" kern="0" dirty="0">
                <a:solidFill>
                  <a:prstClr val="black"/>
                </a:solidFill>
                <a:latin typeface="微软雅黑" panose="020B0503020204020204" pitchFamily="34" charset="-122"/>
                <a:ea typeface="微软雅黑" panose="020B0503020204020204" pitchFamily="34" charset="-122"/>
              </a:rPr>
              <a:t>性能评估</a:t>
            </a:r>
            <a:endParaRPr lang="zh-CN" altLang="en-US" sz="2000" b="1" kern="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42F29D0-35EC-2064-2512-D489917FD7C0}"/>
              </a:ext>
            </a:extLst>
          </p:cNvPr>
          <p:cNvSpPr txBox="1"/>
          <p:nvPr/>
        </p:nvSpPr>
        <p:spPr>
          <a:xfrm>
            <a:off x="191344" y="1512631"/>
            <a:ext cx="2492990" cy="369332"/>
          </a:xfrm>
          <a:prstGeom prst="rect">
            <a:avLst/>
          </a:prstGeom>
          <a:noFill/>
        </p:spPr>
        <p:txBody>
          <a:bodyPr wrap="none" rtlCol="0">
            <a:spAutoFit/>
          </a:bodyPr>
          <a:lstStyle/>
          <a:p>
            <a:r>
              <a:rPr lang="zh-CN" altLang="en-US" b="1" dirty="0">
                <a:latin typeface="微软雅黑" panose="020B0502040204020203" pitchFamily="34" charset="-122"/>
                <a:ea typeface="微软雅黑" panose="020B0502040204020203" pitchFamily="34" charset="-122"/>
              </a:rPr>
              <a:t>作者使用的评估环境：</a:t>
            </a:r>
          </a:p>
        </p:txBody>
      </p:sp>
      <p:sp>
        <p:nvSpPr>
          <p:cNvPr id="4" name="文本框 3">
            <a:extLst>
              <a:ext uri="{FF2B5EF4-FFF2-40B4-BE49-F238E27FC236}">
                <a16:creationId xmlns:a16="http://schemas.microsoft.com/office/drawing/2014/main" id="{01DABE80-9BBD-E018-11AF-A4643A86F9E0}"/>
              </a:ext>
            </a:extLst>
          </p:cNvPr>
          <p:cNvSpPr txBox="1"/>
          <p:nvPr/>
        </p:nvSpPr>
        <p:spPr>
          <a:xfrm>
            <a:off x="641976" y="3290312"/>
            <a:ext cx="1591726" cy="369332"/>
          </a:xfrm>
          <a:prstGeom prst="rect">
            <a:avLst/>
          </a:prstGeom>
          <a:noFill/>
        </p:spPr>
        <p:txBody>
          <a:bodyPr wrap="square" rtlCol="0">
            <a:spAutoFit/>
          </a:bodyPr>
          <a:lstStyle/>
          <a:p>
            <a:r>
              <a:rPr lang="zh-CN" altLang="en-US" b="1" dirty="0">
                <a:latin typeface="微软雅黑" panose="020B0502040204020203" pitchFamily="34" charset="-122"/>
                <a:ea typeface="微软雅黑" panose="020B0502040204020203" pitchFamily="34" charset="-122"/>
              </a:rPr>
              <a:t>评估测试项：</a:t>
            </a:r>
          </a:p>
        </p:txBody>
      </p:sp>
      <p:sp>
        <p:nvSpPr>
          <p:cNvPr id="6" name="文本框 5">
            <a:extLst>
              <a:ext uri="{FF2B5EF4-FFF2-40B4-BE49-F238E27FC236}">
                <a16:creationId xmlns:a16="http://schemas.microsoft.com/office/drawing/2014/main" id="{62DEF2FE-3DA7-35BE-EEE4-1957669FE852}"/>
              </a:ext>
            </a:extLst>
          </p:cNvPr>
          <p:cNvSpPr txBox="1"/>
          <p:nvPr/>
        </p:nvSpPr>
        <p:spPr>
          <a:xfrm>
            <a:off x="1775520" y="2132856"/>
            <a:ext cx="7958421" cy="646331"/>
          </a:xfrm>
          <a:prstGeom prst="rect">
            <a:avLst/>
          </a:prstGeom>
          <a:noFill/>
        </p:spPr>
        <p:txBody>
          <a:bodyPr wrap="square" rtlCol="0">
            <a:spAutoFit/>
          </a:bodyPr>
          <a:lstStyle/>
          <a:p>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一个由</a:t>
            </a:r>
            <a:r>
              <a:rPr lang="en-US" altLang="zh-CN" sz="1800" kern="100" dirty="0">
                <a:effectLst/>
                <a:latin typeface="微软雅黑" panose="020B0502040204020203" pitchFamily="34" charset="-122"/>
                <a:ea typeface="微软雅黑" panose="020B0502040204020203" pitchFamily="34" charset="-122"/>
              </a:rPr>
              <a:t>16</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个</a:t>
            </a:r>
            <a:r>
              <a:rPr lang="en-US" altLang="zh-CN" sz="1800" kern="100" dirty="0">
                <a:effectLst/>
                <a:latin typeface="微软雅黑" panose="020B0502040204020203" pitchFamily="34" charset="-122"/>
                <a:ea typeface="微软雅黑" panose="020B0502040204020203" pitchFamily="34" charset="-122"/>
              </a:rPr>
              <a:t>NVIDIA DGX-2</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节点组成的集群，并且每个节点包含了两个</a:t>
            </a:r>
            <a:r>
              <a:rPr lang="en-US" altLang="zh-CN" sz="1800" kern="100" dirty="0">
                <a:effectLst/>
                <a:latin typeface="微软雅黑" panose="020B0502040204020203" pitchFamily="34" charset="-122"/>
                <a:ea typeface="微软雅黑" panose="020B0502040204020203" pitchFamily="34" charset="-122"/>
              </a:rPr>
              <a:t> 24 </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核</a:t>
            </a:r>
            <a:r>
              <a:rPr lang="en-US" altLang="zh-CN" sz="1800" kern="100" dirty="0">
                <a:effectLst/>
                <a:latin typeface="微软雅黑" panose="020B0502040204020203" pitchFamily="34" charset="-122"/>
                <a:ea typeface="微软雅黑" panose="020B0502040204020203" pitchFamily="34" charset="-122"/>
              </a:rPr>
              <a:t> Intel Xeon </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（至强）</a:t>
            </a:r>
            <a:r>
              <a:rPr lang="en-US" altLang="zh-CN" sz="1800" kern="100" dirty="0">
                <a:effectLst/>
                <a:latin typeface="微软雅黑" panose="020B0502040204020203" pitchFamily="34" charset="-122"/>
                <a:ea typeface="微软雅黑" panose="020B0502040204020203" pitchFamily="34" charset="-122"/>
              </a:rPr>
              <a:t>CPU </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和</a:t>
            </a:r>
            <a:r>
              <a:rPr lang="en-US" altLang="zh-CN" sz="1800" kern="100" dirty="0">
                <a:effectLst/>
                <a:latin typeface="微软雅黑" panose="020B0502040204020203" pitchFamily="34" charset="-122"/>
                <a:ea typeface="微软雅黑" panose="020B0502040204020203" pitchFamily="34" charset="-122"/>
              </a:rPr>
              <a:t> 16 </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个</a:t>
            </a:r>
            <a:r>
              <a:rPr lang="en-US" altLang="zh-CN" sz="1800" kern="100" dirty="0">
                <a:effectLst/>
                <a:latin typeface="微软雅黑" panose="020B0502040204020203" pitchFamily="34" charset="-122"/>
                <a:ea typeface="微软雅黑" panose="020B0502040204020203" pitchFamily="34" charset="-122"/>
              </a:rPr>
              <a:t> NVIDIA Tesla V100 (32GB) GPU</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a:t>
            </a:r>
            <a:endParaRPr lang="zh-CN" altLang="en-US" dirty="0">
              <a:latin typeface="微软雅黑" panose="020B0502040204020203" pitchFamily="34" charset="-122"/>
              <a:ea typeface="微软雅黑" panose="020B0502040204020203" pitchFamily="34" charset="-122"/>
            </a:endParaRPr>
          </a:p>
        </p:txBody>
      </p:sp>
      <p:sp>
        <p:nvSpPr>
          <p:cNvPr id="8" name="文本框 7">
            <a:extLst>
              <a:ext uri="{FF2B5EF4-FFF2-40B4-BE49-F238E27FC236}">
                <a16:creationId xmlns:a16="http://schemas.microsoft.com/office/drawing/2014/main" id="{7BEDC937-B303-F753-EC49-73851FEE23A1}"/>
              </a:ext>
            </a:extLst>
          </p:cNvPr>
          <p:cNvSpPr txBox="1"/>
          <p:nvPr/>
        </p:nvSpPr>
        <p:spPr>
          <a:xfrm>
            <a:off x="1775520" y="3796110"/>
            <a:ext cx="6105832" cy="1286250"/>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对三个不同的参数配置的</a:t>
            </a:r>
            <a:r>
              <a:rPr lang="en-US"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BERT</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模型进行数据并行训练</a:t>
            </a:r>
          </a:p>
          <a:p>
            <a:pPr marL="342900" lvl="0" indent="-342900" algn="just">
              <a:lnSpc>
                <a:spcPct val="150000"/>
              </a:lnSpc>
              <a:buFont typeface="Wingdings" panose="05000000000000000000" pitchFamily="2" charset="2"/>
              <a:buChar char=""/>
            </a:pPr>
            <a:r>
              <a:rPr lang="en-US"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BERT</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和</a:t>
            </a:r>
            <a:r>
              <a:rPr lang="en-US"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GPT-2</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的模型并行推理</a:t>
            </a:r>
          </a:p>
          <a:p>
            <a:pPr marL="342900" lvl="0" indent="-342900" algn="just">
              <a:lnSpc>
                <a:spcPct val="150000"/>
              </a:lnSpc>
              <a:buFont typeface="Wingdings" panose="05000000000000000000" pitchFamily="2" charset="2"/>
              <a:buChar char=""/>
            </a:pPr>
            <a:r>
              <a:rPr lang="en-US"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GPT-2</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和</a:t>
            </a:r>
            <a:r>
              <a:rPr lang="en-US"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GPT-3</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的管道并向推理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03</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2000" b="1" kern="0" dirty="0">
                <a:solidFill>
                  <a:prstClr val="black"/>
                </a:solidFill>
                <a:latin typeface="微软雅黑" panose="020B0503020204020204" pitchFamily="34" charset="-122"/>
                <a:ea typeface="微软雅黑" panose="020B0503020204020204" pitchFamily="34" charset="-122"/>
              </a:rPr>
              <a:t>性能评估</a:t>
            </a:r>
            <a:endParaRPr lang="zh-CN" altLang="en-US" sz="2000" b="1" kern="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42F29D0-35EC-2064-2512-D489917FD7C0}"/>
              </a:ext>
            </a:extLst>
          </p:cNvPr>
          <p:cNvSpPr txBox="1"/>
          <p:nvPr/>
        </p:nvSpPr>
        <p:spPr>
          <a:xfrm>
            <a:off x="195948" y="1244004"/>
            <a:ext cx="1569660" cy="369332"/>
          </a:xfrm>
          <a:prstGeom prst="rect">
            <a:avLst/>
          </a:prstGeom>
          <a:noFill/>
        </p:spPr>
        <p:txBody>
          <a:bodyPr wrap="none" rtlCol="0">
            <a:spAutoFit/>
          </a:bodyPr>
          <a:lstStyle/>
          <a:p>
            <a:r>
              <a:rPr lang="zh-CN" altLang="en-US" b="1" dirty="0">
                <a:latin typeface="微软雅黑" panose="020B0502040204020203" pitchFamily="34" charset="-122"/>
                <a:ea typeface="微软雅黑" panose="020B0502040204020203" pitchFamily="34" charset="-122"/>
              </a:rPr>
              <a:t>数据并行训练</a:t>
            </a:r>
          </a:p>
        </p:txBody>
      </p:sp>
      <p:graphicFrame>
        <p:nvGraphicFramePr>
          <p:cNvPr id="5" name="表格 6">
            <a:extLst>
              <a:ext uri="{FF2B5EF4-FFF2-40B4-BE49-F238E27FC236}">
                <a16:creationId xmlns:a16="http://schemas.microsoft.com/office/drawing/2014/main" id="{B2A59F29-7612-4F97-9D07-8691BCB336B8}"/>
              </a:ext>
            </a:extLst>
          </p:cNvPr>
          <p:cNvGraphicFramePr>
            <a:graphicFrameLocks noGrp="1"/>
          </p:cNvGraphicFramePr>
          <p:nvPr>
            <p:extLst>
              <p:ext uri="{D42A27DB-BD31-4B8C-83A1-F6EECF244321}">
                <p14:modId xmlns:p14="http://schemas.microsoft.com/office/powerpoint/2010/main" val="1671518090"/>
              </p:ext>
            </p:extLst>
          </p:nvPr>
        </p:nvGraphicFramePr>
        <p:xfrm>
          <a:off x="5727064" y="2673786"/>
          <a:ext cx="5976664" cy="1854200"/>
        </p:xfrm>
        <a:graphic>
          <a:graphicData uri="http://schemas.openxmlformats.org/drawingml/2006/table">
            <a:tbl>
              <a:tblPr firstRow="1" bandRow="1">
                <a:tableStyleId>{5C22544A-7EE6-4342-B048-85BDC9FD1C3A}</a:tableStyleId>
              </a:tblPr>
              <a:tblGrid>
                <a:gridCol w="1670489">
                  <a:extLst>
                    <a:ext uri="{9D8B030D-6E8A-4147-A177-3AD203B41FA5}">
                      <a16:colId xmlns:a16="http://schemas.microsoft.com/office/drawing/2014/main" val="3042901363"/>
                    </a:ext>
                  </a:extLst>
                </a:gridCol>
                <a:gridCol w="1296506">
                  <a:extLst>
                    <a:ext uri="{9D8B030D-6E8A-4147-A177-3AD203B41FA5}">
                      <a16:colId xmlns:a16="http://schemas.microsoft.com/office/drawing/2014/main" val="654733870"/>
                    </a:ext>
                  </a:extLst>
                </a:gridCol>
                <a:gridCol w="1785533">
                  <a:extLst>
                    <a:ext uri="{9D8B030D-6E8A-4147-A177-3AD203B41FA5}">
                      <a16:colId xmlns:a16="http://schemas.microsoft.com/office/drawing/2014/main" val="760638790"/>
                    </a:ext>
                  </a:extLst>
                </a:gridCol>
                <a:gridCol w="1224136">
                  <a:extLst>
                    <a:ext uri="{9D8B030D-6E8A-4147-A177-3AD203B41FA5}">
                      <a16:colId xmlns:a16="http://schemas.microsoft.com/office/drawing/2014/main" val="2617152299"/>
                    </a:ext>
                  </a:extLst>
                </a:gridCol>
              </a:tblGrid>
              <a:tr h="370840">
                <a:tc rowSpan="2">
                  <a:txBody>
                    <a:bodyPr/>
                    <a:lstStyle/>
                    <a:p>
                      <a:pPr algn="ctr"/>
                      <a:r>
                        <a:rPr lang="zh-CN" altLang="en-US" dirty="0"/>
                        <a:t>模型</a:t>
                      </a:r>
                    </a:p>
                  </a:txBody>
                  <a:tcPr anchor="ctr"/>
                </a:tc>
                <a:tc gridSpan="3">
                  <a:txBody>
                    <a:bodyPr/>
                    <a:lstStyle/>
                    <a:p>
                      <a:pPr algn="ctr"/>
                      <a:r>
                        <a:rPr lang="en-US" altLang="zh-CN" dirty="0"/>
                        <a:t>Speedup of </a:t>
                      </a:r>
                      <a:r>
                        <a:rPr lang="en-US" altLang="zh-CN" dirty="0" err="1"/>
                        <a:t>CoCoNet</a:t>
                      </a:r>
                      <a:r>
                        <a:rPr lang="en-US" altLang="zh-CN" dirty="0"/>
                        <a:t> over</a:t>
                      </a:r>
                      <a:endParaRPr lang="zh-CN" altLang="en-US" dirty="0"/>
                    </a:p>
                  </a:txBody>
                  <a:tcPr/>
                </a:tc>
                <a:tc hMerge="1">
                  <a:txBody>
                    <a:bodyPr/>
                    <a:lstStyle/>
                    <a:p>
                      <a:pPr algn="ctr"/>
                      <a:r>
                        <a:rPr lang="en-US" altLang="zh-CN" dirty="0"/>
                        <a:t>Speedup of </a:t>
                      </a:r>
                      <a:r>
                        <a:rPr lang="en-US" altLang="zh-CN" dirty="0" err="1"/>
                        <a:t>CoCoNet</a:t>
                      </a:r>
                      <a:r>
                        <a:rPr lang="en-US" altLang="zh-CN" dirty="0"/>
                        <a:t> over</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021709336"/>
                  </a:ext>
                </a:extLst>
              </a:tr>
              <a:tr h="370840">
                <a:tc vMerge="1">
                  <a:txBody>
                    <a:bodyPr/>
                    <a:lstStyle/>
                    <a:p>
                      <a:pPr algn="ctr"/>
                      <a:endParaRPr lang="zh-CN" altLang="en-US" dirty="0"/>
                    </a:p>
                  </a:txBody>
                  <a:tcPr/>
                </a:tc>
                <a:tc>
                  <a:txBody>
                    <a:bodyPr/>
                    <a:lstStyle/>
                    <a:p>
                      <a:pPr algn="ctr"/>
                      <a:r>
                        <a:rPr lang="en-US" altLang="zh-CN"/>
                        <a:t>NV BERT</a:t>
                      </a:r>
                      <a:endParaRPr lang="zh-CN" altLang="en-US" dirty="0"/>
                    </a:p>
                  </a:txBody>
                  <a:tcPr/>
                </a:tc>
                <a:tc>
                  <a:txBody>
                    <a:bodyPr/>
                    <a:lstStyle/>
                    <a:p>
                      <a:pPr algn="ctr"/>
                      <a:r>
                        <a:rPr lang="en-US" altLang="zh-CN" dirty="0" err="1"/>
                        <a:t>PyTorch</a:t>
                      </a:r>
                      <a:r>
                        <a:rPr lang="en-US" altLang="zh-CN" dirty="0"/>
                        <a:t> DDP  </a:t>
                      </a:r>
                      <a:endParaRPr lang="zh-CN" altLang="en-US" dirty="0"/>
                    </a:p>
                  </a:txBody>
                  <a:tcPr/>
                </a:tc>
                <a:tc>
                  <a:txBody>
                    <a:bodyPr/>
                    <a:lstStyle/>
                    <a:p>
                      <a:pPr algn="ctr"/>
                      <a:r>
                        <a:rPr lang="en-US" altLang="zh-CN" dirty="0" err="1"/>
                        <a:t>ZeRo</a:t>
                      </a:r>
                      <a:endParaRPr lang="zh-CN" altLang="en-US" dirty="0"/>
                    </a:p>
                  </a:txBody>
                  <a:tcPr/>
                </a:tc>
                <a:extLst>
                  <a:ext uri="{0D108BD9-81ED-4DB2-BD59-A6C34878D82A}">
                    <a16:rowId xmlns:a16="http://schemas.microsoft.com/office/drawing/2014/main" val="728621262"/>
                  </a:ext>
                </a:extLst>
              </a:tr>
              <a:tr h="370840">
                <a:tc>
                  <a:txBody>
                    <a:bodyPr/>
                    <a:lstStyle/>
                    <a:p>
                      <a:pPr algn="ctr"/>
                      <a:r>
                        <a:rPr lang="en-US" altLang="zh-CN" dirty="0"/>
                        <a:t>BERT 336M</a:t>
                      </a:r>
                      <a:endParaRPr lang="zh-CN" altLang="en-US" dirty="0"/>
                    </a:p>
                  </a:txBody>
                  <a:tcPr/>
                </a:tc>
                <a:tc>
                  <a:txBody>
                    <a:bodyPr/>
                    <a:lstStyle/>
                    <a:p>
                      <a:pPr algn="ctr"/>
                      <a:r>
                        <a:rPr lang="en-US" altLang="zh-CN" dirty="0"/>
                        <a:t>1.18X</a:t>
                      </a:r>
                      <a:endParaRPr lang="zh-CN" altLang="en-US" dirty="0"/>
                    </a:p>
                  </a:txBody>
                  <a:tcPr/>
                </a:tc>
                <a:tc>
                  <a:txBody>
                    <a:bodyPr/>
                    <a:lstStyle/>
                    <a:p>
                      <a:pPr algn="ctr"/>
                      <a:r>
                        <a:rPr lang="en-US" altLang="zh-CN" dirty="0"/>
                        <a:t>1.22X</a:t>
                      </a:r>
                      <a:endParaRPr lang="zh-CN" altLang="en-US" dirty="0"/>
                    </a:p>
                  </a:txBody>
                  <a:tcPr/>
                </a:tc>
                <a:tc>
                  <a:txBody>
                    <a:bodyPr/>
                    <a:lstStyle/>
                    <a:p>
                      <a:pPr algn="ctr"/>
                      <a:r>
                        <a:rPr lang="en-US" altLang="zh-CN" dirty="0"/>
                        <a:t>1.10X</a:t>
                      </a:r>
                      <a:endParaRPr lang="zh-CN" altLang="en-US" dirty="0"/>
                    </a:p>
                  </a:txBody>
                  <a:tcPr/>
                </a:tc>
                <a:extLst>
                  <a:ext uri="{0D108BD9-81ED-4DB2-BD59-A6C34878D82A}">
                    <a16:rowId xmlns:a16="http://schemas.microsoft.com/office/drawing/2014/main" val="209880705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BERT 1.2B</a:t>
                      </a:r>
                      <a:endParaRPr lang="zh-CN" altLang="en-US" dirty="0"/>
                    </a:p>
                  </a:txBody>
                  <a:tcPr/>
                </a:tc>
                <a:tc>
                  <a:txBody>
                    <a:bodyPr/>
                    <a:lstStyle/>
                    <a:p>
                      <a:pPr algn="ctr"/>
                      <a:r>
                        <a:rPr lang="en-US" altLang="zh-CN" dirty="0"/>
                        <a:t>1.53X</a:t>
                      </a:r>
                      <a:endParaRPr lang="zh-CN" altLang="en-US" dirty="0"/>
                    </a:p>
                  </a:txBody>
                  <a:tcPr/>
                </a:tc>
                <a:tc>
                  <a:txBody>
                    <a:bodyPr/>
                    <a:lstStyle/>
                    <a:p>
                      <a:pPr algn="ctr"/>
                      <a:r>
                        <a:rPr lang="en-US" altLang="zh-CN" dirty="0"/>
                        <a:t>1.52X</a:t>
                      </a:r>
                      <a:endParaRPr lang="zh-CN" altLang="en-US" dirty="0"/>
                    </a:p>
                  </a:txBody>
                  <a:tcPr/>
                </a:tc>
                <a:tc>
                  <a:txBody>
                    <a:bodyPr/>
                    <a:lstStyle/>
                    <a:p>
                      <a:pPr algn="ctr"/>
                      <a:r>
                        <a:rPr lang="en-US" altLang="zh-CN" dirty="0"/>
                        <a:t>1.10X</a:t>
                      </a:r>
                      <a:endParaRPr lang="zh-CN" altLang="en-US" dirty="0"/>
                    </a:p>
                  </a:txBody>
                  <a:tcPr/>
                </a:tc>
                <a:extLst>
                  <a:ext uri="{0D108BD9-81ED-4DB2-BD59-A6C34878D82A}">
                    <a16:rowId xmlns:a16="http://schemas.microsoft.com/office/drawing/2014/main" val="18656357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BERT 3.9B</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1.22X</a:t>
                      </a:r>
                      <a:endParaRPr lang="zh-CN" altLang="en-US" dirty="0"/>
                    </a:p>
                  </a:txBody>
                  <a:tcPr/>
                </a:tc>
                <a:extLst>
                  <a:ext uri="{0D108BD9-81ED-4DB2-BD59-A6C34878D82A}">
                    <a16:rowId xmlns:a16="http://schemas.microsoft.com/office/drawing/2014/main" val="2775056975"/>
                  </a:ext>
                </a:extLst>
              </a:tr>
            </a:tbl>
          </a:graphicData>
        </a:graphic>
      </p:graphicFrame>
      <p:sp>
        <p:nvSpPr>
          <p:cNvPr id="6" name="文本框 5">
            <a:extLst>
              <a:ext uri="{FF2B5EF4-FFF2-40B4-BE49-F238E27FC236}">
                <a16:creationId xmlns:a16="http://schemas.microsoft.com/office/drawing/2014/main" id="{9FB2B3D3-C813-7D75-82F0-EE7292C4230B}"/>
              </a:ext>
            </a:extLst>
          </p:cNvPr>
          <p:cNvSpPr txBox="1"/>
          <p:nvPr/>
        </p:nvSpPr>
        <p:spPr>
          <a:xfrm>
            <a:off x="665718" y="2852936"/>
            <a:ext cx="3734623" cy="923330"/>
          </a:xfrm>
          <a:prstGeom prst="rect">
            <a:avLst/>
          </a:prstGeom>
          <a:noFill/>
        </p:spPr>
        <p:txBody>
          <a:bodyPr wrap="square">
            <a:spAutoFit/>
          </a:bodyPr>
          <a:lstStyle/>
          <a:p>
            <a:r>
              <a:rPr lang="zh-CN" altLang="en-US" sz="1800" kern="100" dirty="0">
                <a:effectLst/>
                <a:latin typeface="微软雅黑" panose="020B0502040204020203" pitchFamily="34" charset="-122"/>
                <a:ea typeface="微软雅黑" panose="020B0502040204020203" pitchFamily="34" charset="-122"/>
                <a:cs typeface="Times New Roman" panose="02020603050405020304" pitchFamily="18" charset="0"/>
              </a:rPr>
              <a:t>右图</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展示了</a:t>
            </a:r>
            <a:r>
              <a:rPr lang="en-US" altLang="zh-CN" sz="1800" kern="100" dirty="0" err="1">
                <a:effectLst/>
                <a:latin typeface="微软雅黑" panose="020B0502040204020203" pitchFamily="34" charset="-122"/>
                <a:ea typeface="微软雅黑" panose="020B0502040204020203" pitchFamily="34" charset="-122"/>
              </a:rPr>
              <a:t>CoCoNet</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在训练三个</a:t>
            </a:r>
            <a:r>
              <a:rPr lang="en-US" altLang="zh-CN" sz="1800" kern="100" dirty="0">
                <a:effectLst/>
                <a:latin typeface="微软雅黑" panose="020B0502040204020203" pitchFamily="34" charset="-122"/>
                <a:ea typeface="微软雅黑" panose="020B0502040204020203" pitchFamily="34" charset="-122"/>
              </a:rPr>
              <a:t>BERT</a:t>
            </a:r>
            <a:r>
              <a:rPr lang="zh-CN" altLang="zh-CN" sz="1800" kern="100" dirty="0">
                <a:effectLst/>
                <a:latin typeface="微软雅黑" panose="020B0502040204020203" pitchFamily="34" charset="-122"/>
                <a:ea typeface="微软雅黑" panose="020B0502040204020203" pitchFamily="34" charset="-122"/>
                <a:cs typeface="Times New Roman" panose="02020603050405020304" pitchFamily="18" charset="0"/>
              </a:rPr>
              <a:t>模型中相对于基准测试提供的加速比</a:t>
            </a:r>
            <a:endParaRPr lang="zh-CN" altLang="en-US" dirty="0">
              <a:latin typeface="微软雅黑" panose="020B0502040204020203" pitchFamily="34" charset="-122"/>
              <a:ea typeface="微软雅黑" panose="020B0502040204020203" pitchFamily="34" charset="-122"/>
            </a:endParaRPr>
          </a:p>
        </p:txBody>
      </p:sp>
    </p:spTree>
    <p:extLst>
      <p:ext uri="{BB962C8B-B14F-4D97-AF65-F5344CB8AC3E}">
        <p14:creationId xmlns:p14="http://schemas.microsoft.com/office/powerpoint/2010/main" val="3248238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03</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2000" b="1" kern="0" dirty="0">
                <a:solidFill>
                  <a:prstClr val="black"/>
                </a:solidFill>
                <a:latin typeface="微软雅黑" panose="020B0503020204020204" pitchFamily="34" charset="-122"/>
                <a:ea typeface="微软雅黑" panose="020B0503020204020204" pitchFamily="34" charset="-122"/>
              </a:rPr>
              <a:t>性能评估</a:t>
            </a:r>
            <a:endParaRPr lang="zh-CN" altLang="en-US" sz="2000" b="1" kern="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42F29D0-35EC-2064-2512-D489917FD7C0}"/>
              </a:ext>
            </a:extLst>
          </p:cNvPr>
          <p:cNvSpPr txBox="1"/>
          <p:nvPr/>
        </p:nvSpPr>
        <p:spPr>
          <a:xfrm>
            <a:off x="195948" y="1244004"/>
            <a:ext cx="1569660" cy="369332"/>
          </a:xfrm>
          <a:prstGeom prst="rect">
            <a:avLst/>
          </a:prstGeom>
          <a:noFill/>
        </p:spPr>
        <p:txBody>
          <a:bodyPr wrap="none" rtlCol="0">
            <a:spAutoFit/>
          </a:bodyPr>
          <a:lstStyle/>
          <a:p>
            <a:r>
              <a:rPr lang="zh-CN" altLang="en-US" b="1" dirty="0">
                <a:latin typeface="微软雅黑" panose="020B0502040204020203" pitchFamily="34" charset="-122"/>
                <a:ea typeface="微软雅黑" panose="020B0502040204020203" pitchFamily="34" charset="-122"/>
              </a:rPr>
              <a:t>模型并行训练</a:t>
            </a:r>
          </a:p>
        </p:txBody>
      </p:sp>
      <p:graphicFrame>
        <p:nvGraphicFramePr>
          <p:cNvPr id="5" name="表格 6">
            <a:extLst>
              <a:ext uri="{FF2B5EF4-FFF2-40B4-BE49-F238E27FC236}">
                <a16:creationId xmlns:a16="http://schemas.microsoft.com/office/drawing/2014/main" id="{B2A59F29-7612-4F97-9D07-8691BCB336B8}"/>
              </a:ext>
            </a:extLst>
          </p:cNvPr>
          <p:cNvGraphicFramePr>
            <a:graphicFrameLocks noGrp="1"/>
          </p:cNvGraphicFramePr>
          <p:nvPr>
            <p:extLst>
              <p:ext uri="{D42A27DB-BD31-4B8C-83A1-F6EECF244321}">
                <p14:modId xmlns:p14="http://schemas.microsoft.com/office/powerpoint/2010/main" val="3019808660"/>
              </p:ext>
            </p:extLst>
          </p:nvPr>
        </p:nvGraphicFramePr>
        <p:xfrm>
          <a:off x="7320136" y="2902776"/>
          <a:ext cx="4464496" cy="1483360"/>
        </p:xfrm>
        <a:graphic>
          <a:graphicData uri="http://schemas.openxmlformats.org/drawingml/2006/table">
            <a:tbl>
              <a:tblPr firstRow="1" bandRow="1">
                <a:tableStyleId>{5C22544A-7EE6-4342-B048-85BDC9FD1C3A}</a:tableStyleId>
              </a:tblPr>
              <a:tblGrid>
                <a:gridCol w="1670489">
                  <a:extLst>
                    <a:ext uri="{9D8B030D-6E8A-4147-A177-3AD203B41FA5}">
                      <a16:colId xmlns:a16="http://schemas.microsoft.com/office/drawing/2014/main" val="3042901363"/>
                    </a:ext>
                  </a:extLst>
                </a:gridCol>
                <a:gridCol w="2794007">
                  <a:extLst>
                    <a:ext uri="{9D8B030D-6E8A-4147-A177-3AD203B41FA5}">
                      <a16:colId xmlns:a16="http://schemas.microsoft.com/office/drawing/2014/main" val="760638790"/>
                    </a:ext>
                  </a:extLst>
                </a:gridCol>
              </a:tblGrid>
              <a:tr h="370840">
                <a:tc rowSpan="2">
                  <a:txBody>
                    <a:bodyPr/>
                    <a:lstStyle/>
                    <a:p>
                      <a:pPr algn="ctr"/>
                      <a:r>
                        <a:rPr lang="zh-CN" altLang="en-US" dirty="0"/>
                        <a:t>模型</a:t>
                      </a:r>
                    </a:p>
                  </a:txBody>
                  <a:tcPr anchor="ctr"/>
                </a:tc>
                <a:tc>
                  <a:txBody>
                    <a:bodyPr/>
                    <a:lstStyle/>
                    <a:p>
                      <a:pPr algn="ctr"/>
                      <a:r>
                        <a:rPr lang="en-US" altLang="zh-CN" dirty="0"/>
                        <a:t>Speedup of </a:t>
                      </a:r>
                      <a:r>
                        <a:rPr lang="en-US" altLang="zh-CN" dirty="0" err="1"/>
                        <a:t>CoCoNet</a:t>
                      </a:r>
                      <a:r>
                        <a:rPr lang="en-US" altLang="zh-CN" dirty="0"/>
                        <a:t> over</a:t>
                      </a:r>
                      <a:endParaRPr lang="zh-CN" altLang="en-US" dirty="0"/>
                    </a:p>
                  </a:txBody>
                  <a:tcPr/>
                </a:tc>
                <a:extLst>
                  <a:ext uri="{0D108BD9-81ED-4DB2-BD59-A6C34878D82A}">
                    <a16:rowId xmlns:a16="http://schemas.microsoft.com/office/drawing/2014/main" val="2021709336"/>
                  </a:ext>
                </a:extLst>
              </a:tr>
              <a:tr h="370840">
                <a:tc vMerge="1">
                  <a:txBody>
                    <a:bodyPr/>
                    <a:lstStyle/>
                    <a:p>
                      <a:pPr algn="ctr"/>
                      <a:endParaRPr lang="zh-CN" altLang="en-US" dirty="0"/>
                    </a:p>
                  </a:txBody>
                  <a:tcPr/>
                </a:tc>
                <a:tc>
                  <a:txBody>
                    <a:bodyPr/>
                    <a:lstStyle/>
                    <a:p>
                      <a:pPr algn="ctr"/>
                      <a:r>
                        <a:rPr lang="en-US" altLang="zh-CN" dirty="0" err="1"/>
                        <a:t>PyTorch</a:t>
                      </a:r>
                      <a:r>
                        <a:rPr lang="en-US" altLang="zh-CN" dirty="0"/>
                        <a:t> DDP  </a:t>
                      </a:r>
                      <a:endParaRPr lang="zh-CN" altLang="en-US" dirty="0"/>
                    </a:p>
                  </a:txBody>
                  <a:tcPr/>
                </a:tc>
                <a:extLst>
                  <a:ext uri="{0D108BD9-81ED-4DB2-BD59-A6C34878D82A}">
                    <a16:rowId xmlns:a16="http://schemas.microsoft.com/office/drawing/2014/main" val="728621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BERT 3.9B</a:t>
                      </a:r>
                      <a:endParaRPr lang="zh-CN" altLang="en-US" dirty="0"/>
                    </a:p>
                  </a:txBody>
                  <a:tcPr/>
                </a:tc>
                <a:tc>
                  <a:txBody>
                    <a:bodyPr/>
                    <a:lstStyle/>
                    <a:p>
                      <a:pPr algn="ctr"/>
                      <a:r>
                        <a:rPr lang="en-US" altLang="zh-CN" dirty="0"/>
                        <a:t>1.51X</a:t>
                      </a:r>
                      <a:endParaRPr lang="zh-CN" altLang="en-US" dirty="0"/>
                    </a:p>
                  </a:txBody>
                  <a:tcPr/>
                </a:tc>
                <a:extLst>
                  <a:ext uri="{0D108BD9-81ED-4DB2-BD59-A6C34878D82A}">
                    <a16:rowId xmlns:a16="http://schemas.microsoft.com/office/drawing/2014/main" val="209880705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GPT-2 8.3B</a:t>
                      </a:r>
                      <a:endParaRPr lang="zh-CN" altLang="en-US" dirty="0"/>
                    </a:p>
                  </a:txBody>
                  <a:tcPr/>
                </a:tc>
                <a:tc>
                  <a:txBody>
                    <a:bodyPr/>
                    <a:lstStyle/>
                    <a:p>
                      <a:pPr algn="ctr"/>
                      <a:r>
                        <a:rPr lang="en-US" altLang="zh-CN" dirty="0"/>
                        <a:t>1.48X</a:t>
                      </a:r>
                      <a:endParaRPr lang="zh-CN" altLang="en-US" dirty="0"/>
                    </a:p>
                  </a:txBody>
                  <a:tcPr/>
                </a:tc>
                <a:extLst>
                  <a:ext uri="{0D108BD9-81ED-4DB2-BD59-A6C34878D82A}">
                    <a16:rowId xmlns:a16="http://schemas.microsoft.com/office/drawing/2014/main" val="1865635703"/>
                  </a:ext>
                </a:extLst>
              </a:tr>
            </a:tbl>
          </a:graphicData>
        </a:graphic>
      </p:graphicFrame>
      <p:sp>
        <p:nvSpPr>
          <p:cNvPr id="6" name="文本框 5">
            <a:extLst>
              <a:ext uri="{FF2B5EF4-FFF2-40B4-BE49-F238E27FC236}">
                <a16:creationId xmlns:a16="http://schemas.microsoft.com/office/drawing/2014/main" id="{9FB2B3D3-C813-7D75-82F0-EE7292C4230B}"/>
              </a:ext>
            </a:extLst>
          </p:cNvPr>
          <p:cNvSpPr txBox="1"/>
          <p:nvPr/>
        </p:nvSpPr>
        <p:spPr>
          <a:xfrm>
            <a:off x="629890" y="3105834"/>
            <a:ext cx="5430282" cy="646331"/>
          </a:xfrm>
          <a:prstGeom prst="rect">
            <a:avLst/>
          </a:prstGeom>
          <a:noFill/>
        </p:spPr>
        <p:txBody>
          <a:bodyPr wrap="square">
            <a:spAutoFit/>
          </a:bodyPr>
          <a:lstStyle/>
          <a:p>
            <a:r>
              <a:rPr lang="zh-CN" altLang="en-US" dirty="0">
                <a:latin typeface="微软雅黑" panose="020B0502040204020203" pitchFamily="34" charset="-122"/>
                <a:ea typeface="微软雅黑" panose="020B0502040204020203" pitchFamily="34" charset="-122"/>
              </a:rPr>
              <a:t>借助于计算和</a:t>
            </a:r>
            <a:r>
              <a:rPr lang="en-US" altLang="zh-CN" dirty="0" err="1">
                <a:latin typeface="微软雅黑" panose="020B0502040204020203" pitchFamily="34" charset="-122"/>
                <a:ea typeface="微软雅黑" panose="020B0502040204020203" pitchFamily="34" charset="-122"/>
              </a:rPr>
              <a:t>AllReduce</a:t>
            </a:r>
            <a:r>
              <a:rPr lang="zh-CN" altLang="en-US" dirty="0">
                <a:latin typeface="微软雅黑" panose="020B0502040204020203" pitchFamily="34" charset="-122"/>
                <a:ea typeface="微软雅黑" panose="020B0502040204020203" pitchFamily="34" charset="-122"/>
              </a:rPr>
              <a:t>通信源语之间的</a:t>
            </a:r>
            <a:r>
              <a:rPr lang="en-US" altLang="zh-CN" dirty="0">
                <a:latin typeface="微软雅黑" panose="020B0502040204020203" pitchFamily="34" charset="-122"/>
                <a:ea typeface="微软雅黑" panose="020B0502040204020203" pitchFamily="34" charset="-122"/>
              </a:rPr>
              <a:t>overlapping</a:t>
            </a:r>
            <a:r>
              <a:rPr lang="zh-CN" altLang="en-US" dirty="0">
                <a:latin typeface="微软雅黑" panose="020B0502040204020203" pitchFamily="34" charset="-122"/>
                <a:ea typeface="微软雅黑" panose="020B0502040204020203" pitchFamily="34" charset="-122"/>
              </a:rPr>
              <a:t>，</a:t>
            </a:r>
            <a:r>
              <a:rPr lang="en-US" altLang="zh-CN" dirty="0" err="1">
                <a:latin typeface="微软雅黑" panose="020B0502040204020203" pitchFamily="34" charset="-122"/>
                <a:ea typeface="微软雅黑" panose="020B0502040204020203" pitchFamily="34" charset="-122"/>
              </a:rPr>
              <a:t>CoCoNet</a:t>
            </a:r>
            <a:r>
              <a:rPr lang="zh-CN" altLang="en-US" dirty="0">
                <a:latin typeface="微软雅黑" panose="020B0502040204020203" pitchFamily="34" charset="-122"/>
                <a:ea typeface="微软雅黑" panose="020B0502040204020203" pitchFamily="34" charset="-122"/>
              </a:rPr>
              <a:t>在模型并行上也可以实现一定的加速效果。</a:t>
            </a:r>
          </a:p>
        </p:txBody>
      </p:sp>
    </p:spTree>
    <p:extLst>
      <p:ext uri="{BB962C8B-B14F-4D97-AF65-F5344CB8AC3E}">
        <p14:creationId xmlns:p14="http://schemas.microsoft.com/office/powerpoint/2010/main" val="1647526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03</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2000" b="1" kern="0" dirty="0">
                <a:solidFill>
                  <a:prstClr val="black"/>
                </a:solidFill>
                <a:latin typeface="微软雅黑" panose="020B0503020204020204" pitchFamily="34" charset="-122"/>
                <a:ea typeface="微软雅黑" panose="020B0503020204020204" pitchFamily="34" charset="-122"/>
              </a:rPr>
              <a:t>性能评估</a:t>
            </a:r>
            <a:endParaRPr lang="zh-CN" altLang="en-US" sz="2000" b="1" kern="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42F29D0-35EC-2064-2512-D489917FD7C0}"/>
              </a:ext>
            </a:extLst>
          </p:cNvPr>
          <p:cNvSpPr txBox="1"/>
          <p:nvPr/>
        </p:nvSpPr>
        <p:spPr>
          <a:xfrm>
            <a:off x="195948" y="1244004"/>
            <a:ext cx="1980029" cy="369332"/>
          </a:xfrm>
          <a:prstGeom prst="rect">
            <a:avLst/>
          </a:prstGeom>
          <a:noFill/>
        </p:spPr>
        <p:txBody>
          <a:bodyPr wrap="none" rtlCol="0">
            <a:spAutoFit/>
          </a:bodyPr>
          <a:lstStyle/>
          <a:p>
            <a:r>
              <a:rPr lang="en-US" altLang="zh-CN" b="1" dirty="0">
                <a:latin typeface="微软雅黑" panose="020B0502040204020203" pitchFamily="34" charset="-122"/>
                <a:ea typeface="微软雅黑" panose="020B0502040204020203" pitchFamily="34" charset="-122"/>
              </a:rPr>
              <a:t>pipeline</a:t>
            </a:r>
            <a:r>
              <a:rPr lang="zh-CN" altLang="en-US" b="1" dirty="0">
                <a:latin typeface="微软雅黑" panose="020B0502040204020203" pitchFamily="34" charset="-122"/>
                <a:ea typeface="微软雅黑" panose="020B0502040204020203" pitchFamily="34" charset="-122"/>
              </a:rPr>
              <a:t>并行训练</a:t>
            </a:r>
          </a:p>
        </p:txBody>
      </p:sp>
      <p:graphicFrame>
        <p:nvGraphicFramePr>
          <p:cNvPr id="5" name="表格 6">
            <a:extLst>
              <a:ext uri="{FF2B5EF4-FFF2-40B4-BE49-F238E27FC236}">
                <a16:creationId xmlns:a16="http://schemas.microsoft.com/office/drawing/2014/main" id="{B2A59F29-7612-4F97-9D07-8691BCB336B8}"/>
              </a:ext>
            </a:extLst>
          </p:cNvPr>
          <p:cNvGraphicFramePr>
            <a:graphicFrameLocks noGrp="1"/>
          </p:cNvGraphicFramePr>
          <p:nvPr>
            <p:extLst>
              <p:ext uri="{D42A27DB-BD31-4B8C-83A1-F6EECF244321}">
                <p14:modId xmlns:p14="http://schemas.microsoft.com/office/powerpoint/2010/main" val="1464574576"/>
              </p:ext>
            </p:extLst>
          </p:nvPr>
        </p:nvGraphicFramePr>
        <p:xfrm>
          <a:off x="7392144" y="1244004"/>
          <a:ext cx="4464496" cy="1483360"/>
        </p:xfrm>
        <a:graphic>
          <a:graphicData uri="http://schemas.openxmlformats.org/drawingml/2006/table">
            <a:tbl>
              <a:tblPr firstRow="1" bandRow="1">
                <a:tableStyleId>{5C22544A-7EE6-4342-B048-85BDC9FD1C3A}</a:tableStyleId>
              </a:tblPr>
              <a:tblGrid>
                <a:gridCol w="1670489">
                  <a:extLst>
                    <a:ext uri="{9D8B030D-6E8A-4147-A177-3AD203B41FA5}">
                      <a16:colId xmlns:a16="http://schemas.microsoft.com/office/drawing/2014/main" val="3042901363"/>
                    </a:ext>
                  </a:extLst>
                </a:gridCol>
                <a:gridCol w="2794007">
                  <a:extLst>
                    <a:ext uri="{9D8B030D-6E8A-4147-A177-3AD203B41FA5}">
                      <a16:colId xmlns:a16="http://schemas.microsoft.com/office/drawing/2014/main" val="760638790"/>
                    </a:ext>
                  </a:extLst>
                </a:gridCol>
              </a:tblGrid>
              <a:tr h="370840">
                <a:tc rowSpan="2">
                  <a:txBody>
                    <a:bodyPr/>
                    <a:lstStyle/>
                    <a:p>
                      <a:pPr algn="ctr"/>
                      <a:r>
                        <a:rPr lang="zh-CN" altLang="en-US" dirty="0"/>
                        <a:t>模型</a:t>
                      </a:r>
                    </a:p>
                  </a:txBody>
                  <a:tcPr anchor="ctr"/>
                </a:tc>
                <a:tc>
                  <a:txBody>
                    <a:bodyPr/>
                    <a:lstStyle/>
                    <a:p>
                      <a:pPr algn="ctr"/>
                      <a:r>
                        <a:rPr lang="en-US" altLang="zh-CN" dirty="0"/>
                        <a:t>Speedup of </a:t>
                      </a:r>
                      <a:r>
                        <a:rPr lang="en-US" altLang="zh-CN" dirty="0" err="1"/>
                        <a:t>CoCoNet</a:t>
                      </a:r>
                      <a:r>
                        <a:rPr lang="en-US" altLang="zh-CN" dirty="0"/>
                        <a:t> over</a:t>
                      </a:r>
                      <a:endParaRPr lang="zh-CN" altLang="en-US" dirty="0"/>
                    </a:p>
                  </a:txBody>
                  <a:tcPr/>
                </a:tc>
                <a:extLst>
                  <a:ext uri="{0D108BD9-81ED-4DB2-BD59-A6C34878D82A}">
                    <a16:rowId xmlns:a16="http://schemas.microsoft.com/office/drawing/2014/main" val="2021709336"/>
                  </a:ext>
                </a:extLst>
              </a:tr>
              <a:tr h="370840">
                <a:tc vMerge="1">
                  <a:txBody>
                    <a:bodyPr/>
                    <a:lstStyle/>
                    <a:p>
                      <a:pPr algn="ctr"/>
                      <a:endParaRPr lang="zh-CN" altLang="en-US" dirty="0"/>
                    </a:p>
                  </a:txBody>
                  <a:tcPr/>
                </a:tc>
                <a:tc>
                  <a:txBody>
                    <a:bodyPr/>
                    <a:lstStyle/>
                    <a:p>
                      <a:pPr algn="ctr"/>
                      <a:r>
                        <a:rPr lang="en-US" altLang="zh-CN" dirty="0" err="1"/>
                        <a:t>PyTorch</a:t>
                      </a:r>
                      <a:r>
                        <a:rPr lang="en-US" altLang="zh-CN" dirty="0"/>
                        <a:t> DDP  </a:t>
                      </a:r>
                      <a:endParaRPr lang="zh-CN" altLang="en-US" dirty="0"/>
                    </a:p>
                  </a:txBody>
                  <a:tcPr/>
                </a:tc>
                <a:extLst>
                  <a:ext uri="{0D108BD9-81ED-4DB2-BD59-A6C34878D82A}">
                    <a16:rowId xmlns:a16="http://schemas.microsoft.com/office/drawing/2014/main" val="728621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GPT-2 8.3B</a:t>
                      </a:r>
                      <a:endParaRPr lang="zh-CN" altLang="en-US" dirty="0"/>
                    </a:p>
                  </a:txBody>
                  <a:tcPr/>
                </a:tc>
                <a:tc>
                  <a:txBody>
                    <a:bodyPr/>
                    <a:lstStyle/>
                    <a:p>
                      <a:pPr algn="ctr"/>
                      <a:r>
                        <a:rPr lang="en-US" altLang="zh-CN" dirty="0"/>
                        <a:t>1.77X</a:t>
                      </a:r>
                      <a:endParaRPr lang="zh-CN" altLang="en-US" dirty="0"/>
                    </a:p>
                  </a:txBody>
                  <a:tcPr/>
                </a:tc>
                <a:extLst>
                  <a:ext uri="{0D108BD9-81ED-4DB2-BD59-A6C34878D82A}">
                    <a16:rowId xmlns:a16="http://schemas.microsoft.com/office/drawing/2014/main" val="209880705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GPT-3 175B</a:t>
                      </a:r>
                      <a:endParaRPr lang="zh-CN" altLang="en-US" dirty="0"/>
                    </a:p>
                  </a:txBody>
                  <a:tcPr/>
                </a:tc>
                <a:tc>
                  <a:txBody>
                    <a:bodyPr/>
                    <a:lstStyle/>
                    <a:p>
                      <a:pPr algn="ctr"/>
                      <a:r>
                        <a:rPr lang="en-US" altLang="zh-CN" dirty="0"/>
                        <a:t>1.33X</a:t>
                      </a:r>
                      <a:endParaRPr lang="zh-CN" altLang="en-US" dirty="0"/>
                    </a:p>
                  </a:txBody>
                  <a:tcPr/>
                </a:tc>
                <a:extLst>
                  <a:ext uri="{0D108BD9-81ED-4DB2-BD59-A6C34878D82A}">
                    <a16:rowId xmlns:a16="http://schemas.microsoft.com/office/drawing/2014/main" val="1865635703"/>
                  </a:ext>
                </a:extLst>
              </a:tr>
            </a:tbl>
          </a:graphicData>
        </a:graphic>
      </p:graphicFrame>
      <p:sp>
        <p:nvSpPr>
          <p:cNvPr id="11" name="文本框 10">
            <a:extLst>
              <a:ext uri="{FF2B5EF4-FFF2-40B4-BE49-F238E27FC236}">
                <a16:creationId xmlns:a16="http://schemas.microsoft.com/office/drawing/2014/main" id="{EC17C0FA-E16C-1BC1-6A60-D4E866C88A89}"/>
              </a:ext>
            </a:extLst>
          </p:cNvPr>
          <p:cNvSpPr txBox="1"/>
          <p:nvPr/>
        </p:nvSpPr>
        <p:spPr>
          <a:xfrm>
            <a:off x="875420" y="1647383"/>
            <a:ext cx="4536504" cy="923330"/>
          </a:xfrm>
          <a:prstGeom prst="rect">
            <a:avLst/>
          </a:prstGeom>
          <a:noFill/>
        </p:spPr>
        <p:txBody>
          <a:bodyPr wrap="square">
            <a:spAutoFit/>
          </a:bodyPr>
          <a:lstStyle/>
          <a:p>
            <a:r>
              <a:rPr lang="zh-CN" altLang="en-US" dirty="0">
                <a:latin typeface="微软雅黑" panose="020B0502040204020203" pitchFamily="34" charset="-122"/>
                <a:ea typeface="微软雅黑" panose="020B0502040204020203" pitchFamily="34" charset="-122"/>
              </a:rPr>
              <a:t>首先解释一下什么是管道并行推理：管道并行推理可以被视为一种模型并行方法，其中模型的不同层被分配到不同的节点上。</a:t>
            </a:r>
          </a:p>
        </p:txBody>
      </p:sp>
      <p:sp>
        <p:nvSpPr>
          <p:cNvPr id="24" name="箭头: 右 23">
            <a:extLst>
              <a:ext uri="{FF2B5EF4-FFF2-40B4-BE49-F238E27FC236}">
                <a16:creationId xmlns:a16="http://schemas.microsoft.com/office/drawing/2014/main" id="{8324C8C0-2F6D-D93A-5FC0-F9610494BF13}"/>
              </a:ext>
            </a:extLst>
          </p:cNvPr>
          <p:cNvSpPr/>
          <p:nvPr/>
        </p:nvSpPr>
        <p:spPr>
          <a:xfrm>
            <a:off x="5204901" y="4077072"/>
            <a:ext cx="1440160" cy="660060"/>
          </a:xfrm>
          <a:prstGeom prst="rightArrow">
            <a:avLst/>
          </a:prstGeom>
        </p:spPr>
        <p:style>
          <a:lnRef idx="2">
            <a:schemeClr val="dk1"/>
          </a:lnRef>
          <a:fillRef idx="1">
            <a:schemeClr val="lt1"/>
          </a:fillRef>
          <a:effectRef idx="0">
            <a:schemeClr val="dk1"/>
          </a:effectRef>
          <a:fontRef idx="minor">
            <a:schemeClr val="dk1"/>
          </a:fontRef>
        </p:style>
        <p:txBody>
          <a:bodyPr wrap="square" lIns="108849" tIns="54424" rIns="108849" bIns="54424" rtlCol="0" anchor="ctr">
            <a:spAutoFit/>
          </a:bodyPr>
          <a:lstStyle/>
          <a:p>
            <a:pPr algn="ctr">
              <a:lnSpc>
                <a:spcPct val="150000"/>
              </a:lnSpc>
            </a:pPr>
            <a:r>
              <a:rPr lang="en-US" altLang="zh-CN" sz="1100" b="1" dirty="0">
                <a:latin typeface="微软雅黑" panose="020B0503020204020204" pitchFamily="34" charset="-122"/>
                <a:ea typeface="微软雅黑" panose="020B0503020204020204" pitchFamily="34" charset="-122"/>
              </a:rPr>
              <a:t>Send result</a:t>
            </a:r>
            <a:endParaRPr lang="zh-CN" altLang="en-US" sz="1100" b="1"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8D8680F-B6EA-432E-9142-7B1C66C145BC}"/>
              </a:ext>
            </a:extLst>
          </p:cNvPr>
          <p:cNvSpPr txBox="1"/>
          <p:nvPr/>
        </p:nvSpPr>
        <p:spPr>
          <a:xfrm>
            <a:off x="2063552" y="6026804"/>
            <a:ext cx="1728192" cy="276999"/>
          </a:xfrm>
          <a:prstGeom prst="rect">
            <a:avLst/>
          </a:prstGeom>
          <a:noFill/>
        </p:spPr>
        <p:txBody>
          <a:bodyPr wrap="square" rtlCol="0">
            <a:spAutoFit/>
          </a:bodyPr>
          <a:lstStyle/>
          <a:p>
            <a:r>
              <a:rPr lang="zh-CN" altLang="en-US" sz="1200" b="1" dirty="0">
                <a:latin typeface="微软雅黑" panose="020B0502040204020203" pitchFamily="34" charset="-122"/>
                <a:ea typeface="微软雅黑" panose="020B0502040204020203" pitchFamily="34" charset="-122"/>
              </a:rPr>
              <a:t>在</a:t>
            </a:r>
            <a:r>
              <a:rPr lang="en-US" altLang="zh-CN" sz="1200" b="1" dirty="0">
                <a:latin typeface="微软雅黑" panose="020B0502040204020203" pitchFamily="34" charset="-122"/>
                <a:ea typeface="微软雅黑" panose="020B0502040204020203" pitchFamily="34" charset="-122"/>
              </a:rPr>
              <a:t>layer 1</a:t>
            </a:r>
            <a:r>
              <a:rPr lang="zh-CN" altLang="en-US" sz="1200" b="1" dirty="0">
                <a:latin typeface="微软雅黑" panose="020B0502040204020203" pitchFamily="34" charset="-122"/>
                <a:ea typeface="微软雅黑" panose="020B0502040204020203" pitchFamily="34" charset="-122"/>
              </a:rPr>
              <a:t>模型并行</a:t>
            </a:r>
          </a:p>
        </p:txBody>
      </p:sp>
      <p:sp>
        <p:nvSpPr>
          <p:cNvPr id="26" name="文本框 25">
            <a:extLst>
              <a:ext uri="{FF2B5EF4-FFF2-40B4-BE49-F238E27FC236}">
                <a16:creationId xmlns:a16="http://schemas.microsoft.com/office/drawing/2014/main" id="{30B50DF4-9001-4384-0963-EFA12D975BFD}"/>
              </a:ext>
            </a:extLst>
          </p:cNvPr>
          <p:cNvSpPr txBox="1"/>
          <p:nvPr/>
        </p:nvSpPr>
        <p:spPr>
          <a:xfrm>
            <a:off x="8112224" y="5962757"/>
            <a:ext cx="1728192" cy="276999"/>
          </a:xfrm>
          <a:prstGeom prst="rect">
            <a:avLst/>
          </a:prstGeom>
          <a:noFill/>
        </p:spPr>
        <p:txBody>
          <a:bodyPr wrap="square" rtlCol="0">
            <a:spAutoFit/>
          </a:bodyPr>
          <a:lstStyle/>
          <a:p>
            <a:r>
              <a:rPr lang="zh-CN" altLang="en-US" sz="1200" b="1" dirty="0">
                <a:latin typeface="微软雅黑" panose="020B0502040204020203" pitchFamily="34" charset="-122"/>
                <a:ea typeface="微软雅黑" panose="020B0502040204020203" pitchFamily="34" charset="-122"/>
              </a:rPr>
              <a:t>在</a:t>
            </a:r>
            <a:r>
              <a:rPr lang="en-US" altLang="zh-CN" sz="1200" b="1" dirty="0">
                <a:latin typeface="微软雅黑" panose="020B0502040204020203" pitchFamily="34" charset="-122"/>
                <a:ea typeface="微软雅黑" panose="020B0502040204020203" pitchFamily="34" charset="-122"/>
              </a:rPr>
              <a:t>layer 2</a:t>
            </a:r>
            <a:r>
              <a:rPr lang="zh-CN" altLang="en-US" sz="1200" b="1" dirty="0">
                <a:latin typeface="微软雅黑" panose="020B0502040204020203" pitchFamily="34" charset="-122"/>
                <a:ea typeface="微软雅黑" panose="020B0502040204020203" pitchFamily="34" charset="-122"/>
              </a:rPr>
              <a:t>模型并行</a:t>
            </a:r>
          </a:p>
        </p:txBody>
      </p:sp>
      <p:sp>
        <p:nvSpPr>
          <p:cNvPr id="29" name="Rectangle 2">
            <a:extLst>
              <a:ext uri="{FF2B5EF4-FFF2-40B4-BE49-F238E27FC236}">
                <a16:creationId xmlns:a16="http://schemas.microsoft.com/office/drawing/2014/main" id="{0311145D-10AA-E5A0-FD45-7B2132F994D8}"/>
              </a:ext>
            </a:extLst>
          </p:cNvPr>
          <p:cNvSpPr>
            <a:spLocks noChangeArrowheads="1"/>
          </p:cNvSpPr>
          <p:nvPr/>
        </p:nvSpPr>
        <p:spPr bwMode="auto">
          <a:xfrm>
            <a:off x="1271464" y="1556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a:extLst>
              <a:ext uri="{FF2B5EF4-FFF2-40B4-BE49-F238E27FC236}">
                <a16:creationId xmlns:a16="http://schemas.microsoft.com/office/drawing/2014/main" id="{714F4F8F-511D-32A7-60AF-9F907E45B35C}"/>
              </a:ext>
            </a:extLst>
          </p:cNvPr>
          <p:cNvGraphicFramePr>
            <a:graphicFrameLocks noChangeAspect="1"/>
          </p:cNvGraphicFramePr>
          <p:nvPr>
            <p:extLst>
              <p:ext uri="{D42A27DB-BD31-4B8C-83A1-F6EECF244321}">
                <p14:modId xmlns:p14="http://schemas.microsoft.com/office/powerpoint/2010/main" val="2277780500"/>
              </p:ext>
            </p:extLst>
          </p:nvPr>
        </p:nvGraphicFramePr>
        <p:xfrm>
          <a:off x="6888088" y="2824235"/>
          <a:ext cx="3975100" cy="3041650"/>
        </p:xfrm>
        <a:graphic>
          <a:graphicData uri="http://schemas.openxmlformats.org/presentationml/2006/ole">
            <mc:AlternateContent xmlns:mc="http://schemas.openxmlformats.org/markup-compatibility/2006">
              <mc:Choice xmlns:v="urn:schemas-microsoft-com:vml" Requires="v">
                <p:oleObj name="Visio" r:id="rId3" imgW="5962513" imgH="4562424" progId="Visio.Drawing.15">
                  <p:embed/>
                </p:oleObj>
              </mc:Choice>
              <mc:Fallback>
                <p:oleObj name="Visio" r:id="rId3" imgW="5962513" imgH="4562424" progId="Visio.Drawing.15">
                  <p:embed/>
                  <p:pic>
                    <p:nvPicPr>
                      <p:cNvPr id="30" name="对象 29">
                        <a:extLst>
                          <a:ext uri="{FF2B5EF4-FFF2-40B4-BE49-F238E27FC236}">
                            <a16:creationId xmlns:a16="http://schemas.microsoft.com/office/drawing/2014/main" id="{714F4F8F-511D-32A7-60AF-9F907E45B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088" y="2824235"/>
                        <a:ext cx="3975100" cy="304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2">
            <a:extLst>
              <a:ext uri="{FF2B5EF4-FFF2-40B4-BE49-F238E27FC236}">
                <a16:creationId xmlns:a16="http://schemas.microsoft.com/office/drawing/2014/main" id="{86C80639-4591-756D-67D3-7D206A15719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a:extLst>
              <a:ext uri="{FF2B5EF4-FFF2-40B4-BE49-F238E27FC236}">
                <a16:creationId xmlns:a16="http://schemas.microsoft.com/office/drawing/2014/main" id="{48E2F354-2B8E-DF65-F8DC-63D22B10386D}"/>
              </a:ext>
            </a:extLst>
          </p:cNvPr>
          <p:cNvGraphicFramePr>
            <a:graphicFrameLocks noChangeAspect="1"/>
          </p:cNvGraphicFramePr>
          <p:nvPr>
            <p:extLst>
              <p:ext uri="{D42A27DB-BD31-4B8C-83A1-F6EECF244321}">
                <p14:modId xmlns:p14="http://schemas.microsoft.com/office/powerpoint/2010/main" val="1978818153"/>
              </p:ext>
            </p:extLst>
          </p:nvPr>
        </p:nvGraphicFramePr>
        <p:xfrm>
          <a:off x="986774" y="2824235"/>
          <a:ext cx="3975100" cy="3041650"/>
        </p:xfrm>
        <a:graphic>
          <a:graphicData uri="http://schemas.openxmlformats.org/presentationml/2006/ole">
            <mc:AlternateContent xmlns:mc="http://schemas.openxmlformats.org/markup-compatibility/2006">
              <mc:Choice xmlns:v="urn:schemas-microsoft-com:vml" Requires="v">
                <p:oleObj name="Visio" r:id="rId5" imgW="5962513" imgH="4562424" progId="Visio.Drawing.15">
                  <p:embed/>
                </p:oleObj>
              </mc:Choice>
              <mc:Fallback>
                <p:oleObj name="Visio" r:id="rId5" imgW="5962513" imgH="4562424" progId="Visio.Drawing.15">
                  <p:embed/>
                  <p:pic>
                    <p:nvPicPr>
                      <p:cNvPr id="34" name="对象 33">
                        <a:extLst>
                          <a:ext uri="{FF2B5EF4-FFF2-40B4-BE49-F238E27FC236}">
                            <a16:creationId xmlns:a16="http://schemas.microsoft.com/office/drawing/2014/main" id="{48E2F354-2B8E-DF65-F8DC-63D22B1038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774" y="2824235"/>
                        <a:ext cx="3975100" cy="304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直接箭头连接符 35">
            <a:extLst>
              <a:ext uri="{FF2B5EF4-FFF2-40B4-BE49-F238E27FC236}">
                <a16:creationId xmlns:a16="http://schemas.microsoft.com/office/drawing/2014/main" id="{18B9FB4B-FAEC-49A9-ACF4-42F26396F001}"/>
              </a:ext>
            </a:extLst>
          </p:cNvPr>
          <p:cNvCxnSpPr/>
          <p:nvPr/>
        </p:nvCxnSpPr>
        <p:spPr>
          <a:xfrm>
            <a:off x="3143672" y="5373216"/>
            <a:ext cx="1818202" cy="86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0CB5D9B-51D0-F328-8680-72F5F2306643}"/>
              </a:ext>
            </a:extLst>
          </p:cNvPr>
          <p:cNvCxnSpPr>
            <a:cxnSpLocks/>
          </p:cNvCxnSpPr>
          <p:nvPr/>
        </p:nvCxnSpPr>
        <p:spPr>
          <a:xfrm flipH="1">
            <a:off x="5655543" y="4737132"/>
            <a:ext cx="201931" cy="1428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F20E6DC-5D5E-4771-68EC-AFE3F3A6CD0E}"/>
              </a:ext>
            </a:extLst>
          </p:cNvPr>
          <p:cNvSpPr txBox="1"/>
          <p:nvPr/>
        </p:nvSpPr>
        <p:spPr>
          <a:xfrm>
            <a:off x="4426868" y="6326054"/>
            <a:ext cx="2461220" cy="253916"/>
          </a:xfrm>
          <a:prstGeom prst="rect">
            <a:avLst/>
          </a:prstGeom>
          <a:noFill/>
        </p:spPr>
        <p:txBody>
          <a:bodyPr wrap="square" rtlCol="0">
            <a:spAutoFit/>
          </a:bodyPr>
          <a:lstStyle/>
          <a:p>
            <a:r>
              <a:rPr lang="en-US" altLang="zh-CN" sz="1050" b="1" dirty="0">
                <a:solidFill>
                  <a:srgbClr val="558ED5"/>
                </a:solidFill>
                <a:latin typeface="微软雅黑" panose="020B0502040204020203" pitchFamily="34" charset="-122"/>
                <a:ea typeface="微软雅黑" panose="020B0502040204020203" pitchFamily="34" charset="-122"/>
              </a:rPr>
              <a:t>Overlapping of </a:t>
            </a:r>
            <a:r>
              <a:rPr lang="en-US" altLang="zh-CN" sz="1050" b="1" dirty="0" err="1">
                <a:solidFill>
                  <a:srgbClr val="558ED5"/>
                </a:solidFill>
                <a:latin typeface="微软雅黑" panose="020B0502040204020203" pitchFamily="34" charset="-122"/>
                <a:ea typeface="微软雅黑" panose="020B0502040204020203" pitchFamily="34" charset="-122"/>
              </a:rPr>
              <a:t>AllReduce</a:t>
            </a:r>
            <a:r>
              <a:rPr lang="en-US" altLang="zh-CN" sz="1050" b="1" dirty="0">
                <a:solidFill>
                  <a:srgbClr val="558ED5"/>
                </a:solidFill>
                <a:latin typeface="微软雅黑" panose="020B0502040204020203" pitchFamily="34" charset="-122"/>
                <a:ea typeface="微软雅黑" panose="020B0502040204020203" pitchFamily="34" charset="-122"/>
              </a:rPr>
              <a:t> and Send </a:t>
            </a:r>
            <a:endParaRPr lang="zh-CN" altLang="en-US" sz="1050" b="1" dirty="0">
              <a:solidFill>
                <a:srgbClr val="558ED5"/>
              </a:solidFill>
              <a:latin typeface="微软雅黑" panose="020B0502040204020203" pitchFamily="34" charset="-122"/>
              <a:ea typeface="微软雅黑" panose="020B0502040204020203" pitchFamily="34" charset="-122"/>
            </a:endParaRPr>
          </a:p>
        </p:txBody>
      </p:sp>
    </p:spTree>
    <p:extLst>
      <p:ext uri="{BB962C8B-B14F-4D97-AF65-F5344CB8AC3E}">
        <p14:creationId xmlns:p14="http://schemas.microsoft.com/office/powerpoint/2010/main" val="2695873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08870" y="346075"/>
            <a:ext cx="1631950" cy="573405"/>
          </a:xfrm>
          <a:prstGeom prst="rect">
            <a:avLst/>
          </a:prstGeom>
        </p:spPr>
        <p:txBody>
          <a:bodyPr wrap="square">
            <a:spAutoFit/>
          </a:bodyPr>
          <a:lstStyle/>
          <a:p>
            <a:pPr marL="0" marR="0" lvl="0" indent="0" algn="r" defTabSz="914400" eaLnBrk="1" latinLnBrk="0" hangingPunct="1">
              <a:lnSpc>
                <a:spcPct val="112000"/>
              </a:lnSpc>
              <a:spcBef>
                <a:spcPts val="0"/>
              </a:spcBef>
              <a:spcAft>
                <a:spcPts val="0"/>
              </a:spcAft>
              <a:buClrTx/>
              <a:buSzTx/>
              <a:buFontTx/>
              <a:buNone/>
              <a:defRPr/>
            </a:pPr>
            <a:r>
              <a:rPr lang="zh-CN" altLang="en-US" sz="2800" b="1" dirty="0">
                <a:solidFill>
                  <a:srgbClr val="3A4795"/>
                </a:solidFill>
                <a:latin typeface="微软雅黑" panose="020B0503020204020204" pitchFamily="34" charset="-122"/>
                <a:ea typeface="微软雅黑" panose="020B0503020204020204" pitchFamily="34" charset="-122"/>
                <a:sym typeface="Calibri" panose="020F0502020204030204" pitchFamily="34" charset="0"/>
              </a:rPr>
              <a:t>目录</a:t>
            </a:r>
            <a:endParaRPr kumimoji="0" lang="zh-CN" altLang="en-US" sz="1800" b="0" i="0" u="none" strike="noStrike" kern="0" cap="none" spc="0" normalizeH="0" baseline="0" noProof="0" dirty="0">
              <a:ln>
                <a:noFill/>
              </a:ln>
              <a:solidFill>
                <a:schemeClr val="bg1">
                  <a:lumMod val="50000"/>
                </a:schemeClr>
              </a:solidFill>
              <a:effectLst/>
              <a:uLnTx/>
              <a:uFillTx/>
            </a:endParaRPr>
          </a:p>
        </p:txBody>
      </p:sp>
      <p:grpSp>
        <p:nvGrpSpPr>
          <p:cNvPr id="2" name="组合 1">
            <a:extLst>
              <a:ext uri="{FF2B5EF4-FFF2-40B4-BE49-F238E27FC236}">
                <a16:creationId xmlns:a16="http://schemas.microsoft.com/office/drawing/2014/main" id="{29A3719C-E52C-F5ED-E42A-67CC1D3F6BE6}"/>
              </a:ext>
            </a:extLst>
          </p:cNvPr>
          <p:cNvGrpSpPr/>
          <p:nvPr/>
        </p:nvGrpSpPr>
        <p:grpSpPr>
          <a:xfrm>
            <a:off x="3331935" y="1294460"/>
            <a:ext cx="5971437" cy="781507"/>
            <a:chOff x="3331935" y="1294460"/>
            <a:chExt cx="5971437" cy="781507"/>
          </a:xfrm>
        </p:grpSpPr>
        <p:grpSp>
          <p:nvGrpSpPr>
            <p:cNvPr id="134" name="组合 133"/>
            <p:cNvGrpSpPr/>
            <p:nvPr/>
          </p:nvGrpSpPr>
          <p:grpSpPr>
            <a:xfrm>
              <a:off x="3331935" y="1294460"/>
              <a:ext cx="5971437" cy="781507"/>
              <a:chOff x="1537511" y="1631288"/>
              <a:chExt cx="5971437" cy="781507"/>
            </a:xfrm>
          </p:grpSpPr>
          <p:grpSp>
            <p:nvGrpSpPr>
              <p:cNvPr id="136" name="组合 135"/>
              <p:cNvGrpSpPr/>
              <p:nvPr userDrawn="1"/>
            </p:nvGrpSpPr>
            <p:grpSpPr>
              <a:xfrm>
                <a:off x="1928264" y="1709439"/>
                <a:ext cx="5580684" cy="625205"/>
                <a:chOff x="460128" y="312440"/>
                <a:chExt cx="5580684" cy="625205"/>
              </a:xfrm>
            </p:grpSpPr>
            <p:sp>
              <p:nvSpPr>
                <p:cNvPr id="140" name="矩形 139"/>
                <p:cNvSpPr/>
                <p:nvPr userDrawn="1"/>
              </p:nvSpPr>
              <p:spPr>
                <a:xfrm>
                  <a:off x="460129" y="312440"/>
                  <a:ext cx="4415059"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41" name="矩形 14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141"/>
                <p:cNvSpPr/>
                <p:nvPr userDrawn="1"/>
              </p:nvSpPr>
              <p:spPr>
                <a:xfrm>
                  <a:off x="503541" y="341314"/>
                  <a:ext cx="4371647"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endParaRPr lang="zh-CN" altLang="en-US" dirty="0"/>
                </a:p>
              </p:txBody>
            </p:sp>
          </p:grpSp>
          <p:sp>
            <p:nvSpPr>
              <p:cNvPr id="138" name="椭圆 13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35" name="Rectangle 38"/>
            <p:cNvSpPr>
              <a:spLocks noChangeArrowheads="1"/>
            </p:cNvSpPr>
            <p:nvPr/>
          </p:nvSpPr>
          <p:spPr bwMode="auto">
            <a:xfrm>
              <a:off x="4198602" y="1324652"/>
              <a:ext cx="3982558"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3A4795"/>
                  </a:solidFill>
                  <a:effectLst/>
                  <a:uLnTx/>
                  <a:uFillTx/>
                  <a:ea typeface="微软雅黑" panose="020B0503020204020204" pitchFamily="34" charset="-122"/>
                </a:rPr>
                <a:t>背景</a:t>
              </a:r>
            </a:p>
          </p:txBody>
        </p:sp>
      </p:grpSp>
      <p:grpSp>
        <p:nvGrpSpPr>
          <p:cNvPr id="153" name="组合 152"/>
          <p:cNvGrpSpPr/>
          <p:nvPr/>
        </p:nvGrpSpPr>
        <p:grpSpPr>
          <a:xfrm>
            <a:off x="3331935" y="3440471"/>
            <a:ext cx="5985786" cy="781507"/>
            <a:chOff x="1537511" y="1631288"/>
            <a:chExt cx="5971436" cy="781507"/>
          </a:xfrm>
        </p:grpSpPr>
        <p:grpSp>
          <p:nvGrpSpPr>
            <p:cNvPr id="154" name="组合 153"/>
            <p:cNvGrpSpPr/>
            <p:nvPr userDrawn="1"/>
          </p:nvGrpSpPr>
          <p:grpSpPr>
            <a:xfrm>
              <a:off x="1537511" y="1631288"/>
              <a:ext cx="5971436" cy="781507"/>
              <a:chOff x="1537511" y="1631288"/>
              <a:chExt cx="5971437" cy="781507"/>
            </a:xfrm>
          </p:grpSpPr>
          <p:grpSp>
            <p:nvGrpSpPr>
              <p:cNvPr id="156" name="组合 155"/>
              <p:cNvGrpSpPr/>
              <p:nvPr/>
            </p:nvGrpSpPr>
            <p:grpSpPr>
              <a:xfrm>
                <a:off x="1928263" y="1709439"/>
                <a:ext cx="5580685" cy="625475"/>
                <a:chOff x="460127" y="312440"/>
                <a:chExt cx="5580685" cy="625475"/>
              </a:xfrm>
            </p:grpSpPr>
            <p:sp>
              <p:nvSpPr>
                <p:cNvPr id="160" name="矩形 159"/>
                <p:cNvSpPr/>
                <p:nvPr/>
              </p:nvSpPr>
              <p:spPr>
                <a:xfrm>
                  <a:off x="460127" y="312440"/>
                  <a:ext cx="4389511"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61" name="矩形 16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2" name="矩形 161"/>
                <p:cNvSpPr/>
                <p:nvPr/>
              </p:nvSpPr>
              <p:spPr>
                <a:xfrm>
                  <a:off x="503837" y="341015"/>
                  <a:ext cx="4345801"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58" name="椭圆 15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rPr>
                  <a:t>3</a:t>
                </a:r>
              </a:p>
            </p:txBody>
          </p:sp>
        </p:grpSp>
        <p:sp>
          <p:nvSpPr>
            <p:cNvPr id="155" name="Rectangle 38"/>
            <p:cNvSpPr>
              <a:spLocks noChangeArrowheads="1"/>
            </p:cNvSpPr>
            <p:nvPr/>
          </p:nvSpPr>
          <p:spPr bwMode="auto">
            <a:xfrm>
              <a:off x="2439071" y="168625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400" b="1" kern="0" dirty="0">
                  <a:ea typeface="微软雅黑" panose="020B0503020204020204" pitchFamily="34" charset="-122"/>
                </a:rPr>
                <a:t>性能评估</a:t>
              </a:r>
            </a:p>
          </p:txBody>
        </p:sp>
      </p:grpSp>
      <p:grpSp>
        <p:nvGrpSpPr>
          <p:cNvPr id="6" name="组合 5">
            <a:extLst>
              <a:ext uri="{FF2B5EF4-FFF2-40B4-BE49-F238E27FC236}">
                <a16:creationId xmlns:a16="http://schemas.microsoft.com/office/drawing/2014/main" id="{3674F698-F16D-6D96-E405-7527FBD759DF}"/>
              </a:ext>
            </a:extLst>
          </p:cNvPr>
          <p:cNvGrpSpPr/>
          <p:nvPr/>
        </p:nvGrpSpPr>
        <p:grpSpPr>
          <a:xfrm>
            <a:off x="3331935" y="2365807"/>
            <a:ext cx="5985786" cy="784682"/>
            <a:chOff x="3503712" y="2204864"/>
            <a:chExt cx="5985786" cy="784682"/>
          </a:xfrm>
        </p:grpSpPr>
        <p:grpSp>
          <p:nvGrpSpPr>
            <p:cNvPr id="143" name="组合 142"/>
            <p:cNvGrpSpPr/>
            <p:nvPr/>
          </p:nvGrpSpPr>
          <p:grpSpPr>
            <a:xfrm>
              <a:off x="3503712" y="2204864"/>
              <a:ext cx="5985786" cy="784682"/>
              <a:chOff x="1537511" y="1628113"/>
              <a:chExt cx="5971436" cy="784682"/>
            </a:xfrm>
          </p:grpSpPr>
          <p:grpSp>
            <p:nvGrpSpPr>
              <p:cNvPr id="144" name="组合 143"/>
              <p:cNvGrpSpPr/>
              <p:nvPr userDrawn="1"/>
            </p:nvGrpSpPr>
            <p:grpSpPr>
              <a:xfrm>
                <a:off x="1537511" y="1631288"/>
                <a:ext cx="5971436" cy="781507"/>
                <a:chOff x="1537511" y="1631288"/>
                <a:chExt cx="5971437" cy="781507"/>
              </a:xfrm>
            </p:grpSpPr>
            <p:grpSp>
              <p:nvGrpSpPr>
                <p:cNvPr id="146" name="组合 145"/>
                <p:cNvGrpSpPr/>
                <p:nvPr/>
              </p:nvGrpSpPr>
              <p:grpSpPr>
                <a:xfrm>
                  <a:off x="1928263" y="1709439"/>
                  <a:ext cx="5580685" cy="625475"/>
                  <a:chOff x="460127" y="312440"/>
                  <a:chExt cx="5580685" cy="625475"/>
                </a:xfrm>
              </p:grpSpPr>
              <p:sp>
                <p:nvSpPr>
                  <p:cNvPr id="150" name="矩形 149"/>
                  <p:cNvSpPr/>
                  <p:nvPr/>
                </p:nvSpPr>
                <p:spPr>
                  <a:xfrm>
                    <a:off x="460127" y="312440"/>
                    <a:ext cx="435948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51" name="矩形 1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503837" y="341015"/>
                    <a:ext cx="431577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endParaRPr lang="zh-CN" altLang="en-US" dirty="0"/>
                  </a:p>
                </p:txBody>
              </p:sp>
            </p:grpSp>
            <p:sp>
              <p:nvSpPr>
                <p:cNvPr id="148" name="椭圆 14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4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endPar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endParaRPr>
              </a:p>
            </p:txBody>
          </p:sp>
        </p:grpSp>
        <p:sp>
          <p:nvSpPr>
            <p:cNvPr id="163" name="矩形 162"/>
            <p:cNvSpPr/>
            <p:nvPr/>
          </p:nvSpPr>
          <p:spPr>
            <a:xfrm>
              <a:off x="4376930" y="2364284"/>
              <a:ext cx="1922321" cy="461665"/>
            </a:xfrm>
            <a:prstGeom prst="rect">
              <a:avLst/>
            </a:prstGeom>
          </p:spPr>
          <p:txBody>
            <a:bodyPr wrap="none">
              <a:spAutoFit/>
            </a:bodyPr>
            <a:lstStyle/>
            <a:p>
              <a:r>
                <a:rPr lang="en-US" altLang="zh-CN" sz="2400" b="1" kern="0" dirty="0" err="1">
                  <a:ea typeface="微软雅黑" panose="020B0503020204020204" pitchFamily="34" charset="-122"/>
                </a:rPr>
                <a:t>CoCoNet</a:t>
              </a:r>
              <a:r>
                <a:rPr lang="zh-CN" altLang="en-US" sz="2400" b="1" kern="0" dirty="0">
                  <a:ea typeface="微软雅黑" panose="020B0503020204020204" pitchFamily="34" charset="-122"/>
                </a:rPr>
                <a:t>介绍</a:t>
              </a:r>
            </a:p>
          </p:txBody>
        </p:sp>
      </p:grpSp>
      <p:grpSp>
        <p:nvGrpSpPr>
          <p:cNvPr id="164" name="组合 163"/>
          <p:cNvGrpSpPr/>
          <p:nvPr/>
        </p:nvGrpSpPr>
        <p:grpSpPr>
          <a:xfrm>
            <a:off x="3331935" y="4511275"/>
            <a:ext cx="6178252" cy="781507"/>
            <a:chOff x="1537511" y="1631288"/>
            <a:chExt cx="5971436" cy="781507"/>
          </a:xfrm>
        </p:grpSpPr>
        <p:grpSp>
          <p:nvGrpSpPr>
            <p:cNvPr id="165" name="组合 164"/>
            <p:cNvGrpSpPr/>
            <p:nvPr userDrawn="1"/>
          </p:nvGrpSpPr>
          <p:grpSpPr>
            <a:xfrm>
              <a:off x="1537511" y="1631288"/>
              <a:ext cx="5971436" cy="781507"/>
              <a:chOff x="1537511" y="1631288"/>
              <a:chExt cx="5971437" cy="781507"/>
            </a:xfrm>
          </p:grpSpPr>
          <p:grpSp>
            <p:nvGrpSpPr>
              <p:cNvPr id="167" name="组合 166"/>
              <p:cNvGrpSpPr/>
              <p:nvPr/>
            </p:nvGrpSpPr>
            <p:grpSpPr>
              <a:xfrm>
                <a:off x="1928263" y="1709439"/>
                <a:ext cx="5580685" cy="625475"/>
                <a:chOff x="460127" y="312440"/>
                <a:chExt cx="5580685" cy="625475"/>
              </a:xfrm>
            </p:grpSpPr>
            <p:sp>
              <p:nvSpPr>
                <p:cNvPr id="171" name="矩形 170"/>
                <p:cNvSpPr/>
                <p:nvPr/>
              </p:nvSpPr>
              <p:spPr>
                <a:xfrm>
                  <a:off x="460127" y="312440"/>
                  <a:ext cx="421150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72" name="矩形 171"/>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503837" y="341015"/>
                  <a:ext cx="416779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69" name="椭圆 168"/>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4</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66" name="Rectangle 38"/>
            <p:cNvSpPr>
              <a:spLocks noChangeArrowheads="1"/>
            </p:cNvSpPr>
            <p:nvPr/>
          </p:nvSpPr>
          <p:spPr bwMode="auto">
            <a:xfrm>
              <a:off x="2381498" y="168636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nSpc>
                  <a:spcPct val="150000"/>
                </a:lnSpc>
                <a:defRPr/>
              </a:pPr>
              <a:r>
                <a:rPr lang="zh-CN" altLang="en-US" sz="2400" b="1" kern="0" dirty="0">
                  <a:ea typeface="微软雅黑" panose="020B0503020204020204" pitchFamily="34" charset="-122"/>
                </a:rPr>
                <a:t>参考文献</a:t>
              </a:r>
              <a:endParaRPr lang="en-US" altLang="zh-CN" sz="2400" b="1" kern="0" dirty="0">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08870" y="346075"/>
            <a:ext cx="1631950" cy="573405"/>
          </a:xfrm>
          <a:prstGeom prst="rect">
            <a:avLst/>
          </a:prstGeom>
        </p:spPr>
        <p:txBody>
          <a:bodyPr wrap="square">
            <a:spAutoFit/>
          </a:bodyPr>
          <a:lstStyle/>
          <a:p>
            <a:pPr marL="0" marR="0" lvl="0" indent="0" algn="r" defTabSz="914400" rtl="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3A4795"/>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目录</a:t>
            </a:r>
            <a:endParaRPr kumimoji="0" lang="zh-CN" altLang="en-US" sz="1800" b="0" i="0" u="none" strike="noStrike" kern="0" cap="none" spc="0" normalizeH="0" baseline="0" noProof="0" dirty="0">
              <a:ln>
                <a:noFill/>
              </a:ln>
              <a:solidFill>
                <a:prstClr val="white">
                  <a:lumMod val="50000"/>
                </a:prstClr>
              </a:solidFill>
              <a:effectLst/>
              <a:uLnTx/>
              <a:uFillTx/>
              <a:latin typeface="Calibri"/>
              <a:ea typeface="宋体" panose="02010600030101010101" pitchFamily="2" charset="-122"/>
              <a:cs typeface="+mn-cs"/>
            </a:endParaRPr>
          </a:p>
        </p:txBody>
      </p:sp>
      <p:grpSp>
        <p:nvGrpSpPr>
          <p:cNvPr id="133" name="组合 132"/>
          <p:cNvGrpSpPr/>
          <p:nvPr/>
        </p:nvGrpSpPr>
        <p:grpSpPr>
          <a:xfrm>
            <a:off x="3331935" y="1294460"/>
            <a:ext cx="5971437" cy="781507"/>
            <a:chOff x="1537511" y="1631288"/>
            <a:chExt cx="5971437" cy="781507"/>
          </a:xfrm>
        </p:grpSpPr>
        <p:grpSp>
          <p:nvGrpSpPr>
            <p:cNvPr id="134" name="组合 133"/>
            <p:cNvGrpSpPr/>
            <p:nvPr/>
          </p:nvGrpSpPr>
          <p:grpSpPr>
            <a:xfrm>
              <a:off x="1537511" y="1631288"/>
              <a:ext cx="5971437" cy="781507"/>
              <a:chOff x="1537511" y="1631288"/>
              <a:chExt cx="5971437" cy="781507"/>
            </a:xfrm>
          </p:grpSpPr>
          <p:grpSp>
            <p:nvGrpSpPr>
              <p:cNvPr id="136" name="组合 135"/>
              <p:cNvGrpSpPr/>
              <p:nvPr userDrawn="1"/>
            </p:nvGrpSpPr>
            <p:grpSpPr>
              <a:xfrm>
                <a:off x="1928264" y="1709439"/>
                <a:ext cx="5580684" cy="625205"/>
                <a:chOff x="460128" y="312440"/>
                <a:chExt cx="5580684" cy="625205"/>
              </a:xfrm>
            </p:grpSpPr>
            <p:sp>
              <p:nvSpPr>
                <p:cNvPr id="140" name="矩形 139"/>
                <p:cNvSpPr/>
                <p:nvPr userDrawn="1"/>
              </p:nvSpPr>
              <p:spPr>
                <a:xfrm>
                  <a:off x="460129" y="312440"/>
                  <a:ext cx="4415059"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41" name="矩形 14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tabLst/>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141"/>
                <p:cNvSpPr/>
                <p:nvPr userDrawn="1"/>
              </p:nvSpPr>
              <p:spPr>
                <a:xfrm>
                  <a:off x="503541" y="341314"/>
                  <a:ext cx="4371647"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
            <p:nvSpPr>
              <p:cNvPr id="138" name="椭圆 13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endParaRPr>
              </a:p>
            </p:txBody>
          </p:sp>
        </p:grpSp>
        <p:sp>
          <p:nvSpPr>
            <p:cNvPr id="135" name="Rectangle 38"/>
            <p:cNvSpPr>
              <a:spLocks noChangeArrowheads="1"/>
            </p:cNvSpPr>
            <p:nvPr/>
          </p:nvSpPr>
          <p:spPr bwMode="auto">
            <a:xfrm>
              <a:off x="2410729" y="1669507"/>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背景</a:t>
              </a:r>
            </a:p>
          </p:txBody>
        </p:sp>
      </p:grpSp>
      <p:grpSp>
        <p:nvGrpSpPr>
          <p:cNvPr id="153" name="组合 152"/>
          <p:cNvGrpSpPr/>
          <p:nvPr/>
        </p:nvGrpSpPr>
        <p:grpSpPr>
          <a:xfrm>
            <a:off x="3331935" y="3440471"/>
            <a:ext cx="5985786" cy="781507"/>
            <a:chOff x="1537511" y="1631288"/>
            <a:chExt cx="5971436" cy="781507"/>
          </a:xfrm>
        </p:grpSpPr>
        <p:grpSp>
          <p:nvGrpSpPr>
            <p:cNvPr id="154" name="组合 153"/>
            <p:cNvGrpSpPr/>
            <p:nvPr userDrawn="1"/>
          </p:nvGrpSpPr>
          <p:grpSpPr>
            <a:xfrm>
              <a:off x="1537511" y="1631288"/>
              <a:ext cx="5971436" cy="781507"/>
              <a:chOff x="1537511" y="1631288"/>
              <a:chExt cx="5971437" cy="781507"/>
            </a:xfrm>
          </p:grpSpPr>
          <p:grpSp>
            <p:nvGrpSpPr>
              <p:cNvPr id="156" name="组合 155"/>
              <p:cNvGrpSpPr/>
              <p:nvPr/>
            </p:nvGrpSpPr>
            <p:grpSpPr>
              <a:xfrm>
                <a:off x="1928263" y="1709439"/>
                <a:ext cx="5580685" cy="625475"/>
                <a:chOff x="460127" y="312440"/>
                <a:chExt cx="5580685" cy="625475"/>
              </a:xfrm>
            </p:grpSpPr>
            <p:sp>
              <p:nvSpPr>
                <p:cNvPr id="160" name="矩形 159"/>
                <p:cNvSpPr/>
                <p:nvPr/>
              </p:nvSpPr>
              <p:spPr>
                <a:xfrm>
                  <a:off x="460127" y="312440"/>
                  <a:ext cx="4389511"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61" name="矩形 16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tabLst/>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2" name="矩形 161"/>
                <p:cNvSpPr/>
                <p:nvPr/>
              </p:nvSpPr>
              <p:spPr>
                <a:xfrm>
                  <a:off x="503837" y="341015"/>
                  <a:ext cx="4345801"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58" name="椭圆 15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mn-ea"/>
                    <a:cs typeface="+mn-cs"/>
                  </a:rPr>
                  <a:t>3</a:t>
                </a:r>
              </a:p>
            </p:txBody>
          </p:sp>
        </p:grpSp>
        <p:sp>
          <p:nvSpPr>
            <p:cNvPr id="155" name="Rectangle 38"/>
            <p:cNvSpPr>
              <a:spLocks noChangeArrowheads="1"/>
            </p:cNvSpPr>
            <p:nvPr/>
          </p:nvSpPr>
          <p:spPr bwMode="auto">
            <a:xfrm>
              <a:off x="2439071" y="168625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effectLst/>
                  <a:uLnTx/>
                  <a:uFillTx/>
                  <a:latin typeface="Calibri"/>
                  <a:ea typeface="微软雅黑" panose="020B0503020204020204" pitchFamily="34" charset="-122"/>
                  <a:cs typeface="+mn-cs"/>
                </a:rPr>
                <a:t>性能评估</a:t>
              </a:r>
            </a:p>
          </p:txBody>
        </p:sp>
      </p:grpSp>
      <p:grpSp>
        <p:nvGrpSpPr>
          <p:cNvPr id="6" name="组合 5">
            <a:extLst>
              <a:ext uri="{FF2B5EF4-FFF2-40B4-BE49-F238E27FC236}">
                <a16:creationId xmlns:a16="http://schemas.microsoft.com/office/drawing/2014/main" id="{3674F698-F16D-6D96-E405-7527FBD759DF}"/>
              </a:ext>
            </a:extLst>
          </p:cNvPr>
          <p:cNvGrpSpPr/>
          <p:nvPr/>
        </p:nvGrpSpPr>
        <p:grpSpPr>
          <a:xfrm>
            <a:off x="3331935" y="2365807"/>
            <a:ext cx="5985786" cy="784682"/>
            <a:chOff x="3503712" y="2204864"/>
            <a:chExt cx="5985786" cy="784682"/>
          </a:xfrm>
        </p:grpSpPr>
        <p:grpSp>
          <p:nvGrpSpPr>
            <p:cNvPr id="143" name="组合 142"/>
            <p:cNvGrpSpPr/>
            <p:nvPr/>
          </p:nvGrpSpPr>
          <p:grpSpPr>
            <a:xfrm>
              <a:off x="3503712" y="2204864"/>
              <a:ext cx="5985786" cy="784682"/>
              <a:chOff x="1537511" y="1628113"/>
              <a:chExt cx="5971436" cy="784682"/>
            </a:xfrm>
          </p:grpSpPr>
          <p:grpSp>
            <p:nvGrpSpPr>
              <p:cNvPr id="144" name="组合 143"/>
              <p:cNvGrpSpPr/>
              <p:nvPr userDrawn="1"/>
            </p:nvGrpSpPr>
            <p:grpSpPr>
              <a:xfrm>
                <a:off x="1537511" y="1631288"/>
                <a:ext cx="5971436" cy="781507"/>
                <a:chOff x="1537511" y="1631288"/>
                <a:chExt cx="5971437" cy="781507"/>
              </a:xfrm>
            </p:grpSpPr>
            <p:grpSp>
              <p:nvGrpSpPr>
                <p:cNvPr id="146" name="组合 145"/>
                <p:cNvGrpSpPr/>
                <p:nvPr/>
              </p:nvGrpSpPr>
              <p:grpSpPr>
                <a:xfrm>
                  <a:off x="1928263" y="1709439"/>
                  <a:ext cx="5580685" cy="625475"/>
                  <a:chOff x="460127" y="312440"/>
                  <a:chExt cx="5580685" cy="625475"/>
                </a:xfrm>
              </p:grpSpPr>
              <p:sp>
                <p:nvSpPr>
                  <p:cNvPr id="150" name="矩形 149"/>
                  <p:cNvSpPr/>
                  <p:nvPr/>
                </p:nvSpPr>
                <p:spPr>
                  <a:xfrm>
                    <a:off x="460127" y="312440"/>
                    <a:ext cx="435948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51" name="矩形 1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tabLst/>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503837" y="341015"/>
                    <a:ext cx="431577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
              <p:nvSpPr>
                <p:cNvPr id="148" name="椭圆 14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endParaRPr>
                </a:p>
              </p:txBody>
            </p:sp>
          </p:grpSp>
          <p:sp>
            <p:nvSpPr>
              <p:cNvPr id="14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endParaRPr>
              </a:p>
            </p:txBody>
          </p:sp>
        </p:grpSp>
        <p:sp>
          <p:nvSpPr>
            <p:cNvPr id="163" name="矩形 162"/>
            <p:cNvSpPr/>
            <p:nvPr/>
          </p:nvSpPr>
          <p:spPr>
            <a:xfrm>
              <a:off x="4376930" y="2364284"/>
              <a:ext cx="192232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prstClr val="black"/>
                  </a:solidFill>
                  <a:effectLst/>
                  <a:uLnTx/>
                  <a:uFillTx/>
                  <a:latin typeface="Calibri"/>
                  <a:ea typeface="微软雅黑" panose="020B0503020204020204" pitchFamily="34" charset="-122"/>
                  <a:cs typeface="+mn-cs"/>
                </a:rPr>
                <a:t>CoCoNet</a:t>
              </a:r>
              <a:r>
                <a:rPr kumimoji="0" lang="zh-CN" altLang="en-US" sz="2400" b="1"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介绍</a:t>
              </a:r>
            </a:p>
          </p:txBody>
        </p:sp>
      </p:grpSp>
      <p:grpSp>
        <p:nvGrpSpPr>
          <p:cNvPr id="164" name="组合 163"/>
          <p:cNvGrpSpPr/>
          <p:nvPr/>
        </p:nvGrpSpPr>
        <p:grpSpPr>
          <a:xfrm>
            <a:off x="3331935" y="4511275"/>
            <a:ext cx="6178252" cy="781507"/>
            <a:chOff x="1537511" y="1631288"/>
            <a:chExt cx="5971436" cy="781507"/>
          </a:xfrm>
        </p:grpSpPr>
        <p:grpSp>
          <p:nvGrpSpPr>
            <p:cNvPr id="165" name="组合 164"/>
            <p:cNvGrpSpPr/>
            <p:nvPr userDrawn="1"/>
          </p:nvGrpSpPr>
          <p:grpSpPr>
            <a:xfrm>
              <a:off x="1537511" y="1631288"/>
              <a:ext cx="5971436" cy="781507"/>
              <a:chOff x="1537511" y="1631288"/>
              <a:chExt cx="5971437" cy="781507"/>
            </a:xfrm>
          </p:grpSpPr>
          <p:grpSp>
            <p:nvGrpSpPr>
              <p:cNvPr id="167" name="组合 166"/>
              <p:cNvGrpSpPr/>
              <p:nvPr/>
            </p:nvGrpSpPr>
            <p:grpSpPr>
              <a:xfrm>
                <a:off x="1928263" y="1709439"/>
                <a:ext cx="5580685" cy="625475"/>
                <a:chOff x="460127" y="312440"/>
                <a:chExt cx="5580685" cy="625475"/>
              </a:xfrm>
            </p:grpSpPr>
            <p:sp>
              <p:nvSpPr>
                <p:cNvPr id="171" name="矩形 170"/>
                <p:cNvSpPr/>
                <p:nvPr/>
              </p:nvSpPr>
              <p:spPr>
                <a:xfrm>
                  <a:off x="460127" y="312440"/>
                  <a:ext cx="421150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72" name="矩形 171"/>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tabLst/>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503837" y="341015"/>
                  <a:ext cx="416779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69" name="椭圆 168"/>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anose="02010600030101010101" pitchFamily="2" charset="-122"/>
                    <a:cs typeface="+mn-cs"/>
                  </a:rPr>
                  <a:t>4</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mn-ea"/>
                  <a:cs typeface="+mn-cs"/>
                </a:endParaRPr>
              </a:p>
            </p:txBody>
          </p:sp>
        </p:grpSp>
        <p:sp>
          <p:nvSpPr>
            <p:cNvPr id="166" name="Rectangle 38"/>
            <p:cNvSpPr>
              <a:spLocks noChangeArrowheads="1"/>
            </p:cNvSpPr>
            <p:nvPr/>
          </p:nvSpPr>
          <p:spPr bwMode="auto">
            <a:xfrm>
              <a:off x="2381498" y="168636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3A4795"/>
                  </a:solidFill>
                  <a:effectLst/>
                  <a:uLnTx/>
                  <a:uFillTx/>
                  <a:latin typeface="Calibri"/>
                  <a:ea typeface="微软雅黑" panose="020B0503020204020204" pitchFamily="34" charset="-122"/>
                  <a:cs typeface="+mn-cs"/>
                </a:rPr>
                <a:t>参考文献</a:t>
              </a:r>
              <a:endParaRPr kumimoji="0" lang="en-US" altLang="zh-CN" sz="2400" b="1" i="0" u="none" strike="noStrike" kern="0" cap="none" spc="0" normalizeH="0" baseline="0" noProof="0" dirty="0">
                <a:ln>
                  <a:noFill/>
                </a:ln>
                <a:solidFill>
                  <a:srgbClr val="3A4795"/>
                </a:solidFill>
                <a:effectLst/>
                <a:uLnTx/>
                <a:uFillTx/>
                <a:latin typeface="Calibri"/>
                <a:ea typeface="微软雅黑" panose="020B0503020204020204" pitchFamily="34" charset="-122"/>
                <a:cs typeface="+mn-cs"/>
              </a:endParaRPr>
            </a:p>
          </p:txBody>
        </p:sp>
      </p:grpSp>
    </p:spTree>
    <p:extLst>
      <p:ext uri="{BB962C8B-B14F-4D97-AF65-F5344CB8AC3E}">
        <p14:creationId xmlns:p14="http://schemas.microsoft.com/office/powerpoint/2010/main" val="174699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3321"/>
            <a:ext cx="4965700" cy="39878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05</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参考文献</a:t>
            </a:r>
          </a:p>
        </p:txBody>
      </p:sp>
      <p:sp>
        <p:nvSpPr>
          <p:cNvPr id="2" name="文本框 1"/>
          <p:cNvSpPr txBox="1"/>
          <p:nvPr/>
        </p:nvSpPr>
        <p:spPr>
          <a:xfrm>
            <a:off x="407034" y="1557020"/>
            <a:ext cx="10945549" cy="3046988"/>
          </a:xfrm>
          <a:prstGeom prst="rect">
            <a:avLst/>
          </a:prstGeom>
          <a:noFill/>
        </p:spPr>
        <p:txBody>
          <a:bodyPr wrap="square" rtlCol="0">
            <a:spAutoFit/>
          </a:bodyPr>
          <a:lstStyle/>
          <a:p>
            <a:pPr marL="342900" indent="-342900">
              <a:buFont typeface="+mj-lt"/>
              <a:buAutoNum type="arabicPeriod"/>
            </a:pPr>
            <a:r>
              <a:rPr lang="en-US" altLang="zh-CN" sz="1600" dirty="0">
                <a:latin typeface="Times New Roman" panose="02020603050405020304" pitchFamily="18" charset="0"/>
                <a:cs typeface="Times New Roman" panose="02020603050405020304" pitchFamily="18" charset="0"/>
              </a:rPr>
              <a:t>Abhinav </a:t>
            </a:r>
            <a:r>
              <a:rPr lang="en-US" altLang="zh-CN" sz="1600" dirty="0" err="1">
                <a:latin typeface="Times New Roman" panose="02020603050405020304" pitchFamily="18" charset="0"/>
                <a:cs typeface="Times New Roman" panose="02020603050405020304" pitchFamily="18" charset="0"/>
              </a:rPr>
              <a:t>Jangda</a:t>
            </a:r>
            <a:r>
              <a:rPr lang="en-US" altLang="zh-CN" sz="1600" dirty="0">
                <a:latin typeface="Times New Roman" panose="02020603050405020304" pitchFamily="18" charset="0"/>
                <a:cs typeface="Times New Roman" panose="02020603050405020304" pitchFamily="18" charset="0"/>
              </a:rPr>
              <a:t>, Jun Huang, </a:t>
            </a:r>
            <a:r>
              <a:rPr lang="en-US" altLang="zh-CN" sz="1600" dirty="0" err="1">
                <a:latin typeface="Times New Roman" panose="02020603050405020304" pitchFamily="18" charset="0"/>
                <a:cs typeface="Times New Roman" panose="02020603050405020304" pitchFamily="18" charset="0"/>
              </a:rPr>
              <a:t>Guodong</a:t>
            </a:r>
            <a:r>
              <a:rPr lang="en-US" altLang="zh-CN" sz="1600" dirty="0">
                <a:latin typeface="Times New Roman" panose="02020603050405020304" pitchFamily="18" charset="0"/>
                <a:cs typeface="Times New Roman" panose="02020603050405020304" pitchFamily="18" charset="0"/>
              </a:rPr>
              <a:t> Liu, Amir Hossein </a:t>
            </a:r>
            <a:r>
              <a:rPr lang="en-US" altLang="zh-CN" sz="1600" dirty="0" err="1">
                <a:latin typeface="Times New Roman" panose="02020603050405020304" pitchFamily="18" charset="0"/>
                <a:cs typeface="Times New Roman" panose="02020603050405020304" pitchFamily="18" charset="0"/>
              </a:rPr>
              <a:t>Nodehi</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Sabet</a:t>
            </a:r>
            <a:r>
              <a:rPr lang="en-US" altLang="zh-CN" sz="1600" dirty="0">
                <a:latin typeface="Times New Roman" panose="02020603050405020304" pitchFamily="18" charset="0"/>
                <a:cs typeface="Times New Roman" panose="02020603050405020304" pitchFamily="18" charset="0"/>
              </a:rPr>
              <a:t>, Saeed </a:t>
            </a:r>
            <a:r>
              <a:rPr lang="en-US" altLang="zh-CN" sz="1600" dirty="0" err="1">
                <a:latin typeface="Times New Roman" panose="02020603050405020304" pitchFamily="18" charset="0"/>
                <a:cs typeface="Times New Roman" panose="02020603050405020304" pitchFamily="18" charset="0"/>
              </a:rPr>
              <a:t>Maleki</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Youshan</a:t>
            </a:r>
            <a:r>
              <a:rPr lang="en-US" altLang="zh-CN" sz="1600" dirty="0">
                <a:latin typeface="Times New Roman" panose="02020603050405020304" pitchFamily="18" charset="0"/>
                <a:cs typeface="Times New Roman" panose="02020603050405020304" pitchFamily="18" charset="0"/>
              </a:rPr>
              <a:t> Miao, </a:t>
            </a:r>
            <a:r>
              <a:rPr lang="en-US" altLang="zh-CN" sz="1600" dirty="0" err="1">
                <a:latin typeface="Times New Roman" panose="02020603050405020304" pitchFamily="18" charset="0"/>
                <a:cs typeface="Times New Roman" panose="02020603050405020304" pitchFamily="18" charset="0"/>
              </a:rPr>
              <a:t>Madanlal</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Musuvathi</a:t>
            </a:r>
            <a:r>
              <a:rPr lang="en-US" altLang="zh-CN" sz="1600" dirty="0">
                <a:latin typeface="Times New Roman" panose="02020603050405020304" pitchFamily="18" charset="0"/>
                <a:cs typeface="Times New Roman" panose="02020603050405020304" pitchFamily="18" charset="0"/>
              </a:rPr>
              <a:t>, Todd </a:t>
            </a:r>
            <a:r>
              <a:rPr lang="en-US" altLang="zh-CN" sz="1600" dirty="0" err="1">
                <a:latin typeface="Times New Roman" panose="02020603050405020304" pitchFamily="18" charset="0"/>
                <a:cs typeface="Times New Roman" panose="02020603050405020304" pitchFamily="18" charset="0"/>
              </a:rPr>
              <a:t>Mytkowicz</a:t>
            </a:r>
            <a:r>
              <a:rPr lang="en-US" altLang="zh-CN" sz="1600" dirty="0">
                <a:latin typeface="Times New Roman" panose="02020603050405020304" pitchFamily="18" charset="0"/>
                <a:cs typeface="Times New Roman" panose="02020603050405020304" pitchFamily="18" charset="0"/>
              </a:rPr>
              <a:t>, and Olli </a:t>
            </a:r>
            <a:r>
              <a:rPr lang="en-US" altLang="zh-CN" sz="1600" dirty="0" err="1">
                <a:latin typeface="Times New Roman" panose="02020603050405020304" pitchFamily="18" charset="0"/>
                <a:cs typeface="Times New Roman" panose="02020603050405020304" pitchFamily="18" charset="0"/>
              </a:rPr>
              <a:t>Saarikivi</a:t>
            </a:r>
            <a:r>
              <a:rPr lang="en-US" altLang="zh-CN" sz="1600" dirty="0">
                <a:latin typeface="Times New Roman" panose="02020603050405020304" pitchFamily="18" charset="0"/>
                <a:cs typeface="Times New Roman" panose="02020603050405020304" pitchFamily="18" charset="0"/>
              </a:rPr>
              <a:t>. 2022. Breaking the computation and communication abstraction barrier in distributed machine learning workloads. In Proceedings of the 27th ACM International Conference on Architectural Support for Programming Languages and Operating Systems (ASPLOS '22). Association for Computing Machinery, New York, NY, USA, 402–416. </a:t>
            </a:r>
            <a:r>
              <a:rPr lang="en-US" altLang="zh-CN" sz="1600" dirty="0">
                <a:latin typeface="Times New Roman" panose="02020603050405020304" pitchFamily="18" charset="0"/>
                <a:cs typeface="Times New Roman" panose="02020603050405020304" pitchFamily="18" charset="0"/>
                <a:hlinkClick r:id="rId3"/>
              </a:rPr>
              <a:t>https://doi.org/10.1145/3503222.3507778</a:t>
            </a:r>
            <a:endParaRPr lang="en-US" altLang="zh-C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zh-CN" sz="1600" b="0" i="0" dirty="0">
                <a:solidFill>
                  <a:srgbClr val="18191C"/>
                </a:solidFill>
                <a:effectLst/>
                <a:latin typeface="-apple-system"/>
                <a:hlinkClick r:id="rId4"/>
              </a:rPr>
              <a:t>https://www.youtube.com/watch?v=qQiZYJDiJ30&amp;ab_channel</a:t>
            </a:r>
            <a:r>
              <a:rPr lang="en-US" altLang="zh-CN" sz="1600" b="0" i="0">
                <a:solidFill>
                  <a:srgbClr val="18191C"/>
                </a:solidFill>
                <a:effectLst/>
                <a:latin typeface="-apple-system"/>
                <a:hlinkClick r:id="rId4"/>
              </a:rPr>
              <a:t>=ACMSIGARCH</a:t>
            </a:r>
            <a:endParaRPr lang="en-US" altLang="zh-CN" sz="1600" b="0" i="0" dirty="0">
              <a:solidFill>
                <a:srgbClr val="18191C"/>
              </a:solidFill>
              <a:effectLst/>
              <a:latin typeface="Times New Roman" panose="02020603050405020304" pitchFamily="18" charset="0"/>
              <a:cs typeface="Times New Roman" panose="02020603050405020304" pitchFamily="18" charset="0"/>
            </a:endParaRPr>
          </a:p>
          <a:p>
            <a:endParaRPr lang="zh-CN" altLang="en-US" sz="2400" dirty="0"/>
          </a:p>
          <a:p>
            <a:endParaRPr lang="zh-CN" altLang="en-US" sz="2400" dirty="0"/>
          </a:p>
          <a:p>
            <a:endParaRPr lang="zh-CN" altLang="en-US" sz="2400" dirty="0"/>
          </a:p>
          <a:p>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2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solidFill>
                <a:srgbClr val="FF0000"/>
              </a:solidFill>
              <a:cs typeface="+mn-ea"/>
              <a:sym typeface="+mn-lt"/>
            </a:endParaRPr>
          </a:p>
        </p:txBody>
      </p:sp>
      <p:sp>
        <p:nvSpPr>
          <p:cNvPr id="14" name="矩形 259"/>
          <p:cNvSpPr>
            <a:spLocks noChangeArrowheads="1"/>
          </p:cNvSpPr>
          <p:nvPr/>
        </p:nvSpPr>
        <p:spPr bwMode="auto">
          <a:xfrm>
            <a:off x="5248910" y="3068955"/>
            <a:ext cx="1694815"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1219200">
              <a:buNone/>
            </a:pPr>
            <a:r>
              <a:rPr lang="zh-CN" altLang="en-US" sz="6000" b="1" dirty="0">
                <a:solidFill>
                  <a:srgbClr val="3A4795"/>
                </a:solidFill>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3321"/>
            <a:ext cx="4965700" cy="39878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背景</a:t>
            </a:r>
            <a:endParaRPr lang="en-US" sz="2000" b="1" baseline="0" dirty="0">
              <a:latin typeface="微软雅黑" panose="020B0503020204020204" pitchFamily="34" charset="-122"/>
              <a:ea typeface="微软雅黑" panose="020B0503020204020204" pitchFamily="34" charset="-122"/>
            </a:endParaRPr>
          </a:p>
        </p:txBody>
      </p:sp>
      <p:graphicFrame>
        <p:nvGraphicFramePr>
          <p:cNvPr id="6" name="图表 5">
            <a:extLst>
              <a:ext uri="{FF2B5EF4-FFF2-40B4-BE49-F238E27FC236}">
                <a16:creationId xmlns:a16="http://schemas.microsoft.com/office/drawing/2014/main" id="{CA1F577A-20FE-9DF0-3F54-5D6E53B89007}"/>
              </a:ext>
            </a:extLst>
          </p:cNvPr>
          <p:cNvGraphicFramePr/>
          <p:nvPr>
            <p:extLst>
              <p:ext uri="{D42A27DB-BD31-4B8C-83A1-F6EECF244321}">
                <p14:modId xmlns:p14="http://schemas.microsoft.com/office/powerpoint/2010/main" val="1978221984"/>
              </p:ext>
            </p:extLst>
          </p:nvPr>
        </p:nvGraphicFramePr>
        <p:xfrm>
          <a:off x="2423592" y="1052736"/>
          <a:ext cx="6944320" cy="3960440"/>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3">
            <a:extLst>
              <a:ext uri="{FF2B5EF4-FFF2-40B4-BE49-F238E27FC236}">
                <a16:creationId xmlns:a16="http://schemas.microsoft.com/office/drawing/2014/main" id="{E10B2D98-1D47-177A-7014-5828EB4E6C0C}"/>
              </a:ext>
            </a:extLst>
          </p:cNvPr>
          <p:cNvSpPr txBox="1"/>
          <p:nvPr/>
        </p:nvSpPr>
        <p:spPr>
          <a:xfrm>
            <a:off x="1127448" y="5460881"/>
            <a:ext cx="10153128" cy="646331"/>
          </a:xfrm>
          <a:prstGeom prst="rect">
            <a:avLst/>
          </a:prstGeom>
          <a:noFill/>
        </p:spPr>
        <p:txBody>
          <a:bodyPr wrap="square">
            <a:spAutoFit/>
          </a:bodyPr>
          <a:lstStyle/>
          <a:p>
            <a:r>
              <a:rPr lang="zh-CN" altLang="en-US" b="0" i="0" dirty="0">
                <a:solidFill>
                  <a:srgbClr val="374151"/>
                </a:solidFill>
                <a:effectLst/>
                <a:latin typeface="微软雅黑" panose="020B0502040204020203" pitchFamily="34" charset="-122"/>
                <a:ea typeface="微软雅黑" panose="020B0502040204020203" pitchFamily="34" charset="-122"/>
              </a:rPr>
              <a:t>随着模型参数的不断增加，</a:t>
            </a:r>
            <a:r>
              <a:rPr lang="zh-CN" altLang="en-US" b="0" i="0" dirty="0">
                <a:solidFill>
                  <a:srgbClr val="343541"/>
                </a:solidFill>
                <a:effectLst/>
                <a:latin typeface="微软雅黑" panose="020B0502040204020203" pitchFamily="34" charset="-122"/>
                <a:ea typeface="微软雅黑" panose="020B0502040204020203" pitchFamily="34" charset="-122"/>
              </a:rPr>
              <a:t>模型的训练和推理必须要使用分布式的方式。此外，随着计算需求变得越来越高，即使对最后的百分比进行优化也能在时间、能源和金钱节省方面带来巨大好处。</a:t>
            </a:r>
            <a:endParaRPr lang="zh-CN" altLang="en-US" dirty="0">
              <a:latin typeface="微软雅黑" panose="020B0502040204020203" pitchFamily="34" charset="-122"/>
              <a:ea typeface="微软雅黑" panose="020B0502040204020203"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3321"/>
            <a:ext cx="4965700" cy="39878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背景</a:t>
            </a:r>
            <a:endParaRPr lang="en-US" sz="2000" b="1" baseline="0" dirty="0">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BFE62A59-06E5-23E8-457D-417ADFCF733D}"/>
              </a:ext>
            </a:extLst>
          </p:cNvPr>
          <p:cNvGrpSpPr/>
          <p:nvPr/>
        </p:nvGrpSpPr>
        <p:grpSpPr>
          <a:xfrm>
            <a:off x="839416" y="1196752"/>
            <a:ext cx="3744416" cy="5184576"/>
            <a:chOff x="623392" y="1124744"/>
            <a:chExt cx="3744416" cy="5184576"/>
          </a:xfrm>
        </p:grpSpPr>
        <p:grpSp>
          <p:nvGrpSpPr>
            <p:cNvPr id="5" name="组合 4">
              <a:extLst>
                <a:ext uri="{FF2B5EF4-FFF2-40B4-BE49-F238E27FC236}">
                  <a16:creationId xmlns:a16="http://schemas.microsoft.com/office/drawing/2014/main" id="{ECC2D52F-869A-5959-3190-141A2C9A7D4A}"/>
                </a:ext>
              </a:extLst>
            </p:cNvPr>
            <p:cNvGrpSpPr/>
            <p:nvPr/>
          </p:nvGrpSpPr>
          <p:grpSpPr>
            <a:xfrm>
              <a:off x="1343472" y="1124744"/>
              <a:ext cx="1872208" cy="1873944"/>
              <a:chOff x="1631504" y="1124745"/>
              <a:chExt cx="1872208" cy="1873944"/>
            </a:xfrm>
          </p:grpSpPr>
          <p:pic>
            <p:nvPicPr>
              <p:cNvPr id="1028" name="Picture 4" descr="卷积神经网络(CNN)简介_leonardohaig的博客-CSDN博客_cnn简介">
                <a:extLst>
                  <a:ext uri="{FF2B5EF4-FFF2-40B4-BE49-F238E27FC236}">
                    <a16:creationId xmlns:a16="http://schemas.microsoft.com/office/drawing/2014/main" id="{CF78869B-62F6-F178-3729-BD42C5D093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1504" y="1124745"/>
                <a:ext cx="1872208" cy="18739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F100949-3956-2131-43CB-9273BE229926}"/>
                  </a:ext>
                </a:extLst>
              </p:cNvPr>
              <p:cNvSpPr txBox="1"/>
              <p:nvPr/>
            </p:nvSpPr>
            <p:spPr>
              <a:xfrm>
                <a:off x="2081624" y="2674752"/>
                <a:ext cx="902811" cy="307777"/>
              </a:xfrm>
              <a:prstGeom prst="rect">
                <a:avLst/>
              </a:prstGeom>
              <a:noFill/>
            </p:spPr>
            <p:txBody>
              <a:bodyPr wrap="none" rtlCol="0">
                <a:spAutoFit/>
              </a:bodyPr>
              <a:lstStyle/>
              <a:p>
                <a:r>
                  <a:rPr lang="zh-CN" altLang="en-US" sz="1400" dirty="0">
                    <a:latin typeface="微软雅黑" panose="020B0502040204020203" pitchFamily="34" charset="-122"/>
                    <a:ea typeface="微软雅黑" panose="020B0502040204020203" pitchFamily="34" charset="-122"/>
                  </a:rPr>
                  <a:t>卷积运算</a:t>
                </a:r>
              </a:p>
            </p:txBody>
          </p:sp>
        </p:grpSp>
        <p:grpSp>
          <p:nvGrpSpPr>
            <p:cNvPr id="10" name="组合 9">
              <a:extLst>
                <a:ext uri="{FF2B5EF4-FFF2-40B4-BE49-F238E27FC236}">
                  <a16:creationId xmlns:a16="http://schemas.microsoft.com/office/drawing/2014/main" id="{A076E263-824A-8C9F-A05A-8B9CED8AD112}"/>
                </a:ext>
              </a:extLst>
            </p:cNvPr>
            <p:cNvGrpSpPr/>
            <p:nvPr/>
          </p:nvGrpSpPr>
          <p:grpSpPr>
            <a:xfrm>
              <a:off x="1199456" y="3140968"/>
              <a:ext cx="2160240" cy="1185415"/>
              <a:chOff x="1094150" y="3501008"/>
              <a:chExt cx="2160240" cy="1185415"/>
            </a:xfrm>
          </p:grpSpPr>
          <p:sp>
            <p:nvSpPr>
              <p:cNvPr id="9" name="文本框 8">
                <a:extLst>
                  <a:ext uri="{FF2B5EF4-FFF2-40B4-BE49-F238E27FC236}">
                    <a16:creationId xmlns:a16="http://schemas.microsoft.com/office/drawing/2014/main" id="{3A7427AC-C9B0-9704-0F96-901B0E9ACAAB}"/>
                  </a:ext>
                </a:extLst>
              </p:cNvPr>
              <p:cNvSpPr txBox="1"/>
              <p:nvPr/>
            </p:nvSpPr>
            <p:spPr>
              <a:xfrm>
                <a:off x="1793592" y="4378646"/>
                <a:ext cx="723275" cy="307777"/>
              </a:xfrm>
              <a:prstGeom prst="rect">
                <a:avLst/>
              </a:prstGeom>
              <a:noFill/>
            </p:spPr>
            <p:txBody>
              <a:bodyPr wrap="none" rtlCol="0">
                <a:spAutoFit/>
              </a:bodyPr>
              <a:lstStyle/>
              <a:p>
                <a:r>
                  <a:rPr lang="zh-CN" altLang="en-US" sz="1400" dirty="0">
                    <a:latin typeface="微软雅黑" panose="020B0502040204020203" pitchFamily="34" charset="-122"/>
                    <a:ea typeface="微软雅黑" panose="020B0502040204020203" pitchFamily="34" charset="-122"/>
                  </a:rPr>
                  <a:t>矩阵乘</a:t>
                </a:r>
              </a:p>
            </p:txBody>
          </p:sp>
          <p:pic>
            <p:nvPicPr>
              <p:cNvPr id="1030" name="Picture 6" descr="矩阵乘法图册_360百科">
                <a:extLst>
                  <a:ext uri="{FF2B5EF4-FFF2-40B4-BE49-F238E27FC236}">
                    <a16:creationId xmlns:a16="http://schemas.microsoft.com/office/drawing/2014/main" id="{2F8FF1F1-F1CF-BEE7-EE83-38BD95F3E4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176"/>
              <a:stretch/>
            </p:blipFill>
            <p:spPr bwMode="auto">
              <a:xfrm>
                <a:off x="1094150" y="3501008"/>
                <a:ext cx="2160240" cy="756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组合 11">
              <a:extLst>
                <a:ext uri="{FF2B5EF4-FFF2-40B4-BE49-F238E27FC236}">
                  <a16:creationId xmlns:a16="http://schemas.microsoft.com/office/drawing/2014/main" id="{3B6621E3-092E-982D-4A33-E629C425D6BE}"/>
                </a:ext>
              </a:extLst>
            </p:cNvPr>
            <p:cNvGrpSpPr/>
            <p:nvPr/>
          </p:nvGrpSpPr>
          <p:grpSpPr>
            <a:xfrm>
              <a:off x="964391" y="4588479"/>
              <a:ext cx="3071291" cy="1426609"/>
              <a:chOff x="964391" y="4588479"/>
              <a:chExt cx="3071291" cy="1426609"/>
            </a:xfrm>
          </p:grpSpPr>
          <p:pic>
            <p:nvPicPr>
              <p:cNvPr id="1034" name="Picture 10" descr="cpu 的图像结果">
                <a:extLst>
                  <a:ext uri="{FF2B5EF4-FFF2-40B4-BE49-F238E27FC236}">
                    <a16:creationId xmlns:a16="http://schemas.microsoft.com/office/drawing/2014/main" id="{B35E9BA9-448E-D6E4-8973-098EC98211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498" y="4880140"/>
                <a:ext cx="1656184" cy="11349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pu 的图像结果">
                <a:extLst>
                  <a:ext uri="{FF2B5EF4-FFF2-40B4-BE49-F238E27FC236}">
                    <a16:creationId xmlns:a16="http://schemas.microsoft.com/office/drawing/2014/main" id="{436E1340-DAA6-87B8-C1DC-665B1EBFE7E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4391" y="4957811"/>
                <a:ext cx="1296144" cy="105727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7F84CD1D-9470-E664-94CD-98CEC7EF87D6}"/>
                  </a:ext>
                </a:extLst>
              </p:cNvPr>
              <p:cNvSpPr txBox="1"/>
              <p:nvPr/>
            </p:nvSpPr>
            <p:spPr>
              <a:xfrm>
                <a:off x="1911446" y="4588479"/>
                <a:ext cx="646331" cy="369332"/>
              </a:xfrm>
              <a:prstGeom prst="rect">
                <a:avLst/>
              </a:prstGeom>
              <a:noFill/>
            </p:spPr>
            <p:txBody>
              <a:bodyPr wrap="square" rtlCol="0">
                <a:spAutoFit/>
              </a:bodyPr>
              <a:lstStyle/>
              <a:p>
                <a:r>
                  <a:rPr lang="zh-CN" altLang="en-US" b="1" dirty="0">
                    <a:solidFill>
                      <a:schemeClr val="accent1"/>
                    </a:solidFill>
                    <a:latin typeface="微软雅黑" panose="020B0502040204020203" pitchFamily="34" charset="-122"/>
                    <a:ea typeface="微软雅黑" panose="020B0502040204020203" pitchFamily="34" charset="-122"/>
                  </a:rPr>
                  <a:t>计算</a:t>
                </a:r>
              </a:p>
            </p:txBody>
          </p:sp>
        </p:grpSp>
        <p:sp>
          <p:nvSpPr>
            <p:cNvPr id="13" name="矩形 12">
              <a:extLst>
                <a:ext uri="{FF2B5EF4-FFF2-40B4-BE49-F238E27FC236}">
                  <a16:creationId xmlns:a16="http://schemas.microsoft.com/office/drawing/2014/main" id="{61AC458C-4F98-AC29-3D93-7F53CEF3D537}"/>
                </a:ext>
              </a:extLst>
            </p:cNvPr>
            <p:cNvSpPr/>
            <p:nvPr/>
          </p:nvSpPr>
          <p:spPr>
            <a:xfrm>
              <a:off x="623392" y="1196752"/>
              <a:ext cx="3744416" cy="5112568"/>
            </a:xfrm>
            <a:prstGeom prst="rect">
              <a:avLst/>
            </a:prstGeom>
            <a:noFill/>
            <a:ln w="12700">
              <a:prstDash val="lgDash"/>
            </a:ln>
          </p:spPr>
          <p:style>
            <a:lnRef idx="2">
              <a:schemeClr val="dk1"/>
            </a:lnRef>
            <a:fillRef idx="1">
              <a:schemeClr val="lt1"/>
            </a:fillRef>
            <a:effectRef idx="0">
              <a:schemeClr val="dk1"/>
            </a:effectRef>
            <a:fontRef idx="minor">
              <a:schemeClr val="dk1"/>
            </a:fontRef>
          </p:style>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2EE623AA-53C2-AD57-12BE-42212537848E}"/>
              </a:ext>
            </a:extLst>
          </p:cNvPr>
          <p:cNvGrpSpPr/>
          <p:nvPr/>
        </p:nvGrpSpPr>
        <p:grpSpPr>
          <a:xfrm>
            <a:off x="7464152" y="1268760"/>
            <a:ext cx="3744418" cy="5112568"/>
            <a:chOff x="7487715" y="1268760"/>
            <a:chExt cx="3744418" cy="5112568"/>
          </a:xfrm>
        </p:grpSpPr>
        <p:pic>
          <p:nvPicPr>
            <p:cNvPr id="1038" name="Picture 14" descr="分布式深度学习技术－AllReduce_简牧的博客-CSDN博客_allreduce">
              <a:extLst>
                <a:ext uri="{FF2B5EF4-FFF2-40B4-BE49-F238E27FC236}">
                  <a16:creationId xmlns:a16="http://schemas.microsoft.com/office/drawing/2014/main" id="{5308B5F9-3AD4-A877-0982-F8F87E0A00E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8170" y="1717390"/>
              <a:ext cx="3503510" cy="171161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a:extLst>
                <a:ext uri="{FF2B5EF4-FFF2-40B4-BE49-F238E27FC236}">
                  <a16:creationId xmlns:a16="http://schemas.microsoft.com/office/drawing/2014/main" id="{3D167CA5-49EF-6E73-E882-6DBD1041581C}"/>
                </a:ext>
              </a:extLst>
            </p:cNvPr>
            <p:cNvGrpSpPr/>
            <p:nvPr/>
          </p:nvGrpSpPr>
          <p:grpSpPr>
            <a:xfrm>
              <a:off x="7487717" y="3584296"/>
              <a:ext cx="3744416" cy="1486400"/>
              <a:chOff x="7607493" y="3650361"/>
              <a:chExt cx="3744416" cy="1486400"/>
            </a:xfrm>
          </p:grpSpPr>
          <p:pic>
            <p:nvPicPr>
              <p:cNvPr id="1040" name="Picture 16">
                <a:extLst>
                  <a:ext uri="{FF2B5EF4-FFF2-40B4-BE49-F238E27FC236}">
                    <a16:creationId xmlns:a16="http://schemas.microsoft.com/office/drawing/2014/main" id="{EF35C158-6AA4-1E76-09EE-91E59F7589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7493" y="3650361"/>
                <a:ext cx="3744416" cy="1180931"/>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F9419C04-EED9-1292-63B3-37339BAE59FE}"/>
                  </a:ext>
                </a:extLst>
              </p:cNvPr>
              <p:cNvSpPr txBox="1"/>
              <p:nvPr/>
            </p:nvSpPr>
            <p:spPr>
              <a:xfrm>
                <a:off x="9019478" y="4828984"/>
                <a:ext cx="920445" cy="307777"/>
              </a:xfrm>
              <a:prstGeom prst="rect">
                <a:avLst/>
              </a:prstGeom>
              <a:noFill/>
            </p:spPr>
            <p:txBody>
              <a:bodyPr wrap="none" rtlCol="0">
                <a:spAutoFit/>
              </a:bodyPr>
              <a:lstStyle/>
              <a:p>
                <a:r>
                  <a:rPr lang="en-US" altLang="zh-CN" sz="1400" dirty="0" err="1">
                    <a:latin typeface="微软雅黑" panose="020B0502040204020203" pitchFamily="34" charset="-122"/>
                    <a:ea typeface="微软雅黑" panose="020B0502040204020203" pitchFamily="34" charset="-122"/>
                  </a:rPr>
                  <a:t>AllGather</a:t>
                </a:r>
                <a:endParaRPr lang="zh-CN" altLang="en-US" sz="1400" dirty="0">
                  <a:latin typeface="微软雅黑" panose="020B0502040204020203" pitchFamily="34" charset="-122"/>
                  <a:ea typeface="微软雅黑" panose="020B0502040204020203" pitchFamily="34" charset="-122"/>
                </a:endParaRPr>
              </a:p>
            </p:txBody>
          </p:sp>
        </p:grpSp>
        <p:sp>
          <p:nvSpPr>
            <p:cNvPr id="17" name="文本框 16">
              <a:extLst>
                <a:ext uri="{FF2B5EF4-FFF2-40B4-BE49-F238E27FC236}">
                  <a16:creationId xmlns:a16="http://schemas.microsoft.com/office/drawing/2014/main" id="{C4B1C5BB-D08E-98AD-5588-D6FE92674EAA}"/>
                </a:ext>
              </a:extLst>
            </p:cNvPr>
            <p:cNvSpPr txBox="1"/>
            <p:nvPr/>
          </p:nvSpPr>
          <p:spPr>
            <a:xfrm>
              <a:off x="9036758" y="5373791"/>
              <a:ext cx="646331" cy="369332"/>
            </a:xfrm>
            <a:prstGeom prst="rect">
              <a:avLst/>
            </a:prstGeom>
            <a:noFill/>
          </p:spPr>
          <p:txBody>
            <a:bodyPr wrap="square" rtlCol="0">
              <a:spAutoFit/>
            </a:bodyPr>
            <a:lstStyle/>
            <a:p>
              <a:r>
                <a:rPr lang="zh-CN" altLang="en-US" b="1" dirty="0">
                  <a:solidFill>
                    <a:schemeClr val="accent1"/>
                  </a:solidFill>
                  <a:latin typeface="微软雅黑" panose="020B0502040204020203" pitchFamily="34" charset="-122"/>
                  <a:ea typeface="微软雅黑" panose="020B0502040204020203" pitchFamily="34" charset="-122"/>
                </a:rPr>
                <a:t>通信</a:t>
              </a:r>
            </a:p>
          </p:txBody>
        </p:sp>
        <p:sp>
          <p:nvSpPr>
            <p:cNvPr id="30" name="矩形 29">
              <a:extLst>
                <a:ext uri="{FF2B5EF4-FFF2-40B4-BE49-F238E27FC236}">
                  <a16:creationId xmlns:a16="http://schemas.microsoft.com/office/drawing/2014/main" id="{9C9B0147-7016-5934-4A0B-98DDA4CFF35F}"/>
                </a:ext>
              </a:extLst>
            </p:cNvPr>
            <p:cNvSpPr/>
            <p:nvPr/>
          </p:nvSpPr>
          <p:spPr>
            <a:xfrm>
              <a:off x="7487715" y="1268760"/>
              <a:ext cx="3744416" cy="5112568"/>
            </a:xfrm>
            <a:prstGeom prst="rect">
              <a:avLst/>
            </a:prstGeom>
            <a:noFill/>
            <a:ln w="12700">
              <a:prstDash val="lgDash"/>
            </a:ln>
          </p:spPr>
          <p:style>
            <a:lnRef idx="2">
              <a:schemeClr val="dk1"/>
            </a:lnRef>
            <a:fillRef idx="1">
              <a:schemeClr val="lt1"/>
            </a:fillRef>
            <a:effectRef idx="0">
              <a:schemeClr val="dk1"/>
            </a:effectRef>
            <a:fontRef idx="minor">
              <a:schemeClr val="dk1"/>
            </a:fontRef>
          </p:style>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grpSp>
      <p:grpSp>
        <p:nvGrpSpPr>
          <p:cNvPr id="7" name="组合 6">
            <a:extLst>
              <a:ext uri="{FF2B5EF4-FFF2-40B4-BE49-F238E27FC236}">
                <a16:creationId xmlns:a16="http://schemas.microsoft.com/office/drawing/2014/main" id="{0A5AD119-A4EE-E4C7-C197-E5900446ABD5}"/>
              </a:ext>
            </a:extLst>
          </p:cNvPr>
          <p:cNvGrpSpPr/>
          <p:nvPr/>
        </p:nvGrpSpPr>
        <p:grpSpPr>
          <a:xfrm>
            <a:off x="5290516" y="3192489"/>
            <a:ext cx="1636083" cy="2015620"/>
            <a:chOff x="5290516" y="3192489"/>
            <a:chExt cx="1636083" cy="2015620"/>
          </a:xfrm>
        </p:grpSpPr>
        <p:pic>
          <p:nvPicPr>
            <p:cNvPr id="35" name="图形 34" descr="禁止标志 纯色填充">
              <a:extLst>
                <a:ext uri="{FF2B5EF4-FFF2-40B4-BE49-F238E27FC236}">
                  <a16:creationId xmlns:a16="http://schemas.microsoft.com/office/drawing/2014/main" id="{1D60A660-E5EC-CA02-C03C-EB324C9371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90516" y="3192489"/>
              <a:ext cx="1570430" cy="1570430"/>
            </a:xfrm>
            <a:prstGeom prst="rect">
              <a:avLst/>
            </a:prstGeom>
          </p:spPr>
        </p:pic>
        <p:sp>
          <p:nvSpPr>
            <p:cNvPr id="36" name="文本框 35">
              <a:extLst>
                <a:ext uri="{FF2B5EF4-FFF2-40B4-BE49-F238E27FC236}">
                  <a16:creationId xmlns:a16="http://schemas.microsoft.com/office/drawing/2014/main" id="{EA55C542-07A5-E1A4-9B80-168B761B6CD1}"/>
                </a:ext>
              </a:extLst>
            </p:cNvPr>
            <p:cNvSpPr txBox="1"/>
            <p:nvPr/>
          </p:nvSpPr>
          <p:spPr>
            <a:xfrm>
              <a:off x="5356169" y="4838777"/>
              <a:ext cx="1570430" cy="369332"/>
            </a:xfrm>
            <a:prstGeom prst="rect">
              <a:avLst/>
            </a:prstGeom>
            <a:noFill/>
          </p:spPr>
          <p:txBody>
            <a:bodyPr wrap="square" rtlCol="0">
              <a:spAutoFit/>
            </a:bodyPr>
            <a:lstStyle/>
            <a:p>
              <a:r>
                <a:rPr lang="zh-CN" altLang="en-US" b="1" dirty="0">
                  <a:solidFill>
                    <a:schemeClr val="accent1"/>
                  </a:solidFill>
                  <a:latin typeface="微软雅黑" panose="020B0502040204020203" pitchFamily="34" charset="-122"/>
                  <a:ea typeface="微软雅黑" panose="020B0502040204020203" pitchFamily="34" charset="-122"/>
                </a:rPr>
                <a:t>无法联合优化</a:t>
              </a:r>
            </a:p>
          </p:txBody>
        </p:sp>
      </p:grpSp>
      <p:grpSp>
        <p:nvGrpSpPr>
          <p:cNvPr id="18" name="组合 17">
            <a:extLst>
              <a:ext uri="{FF2B5EF4-FFF2-40B4-BE49-F238E27FC236}">
                <a16:creationId xmlns:a16="http://schemas.microsoft.com/office/drawing/2014/main" id="{BD96751E-5ACE-CB79-7A05-3B6045E26067}"/>
              </a:ext>
            </a:extLst>
          </p:cNvPr>
          <p:cNvGrpSpPr/>
          <p:nvPr/>
        </p:nvGrpSpPr>
        <p:grpSpPr>
          <a:xfrm>
            <a:off x="5461231" y="3409892"/>
            <a:ext cx="1569660" cy="1772622"/>
            <a:chOff x="5321372" y="3418383"/>
            <a:chExt cx="1569660" cy="1772622"/>
          </a:xfrm>
        </p:grpSpPr>
        <p:pic>
          <p:nvPicPr>
            <p:cNvPr id="6" name="图形 5" descr="复选标记 纯色填充">
              <a:extLst>
                <a:ext uri="{FF2B5EF4-FFF2-40B4-BE49-F238E27FC236}">
                  <a16:creationId xmlns:a16="http://schemas.microsoft.com/office/drawing/2014/main" id="{68D8683E-F298-DD01-CAFE-0369D77B2E1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18129" y="3418383"/>
              <a:ext cx="1330635" cy="1330635"/>
            </a:xfrm>
            <a:prstGeom prst="rect">
              <a:avLst/>
            </a:prstGeom>
          </p:spPr>
        </p:pic>
        <p:sp>
          <p:nvSpPr>
            <p:cNvPr id="8" name="文本框 7">
              <a:extLst>
                <a:ext uri="{FF2B5EF4-FFF2-40B4-BE49-F238E27FC236}">
                  <a16:creationId xmlns:a16="http://schemas.microsoft.com/office/drawing/2014/main" id="{5DA6971D-28CF-62C3-91AD-7E140C15A021}"/>
                </a:ext>
              </a:extLst>
            </p:cNvPr>
            <p:cNvSpPr txBox="1"/>
            <p:nvPr/>
          </p:nvSpPr>
          <p:spPr>
            <a:xfrm>
              <a:off x="5321372" y="4821673"/>
              <a:ext cx="1569660" cy="369332"/>
            </a:xfrm>
            <a:prstGeom prst="rect">
              <a:avLst/>
            </a:prstGeom>
            <a:noFill/>
          </p:spPr>
          <p:txBody>
            <a:bodyPr wrap="none" rtlCol="0">
              <a:spAutoFit/>
            </a:bodyPr>
            <a:lstStyle/>
            <a:p>
              <a:r>
                <a:rPr lang="zh-CN" altLang="en-US" dirty="0">
                  <a:solidFill>
                    <a:srgbClr val="558ED5"/>
                  </a:solidFill>
                  <a:latin typeface="微软雅黑" panose="020B0502040204020203" pitchFamily="34" charset="-122"/>
                  <a:ea typeface="微软雅黑" panose="020B0502040204020203" pitchFamily="34" charset="-122"/>
                </a:rPr>
                <a:t>实现联合优化</a:t>
              </a:r>
            </a:p>
          </p:txBody>
        </p:sp>
      </p:grpSp>
      <p:sp>
        <p:nvSpPr>
          <p:cNvPr id="32" name="箭头: 左 31">
            <a:extLst>
              <a:ext uri="{FF2B5EF4-FFF2-40B4-BE49-F238E27FC236}">
                <a16:creationId xmlns:a16="http://schemas.microsoft.com/office/drawing/2014/main" id="{61E79EA7-01B1-4293-C677-A96C115EC43A}"/>
              </a:ext>
            </a:extLst>
          </p:cNvPr>
          <p:cNvSpPr/>
          <p:nvPr/>
        </p:nvSpPr>
        <p:spPr>
          <a:xfrm>
            <a:off x="4786285" y="1484784"/>
            <a:ext cx="2376264" cy="720080"/>
          </a:xfrm>
          <a:prstGeom prst="leftArrow">
            <a:avLst/>
          </a:prstGeom>
        </p:spPr>
        <p:style>
          <a:lnRef idx="2">
            <a:schemeClr val="dk1"/>
          </a:lnRef>
          <a:fillRef idx="1">
            <a:schemeClr val="lt1"/>
          </a:fillRef>
          <a:effectRef idx="0">
            <a:schemeClr val="dk1"/>
          </a:effectRef>
          <a:fontRef idx="minor">
            <a:schemeClr val="dk1"/>
          </a:fontRef>
        </p:style>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384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3321"/>
            <a:ext cx="4965700" cy="39878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背景</a:t>
            </a:r>
            <a:endParaRPr lang="en-US" sz="2000" b="1" baseline="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7473008-EB70-2AA7-4732-E52BB9269197}"/>
              </a:ext>
            </a:extLst>
          </p:cNvPr>
          <p:cNvSpPr txBox="1"/>
          <p:nvPr/>
        </p:nvSpPr>
        <p:spPr>
          <a:xfrm>
            <a:off x="1379476" y="1772816"/>
            <a:ext cx="9433048" cy="3884077"/>
          </a:xfrm>
          <a:prstGeom prst="rect">
            <a:avLst/>
          </a:prstGeom>
          <a:noFill/>
        </p:spPr>
        <p:txBody>
          <a:bodyPr wrap="square">
            <a:spAutoFit/>
          </a:bodyPr>
          <a:lstStyle/>
          <a:p>
            <a:pPr marL="342900" lvl="0" indent="-342900" algn="just">
              <a:lnSpc>
                <a:spcPct val="200000"/>
              </a:lnSpc>
              <a:buFont typeface="Wingdings" panose="05000000000000000000" pitchFamily="2" charset="2"/>
              <a:buChar char=""/>
              <a:tabLst>
                <a:tab pos="245110" algn="l"/>
              </a:tabLst>
            </a:pPr>
            <a:r>
              <a:rPr lang="zh-CN"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接口优化（</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Interface optimization</a:t>
            </a:r>
            <a:r>
              <a:rPr lang="zh-CN"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消除了抽象调用者和被调用者之间的不匹配。</a:t>
            </a:r>
            <a:endPar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endParaRPr>
          </a:p>
          <a:p>
            <a:pPr marL="342900" lvl="0" indent="-342900" algn="just">
              <a:lnSpc>
                <a:spcPct val="200000"/>
              </a:lnSpc>
              <a:buFont typeface="Wingdings" panose="05000000000000000000" pitchFamily="2" charset="2"/>
              <a:buChar char=""/>
              <a:tabLst>
                <a:tab pos="245110" algn="l"/>
              </a:tabLst>
            </a:pPr>
            <a:r>
              <a:rPr lang="zh-CN"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融合优化（</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Fusion optimization</a:t>
            </a:r>
            <a:r>
              <a:rPr lang="zh-CN"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通过生成单个内核来执行多个通信和计算操作，从而减少内存带宽使用。</a:t>
            </a:r>
            <a:endPar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endParaRPr>
          </a:p>
          <a:p>
            <a:pPr marL="342900" lvl="0" indent="-342900" algn="just">
              <a:lnSpc>
                <a:spcPct val="200000"/>
              </a:lnSpc>
              <a:buFont typeface="Wingdings" panose="05000000000000000000" pitchFamily="2" charset="2"/>
              <a:buChar char=""/>
              <a:tabLst>
                <a:tab pos="245110" algn="l"/>
              </a:tabLst>
            </a:pPr>
            <a:r>
              <a:rPr lang="zh-CN"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重新排序优化（</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Reorder optimization</a:t>
            </a:r>
            <a:r>
              <a:rPr lang="zh-CN"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可以在通信操作之前或之后移动计算，从而分散计算或启用新的融合可能性。</a:t>
            </a:r>
            <a:endPar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endParaRPr>
          </a:p>
          <a:p>
            <a:pPr marL="342900" lvl="0" indent="-342900" algn="just">
              <a:lnSpc>
                <a:spcPct val="200000"/>
              </a:lnSpc>
              <a:buFont typeface="Wingdings" panose="05000000000000000000" pitchFamily="2" charset="2"/>
              <a:buChar char=""/>
              <a:tabLst>
                <a:tab pos="245110" algn="l"/>
              </a:tabLst>
            </a:pPr>
            <a:r>
              <a:rPr lang="zh-CN"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重叠优化（</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Overlapping optimization</a:t>
            </a:r>
            <a:r>
              <a:rPr lang="zh-CN"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以细粒度的方式协调多个计算和通信操作，以充分利用网络和计算资源。</a:t>
            </a:r>
            <a:endParaRPr lang="zh-CN" altLang="zh-CN" kern="100" dirty="0">
              <a:effectLst/>
              <a:latin typeface="微软雅黑" panose="020B0502040204020203" pitchFamily="34" charset="-122"/>
              <a:ea typeface="微软雅黑" panose="020B0502040204020203"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A2475979-B237-FD11-A2CB-85EB1E1C5A93}"/>
              </a:ext>
            </a:extLst>
          </p:cNvPr>
          <p:cNvSpPr txBox="1"/>
          <p:nvPr/>
        </p:nvSpPr>
        <p:spPr>
          <a:xfrm>
            <a:off x="839416" y="1403484"/>
            <a:ext cx="2031325" cy="369332"/>
          </a:xfrm>
          <a:prstGeom prst="rect">
            <a:avLst/>
          </a:prstGeom>
          <a:noFill/>
        </p:spPr>
        <p:txBody>
          <a:bodyPr wrap="none" rtlCol="0">
            <a:spAutoFit/>
          </a:bodyPr>
          <a:lstStyle/>
          <a:p>
            <a:r>
              <a:rPr lang="zh-CN" altLang="en-US" dirty="0">
                <a:latin typeface="微软雅黑" panose="020B0502040204020203" pitchFamily="34" charset="-122"/>
                <a:ea typeface="微软雅黑" panose="020B0502040204020203" pitchFamily="34" charset="-122"/>
              </a:rPr>
              <a:t>具体的优化内容：</a:t>
            </a:r>
          </a:p>
        </p:txBody>
      </p:sp>
    </p:spTree>
    <p:extLst>
      <p:ext uri="{BB962C8B-B14F-4D97-AF65-F5344CB8AC3E}">
        <p14:creationId xmlns:p14="http://schemas.microsoft.com/office/powerpoint/2010/main" val="225339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3321"/>
            <a:ext cx="4965700" cy="39878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背景</a:t>
            </a:r>
            <a:endParaRPr lang="en-US" sz="2000" b="1" baseline="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7473008-EB70-2AA7-4732-E52BB9269197}"/>
              </a:ext>
            </a:extLst>
          </p:cNvPr>
          <p:cNvSpPr txBox="1"/>
          <p:nvPr/>
        </p:nvSpPr>
        <p:spPr>
          <a:xfrm>
            <a:off x="551384" y="1700808"/>
            <a:ext cx="6624736" cy="4438074"/>
          </a:xfrm>
          <a:prstGeom prst="rect">
            <a:avLst/>
          </a:prstGeom>
          <a:noFill/>
        </p:spPr>
        <p:txBody>
          <a:bodyPr wrap="square">
            <a:spAutoFit/>
          </a:bodyPr>
          <a:lstStyle/>
          <a:p>
            <a:pPr lvl="0" algn="just">
              <a:lnSpc>
                <a:spcPct val="200000"/>
              </a:lnSpc>
              <a:tabLst>
                <a:tab pos="245110" algn="l"/>
              </a:tabLst>
            </a:pP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作为分布式机器学习方法之一的模型并行性，将每一层分布在多个</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GPU</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中，每一层的计算包括每个节点上的矩阵乘法（</a:t>
            </a:r>
            <a:r>
              <a:rPr lang="en-US" altLang="zh-CN" kern="100" dirty="0" err="1">
                <a:effectLst/>
                <a:latin typeface="微软雅黑" panose="020B0502040204020203" pitchFamily="34" charset="-122"/>
                <a:ea typeface="微软雅黑" panose="020B0502040204020203" pitchFamily="34" charset="-122"/>
                <a:cs typeface="Times New Roman" panose="02020603050405020304" pitchFamily="18" charset="0"/>
              </a:rPr>
              <a:t>MatMul</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），然后是</a:t>
            </a:r>
            <a:r>
              <a:rPr lang="en-US" altLang="zh-CN" kern="100" dirty="0" err="1">
                <a:effectLst/>
                <a:latin typeface="微软雅黑" panose="020B0502040204020203" pitchFamily="34" charset="-122"/>
                <a:ea typeface="微软雅黑" panose="020B0502040204020203" pitchFamily="34" charset="-122"/>
                <a:cs typeface="Times New Roman" panose="02020603050405020304" pitchFamily="18" charset="0"/>
              </a:rPr>
              <a:t>AllReduce</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。现有的模型并行化实现会调用单独优化的库函数来实现 </a:t>
            </a:r>
            <a:r>
              <a:rPr lang="en-US" altLang="zh-CN" kern="100" dirty="0" err="1">
                <a:effectLst/>
                <a:latin typeface="微软雅黑" panose="020B0502040204020203" pitchFamily="34" charset="-122"/>
                <a:ea typeface="微软雅黑" panose="020B0502040204020203" pitchFamily="34" charset="-122"/>
                <a:cs typeface="Times New Roman" panose="02020603050405020304" pitchFamily="18" charset="0"/>
              </a:rPr>
              <a:t>MatMul</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 </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和 </a:t>
            </a:r>
            <a:r>
              <a:rPr lang="en-US" altLang="zh-CN" kern="100" dirty="0" err="1">
                <a:effectLst/>
                <a:latin typeface="微软雅黑" panose="020B0502040204020203" pitchFamily="34" charset="-122"/>
                <a:ea typeface="微软雅黑" panose="020B0502040204020203" pitchFamily="34" charset="-122"/>
                <a:cs typeface="Times New Roman" panose="02020603050405020304" pitchFamily="18" charset="0"/>
              </a:rPr>
              <a:t>AllReduce</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。但是，由于网络在 </a:t>
            </a:r>
            <a:r>
              <a:rPr lang="en-US" altLang="zh-CN" kern="100" dirty="0" err="1">
                <a:effectLst/>
                <a:latin typeface="微软雅黑" panose="020B0502040204020203" pitchFamily="34" charset="-122"/>
                <a:ea typeface="微软雅黑" panose="020B0502040204020203" pitchFamily="34" charset="-122"/>
                <a:cs typeface="Times New Roman" panose="02020603050405020304" pitchFamily="18" charset="0"/>
              </a:rPr>
              <a:t>MatMul</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 </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期间（也就是计算过程中）处于空闲状态，因此无法同时利用网络和计算资源。通过以细粒度的方式将 </a:t>
            </a:r>
            <a:r>
              <a:rPr lang="en-US" altLang="zh-CN" kern="100" dirty="0" err="1">
                <a:effectLst/>
                <a:latin typeface="微软雅黑" panose="020B0502040204020203" pitchFamily="34" charset="-122"/>
                <a:ea typeface="微软雅黑" panose="020B0502040204020203" pitchFamily="34" charset="-122"/>
                <a:cs typeface="Times New Roman" panose="02020603050405020304" pitchFamily="18" charset="0"/>
              </a:rPr>
              <a:t>MatMul</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 </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的计算与 </a:t>
            </a:r>
            <a:r>
              <a:rPr lang="en-US" altLang="zh-CN" kern="100" dirty="0" err="1">
                <a:effectLst/>
                <a:latin typeface="微软雅黑" panose="020B0502040204020203" pitchFamily="34" charset="-122"/>
                <a:ea typeface="微软雅黑" panose="020B0502040204020203" pitchFamily="34" charset="-122"/>
                <a:cs typeface="Times New Roman" panose="02020603050405020304" pitchFamily="18" charset="0"/>
              </a:rPr>
              <a:t>AllReduce</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 </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的通信 </a:t>
            </a:r>
            <a:r>
              <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rPr>
              <a:t>overlapping</a:t>
            </a:r>
            <a:r>
              <a:rPr lang="zh-CN" altLang="en-US" kern="100" dirty="0">
                <a:effectLst/>
                <a:latin typeface="微软雅黑" panose="020B0502040204020203" pitchFamily="34" charset="-122"/>
                <a:ea typeface="微软雅黑" panose="020B0502040204020203" pitchFamily="34" charset="-122"/>
                <a:cs typeface="Times New Roman" panose="02020603050405020304" pitchFamily="18" charset="0"/>
              </a:rPr>
              <a:t>，就可以同时充分利用网络和计算资源。</a:t>
            </a:r>
            <a:endParaRPr lang="en-US" altLang="zh-CN" kern="100" dirty="0">
              <a:effectLst/>
              <a:latin typeface="微软雅黑" panose="020B0502040204020203" pitchFamily="34" charset="-122"/>
              <a:ea typeface="微软雅黑" panose="020B0502040204020203"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EFDFD914-F951-B5C7-B1F8-F9A87C18AE10}"/>
              </a:ext>
            </a:extLst>
          </p:cNvPr>
          <p:cNvPicPr>
            <a:picLocks noChangeAspect="1"/>
          </p:cNvPicPr>
          <p:nvPr/>
        </p:nvPicPr>
        <p:blipFill>
          <a:blip r:embed="rId3"/>
          <a:stretch>
            <a:fillRect/>
          </a:stretch>
        </p:blipFill>
        <p:spPr>
          <a:xfrm>
            <a:off x="7248128" y="2636912"/>
            <a:ext cx="4824536" cy="2275018"/>
          </a:xfrm>
          <a:prstGeom prst="rect">
            <a:avLst/>
          </a:prstGeom>
        </p:spPr>
      </p:pic>
    </p:spTree>
    <p:extLst>
      <p:ext uri="{BB962C8B-B14F-4D97-AF65-F5344CB8AC3E}">
        <p14:creationId xmlns:p14="http://schemas.microsoft.com/office/powerpoint/2010/main" val="250929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08870" y="346075"/>
            <a:ext cx="1631950" cy="573405"/>
          </a:xfrm>
          <a:prstGeom prst="rect">
            <a:avLst/>
          </a:prstGeom>
        </p:spPr>
        <p:txBody>
          <a:bodyPr wrap="square">
            <a:spAutoFit/>
          </a:bodyPr>
          <a:lstStyle/>
          <a:p>
            <a:pPr marL="0" marR="0" lvl="0" indent="0" algn="r" defTabSz="914400" eaLnBrk="1" latinLnBrk="0" hangingPunct="1">
              <a:lnSpc>
                <a:spcPct val="112000"/>
              </a:lnSpc>
              <a:spcBef>
                <a:spcPts val="0"/>
              </a:spcBef>
              <a:spcAft>
                <a:spcPts val="0"/>
              </a:spcAft>
              <a:buClrTx/>
              <a:buSzTx/>
              <a:buFontTx/>
              <a:buNone/>
              <a:defRPr/>
            </a:pPr>
            <a:r>
              <a:rPr lang="zh-CN" altLang="en-US" sz="2800" b="1" dirty="0">
                <a:solidFill>
                  <a:srgbClr val="3A4795"/>
                </a:solidFill>
                <a:latin typeface="微软雅黑" panose="020B0503020204020204" pitchFamily="34" charset="-122"/>
                <a:ea typeface="微软雅黑" panose="020B0503020204020204" pitchFamily="34" charset="-122"/>
                <a:sym typeface="Calibri" panose="020F0502020204030204" pitchFamily="34" charset="0"/>
              </a:rPr>
              <a:t>目录</a:t>
            </a:r>
            <a:endParaRPr kumimoji="0" lang="zh-CN" altLang="en-US" sz="1800" b="0" i="0" u="none" strike="noStrike" kern="0" cap="none" spc="0" normalizeH="0" baseline="0" noProof="0" dirty="0">
              <a:ln>
                <a:noFill/>
              </a:ln>
              <a:solidFill>
                <a:schemeClr val="bg1">
                  <a:lumMod val="50000"/>
                </a:schemeClr>
              </a:solidFill>
              <a:effectLst/>
              <a:uLnTx/>
              <a:uFillTx/>
            </a:endParaRPr>
          </a:p>
        </p:txBody>
      </p:sp>
      <p:grpSp>
        <p:nvGrpSpPr>
          <p:cNvPr id="133" name="组合 132"/>
          <p:cNvGrpSpPr/>
          <p:nvPr/>
        </p:nvGrpSpPr>
        <p:grpSpPr>
          <a:xfrm>
            <a:off x="3331935" y="1294460"/>
            <a:ext cx="5971437" cy="781507"/>
            <a:chOff x="1537511" y="1631288"/>
            <a:chExt cx="5971437" cy="781507"/>
          </a:xfrm>
        </p:grpSpPr>
        <p:grpSp>
          <p:nvGrpSpPr>
            <p:cNvPr id="134" name="组合 133"/>
            <p:cNvGrpSpPr/>
            <p:nvPr/>
          </p:nvGrpSpPr>
          <p:grpSpPr>
            <a:xfrm>
              <a:off x="1537511" y="1631288"/>
              <a:ext cx="5971437" cy="781507"/>
              <a:chOff x="1537511" y="1631288"/>
              <a:chExt cx="5971437" cy="781507"/>
            </a:xfrm>
          </p:grpSpPr>
          <p:grpSp>
            <p:nvGrpSpPr>
              <p:cNvPr id="136" name="组合 135"/>
              <p:cNvGrpSpPr/>
              <p:nvPr userDrawn="1"/>
            </p:nvGrpSpPr>
            <p:grpSpPr>
              <a:xfrm>
                <a:off x="1928264" y="1709439"/>
                <a:ext cx="5580684" cy="625205"/>
                <a:chOff x="460128" y="312440"/>
                <a:chExt cx="5580684" cy="625205"/>
              </a:xfrm>
            </p:grpSpPr>
            <p:sp>
              <p:nvSpPr>
                <p:cNvPr id="140" name="矩形 139"/>
                <p:cNvSpPr/>
                <p:nvPr userDrawn="1"/>
              </p:nvSpPr>
              <p:spPr>
                <a:xfrm>
                  <a:off x="460129" y="312440"/>
                  <a:ext cx="4415059"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41" name="矩形 14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141"/>
                <p:cNvSpPr/>
                <p:nvPr userDrawn="1"/>
              </p:nvSpPr>
              <p:spPr>
                <a:xfrm>
                  <a:off x="503541" y="341314"/>
                  <a:ext cx="4371647"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endParaRPr lang="zh-CN" altLang="en-US" dirty="0"/>
                </a:p>
              </p:txBody>
            </p:sp>
          </p:grpSp>
          <p:sp>
            <p:nvSpPr>
              <p:cNvPr id="138" name="椭圆 13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35" name="Rectangle 38"/>
            <p:cNvSpPr>
              <a:spLocks noChangeArrowheads="1"/>
            </p:cNvSpPr>
            <p:nvPr/>
          </p:nvSpPr>
          <p:spPr bwMode="auto">
            <a:xfrm>
              <a:off x="2410729" y="1669507"/>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effectLst/>
                  <a:uLnTx/>
                  <a:uFillTx/>
                  <a:ea typeface="微软雅黑" panose="020B0503020204020204" pitchFamily="34" charset="-122"/>
                </a:rPr>
                <a:t>背景</a:t>
              </a:r>
            </a:p>
          </p:txBody>
        </p:sp>
      </p:grpSp>
      <p:grpSp>
        <p:nvGrpSpPr>
          <p:cNvPr id="153" name="组合 152"/>
          <p:cNvGrpSpPr/>
          <p:nvPr/>
        </p:nvGrpSpPr>
        <p:grpSpPr>
          <a:xfrm>
            <a:off x="3331935" y="3440471"/>
            <a:ext cx="5985786" cy="781507"/>
            <a:chOff x="1537511" y="1631288"/>
            <a:chExt cx="5971436" cy="781507"/>
          </a:xfrm>
        </p:grpSpPr>
        <p:grpSp>
          <p:nvGrpSpPr>
            <p:cNvPr id="154" name="组合 153"/>
            <p:cNvGrpSpPr/>
            <p:nvPr userDrawn="1"/>
          </p:nvGrpSpPr>
          <p:grpSpPr>
            <a:xfrm>
              <a:off x="1537511" y="1631288"/>
              <a:ext cx="5971436" cy="781507"/>
              <a:chOff x="1537511" y="1631288"/>
              <a:chExt cx="5971437" cy="781507"/>
            </a:xfrm>
          </p:grpSpPr>
          <p:grpSp>
            <p:nvGrpSpPr>
              <p:cNvPr id="156" name="组合 155"/>
              <p:cNvGrpSpPr/>
              <p:nvPr/>
            </p:nvGrpSpPr>
            <p:grpSpPr>
              <a:xfrm>
                <a:off x="1928263" y="1709439"/>
                <a:ext cx="5580685" cy="625475"/>
                <a:chOff x="460127" y="312440"/>
                <a:chExt cx="5580685" cy="625475"/>
              </a:xfrm>
            </p:grpSpPr>
            <p:sp>
              <p:nvSpPr>
                <p:cNvPr id="160" name="矩形 159"/>
                <p:cNvSpPr/>
                <p:nvPr/>
              </p:nvSpPr>
              <p:spPr>
                <a:xfrm>
                  <a:off x="460127" y="312440"/>
                  <a:ext cx="4389511"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61" name="矩形 16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2" name="矩形 161"/>
                <p:cNvSpPr/>
                <p:nvPr/>
              </p:nvSpPr>
              <p:spPr>
                <a:xfrm>
                  <a:off x="503837" y="341015"/>
                  <a:ext cx="4345801"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58" name="椭圆 15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rPr>
                  <a:t>3</a:t>
                </a:r>
              </a:p>
            </p:txBody>
          </p:sp>
        </p:grpSp>
        <p:sp>
          <p:nvSpPr>
            <p:cNvPr id="155" name="Rectangle 38"/>
            <p:cNvSpPr>
              <a:spLocks noChangeArrowheads="1"/>
            </p:cNvSpPr>
            <p:nvPr/>
          </p:nvSpPr>
          <p:spPr bwMode="auto">
            <a:xfrm>
              <a:off x="2439071" y="168625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400" b="1" kern="0" dirty="0">
                  <a:ea typeface="微软雅黑" panose="020B0503020204020204" pitchFamily="34" charset="-122"/>
                </a:rPr>
                <a:t>性能评估</a:t>
              </a:r>
            </a:p>
          </p:txBody>
        </p:sp>
      </p:grpSp>
      <p:grpSp>
        <p:nvGrpSpPr>
          <p:cNvPr id="6" name="组合 5">
            <a:extLst>
              <a:ext uri="{FF2B5EF4-FFF2-40B4-BE49-F238E27FC236}">
                <a16:creationId xmlns:a16="http://schemas.microsoft.com/office/drawing/2014/main" id="{3674F698-F16D-6D96-E405-7527FBD759DF}"/>
              </a:ext>
            </a:extLst>
          </p:cNvPr>
          <p:cNvGrpSpPr/>
          <p:nvPr/>
        </p:nvGrpSpPr>
        <p:grpSpPr>
          <a:xfrm>
            <a:off x="3331935" y="2365807"/>
            <a:ext cx="5985786" cy="784682"/>
            <a:chOff x="3503712" y="2204864"/>
            <a:chExt cx="5985786" cy="784682"/>
          </a:xfrm>
        </p:grpSpPr>
        <p:grpSp>
          <p:nvGrpSpPr>
            <p:cNvPr id="143" name="组合 142"/>
            <p:cNvGrpSpPr/>
            <p:nvPr/>
          </p:nvGrpSpPr>
          <p:grpSpPr>
            <a:xfrm>
              <a:off x="3503712" y="2204864"/>
              <a:ext cx="5985786" cy="784682"/>
              <a:chOff x="1537511" y="1628113"/>
              <a:chExt cx="5971436" cy="784682"/>
            </a:xfrm>
          </p:grpSpPr>
          <p:grpSp>
            <p:nvGrpSpPr>
              <p:cNvPr id="144" name="组合 143"/>
              <p:cNvGrpSpPr/>
              <p:nvPr userDrawn="1"/>
            </p:nvGrpSpPr>
            <p:grpSpPr>
              <a:xfrm>
                <a:off x="1537511" y="1631288"/>
                <a:ext cx="5971436" cy="781507"/>
                <a:chOff x="1537511" y="1631288"/>
                <a:chExt cx="5971437" cy="781507"/>
              </a:xfrm>
            </p:grpSpPr>
            <p:grpSp>
              <p:nvGrpSpPr>
                <p:cNvPr id="146" name="组合 145"/>
                <p:cNvGrpSpPr/>
                <p:nvPr/>
              </p:nvGrpSpPr>
              <p:grpSpPr>
                <a:xfrm>
                  <a:off x="1928263" y="1709439"/>
                  <a:ext cx="5580685" cy="625475"/>
                  <a:chOff x="460127" y="312440"/>
                  <a:chExt cx="5580685" cy="625475"/>
                </a:xfrm>
              </p:grpSpPr>
              <p:sp>
                <p:nvSpPr>
                  <p:cNvPr id="150" name="矩形 149"/>
                  <p:cNvSpPr/>
                  <p:nvPr/>
                </p:nvSpPr>
                <p:spPr>
                  <a:xfrm>
                    <a:off x="460127" y="312440"/>
                    <a:ext cx="435948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51" name="矩形 1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503837" y="341015"/>
                    <a:ext cx="431577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endParaRPr lang="zh-CN" altLang="en-US" dirty="0"/>
                  </a:p>
                </p:txBody>
              </p:sp>
            </p:grpSp>
            <p:sp>
              <p:nvSpPr>
                <p:cNvPr id="148" name="椭圆 14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4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endPar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endParaRPr>
              </a:p>
            </p:txBody>
          </p:sp>
        </p:grpSp>
        <p:sp>
          <p:nvSpPr>
            <p:cNvPr id="163" name="矩形 162"/>
            <p:cNvSpPr/>
            <p:nvPr/>
          </p:nvSpPr>
          <p:spPr>
            <a:xfrm>
              <a:off x="4376930" y="2364284"/>
              <a:ext cx="1922321" cy="461665"/>
            </a:xfrm>
            <a:prstGeom prst="rect">
              <a:avLst/>
            </a:prstGeom>
          </p:spPr>
          <p:txBody>
            <a:bodyPr wrap="none">
              <a:spAutoFit/>
            </a:bodyPr>
            <a:lstStyle/>
            <a:p>
              <a:r>
                <a:rPr lang="en-US" altLang="zh-CN" sz="2400" b="1" kern="0" dirty="0" err="1">
                  <a:solidFill>
                    <a:schemeClr val="tx2"/>
                  </a:solidFill>
                  <a:ea typeface="微软雅黑" panose="020B0503020204020204" pitchFamily="34" charset="-122"/>
                </a:rPr>
                <a:t>CoCoNet</a:t>
              </a:r>
              <a:r>
                <a:rPr lang="zh-CN" altLang="en-US" sz="2400" b="1" kern="0" dirty="0">
                  <a:solidFill>
                    <a:schemeClr val="tx2"/>
                  </a:solidFill>
                  <a:ea typeface="微软雅黑" panose="020B0503020204020204" pitchFamily="34" charset="-122"/>
                </a:rPr>
                <a:t>介绍</a:t>
              </a:r>
            </a:p>
          </p:txBody>
        </p:sp>
      </p:grpSp>
      <p:grpSp>
        <p:nvGrpSpPr>
          <p:cNvPr id="164" name="组合 163"/>
          <p:cNvGrpSpPr/>
          <p:nvPr/>
        </p:nvGrpSpPr>
        <p:grpSpPr>
          <a:xfrm>
            <a:off x="3331935" y="4511275"/>
            <a:ext cx="6178252" cy="781507"/>
            <a:chOff x="1537511" y="1631288"/>
            <a:chExt cx="5971436" cy="781507"/>
          </a:xfrm>
        </p:grpSpPr>
        <p:grpSp>
          <p:nvGrpSpPr>
            <p:cNvPr id="165" name="组合 164"/>
            <p:cNvGrpSpPr/>
            <p:nvPr userDrawn="1"/>
          </p:nvGrpSpPr>
          <p:grpSpPr>
            <a:xfrm>
              <a:off x="1537511" y="1631288"/>
              <a:ext cx="5971436" cy="781507"/>
              <a:chOff x="1537511" y="1631288"/>
              <a:chExt cx="5971437" cy="781507"/>
            </a:xfrm>
          </p:grpSpPr>
          <p:grpSp>
            <p:nvGrpSpPr>
              <p:cNvPr id="167" name="组合 166"/>
              <p:cNvGrpSpPr/>
              <p:nvPr/>
            </p:nvGrpSpPr>
            <p:grpSpPr>
              <a:xfrm>
                <a:off x="1928263" y="1709439"/>
                <a:ext cx="5580685" cy="625475"/>
                <a:chOff x="460127" y="312440"/>
                <a:chExt cx="5580685" cy="625475"/>
              </a:xfrm>
            </p:grpSpPr>
            <p:sp>
              <p:nvSpPr>
                <p:cNvPr id="171" name="矩形 170"/>
                <p:cNvSpPr/>
                <p:nvPr/>
              </p:nvSpPr>
              <p:spPr>
                <a:xfrm>
                  <a:off x="460127" y="312440"/>
                  <a:ext cx="421150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72" name="矩形 171"/>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503837" y="341015"/>
                  <a:ext cx="416779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69" name="椭圆 168"/>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4</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66" name="Rectangle 38"/>
            <p:cNvSpPr>
              <a:spLocks noChangeArrowheads="1"/>
            </p:cNvSpPr>
            <p:nvPr/>
          </p:nvSpPr>
          <p:spPr bwMode="auto">
            <a:xfrm>
              <a:off x="2381498" y="168636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nSpc>
                  <a:spcPct val="150000"/>
                </a:lnSpc>
                <a:defRPr/>
              </a:pPr>
              <a:r>
                <a:rPr lang="zh-CN" altLang="en-US" sz="2400" b="1" kern="0" dirty="0">
                  <a:ea typeface="微软雅黑" panose="020B0503020204020204" pitchFamily="34" charset="-122"/>
                </a:rPr>
                <a:t>参考文献</a:t>
              </a:r>
              <a:endParaRPr lang="en-US" altLang="zh-CN" sz="2400" b="1" kern="0" dirty="0">
                <a:ea typeface="微软雅黑" panose="020B0503020204020204" pitchFamily="34" charset="-122"/>
              </a:endParaRPr>
            </a:p>
          </p:txBody>
        </p:sp>
      </p:grpSp>
    </p:spTree>
    <p:extLst>
      <p:ext uri="{BB962C8B-B14F-4D97-AF65-F5344CB8AC3E}">
        <p14:creationId xmlns:p14="http://schemas.microsoft.com/office/powerpoint/2010/main" val="105824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a:solidFill>
                  <a:prstClr val="black"/>
                </a:solidFill>
                <a:latin typeface="微软雅黑" panose="020B0503020204020204" pitchFamily="34" charset="-122"/>
                <a:ea typeface="微软雅黑" panose="020B0503020204020204" pitchFamily="34" charset="-122"/>
              </a:rPr>
              <a:t>02 CoCoNet</a:t>
            </a:r>
            <a:r>
              <a:rPr lang="zh-CN" altLang="en-US" sz="2000" b="1">
                <a:solidFill>
                  <a:prstClr val="black"/>
                </a:solidFill>
                <a:latin typeface="微软雅黑" panose="020B0503020204020204" pitchFamily="34" charset="-122"/>
                <a:ea typeface="微软雅黑" panose="020B0503020204020204" pitchFamily="34" charset="-122"/>
              </a:rPr>
              <a:t>介绍</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472547D-8D6A-2412-8B36-B4F649945BFA}"/>
              </a:ext>
            </a:extLst>
          </p:cNvPr>
          <p:cNvPicPr>
            <a:picLocks noChangeAspect="1"/>
          </p:cNvPicPr>
          <p:nvPr/>
        </p:nvPicPr>
        <p:blipFill>
          <a:blip r:embed="rId3"/>
          <a:stretch>
            <a:fillRect/>
          </a:stretch>
        </p:blipFill>
        <p:spPr>
          <a:xfrm>
            <a:off x="839416" y="2343637"/>
            <a:ext cx="10729192" cy="2170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02 </a:t>
            </a:r>
            <a:r>
              <a:rPr lang="en-US" altLang="zh-CN" sz="2000" b="1" dirty="0" err="1">
                <a:solidFill>
                  <a:prstClr val="black"/>
                </a:solidFill>
                <a:latin typeface="微软雅黑" panose="020B0503020204020204" pitchFamily="34" charset="-122"/>
                <a:ea typeface="微软雅黑" panose="020B0503020204020204" pitchFamily="34" charset="-122"/>
              </a:rPr>
              <a:t>CoCoNet</a:t>
            </a:r>
            <a:r>
              <a:rPr lang="zh-CN" altLang="en-US" sz="2000" b="1" dirty="0">
                <a:solidFill>
                  <a:prstClr val="black"/>
                </a:solidFill>
                <a:latin typeface="微软雅黑" panose="020B0503020204020204" pitchFamily="34" charset="-122"/>
                <a:ea typeface="微软雅黑" panose="020B0503020204020204" pitchFamily="34" charset="-122"/>
              </a:rPr>
              <a:t>介绍</a:t>
            </a:r>
          </a:p>
        </p:txBody>
      </p:sp>
      <p:sp>
        <p:nvSpPr>
          <p:cNvPr id="2" name="文本框 1">
            <a:extLst>
              <a:ext uri="{FF2B5EF4-FFF2-40B4-BE49-F238E27FC236}">
                <a16:creationId xmlns:a16="http://schemas.microsoft.com/office/drawing/2014/main" id="{63C62C80-6C3F-965F-B01D-E10B8C694DAB}"/>
              </a:ext>
            </a:extLst>
          </p:cNvPr>
          <p:cNvSpPr txBox="1"/>
          <p:nvPr/>
        </p:nvSpPr>
        <p:spPr>
          <a:xfrm>
            <a:off x="551384" y="1575935"/>
            <a:ext cx="1558440" cy="369332"/>
          </a:xfrm>
          <a:prstGeom prst="rect">
            <a:avLst/>
          </a:prstGeom>
          <a:noFill/>
        </p:spPr>
        <p:txBody>
          <a:bodyPr wrap="none" rtlCol="0">
            <a:spAutoFit/>
          </a:bodyPr>
          <a:lstStyle/>
          <a:p>
            <a:r>
              <a:rPr lang="en-US" altLang="zh-CN" dirty="0">
                <a:latin typeface="微软雅黑" panose="020B0502040204020203" pitchFamily="34" charset="-122"/>
                <a:ea typeface="微软雅黑" panose="020B0502040204020203" pitchFamily="34" charset="-122"/>
              </a:rPr>
              <a:t>Tensor layout</a:t>
            </a:r>
            <a:endParaRPr lang="zh-CN" altLang="en-US" dirty="0">
              <a:latin typeface="微软雅黑" panose="020B0502040204020203" pitchFamily="34" charset="-122"/>
              <a:ea typeface="微软雅黑" panose="020B0502040204020203" pitchFamily="34" charset="-122"/>
            </a:endParaRPr>
          </a:p>
        </p:txBody>
      </p:sp>
      <p:pic>
        <p:nvPicPr>
          <p:cNvPr id="9" name="图片 8">
            <a:extLst>
              <a:ext uri="{FF2B5EF4-FFF2-40B4-BE49-F238E27FC236}">
                <a16:creationId xmlns:a16="http://schemas.microsoft.com/office/drawing/2014/main" id="{02CF9F5B-D429-AB04-AE37-129053D3C377}"/>
              </a:ext>
            </a:extLst>
          </p:cNvPr>
          <p:cNvPicPr>
            <a:picLocks noChangeAspect="1"/>
          </p:cNvPicPr>
          <p:nvPr/>
        </p:nvPicPr>
        <p:blipFill>
          <a:blip r:embed="rId3"/>
          <a:stretch>
            <a:fillRect/>
          </a:stretch>
        </p:blipFill>
        <p:spPr>
          <a:xfrm>
            <a:off x="5879976" y="1340768"/>
            <a:ext cx="5001328" cy="5184576"/>
          </a:xfrm>
          <a:prstGeom prst="rect">
            <a:avLst/>
          </a:prstGeom>
        </p:spPr>
      </p:pic>
      <p:sp>
        <p:nvSpPr>
          <p:cNvPr id="10" name="文本框 9">
            <a:extLst>
              <a:ext uri="{FF2B5EF4-FFF2-40B4-BE49-F238E27FC236}">
                <a16:creationId xmlns:a16="http://schemas.microsoft.com/office/drawing/2014/main" id="{488378C4-C921-567C-2E88-721ECB03C077}"/>
              </a:ext>
            </a:extLst>
          </p:cNvPr>
          <p:cNvSpPr txBox="1"/>
          <p:nvPr/>
        </p:nvSpPr>
        <p:spPr>
          <a:xfrm>
            <a:off x="754020" y="2852936"/>
            <a:ext cx="5328592" cy="166808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a:latin typeface="微软雅黑" panose="020B0502040204020203" pitchFamily="34" charset="-122"/>
                <a:ea typeface="微软雅黑" panose="020B0502040204020203" pitchFamily="34" charset="-122"/>
              </a:rPr>
              <a:t>sliced</a:t>
            </a:r>
            <a:r>
              <a:rPr lang="zh-CN" altLang="en-US" dirty="0">
                <a:latin typeface="微软雅黑" panose="020B0502040204020203" pitchFamily="34" charset="-122"/>
                <a:ea typeface="微软雅黑" panose="020B0502040204020203" pitchFamily="34" charset="-122"/>
              </a:rPr>
              <a:t>切分：在所有机器上对数据集进行切分</a:t>
            </a:r>
            <a:endParaRPr lang="en-US" altLang="zh-CN" dirty="0">
              <a:latin typeface="微软雅黑" panose="020B0502040204020203" pitchFamily="34" charset="-122"/>
              <a:ea typeface="微软雅黑" panose="020B0502040204020203" pitchFamily="34" charset="-122"/>
            </a:endParaRPr>
          </a:p>
          <a:p>
            <a:pPr marL="285750" indent="-285750">
              <a:lnSpc>
                <a:spcPct val="200000"/>
              </a:lnSpc>
              <a:buFont typeface="Arial" panose="020B0604020202020204" pitchFamily="34" charset="0"/>
              <a:buChar char="•"/>
            </a:pPr>
            <a:r>
              <a:rPr lang="en-US" altLang="zh-CN" dirty="0">
                <a:latin typeface="微软雅黑" panose="020B0502040204020203" pitchFamily="34" charset="-122"/>
                <a:ea typeface="微软雅黑" panose="020B0502040204020203" pitchFamily="34" charset="-122"/>
              </a:rPr>
              <a:t>replicated</a:t>
            </a:r>
            <a:r>
              <a:rPr lang="zh-CN" altLang="en-US" dirty="0">
                <a:latin typeface="微软雅黑" panose="020B0502040204020203" pitchFamily="34" charset="-122"/>
                <a:ea typeface="微软雅黑" panose="020B0502040204020203" pitchFamily="34" charset="-122"/>
              </a:rPr>
              <a:t>复制：在所有机器上都是相同的数据</a:t>
            </a:r>
            <a:endParaRPr lang="en-US" altLang="zh-CN" dirty="0">
              <a:latin typeface="微软雅黑" panose="020B0502040204020203" pitchFamily="34" charset="-122"/>
              <a:ea typeface="微软雅黑" panose="020B0502040204020203" pitchFamily="34" charset="-122"/>
            </a:endParaRPr>
          </a:p>
          <a:p>
            <a:pPr marL="285750" indent="-285750">
              <a:lnSpc>
                <a:spcPct val="200000"/>
              </a:lnSpc>
              <a:buFont typeface="Arial" panose="020B0604020202020204" pitchFamily="34" charset="0"/>
              <a:buChar char="•"/>
            </a:pPr>
            <a:r>
              <a:rPr lang="en-US" altLang="zh-CN" dirty="0">
                <a:latin typeface="微软雅黑" panose="020B0502040204020203" pitchFamily="34" charset="-122"/>
                <a:ea typeface="微软雅黑" panose="020B0502040204020203" pitchFamily="34" charset="-122"/>
              </a:rPr>
              <a:t>local</a:t>
            </a:r>
            <a:r>
              <a:rPr lang="zh-CN" altLang="en-US" dirty="0">
                <a:latin typeface="微软雅黑" panose="020B0502040204020203" pitchFamily="34" charset="-122"/>
                <a:ea typeface="微软雅黑" panose="020B0502040204020203" pitchFamily="34" charset="-122"/>
              </a:rPr>
              <a:t>：所有机器上都是不同的。</a:t>
            </a:r>
          </a:p>
        </p:txBody>
      </p:sp>
      <p:sp>
        <p:nvSpPr>
          <p:cNvPr id="11" name="文本框 10">
            <a:extLst>
              <a:ext uri="{FF2B5EF4-FFF2-40B4-BE49-F238E27FC236}">
                <a16:creationId xmlns:a16="http://schemas.microsoft.com/office/drawing/2014/main" id="{A7004E6B-64AF-367D-6EA6-41720273C920}"/>
              </a:ext>
            </a:extLst>
          </p:cNvPr>
          <p:cNvSpPr txBox="1"/>
          <p:nvPr/>
        </p:nvSpPr>
        <p:spPr>
          <a:xfrm>
            <a:off x="11208568" y="2276872"/>
            <a:ext cx="691215" cy="369332"/>
          </a:xfrm>
          <a:prstGeom prst="rect">
            <a:avLst/>
          </a:prstGeom>
          <a:noFill/>
        </p:spPr>
        <p:txBody>
          <a:bodyPr wrap="none" rtlCol="0">
            <a:spAutoFit/>
          </a:bodyPr>
          <a:lstStyle/>
          <a:p>
            <a:r>
              <a:rPr lang="en-US" altLang="zh-CN" b="1" dirty="0">
                <a:latin typeface="微软雅黑" panose="020B0502040204020203" pitchFamily="34" charset="-122"/>
                <a:ea typeface="微软雅黑" panose="020B0502040204020203" pitchFamily="34" charset="-122"/>
              </a:rPr>
              <a:t>local</a:t>
            </a:r>
            <a:endParaRPr lang="zh-CN" altLang="en-US" b="1" dirty="0">
              <a:latin typeface="微软雅黑" panose="020B0502040204020203" pitchFamily="34" charset="-122"/>
              <a:ea typeface="微软雅黑" panose="020B0502040204020203" pitchFamily="34" charset="-122"/>
            </a:endParaRPr>
          </a:p>
        </p:txBody>
      </p:sp>
      <p:sp>
        <p:nvSpPr>
          <p:cNvPr id="12" name="文本框 11">
            <a:extLst>
              <a:ext uri="{FF2B5EF4-FFF2-40B4-BE49-F238E27FC236}">
                <a16:creationId xmlns:a16="http://schemas.microsoft.com/office/drawing/2014/main" id="{FAB3C127-79A1-8721-346C-B8DF352A41A4}"/>
              </a:ext>
            </a:extLst>
          </p:cNvPr>
          <p:cNvSpPr txBox="1"/>
          <p:nvPr/>
        </p:nvSpPr>
        <p:spPr>
          <a:xfrm>
            <a:off x="10999045" y="3140968"/>
            <a:ext cx="1266693" cy="369332"/>
          </a:xfrm>
          <a:prstGeom prst="rect">
            <a:avLst/>
          </a:prstGeom>
          <a:noFill/>
        </p:spPr>
        <p:txBody>
          <a:bodyPr wrap="none" rtlCol="0">
            <a:spAutoFit/>
          </a:bodyPr>
          <a:lstStyle/>
          <a:p>
            <a:r>
              <a:rPr lang="en-US" altLang="zh-CN" b="1" dirty="0">
                <a:latin typeface="微软雅黑" panose="020B0502040204020203" pitchFamily="34" charset="-122"/>
                <a:ea typeface="微软雅黑" panose="020B0502040204020203" pitchFamily="34" charset="-122"/>
              </a:rPr>
              <a:t>replicated</a:t>
            </a:r>
            <a:endParaRPr lang="zh-CN" altLang="en-US" b="1" dirty="0">
              <a:latin typeface="微软雅黑" panose="020B0502040204020203" pitchFamily="34" charset="-122"/>
              <a:ea typeface="微软雅黑" panose="020B0502040204020203" pitchFamily="34" charset="-122"/>
            </a:endParaRPr>
          </a:p>
        </p:txBody>
      </p:sp>
      <p:sp>
        <p:nvSpPr>
          <p:cNvPr id="13" name="文本框 12">
            <a:extLst>
              <a:ext uri="{FF2B5EF4-FFF2-40B4-BE49-F238E27FC236}">
                <a16:creationId xmlns:a16="http://schemas.microsoft.com/office/drawing/2014/main" id="{E58CBA8C-1523-6A8E-20E2-AECDC3CF8EEB}"/>
              </a:ext>
            </a:extLst>
          </p:cNvPr>
          <p:cNvSpPr txBox="1"/>
          <p:nvPr/>
        </p:nvSpPr>
        <p:spPr>
          <a:xfrm>
            <a:off x="11208568" y="4019375"/>
            <a:ext cx="691215" cy="369332"/>
          </a:xfrm>
          <a:prstGeom prst="rect">
            <a:avLst/>
          </a:prstGeom>
          <a:noFill/>
        </p:spPr>
        <p:txBody>
          <a:bodyPr wrap="none" rtlCol="0">
            <a:spAutoFit/>
          </a:bodyPr>
          <a:lstStyle/>
          <a:p>
            <a:r>
              <a:rPr lang="en-US" altLang="zh-CN" b="1" dirty="0">
                <a:latin typeface="微软雅黑" panose="020B0502040204020203" pitchFamily="34" charset="-122"/>
                <a:ea typeface="微软雅黑" panose="020B0502040204020203" pitchFamily="34" charset="-122"/>
              </a:rPr>
              <a:t>local</a:t>
            </a:r>
            <a:endParaRPr lang="zh-CN" altLang="en-US" b="1" dirty="0">
              <a:latin typeface="微软雅黑" panose="020B0502040204020203" pitchFamily="34" charset="-122"/>
              <a:ea typeface="微软雅黑" panose="020B0502040204020203" pitchFamily="34" charset="-122"/>
            </a:endParaRPr>
          </a:p>
        </p:txBody>
      </p:sp>
      <p:sp>
        <p:nvSpPr>
          <p:cNvPr id="14" name="文本框 13">
            <a:extLst>
              <a:ext uri="{FF2B5EF4-FFF2-40B4-BE49-F238E27FC236}">
                <a16:creationId xmlns:a16="http://schemas.microsoft.com/office/drawing/2014/main" id="{BEA39BDF-4157-2389-C71F-BC1F0264F6D2}"/>
              </a:ext>
            </a:extLst>
          </p:cNvPr>
          <p:cNvSpPr txBox="1"/>
          <p:nvPr/>
        </p:nvSpPr>
        <p:spPr>
          <a:xfrm>
            <a:off x="10921469" y="5085184"/>
            <a:ext cx="1266693" cy="369332"/>
          </a:xfrm>
          <a:prstGeom prst="rect">
            <a:avLst/>
          </a:prstGeom>
          <a:noFill/>
        </p:spPr>
        <p:txBody>
          <a:bodyPr wrap="none" rtlCol="0">
            <a:spAutoFit/>
          </a:bodyPr>
          <a:lstStyle/>
          <a:p>
            <a:r>
              <a:rPr lang="en-US" altLang="zh-CN" b="1" dirty="0">
                <a:latin typeface="微软雅黑" panose="020B0502040204020203" pitchFamily="34" charset="-122"/>
                <a:ea typeface="微软雅黑" panose="020B0502040204020203" pitchFamily="34" charset="-122"/>
              </a:rPr>
              <a:t>replicated</a:t>
            </a:r>
            <a:endParaRPr lang="zh-CN" altLang="en-US" b="1" dirty="0">
              <a:latin typeface="微软雅黑" panose="020B0502040204020203" pitchFamily="34" charset="-122"/>
              <a:ea typeface="微软雅黑" panose="020B0502040204020203" pitchFamily="34" charset="-122"/>
            </a:endParaRPr>
          </a:p>
        </p:txBody>
      </p:sp>
      <p:sp>
        <p:nvSpPr>
          <p:cNvPr id="15" name="文本框 14">
            <a:extLst>
              <a:ext uri="{FF2B5EF4-FFF2-40B4-BE49-F238E27FC236}">
                <a16:creationId xmlns:a16="http://schemas.microsoft.com/office/drawing/2014/main" id="{E85F6BBA-9C48-E8A6-105C-1B790BBEB005}"/>
              </a:ext>
            </a:extLst>
          </p:cNvPr>
          <p:cNvSpPr txBox="1"/>
          <p:nvPr/>
        </p:nvSpPr>
        <p:spPr>
          <a:xfrm>
            <a:off x="10940064" y="6119154"/>
            <a:ext cx="1266693" cy="369332"/>
          </a:xfrm>
          <a:prstGeom prst="rect">
            <a:avLst/>
          </a:prstGeom>
          <a:noFill/>
        </p:spPr>
        <p:txBody>
          <a:bodyPr wrap="none" rtlCol="0">
            <a:spAutoFit/>
          </a:bodyPr>
          <a:lstStyle/>
          <a:p>
            <a:r>
              <a:rPr lang="en-US" altLang="zh-CN" b="1" dirty="0">
                <a:latin typeface="微软雅黑" panose="020B0502040204020203" pitchFamily="34" charset="-122"/>
                <a:ea typeface="微软雅黑" panose="020B0502040204020203" pitchFamily="34" charset="-122"/>
              </a:rPr>
              <a:t>replicated</a:t>
            </a:r>
            <a:endParaRPr lang="zh-CN" altLang="en-US" b="1" dirty="0">
              <a:latin typeface="微软雅黑" panose="020B0502040204020203" pitchFamily="34" charset="-122"/>
              <a:ea typeface="微软雅黑" panose="020B0502040204020203" pitchFamily="34" charset="-122"/>
            </a:endParaRPr>
          </a:p>
        </p:txBody>
      </p:sp>
    </p:spTree>
    <p:extLst>
      <p:ext uri="{BB962C8B-B14F-4D97-AF65-F5344CB8AC3E}">
        <p14:creationId xmlns:p14="http://schemas.microsoft.com/office/powerpoint/2010/main" val="298174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IyZGIxMTdiYTQ1ODhjNWRjMmU1ZmE5OTRkYzM1Y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108849" tIns="54424" rIns="108849" bIns="54424">
        <a:spAutoFit/>
      </a:bodyPr>
      <a:lstStyle>
        <a:defPPr marL="285750" indent="-285750">
          <a:lnSpc>
            <a:spcPct val="150000"/>
          </a:lnSpc>
          <a:buFont typeface="Wingdings" panose="05000000000000000000" pitchFamily="2" charset="2"/>
          <a:buChar char="l"/>
          <a:defRPr dirty="0" smtClean="0">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1110</Words>
  <Application>Microsoft Office PowerPoint</Application>
  <PresentationFormat>宽屏</PresentationFormat>
  <Paragraphs>188</Paragraphs>
  <Slides>22</Slides>
  <Notes>22</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3" baseType="lpstr">
      <vt:lpstr>-apple-system</vt:lpstr>
      <vt:lpstr>华文中宋</vt:lpstr>
      <vt:lpstr>微软雅黑</vt:lpstr>
      <vt:lpstr>Arial</vt:lpstr>
      <vt:lpstr>Calibri</vt:lpstr>
      <vt:lpstr>Impact</vt:lpstr>
      <vt:lpstr>Times New Roman</vt:lpstr>
      <vt:lpstr>Wingdings</vt:lpstr>
      <vt:lpstr>Office 主题</vt:lpstr>
      <vt:lpstr>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验收汇报</dc:title>
  <dc:creator>王洪生</dc:creator>
  <cp:lastModifiedBy>Lei Wang</cp:lastModifiedBy>
  <cp:revision>3200</cp:revision>
  <dcterms:created xsi:type="dcterms:W3CDTF">2019-03-19T06:42:00Z</dcterms:created>
  <dcterms:modified xsi:type="dcterms:W3CDTF">2024-09-14T09:56:21Z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B3779E276452495AA93603A5ADC9FB51</vt:lpwstr>
  </property>
  <property fmtid="{D5CDD505-2E9C-101B-9397-08002B2CF9AE}" pid="4" name="MSIP_Label_defa4170-0d19-0005-0004-bc88714345d2_Enabled">
    <vt:lpwstr>true</vt:lpwstr>
  </property>
  <property fmtid="{D5CDD505-2E9C-101B-9397-08002B2CF9AE}" pid="5" name="MSIP_Label_defa4170-0d19-0005-0004-bc88714345d2_SetDate">
    <vt:lpwstr>2023-02-26T10:53:19Z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a8b0d163-172b-4446-8dea-59501bc1e2c6</vt:lpwstr>
  </property>
  <property fmtid="{D5CDD505-2E9C-101B-9397-08002B2CF9AE}" pid="9" name="MSIP_Label_defa4170-0d19-0005-0004-bc88714345d2_ActionId">
    <vt:lpwstr>1c7bcdb4-304e-4b44-ab26-c8f5ad2b37d6</vt:lpwstr>
  </property>
  <property fmtid="{D5CDD505-2E9C-101B-9397-08002B2CF9AE}" pid="10" name="MSIP_Label_defa4170-0d19-0005-0004-bc88714345d2_ContentBits">
    <vt:lpwstr>0</vt:lpwstr>
  </property>
</Properties>
</file>