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1159" r:id="rId2"/>
    <p:sldId id="1176" r:id="rId3"/>
    <p:sldId id="1161" r:id="rId4"/>
    <p:sldId id="1172" r:id="rId5"/>
    <p:sldId id="1175" r:id="rId6"/>
    <p:sldId id="1174" r:id="rId7"/>
    <p:sldId id="1177" r:id="rId8"/>
    <p:sldId id="1180" r:id="rId9"/>
    <p:sldId id="1178" r:id="rId10"/>
    <p:sldId id="1179" r:id="rId11"/>
    <p:sldId id="1171" r:id="rId12"/>
  </p:sldIdLst>
  <p:sldSz cx="12192000" cy="6858000"/>
  <p:notesSz cx="6811963" cy="994568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6">
          <p15:clr>
            <a:srgbClr val="A4A3A4"/>
          </p15:clr>
        </p15:guide>
        <p15:guide id="2" pos="381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0066CC"/>
    <a:srgbClr val="3A4795"/>
    <a:srgbClr val="FBBCA3"/>
    <a:srgbClr val="A3D6D9"/>
    <a:srgbClr val="FF0000"/>
    <a:srgbClr val="FF9933"/>
    <a:srgbClr val="0070C0"/>
    <a:srgbClr val="1C2948"/>
    <a:srgbClr val="DFF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1904" autoAdjust="0"/>
  </p:normalViewPr>
  <p:slideViewPr>
    <p:cSldViewPr snapToGrid="0">
      <p:cViewPr varScale="1">
        <p:scale>
          <a:sx n="82" d="100"/>
          <a:sy n="82" d="100"/>
        </p:scale>
        <p:origin x="78" y="522"/>
      </p:cViewPr>
      <p:guideLst>
        <p:guide orient="horz" pos="2266"/>
        <p:guide pos="381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52054" cy="496744"/>
          </a:xfrm>
          <a:prstGeom prst="rect">
            <a:avLst/>
          </a:prstGeom>
        </p:spPr>
        <p:txBody>
          <a:bodyPr vert="horz" lIns="88395" tIns="44198" rIns="88395" bIns="44198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8387" y="1"/>
            <a:ext cx="2952054" cy="496744"/>
          </a:xfrm>
          <a:prstGeom prst="rect">
            <a:avLst/>
          </a:prstGeom>
        </p:spPr>
        <p:txBody>
          <a:bodyPr vert="horz" lIns="88395" tIns="44198" rIns="88395" bIns="44198" rtlCol="0"/>
          <a:lstStyle>
            <a:lvl1pPr algn="r">
              <a:defRPr sz="1200"/>
            </a:lvl1pPr>
          </a:lstStyle>
          <a:p>
            <a:fld id="{33F7A549-B379-4C34-825B-70BFB0F88B3A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7401"/>
            <a:ext cx="2952054" cy="496744"/>
          </a:xfrm>
          <a:prstGeom prst="rect">
            <a:avLst/>
          </a:prstGeom>
        </p:spPr>
        <p:txBody>
          <a:bodyPr vert="horz" lIns="88395" tIns="44198" rIns="88395" bIns="44198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8387" y="9447401"/>
            <a:ext cx="2952054" cy="496744"/>
          </a:xfrm>
          <a:prstGeom prst="rect">
            <a:avLst/>
          </a:prstGeom>
        </p:spPr>
        <p:txBody>
          <a:bodyPr vert="horz" lIns="88395" tIns="44198" rIns="88395" bIns="44198" rtlCol="0" anchor="b"/>
          <a:lstStyle>
            <a:lvl1pPr algn="r">
              <a:defRPr sz="1200"/>
            </a:lvl1pPr>
          </a:lstStyle>
          <a:p>
            <a:fld id="{2EC52559-07F0-4EB5-B465-6612A22996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4029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5185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t" anchorCtr="0" compatLnSpc="1"/>
          <a:lstStyle>
            <a:lvl1pPr eaLnBrk="1" hangingPunct="1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537" y="0"/>
            <a:ext cx="295185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t" anchorCtr="0" compatLnSpc="1"/>
          <a:lstStyle>
            <a:lvl1pPr algn="r" eaLnBrk="1" hangingPunct="1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6125"/>
            <a:ext cx="6627813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197" y="4724202"/>
            <a:ext cx="5449570" cy="4475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6678"/>
            <a:ext cx="295185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b" anchorCtr="0" compatLnSpc="1"/>
          <a:lstStyle>
            <a:lvl1pPr eaLnBrk="1" hangingPunct="1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537" y="9446678"/>
            <a:ext cx="295185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b" anchorCtr="0" compatLnSpc="1"/>
          <a:lstStyle>
            <a:lvl1pPr algn="r" eaLnBrk="1" hangingPunct="1">
              <a:defRPr sz="13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020F7E6-B6AB-4685-9920-66673A4976C0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7472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4920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4560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4697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3794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2519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266700" algn="just" fontAlgn="ctr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800" kern="100" dirty="0"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4586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36567" y="222253"/>
            <a:ext cx="2880784" cy="59039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4219" y="222253"/>
            <a:ext cx="8439149" cy="59039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ChangeArrowheads="1"/>
          </p:cNvSpPr>
          <p:nvPr userDrawn="1"/>
        </p:nvSpPr>
        <p:spPr bwMode="auto">
          <a:xfrm>
            <a:off x="0" y="1000125"/>
            <a:ext cx="646113" cy="261938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7" name="Rectangle 10"/>
          <p:cNvSpPr>
            <a:spLocks noChangeArrowheads="1"/>
          </p:cNvSpPr>
          <p:nvPr userDrawn="1"/>
        </p:nvSpPr>
        <p:spPr bwMode="auto">
          <a:xfrm>
            <a:off x="703263" y="996950"/>
            <a:ext cx="11488737" cy="261938"/>
          </a:xfrm>
          <a:prstGeom prst="rect">
            <a:avLst/>
          </a:prstGeom>
          <a:solidFill>
            <a:srgbClr val="00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8" name="Text Box 11"/>
          <p:cNvSpPr txBox="1">
            <a:spLocks noChangeArrowheads="1"/>
          </p:cNvSpPr>
          <p:nvPr userDrawn="1"/>
        </p:nvSpPr>
        <p:spPr bwMode="auto">
          <a:xfrm>
            <a:off x="261938" y="963613"/>
            <a:ext cx="40322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defRPr/>
            </a:pPr>
            <a:fld id="{679EA1FA-98DD-462E-800D-6ADA9E20B4EE}" type="slidenum">
              <a:rPr lang="en-US" altLang="zh-CN" sz="1400" b="1" smtClean="0">
                <a:solidFill>
                  <a:schemeClr val="bg1"/>
                </a:solidFill>
                <a:ea typeface="宋体" panose="02010600030101010101" pitchFamily="2" charset="-122"/>
              </a:rPr>
              <a:t>‹#›</a:t>
            </a:fld>
            <a:endParaRPr lang="en-US" altLang="zh-CN" sz="14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029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293688" y="222250"/>
            <a:ext cx="11523662" cy="67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24E0280-8681-DCE8-87B8-FD7BEDB37F89}"/>
              </a:ext>
            </a:extLst>
          </p:cNvPr>
          <p:cNvSpPr txBox="1"/>
          <p:nvPr userDrawn="1"/>
        </p:nvSpPr>
        <p:spPr>
          <a:xfrm>
            <a:off x="383937" y="6348577"/>
            <a:ext cx="2849488" cy="51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5468A19-3AED-B221-05C1-F71EFFBE92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62" t="20366" r="20656" b="34409"/>
          <a:stretch/>
        </p:blipFill>
        <p:spPr>
          <a:xfrm>
            <a:off x="10706340" y="5606239"/>
            <a:ext cx="1182668" cy="1162430"/>
          </a:xfrm>
          <a:prstGeom prst="rect">
            <a:avLst/>
          </a:prstGeom>
        </p:spPr>
      </p:pic>
      <p:sp>
        <p:nvSpPr>
          <p:cNvPr id="4" name="流程图: 接点 3">
            <a:extLst>
              <a:ext uri="{FF2B5EF4-FFF2-40B4-BE49-F238E27FC236}">
                <a16:creationId xmlns:a16="http://schemas.microsoft.com/office/drawing/2014/main" id="{FA2B75B5-11E9-E91E-8EA6-93FA8251FB43}"/>
              </a:ext>
            </a:extLst>
          </p:cNvPr>
          <p:cNvSpPr/>
          <p:nvPr userDrawn="1"/>
        </p:nvSpPr>
        <p:spPr>
          <a:xfrm>
            <a:off x="1328816" y="5401410"/>
            <a:ext cx="1055401" cy="1018793"/>
          </a:xfrm>
          <a:prstGeom prst="flowChartConnector">
            <a:avLst/>
          </a:prstGeom>
          <a:blipFill dpi="0"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5BE3643-EF37-BA1F-1B0D-FF54122A5B26}"/>
              </a:ext>
            </a:extLst>
          </p:cNvPr>
          <p:cNvSpPr txBox="1"/>
          <p:nvPr userDrawn="1"/>
        </p:nvSpPr>
        <p:spPr>
          <a:xfrm>
            <a:off x="9584588" y="244114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9559BE47-D121-F0C3-C70F-BFB8ABD0B953}"/>
              </a:ext>
            </a:extLst>
          </p:cNvPr>
          <p:cNvSpPr/>
          <p:nvPr userDrawn="1"/>
        </p:nvSpPr>
        <p:spPr>
          <a:xfrm>
            <a:off x="9005494" y="56970"/>
            <a:ext cx="1055401" cy="1018793"/>
          </a:xfrm>
          <a:prstGeom prst="flowChartConnector">
            <a:avLst/>
          </a:prstGeom>
          <a:blipFill dpi="0"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1630" indent="-34163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1680" indent="-28448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1730" indent="-22733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598930" indent="-22733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6130" indent="-22733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code.net/mirrors/HazyResearch/flash-attention?utm_source=csdn_github_accelerato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22">
            <a:extLst>
              <a:ext uri="{FF2B5EF4-FFF2-40B4-BE49-F238E27FC236}">
                <a16:creationId xmlns:a16="http://schemas.microsoft.com/office/drawing/2014/main" id="{92493908-DC5F-E157-2037-C20DB49E313C}"/>
              </a:ext>
            </a:extLst>
          </p:cNvPr>
          <p:cNvSpPr/>
          <p:nvPr/>
        </p:nvSpPr>
        <p:spPr bwMode="auto">
          <a:xfrm>
            <a:off x="2" y="189"/>
            <a:ext cx="3404924" cy="6867783"/>
          </a:xfrm>
          <a:custGeom>
            <a:avLst/>
            <a:gdLst>
              <a:gd name="connsiteX0" fmla="*/ 0 w 9922865"/>
              <a:gd name="connsiteY0" fmla="*/ 0 h 7492075"/>
              <a:gd name="connsiteX1" fmla="*/ 9922865 w 9922865"/>
              <a:gd name="connsiteY1" fmla="*/ 0 h 7492075"/>
              <a:gd name="connsiteX2" fmla="*/ 1647718 w 9922865"/>
              <a:gd name="connsiteY2" fmla="*/ 7492075 h 7492075"/>
              <a:gd name="connsiteX3" fmla="*/ 0 w 9922865"/>
              <a:gd name="connsiteY3" fmla="*/ 7492075 h 7492075"/>
              <a:gd name="connsiteX0" fmla="*/ 0 w 4261582"/>
              <a:gd name="connsiteY0" fmla="*/ 0 h 7492075"/>
              <a:gd name="connsiteX1" fmla="*/ 4261582 w 4261582"/>
              <a:gd name="connsiteY1" fmla="*/ 11100 h 7492075"/>
              <a:gd name="connsiteX2" fmla="*/ 1647718 w 4261582"/>
              <a:gd name="connsiteY2" fmla="*/ 7492075 h 7492075"/>
              <a:gd name="connsiteX3" fmla="*/ 0 w 4261582"/>
              <a:gd name="connsiteY3" fmla="*/ 7492075 h 7492075"/>
              <a:gd name="connsiteX4" fmla="*/ 0 w 4261582"/>
              <a:gd name="connsiteY4" fmla="*/ 0 h 7492075"/>
              <a:gd name="connsiteX0" fmla="*/ 0 w 4261582"/>
              <a:gd name="connsiteY0" fmla="*/ 0 h 7503175"/>
              <a:gd name="connsiteX1" fmla="*/ 4261582 w 4261582"/>
              <a:gd name="connsiteY1" fmla="*/ 11100 h 7503175"/>
              <a:gd name="connsiteX2" fmla="*/ 1147825 w 4261582"/>
              <a:gd name="connsiteY2" fmla="*/ 7503175 h 7503175"/>
              <a:gd name="connsiteX3" fmla="*/ 0 w 4261582"/>
              <a:gd name="connsiteY3" fmla="*/ 7492075 h 7503175"/>
              <a:gd name="connsiteX4" fmla="*/ 0 w 4261582"/>
              <a:gd name="connsiteY4" fmla="*/ 0 h 7503175"/>
              <a:gd name="connsiteX0" fmla="*/ 0 w 4298258"/>
              <a:gd name="connsiteY0" fmla="*/ 0 h 7503175"/>
              <a:gd name="connsiteX1" fmla="*/ 4298258 w 4298258"/>
              <a:gd name="connsiteY1" fmla="*/ 241 h 7503175"/>
              <a:gd name="connsiteX2" fmla="*/ 1147825 w 4298258"/>
              <a:gd name="connsiteY2" fmla="*/ 7503175 h 7503175"/>
              <a:gd name="connsiteX3" fmla="*/ 0 w 4298258"/>
              <a:gd name="connsiteY3" fmla="*/ 7492075 h 7503175"/>
              <a:gd name="connsiteX4" fmla="*/ 0 w 4298258"/>
              <a:gd name="connsiteY4" fmla="*/ 0 h 7503175"/>
              <a:gd name="connsiteX0" fmla="*/ 0 w 4237129"/>
              <a:gd name="connsiteY0" fmla="*/ 0 h 7503175"/>
              <a:gd name="connsiteX1" fmla="*/ 4237129 w 4237129"/>
              <a:gd name="connsiteY1" fmla="*/ 241 h 7503175"/>
              <a:gd name="connsiteX2" fmla="*/ 1147825 w 4237129"/>
              <a:gd name="connsiteY2" fmla="*/ 7503175 h 7503175"/>
              <a:gd name="connsiteX3" fmla="*/ 0 w 4237129"/>
              <a:gd name="connsiteY3" fmla="*/ 7492075 h 7503175"/>
              <a:gd name="connsiteX4" fmla="*/ 0 w 4237129"/>
              <a:gd name="connsiteY4" fmla="*/ 0 h 7503175"/>
              <a:gd name="connsiteX0" fmla="*/ 0 w 4163775"/>
              <a:gd name="connsiteY0" fmla="*/ 0 h 7503175"/>
              <a:gd name="connsiteX1" fmla="*/ 4163775 w 4163775"/>
              <a:gd name="connsiteY1" fmla="*/ 11100 h 7503175"/>
              <a:gd name="connsiteX2" fmla="*/ 1147825 w 4163775"/>
              <a:gd name="connsiteY2" fmla="*/ 7503175 h 7503175"/>
              <a:gd name="connsiteX3" fmla="*/ 0 w 4163775"/>
              <a:gd name="connsiteY3" fmla="*/ 7492075 h 7503175"/>
              <a:gd name="connsiteX4" fmla="*/ 0 w 4163775"/>
              <a:gd name="connsiteY4" fmla="*/ 0 h 7503175"/>
              <a:gd name="connsiteX0" fmla="*/ 0 w 4139324"/>
              <a:gd name="connsiteY0" fmla="*/ 0 h 7503175"/>
              <a:gd name="connsiteX1" fmla="*/ 4139324 w 4139324"/>
              <a:gd name="connsiteY1" fmla="*/ 241 h 7503175"/>
              <a:gd name="connsiteX2" fmla="*/ 1147825 w 4139324"/>
              <a:gd name="connsiteY2" fmla="*/ 7503175 h 7503175"/>
              <a:gd name="connsiteX3" fmla="*/ 0 w 4139324"/>
              <a:gd name="connsiteY3" fmla="*/ 7492075 h 7503175"/>
              <a:gd name="connsiteX4" fmla="*/ 0 w 4139324"/>
              <a:gd name="connsiteY4" fmla="*/ 0 h 7503175"/>
              <a:gd name="connsiteX0" fmla="*/ 0 w 4188227"/>
              <a:gd name="connsiteY0" fmla="*/ 0 h 7503175"/>
              <a:gd name="connsiteX1" fmla="*/ 4188227 w 4188227"/>
              <a:gd name="connsiteY1" fmla="*/ 241 h 7503175"/>
              <a:gd name="connsiteX2" fmla="*/ 1147825 w 4188227"/>
              <a:gd name="connsiteY2" fmla="*/ 7503175 h 7503175"/>
              <a:gd name="connsiteX3" fmla="*/ 0 w 4188227"/>
              <a:gd name="connsiteY3" fmla="*/ 7492075 h 7503175"/>
              <a:gd name="connsiteX4" fmla="*/ 0 w 4188227"/>
              <a:gd name="connsiteY4" fmla="*/ 0 h 7503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8227" h="7503175">
                <a:moveTo>
                  <a:pt x="0" y="0"/>
                </a:moveTo>
                <a:lnTo>
                  <a:pt x="4188227" y="241"/>
                </a:lnTo>
                <a:lnTo>
                  <a:pt x="1147825" y="7503175"/>
                </a:lnTo>
                <a:lnTo>
                  <a:pt x="0" y="749207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</a:ln>
        </p:spPr>
        <p:txBody>
          <a:bodyPr vert="horz" wrap="square" lIns="121913" tIns="60956" rIns="121913" bIns="60956" numCol="1" anchor="t" anchorCtr="0" compatLnSpc="1">
            <a:noAutofit/>
          </a:bodyPr>
          <a:lstStyle/>
          <a:p>
            <a:endParaRPr lang="zh-CN" altLang="en-US" sz="1707">
              <a:cs typeface="+mn-ea"/>
              <a:sym typeface="+mn-lt"/>
            </a:endParaRPr>
          </a:p>
        </p:txBody>
      </p:sp>
      <p:sp>
        <p:nvSpPr>
          <p:cNvPr id="5" name="任意多边形 24">
            <a:extLst>
              <a:ext uri="{FF2B5EF4-FFF2-40B4-BE49-F238E27FC236}">
                <a16:creationId xmlns:a16="http://schemas.microsoft.com/office/drawing/2014/main" id="{5964DB61-E884-8AAB-4FD6-6F703F5274B8}"/>
              </a:ext>
            </a:extLst>
          </p:cNvPr>
          <p:cNvSpPr/>
          <p:nvPr/>
        </p:nvSpPr>
        <p:spPr bwMode="auto">
          <a:xfrm>
            <a:off x="-10442" y="-9309"/>
            <a:ext cx="2894115" cy="6867561"/>
          </a:xfrm>
          <a:custGeom>
            <a:avLst/>
            <a:gdLst>
              <a:gd name="connsiteX0" fmla="*/ 0 w 9219111"/>
              <a:gd name="connsiteY0" fmla="*/ 0 h 7492076"/>
              <a:gd name="connsiteX1" fmla="*/ 9219111 w 9219111"/>
              <a:gd name="connsiteY1" fmla="*/ 0 h 7492076"/>
              <a:gd name="connsiteX2" fmla="*/ 948639 w 9219111"/>
              <a:gd name="connsiteY2" fmla="*/ 7492076 h 7492076"/>
              <a:gd name="connsiteX3" fmla="*/ 0 w 9219111"/>
              <a:gd name="connsiteY3" fmla="*/ 7492076 h 7492076"/>
              <a:gd name="connsiteX0" fmla="*/ 0 w 9219111"/>
              <a:gd name="connsiteY0" fmla="*/ 0 h 7514276"/>
              <a:gd name="connsiteX1" fmla="*/ 9219111 w 9219111"/>
              <a:gd name="connsiteY1" fmla="*/ 0 h 7514276"/>
              <a:gd name="connsiteX2" fmla="*/ 505931 w 9219111"/>
              <a:gd name="connsiteY2" fmla="*/ 7514276 h 7514276"/>
              <a:gd name="connsiteX3" fmla="*/ 0 w 9219111"/>
              <a:gd name="connsiteY3" fmla="*/ 7492076 h 7514276"/>
              <a:gd name="connsiteX4" fmla="*/ 0 w 9219111"/>
              <a:gd name="connsiteY4" fmla="*/ 0 h 7514276"/>
              <a:gd name="connsiteX0" fmla="*/ 0 w 3603053"/>
              <a:gd name="connsiteY0" fmla="*/ 0 h 7514276"/>
              <a:gd name="connsiteX1" fmla="*/ 3603053 w 3603053"/>
              <a:gd name="connsiteY1" fmla="*/ 22200 h 7514276"/>
              <a:gd name="connsiteX2" fmla="*/ 505931 w 3603053"/>
              <a:gd name="connsiteY2" fmla="*/ 7514276 h 7514276"/>
              <a:gd name="connsiteX3" fmla="*/ 0 w 3603053"/>
              <a:gd name="connsiteY3" fmla="*/ 7492076 h 7514276"/>
              <a:gd name="connsiteX4" fmla="*/ 0 w 3603053"/>
              <a:gd name="connsiteY4" fmla="*/ 0 h 7514276"/>
              <a:gd name="connsiteX0" fmla="*/ 0 w 3603053"/>
              <a:gd name="connsiteY0" fmla="*/ 0 h 7514276"/>
              <a:gd name="connsiteX1" fmla="*/ 3603053 w 3603053"/>
              <a:gd name="connsiteY1" fmla="*/ 22200 h 7514276"/>
              <a:gd name="connsiteX2" fmla="*/ 505931 w 3603053"/>
              <a:gd name="connsiteY2" fmla="*/ 7514276 h 7514276"/>
              <a:gd name="connsiteX3" fmla="*/ 0 w 3603053"/>
              <a:gd name="connsiteY3" fmla="*/ 7492076 h 7514276"/>
              <a:gd name="connsiteX4" fmla="*/ 0 w 3603053"/>
              <a:gd name="connsiteY4" fmla="*/ 0 h 7514276"/>
              <a:gd name="connsiteX0" fmla="*/ 0 w 3603053"/>
              <a:gd name="connsiteY0" fmla="*/ 0 h 7514276"/>
              <a:gd name="connsiteX1" fmla="*/ 3603053 w 3603053"/>
              <a:gd name="connsiteY1" fmla="*/ 11341 h 7514276"/>
              <a:gd name="connsiteX2" fmla="*/ 505931 w 3603053"/>
              <a:gd name="connsiteY2" fmla="*/ 7514276 h 7514276"/>
              <a:gd name="connsiteX3" fmla="*/ 0 w 3603053"/>
              <a:gd name="connsiteY3" fmla="*/ 7492076 h 7514276"/>
              <a:gd name="connsiteX4" fmla="*/ 0 w 3603053"/>
              <a:gd name="connsiteY4" fmla="*/ 0 h 7514276"/>
              <a:gd name="connsiteX0" fmla="*/ 0 w 3603053"/>
              <a:gd name="connsiteY0" fmla="*/ 0 h 7492558"/>
              <a:gd name="connsiteX1" fmla="*/ 3603053 w 3603053"/>
              <a:gd name="connsiteY1" fmla="*/ 11341 h 7492558"/>
              <a:gd name="connsiteX2" fmla="*/ 518305 w 3603053"/>
              <a:gd name="connsiteY2" fmla="*/ 7492558 h 7492558"/>
              <a:gd name="connsiteX3" fmla="*/ 0 w 3603053"/>
              <a:gd name="connsiteY3" fmla="*/ 7492076 h 7492558"/>
              <a:gd name="connsiteX4" fmla="*/ 0 w 3603053"/>
              <a:gd name="connsiteY4" fmla="*/ 0 h 7492558"/>
              <a:gd name="connsiteX0" fmla="*/ 0 w 3603053"/>
              <a:gd name="connsiteY0" fmla="*/ 10376 h 7502934"/>
              <a:gd name="connsiteX1" fmla="*/ 3603053 w 3603053"/>
              <a:gd name="connsiteY1" fmla="*/ 0 h 7502934"/>
              <a:gd name="connsiteX2" fmla="*/ 518305 w 3603053"/>
              <a:gd name="connsiteY2" fmla="*/ 7502934 h 7502934"/>
              <a:gd name="connsiteX3" fmla="*/ 0 w 3603053"/>
              <a:gd name="connsiteY3" fmla="*/ 7502452 h 7502934"/>
              <a:gd name="connsiteX4" fmla="*/ 0 w 3603053"/>
              <a:gd name="connsiteY4" fmla="*/ 10376 h 7502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3053" h="7502934">
                <a:moveTo>
                  <a:pt x="0" y="10376"/>
                </a:moveTo>
                <a:lnTo>
                  <a:pt x="3603053" y="0"/>
                </a:lnTo>
                <a:lnTo>
                  <a:pt x="518305" y="7502934"/>
                </a:lnTo>
                <a:lnTo>
                  <a:pt x="0" y="7502452"/>
                </a:lnTo>
                <a:lnTo>
                  <a:pt x="0" y="10376"/>
                </a:lnTo>
                <a:close/>
              </a:path>
            </a:pathLst>
          </a:custGeom>
          <a:solidFill>
            <a:srgbClr val="3A4795"/>
          </a:solidFill>
          <a:ln w="0">
            <a:noFill/>
            <a:prstDash val="solid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13" tIns="60956" rIns="121913" bIns="60956" numCol="1" anchor="t" anchorCtr="0" compatLnSpc="1">
            <a:noAutofit/>
          </a:bodyPr>
          <a:lstStyle/>
          <a:p>
            <a:endParaRPr lang="zh-CN" altLang="en-US" sz="1707">
              <a:cs typeface="+mn-ea"/>
              <a:sym typeface="+mn-lt"/>
            </a:endParaRPr>
          </a:p>
        </p:txBody>
      </p:sp>
      <p:sp>
        <p:nvSpPr>
          <p:cNvPr id="6" name="矩形 259">
            <a:extLst>
              <a:ext uri="{FF2B5EF4-FFF2-40B4-BE49-F238E27FC236}">
                <a16:creationId xmlns:a16="http://schemas.microsoft.com/office/drawing/2014/main" id="{BDF70E8F-322C-20D7-7337-95BE61AE4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5859" y="2137910"/>
            <a:ext cx="11685966" cy="947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1219170">
              <a:buNone/>
            </a:pPr>
            <a:r>
              <a:rPr lang="en-US" altLang="zh-CN" sz="2800" b="1" dirty="0">
                <a:solidFill>
                  <a:srgbClr val="3A4795"/>
                </a:solidFill>
              </a:rPr>
              <a:t>FLASHATTENTION</a:t>
            </a:r>
            <a:r>
              <a:rPr lang="zh-CN" altLang="en-US" sz="2800" b="1" dirty="0">
                <a:solidFill>
                  <a:srgbClr val="3A4795"/>
                </a:solidFill>
              </a:rPr>
              <a:t>：一种具有 </a:t>
            </a:r>
            <a:r>
              <a:rPr lang="en-US" altLang="zh-CN" sz="2800" b="1" dirty="0">
                <a:solidFill>
                  <a:srgbClr val="3A4795"/>
                </a:solidFill>
              </a:rPr>
              <a:t>IO </a:t>
            </a:r>
            <a:r>
              <a:rPr lang="zh-CN" altLang="en-US" sz="2800" b="1" dirty="0">
                <a:solidFill>
                  <a:srgbClr val="3A4795"/>
                </a:solidFill>
              </a:rPr>
              <a:t>感知，且兼具快速、</a:t>
            </a:r>
            <a:endParaRPr lang="en-US" altLang="zh-CN" sz="2800" b="1" dirty="0">
              <a:solidFill>
                <a:srgbClr val="3A4795"/>
              </a:solidFill>
            </a:endParaRPr>
          </a:p>
          <a:p>
            <a:pPr algn="ctr" defTabSz="1219170">
              <a:buNone/>
            </a:pPr>
            <a:r>
              <a:rPr lang="zh-CN" altLang="en-US" sz="2800" b="1" dirty="0">
                <a:solidFill>
                  <a:srgbClr val="3A4795"/>
                </a:solidFill>
              </a:rPr>
              <a:t>内存高效的新型注意力算法</a:t>
            </a:r>
          </a:p>
        </p:txBody>
      </p:sp>
      <p:sp>
        <p:nvSpPr>
          <p:cNvPr id="7" name="TextBox 43">
            <a:extLst>
              <a:ext uri="{FF2B5EF4-FFF2-40B4-BE49-F238E27FC236}">
                <a16:creationId xmlns:a16="http://schemas.microsoft.com/office/drawing/2014/main" id="{2FC5811C-BE84-CDFE-EE6C-FFE2F3DC46F1}"/>
              </a:ext>
            </a:extLst>
          </p:cNvPr>
          <p:cNvSpPr txBox="1"/>
          <p:nvPr/>
        </p:nvSpPr>
        <p:spPr>
          <a:xfrm>
            <a:off x="8727442" y="272960"/>
            <a:ext cx="379052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zh-CN" altLang="en-US" sz="2667" b="1" dirty="0">
                <a:solidFill>
                  <a:srgbClr val="3A4795"/>
                </a:solidFill>
                <a:latin typeface="微软雅黑" panose="020B0503020204020204" pitchFamily="34" charset="-122"/>
              </a:rPr>
              <a:t>编译论坛</a:t>
            </a:r>
            <a:endParaRPr lang="zh-CN" altLang="en-US" b="1" dirty="0">
              <a:solidFill>
                <a:srgbClr val="3A47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25">
            <a:extLst>
              <a:ext uri="{FF2B5EF4-FFF2-40B4-BE49-F238E27FC236}">
                <a16:creationId xmlns:a16="http://schemas.microsoft.com/office/drawing/2014/main" id="{2AF5E3FF-1CA0-5BEC-88D6-DBE0BD726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715781"/>
            <a:ext cx="19389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400" b="1" dirty="0">
                <a:solidFill>
                  <a:srgbClr val="3A4795"/>
                </a:solidFill>
                <a:latin typeface="微软雅黑" pitchFamily="34" charset="-122"/>
                <a:ea typeface="微软雅黑" pitchFamily="34" charset="-122"/>
              </a:rPr>
              <a:t>嘉宾：牛贺奔</a:t>
            </a:r>
            <a:endParaRPr lang="zh-CN" altLang="en-US" sz="5333" b="1" dirty="0">
              <a:solidFill>
                <a:srgbClr val="3A4795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F27A0E0E-B69F-7C6E-3E58-C07116CD2A26}"/>
              </a:ext>
            </a:extLst>
          </p:cNvPr>
          <p:cNvSpPr/>
          <p:nvPr/>
        </p:nvSpPr>
        <p:spPr bwMode="auto">
          <a:xfrm>
            <a:off x="1739548" y="524343"/>
            <a:ext cx="1725012" cy="1709479"/>
          </a:xfrm>
          <a:custGeom>
            <a:avLst/>
            <a:gdLst>
              <a:gd name="T0" fmla="*/ 1168 w 2120"/>
              <a:gd name="T1" fmla="*/ 5 h 2119"/>
              <a:gd name="T2" fmla="*/ 1374 w 2120"/>
              <a:gd name="T3" fmla="*/ 47 h 2119"/>
              <a:gd name="T4" fmla="*/ 1564 w 2120"/>
              <a:gd name="T5" fmla="*/ 127 h 2119"/>
              <a:gd name="T6" fmla="*/ 1734 w 2120"/>
              <a:gd name="T7" fmla="*/ 243 h 2119"/>
              <a:gd name="T8" fmla="*/ 1877 w 2120"/>
              <a:gd name="T9" fmla="*/ 386 h 2119"/>
              <a:gd name="T10" fmla="*/ 1991 w 2120"/>
              <a:gd name="T11" fmla="*/ 555 h 2119"/>
              <a:gd name="T12" fmla="*/ 2071 w 2120"/>
              <a:gd name="T13" fmla="*/ 743 h 2119"/>
              <a:gd name="T14" fmla="*/ 2114 w 2120"/>
              <a:gd name="T15" fmla="*/ 951 h 2119"/>
              <a:gd name="T16" fmla="*/ 2114 w 2120"/>
              <a:gd name="T17" fmla="*/ 1167 h 2119"/>
              <a:gd name="T18" fmla="*/ 2071 w 2120"/>
              <a:gd name="T19" fmla="*/ 1373 h 2119"/>
              <a:gd name="T20" fmla="*/ 1991 w 2120"/>
              <a:gd name="T21" fmla="*/ 1564 h 2119"/>
              <a:gd name="T22" fmla="*/ 1877 w 2120"/>
              <a:gd name="T23" fmla="*/ 1733 h 2119"/>
              <a:gd name="T24" fmla="*/ 1734 w 2120"/>
              <a:gd name="T25" fmla="*/ 1876 h 2119"/>
              <a:gd name="T26" fmla="*/ 1564 w 2120"/>
              <a:gd name="T27" fmla="*/ 1989 h 2119"/>
              <a:gd name="T28" fmla="*/ 1374 w 2120"/>
              <a:gd name="T29" fmla="*/ 2070 h 2119"/>
              <a:gd name="T30" fmla="*/ 1168 w 2120"/>
              <a:gd name="T31" fmla="*/ 2112 h 2119"/>
              <a:gd name="T32" fmla="*/ 952 w 2120"/>
              <a:gd name="T33" fmla="*/ 2112 h 2119"/>
              <a:gd name="T34" fmla="*/ 744 w 2120"/>
              <a:gd name="T35" fmla="*/ 2070 h 2119"/>
              <a:gd name="T36" fmla="*/ 555 w 2120"/>
              <a:gd name="T37" fmla="*/ 1989 h 2119"/>
              <a:gd name="T38" fmla="*/ 386 w 2120"/>
              <a:gd name="T39" fmla="*/ 1876 h 2119"/>
              <a:gd name="T40" fmla="*/ 243 w 2120"/>
              <a:gd name="T41" fmla="*/ 1733 h 2119"/>
              <a:gd name="T42" fmla="*/ 128 w 2120"/>
              <a:gd name="T43" fmla="*/ 1564 h 2119"/>
              <a:gd name="T44" fmla="*/ 47 w 2120"/>
              <a:gd name="T45" fmla="*/ 1373 h 2119"/>
              <a:gd name="T46" fmla="*/ 5 w 2120"/>
              <a:gd name="T47" fmla="*/ 1167 h 2119"/>
              <a:gd name="T48" fmla="*/ 5 w 2120"/>
              <a:gd name="T49" fmla="*/ 951 h 2119"/>
              <a:gd name="T50" fmla="*/ 47 w 2120"/>
              <a:gd name="T51" fmla="*/ 743 h 2119"/>
              <a:gd name="T52" fmla="*/ 128 w 2120"/>
              <a:gd name="T53" fmla="*/ 555 h 2119"/>
              <a:gd name="T54" fmla="*/ 243 w 2120"/>
              <a:gd name="T55" fmla="*/ 386 h 2119"/>
              <a:gd name="T56" fmla="*/ 386 w 2120"/>
              <a:gd name="T57" fmla="*/ 243 h 2119"/>
              <a:gd name="T58" fmla="*/ 555 w 2120"/>
              <a:gd name="T59" fmla="*/ 127 h 2119"/>
              <a:gd name="T60" fmla="*/ 744 w 2120"/>
              <a:gd name="T61" fmla="*/ 47 h 2119"/>
              <a:gd name="T62" fmla="*/ 952 w 2120"/>
              <a:gd name="T63" fmla="*/ 5 h 2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120" h="2119">
                <a:moveTo>
                  <a:pt x="1060" y="0"/>
                </a:moveTo>
                <a:lnTo>
                  <a:pt x="1168" y="5"/>
                </a:lnTo>
                <a:lnTo>
                  <a:pt x="1273" y="21"/>
                </a:lnTo>
                <a:lnTo>
                  <a:pt x="1374" y="47"/>
                </a:lnTo>
                <a:lnTo>
                  <a:pt x="1472" y="84"/>
                </a:lnTo>
                <a:lnTo>
                  <a:pt x="1564" y="127"/>
                </a:lnTo>
                <a:lnTo>
                  <a:pt x="1652" y="181"/>
                </a:lnTo>
                <a:lnTo>
                  <a:pt x="1734" y="243"/>
                </a:lnTo>
                <a:lnTo>
                  <a:pt x="1809" y="311"/>
                </a:lnTo>
                <a:lnTo>
                  <a:pt x="1877" y="386"/>
                </a:lnTo>
                <a:lnTo>
                  <a:pt x="1938" y="466"/>
                </a:lnTo>
                <a:lnTo>
                  <a:pt x="1991" y="555"/>
                </a:lnTo>
                <a:lnTo>
                  <a:pt x="2036" y="647"/>
                </a:lnTo>
                <a:lnTo>
                  <a:pt x="2071" y="743"/>
                </a:lnTo>
                <a:lnTo>
                  <a:pt x="2097" y="845"/>
                </a:lnTo>
                <a:lnTo>
                  <a:pt x="2114" y="951"/>
                </a:lnTo>
                <a:lnTo>
                  <a:pt x="2120" y="1059"/>
                </a:lnTo>
                <a:lnTo>
                  <a:pt x="2114" y="1167"/>
                </a:lnTo>
                <a:lnTo>
                  <a:pt x="2097" y="1272"/>
                </a:lnTo>
                <a:lnTo>
                  <a:pt x="2071" y="1373"/>
                </a:lnTo>
                <a:lnTo>
                  <a:pt x="2036" y="1471"/>
                </a:lnTo>
                <a:lnTo>
                  <a:pt x="1991" y="1564"/>
                </a:lnTo>
                <a:lnTo>
                  <a:pt x="1938" y="1651"/>
                </a:lnTo>
                <a:lnTo>
                  <a:pt x="1877" y="1733"/>
                </a:lnTo>
                <a:lnTo>
                  <a:pt x="1809" y="1808"/>
                </a:lnTo>
                <a:lnTo>
                  <a:pt x="1734" y="1876"/>
                </a:lnTo>
                <a:lnTo>
                  <a:pt x="1652" y="1937"/>
                </a:lnTo>
                <a:lnTo>
                  <a:pt x="1564" y="1989"/>
                </a:lnTo>
                <a:lnTo>
                  <a:pt x="1472" y="2035"/>
                </a:lnTo>
                <a:lnTo>
                  <a:pt x="1374" y="2070"/>
                </a:lnTo>
                <a:lnTo>
                  <a:pt x="1273" y="2096"/>
                </a:lnTo>
                <a:lnTo>
                  <a:pt x="1168" y="2112"/>
                </a:lnTo>
                <a:lnTo>
                  <a:pt x="1060" y="2119"/>
                </a:lnTo>
                <a:lnTo>
                  <a:pt x="952" y="2112"/>
                </a:lnTo>
                <a:lnTo>
                  <a:pt x="847" y="2096"/>
                </a:lnTo>
                <a:lnTo>
                  <a:pt x="744" y="2070"/>
                </a:lnTo>
                <a:lnTo>
                  <a:pt x="648" y="2035"/>
                </a:lnTo>
                <a:lnTo>
                  <a:pt x="555" y="1989"/>
                </a:lnTo>
                <a:lnTo>
                  <a:pt x="468" y="1937"/>
                </a:lnTo>
                <a:lnTo>
                  <a:pt x="386" y="1876"/>
                </a:lnTo>
                <a:lnTo>
                  <a:pt x="311" y="1808"/>
                </a:lnTo>
                <a:lnTo>
                  <a:pt x="243" y="1733"/>
                </a:lnTo>
                <a:lnTo>
                  <a:pt x="182" y="1651"/>
                </a:lnTo>
                <a:lnTo>
                  <a:pt x="128" y="1564"/>
                </a:lnTo>
                <a:lnTo>
                  <a:pt x="84" y="1471"/>
                </a:lnTo>
                <a:lnTo>
                  <a:pt x="47" y="1373"/>
                </a:lnTo>
                <a:lnTo>
                  <a:pt x="21" y="1272"/>
                </a:lnTo>
                <a:lnTo>
                  <a:pt x="5" y="1167"/>
                </a:lnTo>
                <a:lnTo>
                  <a:pt x="0" y="1059"/>
                </a:lnTo>
                <a:lnTo>
                  <a:pt x="5" y="951"/>
                </a:lnTo>
                <a:lnTo>
                  <a:pt x="21" y="845"/>
                </a:lnTo>
                <a:lnTo>
                  <a:pt x="47" y="743"/>
                </a:lnTo>
                <a:lnTo>
                  <a:pt x="84" y="647"/>
                </a:lnTo>
                <a:lnTo>
                  <a:pt x="128" y="555"/>
                </a:lnTo>
                <a:lnTo>
                  <a:pt x="182" y="466"/>
                </a:lnTo>
                <a:lnTo>
                  <a:pt x="243" y="386"/>
                </a:lnTo>
                <a:lnTo>
                  <a:pt x="311" y="311"/>
                </a:lnTo>
                <a:lnTo>
                  <a:pt x="386" y="243"/>
                </a:lnTo>
                <a:lnTo>
                  <a:pt x="468" y="181"/>
                </a:lnTo>
                <a:lnTo>
                  <a:pt x="555" y="127"/>
                </a:lnTo>
                <a:lnTo>
                  <a:pt x="648" y="84"/>
                </a:lnTo>
                <a:lnTo>
                  <a:pt x="744" y="47"/>
                </a:lnTo>
                <a:lnTo>
                  <a:pt x="847" y="21"/>
                </a:lnTo>
                <a:lnTo>
                  <a:pt x="952" y="5"/>
                </a:lnTo>
                <a:lnTo>
                  <a:pt x="106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  <a:effectLst>
            <a:outerShdw blurRad="444500" dist="1270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13" tIns="60956" rIns="121913" bIns="60956" numCol="1" anchor="t" anchorCtr="0" compatLnSpc="1"/>
          <a:lstStyle/>
          <a:p>
            <a:endParaRPr lang="zh-CN" altLang="en-US" sz="1707">
              <a:cs typeface="+mn-ea"/>
              <a:sym typeface="+mn-lt"/>
            </a:endParaRPr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4CEE19F9-946D-B900-FBAF-45D515A37EAA}"/>
              </a:ext>
            </a:extLst>
          </p:cNvPr>
          <p:cNvSpPr/>
          <p:nvPr/>
        </p:nvSpPr>
        <p:spPr>
          <a:xfrm>
            <a:off x="1739548" y="524343"/>
            <a:ext cx="1725012" cy="1709479"/>
          </a:xfrm>
          <a:prstGeom prst="flowChartConnector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BD6282D-6903-3251-FA59-1CCC5FB966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95" y="3424471"/>
            <a:ext cx="8806522" cy="276395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315CF8B-FB22-89BB-E374-B0AFAC4CF47C}"/>
              </a:ext>
            </a:extLst>
          </p:cNvPr>
          <p:cNvSpPr txBox="1"/>
          <p:nvPr/>
        </p:nvSpPr>
        <p:spPr>
          <a:xfrm>
            <a:off x="9365942" y="6069459"/>
            <a:ext cx="15713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嘉宾：牛贺奔</a:t>
            </a:r>
          </a:p>
        </p:txBody>
      </p:sp>
    </p:spTree>
    <p:extLst>
      <p:ext uri="{BB962C8B-B14F-4D97-AF65-F5344CB8AC3E}">
        <p14:creationId xmlns:p14="http://schemas.microsoft.com/office/powerpoint/2010/main" val="135478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87"/>
    </mc:Choice>
    <mc:Fallback xmlns="">
      <p:transition spd="slow" advTm="1008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84B502-6158-B0EA-A93B-BDBD241E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   总结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BAC0FA3-6332-282D-3B7A-06EF649EF581}"/>
              </a:ext>
            </a:extLst>
          </p:cNvPr>
          <p:cNvSpPr txBox="1"/>
          <p:nvPr/>
        </p:nvSpPr>
        <p:spPr>
          <a:xfrm>
            <a:off x="926435" y="1818614"/>
            <a:ext cx="103391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Flash Attention</a:t>
            </a:r>
            <a:r>
              <a:rPr lang="zh-CN" altLang="en-US" dirty="0"/>
              <a:t>的主要目的是</a:t>
            </a:r>
            <a:r>
              <a:rPr lang="zh-CN" altLang="en-US" b="1" dirty="0"/>
              <a:t>加速和节省内存</a:t>
            </a:r>
            <a:r>
              <a:rPr lang="zh-CN" altLang="en-US" dirty="0"/>
              <a:t>。主要贡献点：</a:t>
            </a:r>
            <a:endParaRPr lang="en-US" altLang="zh-CN" dirty="0"/>
          </a:p>
          <a:p>
            <a:r>
              <a:rPr lang="en-US" altLang="zh-CN" dirty="0"/>
              <a:t>	1.</a:t>
            </a:r>
            <a:r>
              <a:rPr lang="zh-CN" altLang="en-US" dirty="0"/>
              <a:t>计算</a:t>
            </a:r>
            <a:r>
              <a:rPr lang="en-US" altLang="zh-CN" dirty="0" err="1"/>
              <a:t>softmax</a:t>
            </a:r>
            <a:r>
              <a:rPr lang="zh-CN" altLang="en-US" dirty="0"/>
              <a:t>时候不需要全量</a:t>
            </a:r>
            <a:r>
              <a:rPr lang="en-US" altLang="zh-CN" dirty="0"/>
              <a:t>input</a:t>
            </a:r>
            <a:r>
              <a:rPr lang="zh-CN" altLang="en-US" dirty="0"/>
              <a:t>数据，可以分段计算。</a:t>
            </a:r>
          </a:p>
          <a:p>
            <a:r>
              <a:rPr lang="en-US" altLang="zh-CN" dirty="0"/>
              <a:t>	2.</a:t>
            </a:r>
            <a:r>
              <a:rPr lang="zh-CN" altLang="en-US" dirty="0"/>
              <a:t>反向传播的时候，不存储</a:t>
            </a:r>
            <a:r>
              <a:rPr lang="en-US" altLang="zh-CN" dirty="0"/>
              <a:t>attention matrix (N^2</a:t>
            </a:r>
            <a:r>
              <a:rPr lang="zh-CN" altLang="en-US" dirty="0"/>
              <a:t>的矩阵</a:t>
            </a:r>
            <a:r>
              <a:rPr lang="en-US" altLang="zh-CN" dirty="0"/>
              <a:t>)</a:t>
            </a:r>
            <a:r>
              <a:rPr lang="zh-CN" altLang="en-US" dirty="0"/>
              <a:t>，而是只存储</a:t>
            </a:r>
            <a:r>
              <a:rPr lang="en-US" altLang="zh-CN" dirty="0" err="1"/>
              <a:t>softmax</a:t>
            </a:r>
            <a:r>
              <a:rPr lang="zh-CN" altLang="en-US" dirty="0"/>
              <a:t>归一化的系数。</a:t>
            </a:r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B310E42-C679-C59A-F5E7-57C06F32F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898" y="3150158"/>
            <a:ext cx="6061630" cy="358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388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81FD6B53-8DF4-1C42-BCFA-5BEE879A3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zh-CN" altLang="en-US" dirty="0">
                <a:solidFill>
                  <a:schemeClr val="tx1"/>
                </a:solidFill>
              </a:rPr>
              <a:t>参考资料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05933F-FFDE-CEE4-1A03-37BA4E581589}"/>
              </a:ext>
            </a:extLst>
          </p:cNvPr>
          <p:cNvSpPr txBox="1"/>
          <p:nvPr/>
        </p:nvSpPr>
        <p:spPr>
          <a:xfrm>
            <a:off x="668338" y="2257498"/>
            <a:ext cx="12884541" cy="1574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 err="1"/>
              <a:t>FlashAttention</a:t>
            </a:r>
            <a:r>
              <a:rPr lang="en-US" altLang="zh-CN" sz="2000" dirty="0"/>
              <a:t>: Fast and Memory-Efficient Exact Attention with IO-Awareness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>
                <a:hlinkClick r:id="rId3"/>
              </a:rPr>
              <a:t>https://gitcode.net/mirrors/HazyResearch/flash-attention?utm_source=csdn_github_accelerator</a:t>
            </a:r>
            <a:endParaRPr lang="en-US" altLang="zh-CN" sz="20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000" dirty="0"/>
              <a:t>https://zhuanlan.zhihu.com/p/567167376</a:t>
            </a:r>
          </a:p>
        </p:txBody>
      </p:sp>
      <p:sp>
        <p:nvSpPr>
          <p:cNvPr id="4" name="矩形 13">
            <a:extLst>
              <a:ext uri="{FF2B5EF4-FFF2-40B4-BE49-F238E27FC236}">
                <a16:creationId xmlns:a16="http://schemas.microsoft.com/office/drawing/2014/main" id="{72BFEB76-BEFC-60F2-4AB0-C041C910A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5277" y="5542262"/>
            <a:ext cx="2459990" cy="120032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 eaLnBrk="1" hangingPunct="1"/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先进编译实验室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 eaLnBrk="1" hangingPunct="1"/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牛贺奔</a:t>
            </a:r>
            <a:endParaRPr lang="en-US" altLang="zh-CN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 eaLnBrk="1" hangingPunct="1"/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2023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年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r>
              <a:rPr lang="zh-CN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530612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053E7-7D27-9D9D-7EF3-D82CD99F4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   目录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B7495DE-253B-E02A-8EDA-E8DFADB2BA83}"/>
              </a:ext>
            </a:extLst>
          </p:cNvPr>
          <p:cNvSpPr txBox="1"/>
          <p:nvPr/>
        </p:nvSpPr>
        <p:spPr>
          <a:xfrm>
            <a:off x="2725443" y="2015231"/>
            <a:ext cx="472292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00B0F0"/>
                </a:solidFill>
              </a:rPr>
              <a:t>背景</a:t>
            </a:r>
            <a:endParaRPr lang="en-US" altLang="zh-CN" dirty="0">
              <a:solidFill>
                <a:srgbClr val="00B0F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00B0F0"/>
                </a:solidFill>
              </a:rPr>
              <a:t>传统</a:t>
            </a:r>
            <a:r>
              <a:rPr lang="en-US" altLang="zh-CN" dirty="0">
                <a:solidFill>
                  <a:srgbClr val="00B0F0"/>
                </a:solidFill>
              </a:rPr>
              <a:t>Attention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solidFill>
                  <a:srgbClr val="00B0F0"/>
                </a:solidFill>
              </a:rPr>
              <a:t>Flash Attention</a:t>
            </a:r>
            <a:r>
              <a:rPr lang="zh-CN" altLang="en-US" dirty="0">
                <a:solidFill>
                  <a:srgbClr val="00B0F0"/>
                </a:solidFill>
              </a:rPr>
              <a:t>概述</a:t>
            </a:r>
            <a:endParaRPr lang="en-US" altLang="zh-CN" dirty="0">
              <a:solidFill>
                <a:srgbClr val="00B0F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solidFill>
                  <a:srgbClr val="00B0F0"/>
                </a:solidFill>
              </a:rPr>
              <a:t>Flash Attention</a:t>
            </a:r>
            <a:r>
              <a:rPr lang="zh-CN" altLang="en-US" dirty="0">
                <a:solidFill>
                  <a:srgbClr val="00B0F0"/>
                </a:solidFill>
              </a:rPr>
              <a:t>实现思路</a:t>
            </a:r>
            <a:endParaRPr lang="en-US" altLang="zh-CN" dirty="0">
              <a:solidFill>
                <a:srgbClr val="00B0F0"/>
              </a:solidFill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00B0F0"/>
                </a:solidFill>
              </a:rPr>
              <a:t>效果</a:t>
            </a:r>
            <a:endParaRPr lang="en-US" altLang="zh-CN" dirty="0">
              <a:solidFill>
                <a:srgbClr val="00B0F0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5644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81FD6B53-8DF4-1C42-BCFA-5BEE879A3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zh-CN" altLang="en-US" dirty="0">
                <a:solidFill>
                  <a:schemeClr val="tx1"/>
                </a:solidFill>
              </a:rPr>
              <a:t>背景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1B69A43-0F13-B316-73AE-7C9DFA4AC279}"/>
              </a:ext>
            </a:extLst>
          </p:cNvPr>
          <p:cNvSpPr txBox="1"/>
          <p:nvPr/>
        </p:nvSpPr>
        <p:spPr>
          <a:xfrm>
            <a:off x="791912" y="1768936"/>
            <a:ext cx="106908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en-US" altLang="zh-CN" dirty="0">
                <a:effectLst/>
                <a:latin typeface="+mj-ea"/>
                <a:ea typeface="+mj-ea"/>
              </a:rPr>
              <a:t>Transformer </a:t>
            </a:r>
            <a:r>
              <a:rPr lang="zh-CN" altLang="zh-CN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模型已是图像分类、自然语言处理等分支领域中最为常见的架构。</a:t>
            </a:r>
            <a:r>
              <a:rPr lang="zh-CN" altLang="en-US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这种模型核心的自注意力机制（</a:t>
            </a:r>
            <a:r>
              <a:rPr lang="en-US" altLang="zh-CN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self-attention</a:t>
            </a:r>
            <a:r>
              <a:rPr lang="zh-CN" altLang="en-US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）的时间和存储复杂度在序列长度上属于二次型</a:t>
            </a:r>
            <a:r>
              <a:rPr lang="zh-CN" altLang="en-US" dirty="0">
                <a:latin typeface="+mj-ea"/>
                <a:ea typeface="+mj-ea"/>
                <a:cs typeface="Times New Roman" panose="02020603050405020304" pitchFamily="18" charset="0"/>
              </a:rPr>
              <a:t>。</a:t>
            </a:r>
            <a:endParaRPr lang="en-US" altLang="zh-CN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indent="457200"/>
            <a:r>
              <a:rPr lang="zh-CN" altLang="en-US" dirty="0">
                <a:latin typeface="+mj-ea"/>
                <a:ea typeface="+mj-ea"/>
              </a:rPr>
              <a:t>于是有人提出近似注意力的方法，来减少注意力计算和内存需求。但它们过于关注降低每秒所执行的浮点运算次数（</a:t>
            </a:r>
            <a:r>
              <a:rPr lang="en-US" altLang="zh-CN" dirty="0" err="1">
                <a:latin typeface="+mj-ea"/>
                <a:ea typeface="+mj-ea"/>
              </a:rPr>
              <a:t>FLops</a:t>
            </a:r>
            <a:r>
              <a:rPr lang="zh-CN" altLang="en-US" dirty="0">
                <a:latin typeface="+mj-ea"/>
                <a:ea typeface="+mj-ea"/>
              </a:rPr>
              <a:t>），并且倾向于忽略来自内存访问</a:t>
            </a:r>
            <a:r>
              <a:rPr lang="en-US" altLang="zh-CN" dirty="0">
                <a:latin typeface="+mj-ea"/>
                <a:ea typeface="+mj-ea"/>
              </a:rPr>
              <a:t>(IO)</a:t>
            </a:r>
            <a:r>
              <a:rPr lang="zh-CN" altLang="en-US" dirty="0">
                <a:latin typeface="+mj-ea"/>
                <a:ea typeface="+mj-ea"/>
              </a:rPr>
              <a:t>的开销。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FE083AD-E696-DB9E-CD4D-ECB912690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422" y="4077260"/>
            <a:ext cx="6324109" cy="245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56"/>
    </mc:Choice>
    <mc:Fallback xmlns="">
      <p:transition spd="slow" advTm="625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81FD6B53-8DF4-1C42-BCFA-5BEE879A3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zh-CN" altLang="en-US" dirty="0">
                <a:solidFill>
                  <a:schemeClr val="tx1"/>
                </a:solidFill>
              </a:rPr>
              <a:t>传统</a:t>
            </a:r>
            <a:r>
              <a:rPr lang="en-US" altLang="zh-CN" dirty="0">
                <a:solidFill>
                  <a:schemeClr val="tx1"/>
                </a:solidFill>
              </a:rPr>
              <a:t>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0E679B6C-0809-33D1-9AC5-6FAC37732E4E}"/>
              </a:ext>
            </a:extLst>
          </p:cNvPr>
          <p:cNvSpPr txBox="1"/>
          <p:nvPr/>
        </p:nvSpPr>
        <p:spPr>
          <a:xfrm>
            <a:off x="902799" y="1862604"/>
            <a:ext cx="99515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zh-CN" altLang="en-US" dirty="0"/>
              <a:t>在传统的</a:t>
            </a:r>
            <a:r>
              <a:rPr lang="en-US" altLang="zh-CN" dirty="0"/>
              <a:t>Attention</a:t>
            </a:r>
            <a:r>
              <a:rPr lang="zh-CN" altLang="en-US" dirty="0"/>
              <a:t>中，</a:t>
            </a:r>
            <a:r>
              <a:rPr lang="en-US" altLang="zh-CN" dirty="0"/>
              <a:t>Q,K,V</a:t>
            </a:r>
            <a:r>
              <a:rPr lang="zh-CN" altLang="en-US" dirty="0"/>
              <a:t>作为输入，大小为</a:t>
            </a:r>
            <a:r>
              <a:rPr lang="en-US" altLang="zh-CN" dirty="0" err="1"/>
              <a:t>N×d</a:t>
            </a:r>
            <a:r>
              <a:rPr lang="zh-CN" altLang="en-US" dirty="0"/>
              <a:t>，如下图所示，在计算中需要存储中间值</a:t>
            </a:r>
            <a:r>
              <a:rPr lang="en-US" altLang="zh-CN" dirty="0"/>
              <a:t>S</a:t>
            </a:r>
            <a:r>
              <a:rPr lang="zh-CN" altLang="en-US" dirty="0"/>
              <a:t>和</a:t>
            </a:r>
            <a:r>
              <a:rPr lang="en-US" altLang="zh-CN" dirty="0"/>
              <a:t>P</a:t>
            </a:r>
            <a:r>
              <a:rPr lang="zh-CN" altLang="en-US" dirty="0"/>
              <a:t>到</a:t>
            </a:r>
            <a:r>
              <a:rPr lang="en-US" altLang="zh-CN" dirty="0"/>
              <a:t>HBM</a:t>
            </a:r>
            <a:r>
              <a:rPr lang="zh-CN" altLang="en-US" dirty="0"/>
              <a:t>中，这会极大占用</a:t>
            </a:r>
            <a:r>
              <a:rPr lang="en-US" altLang="zh-CN" dirty="0"/>
              <a:t>HBM</a:t>
            </a:r>
            <a:r>
              <a:rPr lang="zh-CN" altLang="en-US" dirty="0"/>
              <a:t>（高带宽显存）。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E09C57D-A4EA-0829-088A-BD0B4A16D7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270" y="3227623"/>
            <a:ext cx="7321830" cy="805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EB6794F-D52E-49B5-95A6-DAA49AA74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100" y="4198005"/>
            <a:ext cx="8988794" cy="1883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71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81FD6B53-8DF4-1C42-BCFA-5BEE879A3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en-US" altLang="zh-CN" dirty="0">
                <a:solidFill>
                  <a:schemeClr val="tx1"/>
                </a:solidFill>
              </a:rPr>
              <a:t>FLASH ATTENTION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0505210-5870-7CAB-104E-DD2FC7803431}"/>
              </a:ext>
            </a:extLst>
          </p:cNvPr>
          <p:cNvSpPr txBox="1"/>
          <p:nvPr/>
        </p:nvSpPr>
        <p:spPr>
          <a:xfrm>
            <a:off x="885093" y="1664677"/>
            <a:ext cx="10539046" cy="113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FlashAttention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旨在避免从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HBM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High Bandwidth Memory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）中读取和写入注意力矩阵。这需要做到：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92FC43-64A5-4497-FAFC-6CDBFC5D985D}"/>
              </a:ext>
            </a:extLst>
          </p:cNvPr>
          <p:cNvSpPr txBox="1"/>
          <p:nvPr/>
        </p:nvSpPr>
        <p:spPr>
          <a:xfrm>
            <a:off x="1025769" y="3001107"/>
            <a:ext cx="9777046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在不访问整个输入的情况下计算</a:t>
            </a:r>
            <a:r>
              <a:rPr lang="en-US" altLang="zh-CN" sz="24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softmax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函数的缩减；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BAEA0E4-1801-7430-6A21-31353A27AFF1}"/>
              </a:ext>
            </a:extLst>
          </p:cNvPr>
          <p:cNvSpPr txBox="1"/>
          <p:nvPr/>
        </p:nvSpPr>
        <p:spPr>
          <a:xfrm>
            <a:off x="1295399" y="3968262"/>
            <a:ext cx="7907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在后向传播中不能存储中间注意力矩阵。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2984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81FD6B53-8DF4-1C42-BCFA-5BEE879A37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zh-CN" altLang="en-US" dirty="0">
                <a:solidFill>
                  <a:schemeClr val="tx1"/>
                </a:solidFill>
              </a:rPr>
              <a:t>实现思路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5851661-A0E9-452A-3B3D-124953ECE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330" y="3820490"/>
            <a:ext cx="7097255" cy="275738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1AFE23D-1827-101B-BA9B-510855ADF066}"/>
              </a:ext>
            </a:extLst>
          </p:cNvPr>
          <p:cNvSpPr txBox="1"/>
          <p:nvPr/>
        </p:nvSpPr>
        <p:spPr>
          <a:xfrm>
            <a:off x="1167514" y="1607547"/>
            <a:ext cx="94077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dirty="0">
                <a:latin typeface="+mj-ea"/>
                <a:ea typeface="+mj-ea"/>
              </a:rPr>
              <a:t>标准</a:t>
            </a:r>
            <a:r>
              <a:rPr lang="en-US" altLang="zh-CN" dirty="0">
                <a:latin typeface="+mj-ea"/>
                <a:ea typeface="+mj-ea"/>
              </a:rPr>
              <a:t>Attention</a:t>
            </a:r>
            <a:r>
              <a:rPr lang="zh-CN" altLang="en-US" dirty="0">
                <a:latin typeface="+mj-ea"/>
                <a:ea typeface="+mj-ea"/>
              </a:rPr>
              <a:t>算法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+mj-ea"/>
                <a:ea typeface="+mj-ea"/>
              </a:rPr>
              <a:t>由于要计算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+mj-ea"/>
                <a:ea typeface="+mj-ea"/>
              </a:rPr>
              <a:t>softmax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+mj-ea"/>
                <a:ea typeface="+mj-ea"/>
              </a:rPr>
              <a:t>，</a:t>
            </a:r>
            <a:r>
              <a:rPr lang="zh-CN" altLang="en-US" i="0" dirty="0">
                <a:solidFill>
                  <a:srgbClr val="121212"/>
                </a:solidFill>
                <a:effectLst/>
                <a:latin typeface="+mj-ea"/>
                <a:ea typeface="+mj-ea"/>
              </a:rPr>
              <a:t>而</a:t>
            </a:r>
            <a:r>
              <a:rPr lang="en-US" altLang="zh-CN" i="0" dirty="0" err="1">
                <a:solidFill>
                  <a:srgbClr val="121212"/>
                </a:solidFill>
                <a:effectLst/>
                <a:latin typeface="+mj-ea"/>
                <a:ea typeface="+mj-ea"/>
              </a:rPr>
              <a:t>softmax</a:t>
            </a:r>
            <a:r>
              <a:rPr lang="zh-CN" altLang="en-US" i="0" dirty="0">
                <a:solidFill>
                  <a:srgbClr val="121212"/>
                </a:solidFill>
                <a:effectLst/>
                <a:latin typeface="+mj-ea"/>
                <a:ea typeface="+mj-ea"/>
              </a:rPr>
              <a:t>都是按行来计算的，按这个逻辑的话，在和</a:t>
            </a:r>
            <a:r>
              <a:rPr lang="en-US" altLang="zh-CN" i="0" dirty="0">
                <a:solidFill>
                  <a:srgbClr val="121212"/>
                </a:solidFill>
                <a:effectLst/>
                <a:latin typeface="+mj-ea"/>
                <a:ea typeface="+mj-ea"/>
              </a:rPr>
              <a:t>V</a:t>
            </a:r>
            <a:r>
              <a:rPr lang="zh-CN" altLang="en-US" i="0" dirty="0">
                <a:solidFill>
                  <a:srgbClr val="121212"/>
                </a:solidFill>
                <a:effectLst/>
                <a:latin typeface="+mj-ea"/>
                <a:ea typeface="+mj-ea"/>
              </a:rPr>
              <a:t>做矩阵乘之前，需要让 </a:t>
            </a:r>
            <a:r>
              <a:rPr lang="en-US" altLang="zh-CN" i="0" dirty="0">
                <a:solidFill>
                  <a:srgbClr val="121212"/>
                </a:solidFill>
                <a:effectLst/>
                <a:latin typeface="+mj-ea"/>
                <a:ea typeface="+mj-ea"/>
              </a:rPr>
              <a:t>Q,K </a:t>
            </a:r>
            <a:r>
              <a:rPr lang="zh-CN" altLang="en-US" i="0" dirty="0">
                <a:solidFill>
                  <a:srgbClr val="121212"/>
                </a:solidFill>
                <a:effectLst/>
                <a:latin typeface="+mj-ea"/>
                <a:ea typeface="+mj-ea"/>
              </a:rPr>
              <a:t>的各个分块完成整一行分块的计算。得到</a:t>
            </a:r>
            <a:r>
              <a:rPr lang="en-US" altLang="zh-CN" i="0" dirty="0" err="1">
                <a:solidFill>
                  <a:srgbClr val="121212"/>
                </a:solidFill>
                <a:effectLst/>
                <a:latin typeface="+mj-ea"/>
                <a:ea typeface="+mj-ea"/>
              </a:rPr>
              <a:t>Softmax</a:t>
            </a:r>
            <a:r>
              <a:rPr lang="zh-CN" altLang="en-US" i="0" dirty="0">
                <a:solidFill>
                  <a:srgbClr val="121212"/>
                </a:solidFill>
                <a:effectLst/>
                <a:latin typeface="+mj-ea"/>
                <a:ea typeface="+mj-ea"/>
              </a:rPr>
              <a:t>的结果后，再和矩阵</a:t>
            </a:r>
            <a:r>
              <a:rPr lang="en-US" altLang="zh-CN" i="0" dirty="0">
                <a:solidFill>
                  <a:srgbClr val="121212"/>
                </a:solidFill>
                <a:effectLst/>
                <a:latin typeface="+mj-ea"/>
                <a:ea typeface="+mj-ea"/>
              </a:rPr>
              <a:t>V</a:t>
            </a:r>
            <a:r>
              <a:rPr lang="zh-CN" altLang="en-US" i="0" dirty="0">
                <a:solidFill>
                  <a:srgbClr val="121212"/>
                </a:solidFill>
                <a:effectLst/>
                <a:latin typeface="+mj-ea"/>
                <a:ea typeface="+mj-ea"/>
              </a:rPr>
              <a:t>分块做矩阵乘。而在</a:t>
            </a:r>
            <a:r>
              <a:rPr lang="en-US" altLang="zh-CN" i="0" dirty="0">
                <a:solidFill>
                  <a:srgbClr val="121212"/>
                </a:solidFill>
                <a:effectLst/>
                <a:latin typeface="+mj-ea"/>
                <a:ea typeface="+mj-ea"/>
              </a:rPr>
              <a:t>Flash Attention</a:t>
            </a:r>
            <a:r>
              <a:rPr lang="zh-CN" altLang="en-US" i="0" dirty="0">
                <a:solidFill>
                  <a:srgbClr val="121212"/>
                </a:solidFill>
                <a:effectLst/>
                <a:latin typeface="+mj-ea"/>
                <a:ea typeface="+mj-ea"/>
              </a:rPr>
              <a:t>中，</a:t>
            </a:r>
            <a:r>
              <a:rPr lang="zh-CN" altLang="zh-CN" sz="2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将</a:t>
            </a:r>
            <a:r>
              <a:rPr lang="zh-CN" altLang="zh-CN" sz="2400" b="1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输入分割成块</a:t>
            </a:r>
            <a:r>
              <a:rPr lang="zh-CN" altLang="zh-CN" sz="2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，并在输入块上进行多次传递，从而以增量方式执行</a:t>
            </a:r>
            <a:r>
              <a:rPr lang="en-US" altLang="zh-CN" sz="2400" dirty="0" err="1">
                <a:effectLst/>
                <a:latin typeface="+mj-ea"/>
                <a:ea typeface="+mj-ea"/>
              </a:rPr>
              <a:t>softmax</a:t>
            </a:r>
            <a:r>
              <a:rPr lang="zh-CN" altLang="zh-CN" sz="2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缩减</a:t>
            </a:r>
            <a:r>
              <a:rPr lang="zh-CN" altLang="en-US" sz="24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。</a:t>
            </a:r>
            <a:endParaRPr lang="zh-CN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58997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70CC56-EE4C-CC76-FC23-6969D0FB2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  实现思路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09633E8-7346-3F68-8100-7D48FE9B4677}"/>
              </a:ext>
            </a:extLst>
          </p:cNvPr>
          <p:cNvSpPr txBox="1"/>
          <p:nvPr/>
        </p:nvSpPr>
        <p:spPr>
          <a:xfrm>
            <a:off x="938457" y="1632865"/>
            <a:ext cx="99698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dirty="0">
                <a:latin typeface="+mj-ea"/>
                <a:ea typeface="+mj-ea"/>
              </a:rPr>
              <a:t>相比于标准</a:t>
            </a:r>
            <a:r>
              <a:rPr lang="en-US" altLang="zh-CN" dirty="0">
                <a:latin typeface="+mj-ea"/>
                <a:ea typeface="+mj-ea"/>
              </a:rPr>
              <a:t>Attention</a:t>
            </a:r>
            <a:r>
              <a:rPr lang="zh-CN" altLang="en-US" dirty="0">
                <a:latin typeface="+mj-ea"/>
                <a:ea typeface="+mj-ea"/>
              </a:rPr>
              <a:t>算法，</a:t>
            </a:r>
            <a:r>
              <a:rPr lang="en-US" altLang="zh-CN" dirty="0">
                <a:latin typeface="+mj-ea"/>
                <a:ea typeface="+mj-ea"/>
              </a:rPr>
              <a:t>Flash Attention</a:t>
            </a:r>
            <a:r>
              <a:rPr lang="zh-CN" altLang="en-US" dirty="0">
                <a:latin typeface="+mj-ea"/>
                <a:ea typeface="+mj-ea"/>
              </a:rPr>
              <a:t>并不需要存储中间注意力矩阵，</a:t>
            </a:r>
            <a:r>
              <a:rPr lang="zh-CN" altLang="zh-CN" sz="2400" dirty="0">
                <a:solidFill>
                  <a:srgbClr val="40404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存储前向传递的</a:t>
            </a:r>
            <a:r>
              <a:rPr lang="en-US" altLang="zh-CN" sz="2400" dirty="0" err="1">
                <a:solidFill>
                  <a:srgbClr val="404040"/>
                </a:solidFill>
                <a:effectLst/>
                <a:latin typeface="+mj-ea"/>
                <a:ea typeface="+mj-ea"/>
              </a:rPr>
              <a:t>softmax</a:t>
            </a:r>
            <a:r>
              <a:rPr lang="zh-CN" altLang="zh-CN" sz="2400" dirty="0">
                <a:solidFill>
                  <a:srgbClr val="40404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归一化因子，以便在后向传递中快速重新计算芯片上的注意，这比从</a:t>
            </a:r>
            <a:r>
              <a:rPr lang="en-US" altLang="zh-CN" sz="2400" dirty="0">
                <a:solidFill>
                  <a:srgbClr val="404040"/>
                </a:solidFill>
                <a:effectLst/>
                <a:latin typeface="+mj-ea"/>
                <a:ea typeface="+mj-ea"/>
              </a:rPr>
              <a:t>HBM</a:t>
            </a:r>
            <a:r>
              <a:rPr lang="zh-CN" altLang="zh-CN" sz="2400" dirty="0">
                <a:solidFill>
                  <a:srgbClr val="40404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读取中间注意矩阵的标准方法更快。</a:t>
            </a: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03904C6-37D4-E327-1C08-0D6BD4988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457" y="3508383"/>
            <a:ext cx="4330923" cy="113670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5ADD23D-1198-539B-1A56-15F1D2C86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968" y="2885960"/>
            <a:ext cx="4869986" cy="351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37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DAB0B-8F56-199B-605E-3AA185DDF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  结果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B22894-619A-5334-349D-CA1A4C921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74" y="3208867"/>
            <a:ext cx="11224651" cy="237066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A57EF72-6436-A641-B943-10C053D92388}"/>
              </a:ext>
            </a:extLst>
          </p:cNvPr>
          <p:cNvSpPr txBox="1"/>
          <p:nvPr/>
        </p:nvSpPr>
        <p:spPr>
          <a:xfrm>
            <a:off x="855132" y="1701799"/>
            <a:ext cx="10058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dirty="0"/>
              <a:t>对比标准的</a:t>
            </a:r>
            <a:r>
              <a:rPr lang="en-US" altLang="zh-CN" dirty="0"/>
              <a:t>Attention</a:t>
            </a:r>
            <a:r>
              <a:rPr lang="zh-CN" altLang="en-US" dirty="0"/>
              <a:t>机制，</a:t>
            </a:r>
            <a:r>
              <a:rPr lang="en-US" altLang="zh-CN" dirty="0"/>
              <a:t>Flash Attention</a:t>
            </a:r>
            <a:r>
              <a:rPr lang="zh-CN" altLang="en-US" dirty="0"/>
              <a:t>虽然由于向后传播需要重新计算导致</a:t>
            </a:r>
            <a:r>
              <a:rPr lang="en-US" altLang="zh-CN" dirty="0"/>
              <a:t>GFLOPs</a:t>
            </a:r>
            <a:r>
              <a:rPr lang="zh-CN" altLang="en-US" dirty="0"/>
              <a:t>增加，但是</a:t>
            </a:r>
            <a:r>
              <a:rPr lang="en-US" altLang="zh-CN" dirty="0"/>
              <a:t>Flash Attention</a:t>
            </a:r>
            <a:r>
              <a:rPr lang="zh-CN" altLang="en-US" dirty="0"/>
              <a:t>对</a:t>
            </a:r>
            <a:r>
              <a:rPr lang="en-US" altLang="zh-CN" dirty="0"/>
              <a:t>HBM</a:t>
            </a:r>
            <a:r>
              <a:rPr lang="zh-CN" altLang="en-US" dirty="0"/>
              <a:t>的</a:t>
            </a:r>
            <a:r>
              <a:rPr lang="en-US" altLang="zh-CN" dirty="0"/>
              <a:t>I/O</a:t>
            </a:r>
            <a:r>
              <a:rPr lang="zh-CN" altLang="en-US" dirty="0"/>
              <a:t>和运行时间都有了显著的提高，如下图所示，我们可以看出</a:t>
            </a:r>
            <a:r>
              <a:rPr lang="en-US" altLang="zh-CN" dirty="0"/>
              <a:t>Flash Attention</a:t>
            </a:r>
            <a:r>
              <a:rPr lang="zh-CN" altLang="en-US" dirty="0"/>
              <a:t>在</a:t>
            </a:r>
            <a:r>
              <a:rPr lang="en-US" altLang="zh-CN" dirty="0"/>
              <a:t>I/O</a:t>
            </a:r>
            <a:r>
              <a:rPr lang="zh-CN" altLang="en-US" dirty="0"/>
              <a:t>减少和加速都有不错的效果。（</a:t>
            </a:r>
            <a:r>
              <a:rPr lang="en-US" altLang="zh-CN" dirty="0"/>
              <a:t>A100GPU</a:t>
            </a:r>
            <a:r>
              <a:rPr lang="zh-CN" altLang="en-US" dirty="0"/>
              <a:t>、</a:t>
            </a:r>
            <a:r>
              <a:rPr lang="en-US" altLang="zh-CN" dirty="0"/>
              <a:t>GPT-2</a:t>
            </a:r>
            <a:r>
              <a:rPr lang="zh-CN" altLang="en-US" dirty="0"/>
              <a:t>模型）。</a:t>
            </a:r>
          </a:p>
        </p:txBody>
      </p:sp>
    </p:spTree>
    <p:extLst>
      <p:ext uri="{BB962C8B-B14F-4D97-AF65-F5344CB8AC3E}">
        <p14:creationId xmlns:p14="http://schemas.microsoft.com/office/powerpoint/2010/main" val="653635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906E5-DB4C-F6CD-2A0C-B7171A151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  结果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5A48E86-7B54-AA42-B4B7-33B3D921E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13" y="3289970"/>
            <a:ext cx="5228492" cy="242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7FE2DD3-5BEA-A2B4-46CD-B72145710F77}"/>
              </a:ext>
            </a:extLst>
          </p:cNvPr>
          <p:cNvSpPr txBox="1"/>
          <p:nvPr/>
        </p:nvSpPr>
        <p:spPr>
          <a:xfrm>
            <a:off x="926122" y="1589093"/>
            <a:ext cx="9513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dirty="0"/>
              <a:t>如图所示，</a:t>
            </a:r>
            <a:r>
              <a:rPr lang="en-US" altLang="zh-CN" dirty="0"/>
              <a:t>Flash-Attention</a:t>
            </a:r>
            <a:r>
              <a:rPr lang="zh-CN" altLang="en-US" dirty="0"/>
              <a:t>算法在</a:t>
            </a:r>
            <a:r>
              <a:rPr lang="en-US" altLang="zh-CN" dirty="0"/>
              <a:t>A100</a:t>
            </a:r>
            <a:r>
              <a:rPr lang="zh-CN" altLang="en-US" dirty="0"/>
              <a:t>显卡上的加速效果，在不同的序列长度下都有不同程度的加速效果。而在右图中展示了随着序列长度的增加，</a:t>
            </a:r>
            <a:r>
              <a:rPr lang="en-US" altLang="zh-CN" dirty="0"/>
              <a:t>Flash-Attention</a:t>
            </a:r>
            <a:r>
              <a:rPr lang="zh-CN" altLang="en-US" dirty="0"/>
              <a:t>对于内存消耗有着不断提升的效果。</a:t>
            </a:r>
            <a:endParaRPr lang="en-US" altLang="zh-CN" dirty="0"/>
          </a:p>
        </p:txBody>
      </p:sp>
      <p:pic>
        <p:nvPicPr>
          <p:cNvPr id="1028" name="Picture 4" descr="闪光灯注意力记忆">
            <a:extLst>
              <a:ext uri="{FF2B5EF4-FFF2-40B4-BE49-F238E27FC236}">
                <a16:creationId xmlns:a16="http://schemas.microsoft.com/office/drawing/2014/main" id="{E2B53C5B-0844-D0BE-2FD6-67A5E6B70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956" y="3342243"/>
            <a:ext cx="4917831" cy="2368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6551455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20668</TotalTime>
  <Words>619</Words>
  <Application>Microsoft Office PowerPoint</Application>
  <PresentationFormat>宽屏</PresentationFormat>
  <Paragraphs>45</Paragraphs>
  <Slides>11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仿宋</vt:lpstr>
      <vt:lpstr>华文中宋</vt:lpstr>
      <vt:lpstr>微软雅黑</vt:lpstr>
      <vt:lpstr>Arial</vt:lpstr>
      <vt:lpstr>Calibri</vt:lpstr>
      <vt:lpstr>Times New Roman</vt:lpstr>
      <vt:lpstr>默认设计模板</vt:lpstr>
      <vt:lpstr>PowerPoint 演示文稿</vt:lpstr>
      <vt:lpstr>   目录</vt:lpstr>
      <vt:lpstr>背景</vt:lpstr>
      <vt:lpstr>传统Attention</vt:lpstr>
      <vt:lpstr>FLASH ATTENTION</vt:lpstr>
      <vt:lpstr>实现思路</vt:lpstr>
      <vt:lpstr>  实现思路</vt:lpstr>
      <vt:lpstr>  结果</vt:lpstr>
      <vt:lpstr>  结果</vt:lpstr>
      <vt:lpstr>   总结</vt:lpstr>
      <vt:lpstr>参考资料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深度学习</dc:title>
  <dc:creator>WangLei</dc:creator>
  <cp:lastModifiedBy>Lei Wang</cp:lastModifiedBy>
  <cp:revision>3317</cp:revision>
  <cp:lastPrinted>2018-06-09T17:02:00Z</cp:lastPrinted>
  <dcterms:created xsi:type="dcterms:W3CDTF">2016-05-18T20:32:00Z</dcterms:created>
  <dcterms:modified xsi:type="dcterms:W3CDTF">2024-09-14T09:55:45Z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